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9" r:id="rId3"/>
    <p:sldId id="356" r:id="rId4"/>
    <p:sldId id="357" r:id="rId5"/>
    <p:sldId id="352" r:id="rId6"/>
    <p:sldId id="353" r:id="rId7"/>
    <p:sldId id="351" r:id="rId8"/>
    <p:sldId id="358" r:id="rId9"/>
    <p:sldId id="348" r:id="rId10"/>
    <p:sldId id="365" r:id="rId11"/>
    <p:sldId id="354" r:id="rId12"/>
    <p:sldId id="259" r:id="rId13"/>
    <p:sldId id="263" r:id="rId14"/>
    <p:sldId id="36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9FF"/>
    <a:srgbClr val="92929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/>
    <p:restoredTop sz="94122"/>
  </p:normalViewPr>
  <p:slideViewPr>
    <p:cSldViewPr snapToGrid="0">
      <p:cViewPr varScale="1">
        <p:scale>
          <a:sx n="118" d="100"/>
          <a:sy n="118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wDU-oYQN04?si=Vnu2Kct1tlzT0ya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F7E--_BdS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>
                <a:solidFill>
                  <a:srgbClr val="002060"/>
                </a:solidFill>
              </a:rPr>
              <a:t>3.5. </a:t>
            </a:r>
            <a:r>
              <a:rPr lang="it-IT" sz="5400" b="1" dirty="0">
                <a:solidFill>
                  <a:srgbClr val="002060"/>
                </a:solidFill>
              </a:rPr>
              <a:t>Tra distensioni e seconda guerra fredda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EF7DF-C006-6D13-E72C-B32E95A12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27245A-6BC0-BA20-487E-6F8C6BCC8D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B37C69F-5487-6C16-C14B-0F73F859CC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4" y="603000"/>
            <a:ext cx="4558052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ez 1956: 60 anni fa la figuraccia anglo-francese | Poche Storie">
            <a:extLst>
              <a:ext uri="{FF2B5EF4-FFF2-40B4-BE49-F238E27FC236}">
                <a16:creationId xmlns:a16="http://schemas.microsoft.com/office/drawing/2014/main" id="{C24FCE3F-6BCD-229E-E8A6-A01286DE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2550"/>
            <a:ext cx="5080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01550-76EE-4075-4FAF-E05F00867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D15CC0C6-D9C3-B7F3-9B81-3A9C31D7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 delle «due Cine»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dissidi Urss/Repubblica popolare cinese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Ritiro della flotta francese di stanza nel Mediterraneo dal comando integrato della Nato (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Francia abbandona il Patto Atlantico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t-IT" sz="2000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Kennedy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presidenza degli Stati Uniti (dottrina della «risposta flessibile»)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 di Berlino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costruzione del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3 agosto 1961, la costruzione del muro di Berlino - Corriere.it">
            <a:extLst>
              <a:ext uri="{FF2B5EF4-FFF2-40B4-BE49-F238E27FC236}">
                <a16:creationId xmlns:a16="http://schemas.microsoft.com/office/drawing/2014/main" id="{BB89A52B-76BA-BE9F-6AE7-80D60EA096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6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'era fatto davvero il Muro - Prima Bergamo">
            <a:extLst>
              <a:ext uri="{FF2B5EF4-FFF2-40B4-BE49-F238E27FC236}">
                <a16:creationId xmlns:a16="http://schemas.microsoft.com/office/drawing/2014/main" id="{47CD9550-A664-3DC1-2E9F-B61CC8D8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3700"/>
            <a:ext cx="74676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7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eduta aerea del muro di berlino immagini e fotografie stock ...">
            <a:extLst>
              <a:ext uri="{FF2B5EF4-FFF2-40B4-BE49-F238E27FC236}">
                <a16:creationId xmlns:a16="http://schemas.microsoft.com/office/drawing/2014/main" id="{7340A9A1-D852-07BD-41F0-7171580E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3337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all of the Berlin Wall | Magnum Photos">
            <a:extLst>
              <a:ext uri="{FF2B5EF4-FFF2-40B4-BE49-F238E27FC236}">
                <a16:creationId xmlns:a16="http://schemas.microsoft.com/office/drawing/2014/main" id="{A1EE0569-910F-D0AA-BE66-C9E9A024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90" y="65087"/>
            <a:ext cx="25273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erliner mauer mit wachturm/muro di berlino e watchtower - muro di berlino foto e immagini stock">
            <a:extLst>
              <a:ext uri="{FF2B5EF4-FFF2-40B4-BE49-F238E27FC236}">
                <a16:creationId xmlns:a16="http://schemas.microsoft.com/office/drawing/2014/main" id="{F2091E86-FEAA-3ACF-085B-390C9CFB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616200"/>
            <a:ext cx="63627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ecchio muro di pietra">
            <a:extLst>
              <a:ext uri="{FF2B5EF4-FFF2-40B4-BE49-F238E27FC236}">
                <a16:creationId xmlns:a16="http://schemas.microsoft.com/office/drawing/2014/main" id="{19AB7DB8-6B0F-6B77-5D52-8AD73BD3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5207796" cy="3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rridoio scuro">
            <a:extLst>
              <a:ext uri="{FF2B5EF4-FFF2-40B4-BE49-F238E27FC236}">
                <a16:creationId xmlns:a16="http://schemas.microsoft.com/office/drawing/2014/main" id="{8A7B39F1-DADE-E408-FA36-7F0E0286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65087"/>
            <a:ext cx="3186114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5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55D45-F7EE-8EEF-8FD6-B28768A50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B25CA4A-ECF4-9C29-86F8-5814B90F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 dei missili a Cuba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it-IT" sz="2000" b="1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Risoluzione delle crisi di Berlino e di Cuba passaggio cruciale della «guerra fredda»: compromesso che sancisce lo status quo e, di conseguenza, una reciproca legittimità che era mancata nella fase dello scontro bipolare («normalizzazione» del rapporti USA/URSS, sancita dall’instaurazione, nel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 «canale di comunicazione diretto»)</a:t>
            </a:r>
          </a:p>
        </p:txBody>
      </p:sp>
    </p:spTree>
    <p:extLst>
      <p:ext uri="{BB962C8B-B14F-4D97-AF65-F5344CB8AC3E}">
        <p14:creationId xmlns:p14="http://schemas.microsoft.com/office/powerpoint/2010/main" val="231480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FD8C0-5D06-6D6B-0D58-B7555443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954DC2-A84F-1D2A-B4B1-D86DF079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sguardo alla società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67F8EFD7-9E25-F863-F615-0FE32722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miracolo economico (Italia, Germania, Giappone: anni ‘50 e ‘60) / «trenta gloriosi» (45-73)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 del sistema economico statunitense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effetti del piano Marshall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 dell’Europa comunitaria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«ricostruzioni»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90052917-4D95-8BBB-55AB-E34364682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migrazioni a breve, media e lunga percorrenza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della domanda di manodopera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megalopoli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del terziario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 e miglioramento delle strutture educative</a:t>
            </a:r>
          </a:p>
          <a:p>
            <a:pPr>
              <a:buFontTx/>
              <a:buChar char="-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maggiore </a:t>
            </a:r>
            <a:r>
              <a:rPr 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mobilità sociale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diminuzione della disoccupazione e aumento delle retribuzioni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consumismo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7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9BDAC-3D76-1834-3786-BF227A2A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4C4396E1-B3F5-5846-AD0C-0224D9E2B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86" y="1253331"/>
            <a:ext cx="5181600" cy="4351338"/>
          </a:xfrm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b="1" i="1" dirty="0">
                <a:solidFill>
                  <a:schemeClr val="tx2"/>
                </a:solidFill>
              </a:rPr>
              <a:t>villaggio globale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televisione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Hollywood – </a:t>
            </a:r>
            <a:r>
              <a:rPr lang="it-IT" sz="2000" b="1" i="1" dirty="0">
                <a:solidFill>
                  <a:schemeClr val="tx2"/>
                </a:solidFill>
              </a:rPr>
              <a:t>star system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automobile e scooter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volo aereo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carburanti</a:t>
            </a:r>
          </a:p>
          <a:p>
            <a:pPr>
              <a:buFont typeface="Wingdings" pitchFamily="2" charset="2"/>
              <a:buChar char="ü"/>
            </a:pPr>
            <a:endParaRPr lang="it-IT" sz="2000" dirty="0"/>
          </a:p>
          <a:p>
            <a:pPr>
              <a:buFont typeface="Wingdings" pitchFamily="2" charset="2"/>
              <a:buChar char="ü"/>
            </a:pPr>
            <a:r>
              <a:rPr lang="it-IT" sz="2000" b="1" i="1" dirty="0">
                <a:solidFill>
                  <a:schemeClr val="tx2"/>
                </a:solidFill>
              </a:rPr>
              <a:t>baby boom generation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welfare sanitario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maggiori redditi / maggiori aspettative</a:t>
            </a:r>
          </a:p>
          <a:p>
            <a:pPr>
              <a:buFont typeface="Wingdings" pitchFamily="2" charset="2"/>
              <a:buChar char="ü"/>
            </a:pP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 stile di James Dean, icona dal fascino ribelle | Vogue Italia">
            <a:extLst>
              <a:ext uri="{FF2B5EF4-FFF2-40B4-BE49-F238E27FC236}">
                <a16:creationId xmlns:a16="http://schemas.microsoft.com/office/drawing/2014/main" id="{AAA54B74-35CB-DA36-608C-E038BF94C7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E18FDB-F187-89E8-BF9E-F1F096E2F9CF}"/>
              </a:ext>
            </a:extLst>
          </p:cNvPr>
          <p:cNvSpPr txBox="1"/>
          <p:nvPr/>
        </p:nvSpPr>
        <p:spPr>
          <a:xfrm>
            <a:off x="5339028" y="4407337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Dean (1931-1955)</a:t>
            </a:r>
          </a:p>
        </p:txBody>
      </p:sp>
      <p:pic>
        <p:nvPicPr>
          <p:cNvPr id="1028" name="Picture 4" descr="Marilyn Monroe in vendita su Pamono">
            <a:extLst>
              <a:ext uri="{FF2B5EF4-FFF2-40B4-BE49-F238E27FC236}">
                <a16:creationId xmlns:a16="http://schemas.microsoft.com/office/drawing/2014/main" id="{3D89DBFE-6680-4E7F-CBFF-8D60ECDA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20" y="3744037"/>
            <a:ext cx="395208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4E2D9D-78B4-9348-A14A-F71343542B20}"/>
              </a:ext>
            </a:extLst>
          </p:cNvPr>
          <p:cNvSpPr txBox="1"/>
          <p:nvPr/>
        </p:nvSpPr>
        <p:spPr>
          <a:xfrm>
            <a:off x="9203336" y="3244334"/>
            <a:ext cx="29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Marilyn Monroe (1926-1962)</a:t>
            </a:r>
          </a:p>
        </p:txBody>
      </p:sp>
    </p:spTree>
    <p:extLst>
      <p:ext uri="{BB962C8B-B14F-4D97-AF65-F5344CB8AC3E}">
        <p14:creationId xmlns:p14="http://schemas.microsoft.com/office/powerpoint/2010/main" val="25475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073D1-3454-FC21-EF97-71BC28C03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5D8038E1-C162-E698-392D-6222ABED1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per i diritti civili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(1954-1968)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1954: Brown v. Board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(Topeka,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Kansas)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1955: Rosa Parks, Montgomery, Alabama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(National Association for the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Advancement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NAACP)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Bus Boycott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march on Washington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MLK: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dream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1964, 1968: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50 Years Later: The Cultural Significance of Dr. Martin ...">
            <a:extLst>
              <a:ext uri="{FF2B5EF4-FFF2-40B4-BE49-F238E27FC236}">
                <a16:creationId xmlns:a16="http://schemas.microsoft.com/office/drawing/2014/main" id="{12B06BAE-87B0-EB3E-4B8F-FA952724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0"/>
            <a:ext cx="593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C71E8-A52E-DA2E-359B-0506192B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ntgomery Boycott Ends | Zinn Education Project">
            <a:extLst>
              <a:ext uri="{FF2B5EF4-FFF2-40B4-BE49-F238E27FC236}">
                <a16:creationId xmlns:a16="http://schemas.microsoft.com/office/drawing/2014/main" id="{D929495A-A110-ABC9-1904-33DEE1A2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00" y="4374000"/>
            <a:ext cx="4968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chers Arrive In Montgomery">
            <a:extLst>
              <a:ext uri="{FF2B5EF4-FFF2-40B4-BE49-F238E27FC236}">
                <a16:creationId xmlns:a16="http://schemas.microsoft.com/office/drawing/2014/main" id="{E122AF26-28D4-790C-D93E-E5F0B9B3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00" y="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erican civil rights activist Rosa Parks, Mug Shot, 1955.">
            <a:extLst>
              <a:ext uri="{FF2B5EF4-FFF2-40B4-BE49-F238E27FC236}">
                <a16:creationId xmlns:a16="http://schemas.microsoft.com/office/drawing/2014/main" id="{55477D7D-35FD-3F28-9793-A41F80AD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merican civil rights activist Rosa Parks, Mug Shot, 1955.">
            <a:extLst>
              <a:ext uri="{FF2B5EF4-FFF2-40B4-BE49-F238E27FC236}">
                <a16:creationId xmlns:a16="http://schemas.microsoft.com/office/drawing/2014/main" id="{6CBE2A00-CA49-D820-CFB8-A106B57E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A8301-DF23-1EB3-BFE4-6842D6913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frican Americans, at church rally for bus boycott.">
            <a:extLst>
              <a:ext uri="{FF2B5EF4-FFF2-40B4-BE49-F238E27FC236}">
                <a16:creationId xmlns:a16="http://schemas.microsoft.com/office/drawing/2014/main" id="{00FCCF4B-417A-FFB7-37E7-117D5EA9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021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ntgomery bus boycott | Summary &amp; Martin Luther King, Jr. | Britannica">
            <a:extLst>
              <a:ext uri="{FF2B5EF4-FFF2-40B4-BE49-F238E27FC236}">
                <a16:creationId xmlns:a16="http://schemas.microsoft.com/office/drawing/2014/main" id="{4E89EFBF-F260-CADD-0514-6DCE1AB7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7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D713B-9C96-A77C-2A15-9414A55D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undreds of thousands of people gather for the March on Washington for Jobs and Freedom at the Lincoln Memorial on August 28, 1963.">
            <a:extLst>
              <a:ext uri="{FF2B5EF4-FFF2-40B4-BE49-F238E27FC236}">
                <a16:creationId xmlns:a16="http://schemas.microsoft.com/office/drawing/2014/main" id="{34D33CE0-F4EB-4FE2-27F4-DA7DDA71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2204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3CDB6D-3EA8-5602-8035-C79C6669C6DD}"/>
              </a:ext>
            </a:extLst>
          </p:cNvPr>
          <p:cNvSpPr txBox="1"/>
          <p:nvPr/>
        </p:nvSpPr>
        <p:spPr>
          <a:xfrm>
            <a:off x="0" y="5631125"/>
            <a:ext cx="529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https://youtu.be/0wDU-oYQN04?si=Vnu2Kct1tlzT0yaw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F5558F-AAF0-1298-20E8-97A950495DD9}"/>
              </a:ext>
            </a:extLst>
          </p:cNvPr>
          <p:cNvSpPr txBox="1"/>
          <p:nvPr/>
        </p:nvSpPr>
        <p:spPr>
          <a:xfrm flipH="1">
            <a:off x="0" y="6364581"/>
            <a:ext cx="517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https://www.youtube.com/watch?v=EF7E--_BdSg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8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B453B-4082-7477-5875-D241A3254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ck Power alle Olimpiadi del Messico nel 1968 - Focus.it">
            <a:extLst>
              <a:ext uri="{FF2B5EF4-FFF2-40B4-BE49-F238E27FC236}">
                <a16:creationId xmlns:a16="http://schemas.microsoft.com/office/drawing/2014/main" id="{A345129B-7A01-432E-3A65-A4201CF8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7BD063-B6BA-D8D5-99DE-948705836826}"/>
              </a:ext>
            </a:extLst>
          </p:cNvPr>
          <p:cNvSpPr txBox="1"/>
          <p:nvPr/>
        </p:nvSpPr>
        <p:spPr>
          <a:xfrm>
            <a:off x="10391094" y="195943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1968,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Città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Messico</a:t>
            </a:r>
          </a:p>
        </p:txBody>
      </p:sp>
    </p:spTree>
    <p:extLst>
      <p:ext uri="{BB962C8B-B14F-4D97-AF65-F5344CB8AC3E}">
        <p14:creationId xmlns:p14="http://schemas.microsoft.com/office/powerpoint/2010/main" val="39383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E98A3C-D463-D92F-BFB9-27244771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Dal Ventesimo Congresso alle crisi di Cuba e di Berlino (1956-1963)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FE68C5-7BE7-E876-E552-0F8F968933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Chruscev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presa di distanza dalla tesi stalinista di una inevitabilità del conflitto tra Urss e potenze capitalistiche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parziale riavvicinamento alla Jugoslavia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dialogo con i movimenti di decolonizzazione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con i paesi del Patto di Varsavia. Ma:</a:t>
            </a:r>
          </a:p>
          <a:p>
            <a:pPr>
              <a:buFont typeface="Wingdings" pitchFamily="2" charset="2"/>
              <a:buChar char="Ø"/>
            </a:pP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effetti destabilizzanti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sugli assetti internazionali e all’interno del blocco comunista (coesistenza pacifica ma competitiva)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B2D702-C9DC-26D1-F03E-1DE32C569F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Proteste in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Polonia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Gomulka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Ungheria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 Nagy); intervento militare sovietico in Ungheria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 di Suez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Operazioni clandestine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promosse dalla CIA (Central Intelligence Agency) in Iran e Guatemala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Conferenza di Bandung </a:t>
            </a:r>
          </a:p>
          <a:p>
            <a:pPr>
              <a:buFont typeface="Wingdings" pitchFamily="2" charset="2"/>
              <a:buChar char="§"/>
            </a:pP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Corsa agli armamenti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tutti gli anni ‘60)</a:t>
            </a:r>
          </a:p>
          <a:p>
            <a:pP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484</Words>
  <Application>Microsoft Macintosh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di Office</vt:lpstr>
      <vt:lpstr>3.5. Tra distensioni e seconda guerra fredda</vt:lpstr>
      <vt:lpstr>Uno sguardo alla società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Dal Ventesimo Congresso alle crisi di Cuba e di Berlino (1956-1963)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102</cp:revision>
  <dcterms:created xsi:type="dcterms:W3CDTF">2025-05-28T06:59:09Z</dcterms:created>
  <dcterms:modified xsi:type="dcterms:W3CDTF">2025-11-23T18:50:32Z</dcterms:modified>
</cp:coreProperties>
</file>