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70" r:id="rId14"/>
    <p:sldId id="269" r:id="rId15"/>
    <p:sldId id="271" r:id="rId16"/>
    <p:sldId id="272" r:id="rId17"/>
    <p:sldId id="273" r:id="rId18"/>
    <p:sldId id="274" r:id="rId19"/>
    <p:sldId id="275" r:id="rId20"/>
    <p:sldId id="276" r:id="rId21"/>
    <p:sldId id="277" r:id="rId22"/>
    <p:sldId id="278" r:id="rId23"/>
    <p:sldId id="279" r:id="rId24"/>
    <p:sldId id="280"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3" autoAdjust="0"/>
    <p:restoredTop sz="94127" autoAdjust="0"/>
  </p:normalViewPr>
  <p:slideViewPr>
    <p:cSldViewPr snapToGrid="0">
      <p:cViewPr varScale="1">
        <p:scale>
          <a:sx n="108" d="100"/>
          <a:sy n="108" d="100"/>
        </p:scale>
        <p:origin x="77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it-IT"/>
              <a:t>Fare clic per modificare lo stile del titolo</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dirty="0"/>
              <a:t>10/6/22</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dirty="0"/>
              <a:t>‹N›</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it-IT"/>
              <a:t>Fare clic per modificare lo stile del titolo</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96DFF08F-DC6B-4601-B491-B0F83F6DD2DA}" type="datetimeFigureOut">
              <a:rPr lang="en-US" dirty="0"/>
              <a:t>10/6/22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10/6/22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10/6/22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10/6/22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10/6/22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it-IT"/>
              <a:t>Fare clic per modificare lo stile del titolo</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96DFF08F-DC6B-4601-B491-B0F83F6DD2DA}" type="datetimeFigureOut">
              <a:rPr lang="en-US" dirty="0"/>
              <a:t>10/6/22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96DFF08F-DC6B-4601-B491-B0F83F6DD2DA}" type="datetimeFigureOut">
              <a:rPr lang="en-US" dirty="0"/>
              <a:t>10/6/22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dirty="0"/>
              <a:pPr/>
              <a:t>10/6/22</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br>
              <a:rPr lang="it-IT" dirty="0"/>
            </a:br>
            <a:br>
              <a:rPr lang="it-IT" dirty="0"/>
            </a:br>
            <a:br>
              <a:rPr lang="it-IT" dirty="0"/>
            </a:br>
            <a:r>
              <a:rPr lang="it-IT" dirty="0"/>
              <a:t>Contratti di lavoro e organizzazione del lavoro</a:t>
            </a:r>
          </a:p>
        </p:txBody>
      </p:sp>
      <p:sp>
        <p:nvSpPr>
          <p:cNvPr id="3" name="Sottotitolo 2"/>
          <p:cNvSpPr>
            <a:spLocks noGrp="1"/>
          </p:cNvSpPr>
          <p:nvPr>
            <p:ph type="subTitle" idx="1"/>
          </p:nvPr>
        </p:nvSpPr>
        <p:spPr/>
        <p:txBody>
          <a:bodyPr/>
          <a:lstStyle/>
          <a:p>
            <a:r>
              <a:rPr lang="it-IT" dirty="0"/>
              <a:t>Prof.ssa Rossella Di Federico 2022</a:t>
            </a:r>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617138" y="602109"/>
            <a:ext cx="2210435" cy="651510"/>
          </a:xfrm>
          <a:prstGeom prst="rect">
            <a:avLst/>
          </a:prstGeom>
        </p:spPr>
      </p:pic>
    </p:spTree>
    <p:extLst>
      <p:ext uri="{BB962C8B-B14F-4D97-AF65-F5344CB8AC3E}">
        <p14:creationId xmlns:p14="http://schemas.microsoft.com/office/powerpoint/2010/main" val="2491643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CHI DECIDE L’ORGANIZZAZIONE DEL LAVORO</a:t>
            </a:r>
            <a:r>
              <a:rPr lang="it-IT" dirty="0"/>
              <a:t>?</a:t>
            </a:r>
          </a:p>
        </p:txBody>
      </p:sp>
      <p:sp>
        <p:nvSpPr>
          <p:cNvPr id="3" name="Segnaposto contenuto 2"/>
          <p:cNvSpPr>
            <a:spLocks noGrp="1"/>
          </p:cNvSpPr>
          <p:nvPr>
            <p:ph idx="1"/>
          </p:nvPr>
        </p:nvSpPr>
        <p:spPr/>
        <p:txBody>
          <a:bodyPr/>
          <a:lstStyle/>
          <a:p>
            <a:pPr algn="just"/>
            <a:r>
              <a:rPr lang="it-IT" b="1" dirty="0">
                <a:solidFill>
                  <a:schemeClr val="tx1"/>
                </a:solidFill>
              </a:rPr>
              <a:t>STRAORDINARIO, TURNI DI LAVORO E LAVORO NEL FINE SETTIMANA: in presenza del sindacato sono regolati mediante accordi formali. In assenza di sindacato, ossia nella maggior parte dei casi, sono regolati a livello di impresa attraverso accordi informali fatti direttamente con i dipendenti. Spesso però sono frutto (specialmente lo straordinario) di una decisione unilaterale dell’imprenditore (nelle imprese che risentono molto della concorrenza o che praticano molto l’outsourcing)</a:t>
            </a:r>
          </a:p>
          <a:p>
            <a:pPr algn="just"/>
            <a:r>
              <a:rPr lang="it-IT" b="1" dirty="0">
                <a:solidFill>
                  <a:schemeClr val="tx1"/>
                </a:solidFill>
              </a:rPr>
              <a:t>LA FLESSIBILITA’ DELLE MANSIONI: scaturisce per lo più da una decisione unilaterale da parte dell’imprenditore. Tuttavia dove c’è il turnover generazionale si tende a coinvolgere i lavoratori senior o i </a:t>
            </a:r>
            <a:r>
              <a:rPr lang="it-IT" b="1" dirty="0" err="1">
                <a:solidFill>
                  <a:schemeClr val="tx1"/>
                </a:solidFill>
              </a:rPr>
              <a:t>key-workers</a:t>
            </a:r>
            <a:r>
              <a:rPr lang="it-IT" b="1" dirty="0">
                <a:solidFill>
                  <a:schemeClr val="tx1"/>
                </a:solidFill>
              </a:rPr>
              <a:t>.</a:t>
            </a:r>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8805436" y="5444490"/>
            <a:ext cx="2210435" cy="651510"/>
          </a:xfrm>
          <a:prstGeom prst="rect">
            <a:avLst/>
          </a:prstGeom>
        </p:spPr>
      </p:pic>
    </p:spTree>
    <p:extLst>
      <p:ext uri="{BB962C8B-B14F-4D97-AF65-F5344CB8AC3E}">
        <p14:creationId xmlns:p14="http://schemas.microsoft.com/office/powerpoint/2010/main" val="4619866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43000" y="932328"/>
            <a:ext cx="9875520" cy="1125072"/>
          </a:xfrm>
        </p:spPr>
        <p:style>
          <a:lnRef idx="2">
            <a:schemeClr val="accent2"/>
          </a:lnRef>
          <a:fillRef idx="1">
            <a:schemeClr val="lt1"/>
          </a:fillRef>
          <a:effectRef idx="0">
            <a:schemeClr val="accent2"/>
          </a:effectRef>
          <a:fontRef idx="minor">
            <a:schemeClr val="dk1"/>
          </a:fontRef>
        </p:style>
        <p:txBody>
          <a:bodyPr>
            <a:normAutofit/>
          </a:bodyPr>
          <a:lstStyle/>
          <a:p>
            <a:r>
              <a:rPr lang="it-IT" sz="3100" b="1" dirty="0">
                <a:solidFill>
                  <a:schemeClr val="accent1">
                    <a:lumMod val="75000"/>
                  </a:schemeClr>
                </a:solidFill>
              </a:rPr>
              <a:t>Retribuzioni</a:t>
            </a:r>
            <a:br>
              <a:rPr lang="it-IT" b="1" dirty="0">
                <a:solidFill>
                  <a:schemeClr val="accent1">
                    <a:lumMod val="75000"/>
                  </a:schemeClr>
                </a:solidFill>
              </a:rPr>
            </a:br>
            <a:endParaRPr lang="it-IT" b="1" dirty="0">
              <a:solidFill>
                <a:schemeClr val="accent1">
                  <a:lumMod val="75000"/>
                </a:schemeClr>
              </a:solidFill>
            </a:endParaRPr>
          </a:p>
        </p:txBody>
      </p:sp>
      <p:sp>
        <p:nvSpPr>
          <p:cNvPr id="3" name="Segnaposto contenuto 2"/>
          <p:cNvSpPr>
            <a:spLocks noGrp="1"/>
          </p:cNvSpPr>
          <p:nvPr>
            <p:ph idx="1"/>
          </p:nvPr>
        </p:nvSpPr>
        <p:spPr/>
        <p:txBody>
          <a:bodyPr/>
          <a:lstStyle/>
          <a:p>
            <a:pPr algn="just"/>
            <a:endParaRPr lang="it-IT" b="1" dirty="0">
              <a:solidFill>
                <a:schemeClr val="tx1"/>
              </a:solidFill>
            </a:endParaRPr>
          </a:p>
          <a:p>
            <a:pPr algn="just"/>
            <a:r>
              <a:rPr lang="it-IT" dirty="0">
                <a:solidFill>
                  <a:schemeClr val="tx1"/>
                </a:solidFill>
              </a:rPr>
              <a:t>O</a:t>
            </a:r>
            <a:r>
              <a:rPr lang="it-IT" sz="2400" dirty="0">
                <a:solidFill>
                  <a:schemeClr val="tx1"/>
                </a:solidFill>
              </a:rPr>
              <a:t>ltre il 60% delle piccole imprese fa riferimento al contratto collettivo di settore, nonostante sia poi il singolo imprenditore (spesso affiancato dal suo consulente) a decidere quale contratto di settore applicare e se erogare stipendi superiori ai minimi salariali o meno. Tuttavia, nelle imprese possono verificarsi forme di negoziazione tra datore di lavoro e dipendenti. In genere, si tratta di negoziazioni individuali che avvengono soprattutto nel settore dei servizi avanzati in cui i dipendenti sono professionisti con </a:t>
            </a:r>
            <a:r>
              <a:rPr lang="it-IT" sz="2400" i="1" dirty="0" err="1">
                <a:solidFill>
                  <a:schemeClr val="tx1"/>
                </a:solidFill>
              </a:rPr>
              <a:t>skills</a:t>
            </a:r>
            <a:r>
              <a:rPr lang="it-IT" sz="2400" dirty="0">
                <a:solidFill>
                  <a:schemeClr val="tx1"/>
                </a:solidFill>
              </a:rPr>
              <a:t> molto qualificate e difficilmente sostituibili e reperibili sul mercato del lavoro.</a:t>
            </a:r>
          </a:p>
          <a:p>
            <a:endParaRPr lang="it-IT" dirty="0">
              <a:solidFill>
                <a:schemeClr val="tx1"/>
              </a:solidFill>
            </a:endParaRPr>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8312377" y="1065231"/>
            <a:ext cx="2210435" cy="651510"/>
          </a:xfrm>
          <a:prstGeom prst="rect">
            <a:avLst/>
          </a:prstGeom>
        </p:spPr>
      </p:pic>
    </p:spTree>
    <p:extLst>
      <p:ext uri="{BB962C8B-B14F-4D97-AF65-F5344CB8AC3E}">
        <p14:creationId xmlns:p14="http://schemas.microsoft.com/office/powerpoint/2010/main" val="1163541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p:spPr>
        <p:style>
          <a:lnRef idx="2">
            <a:schemeClr val="accent1"/>
          </a:lnRef>
          <a:fillRef idx="1">
            <a:schemeClr val="lt1"/>
          </a:fillRef>
          <a:effectRef idx="0">
            <a:schemeClr val="accent1"/>
          </a:effectRef>
          <a:fontRef idx="minor">
            <a:schemeClr val="dk1"/>
          </a:fontRef>
        </p:style>
        <p:txBody>
          <a:bodyPr/>
          <a:lstStyle/>
          <a:p>
            <a:r>
              <a:rPr lang="it-IT" b="1" dirty="0"/>
              <a:t>Bonus e incentivi/1</a:t>
            </a:r>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pPr algn="just"/>
            <a:r>
              <a:rPr lang="it-IT" b="1" dirty="0">
                <a:solidFill>
                  <a:schemeClr val="tx1"/>
                </a:solidFill>
              </a:rPr>
              <a:t>Sono poco diffusi nelle PMI Senza distinzione tra settori produttivi di appartenenza nella maggior parte dei casi, soprattutto nelle micro-imprese, è il piccolo imprenditore-dirigente d’azienda a decidere in maniera unilaterale in merito all’erogazione di un eventuale incentivo a favore dei dipendenti. Per tale motivo GLI INCENTIVI SONO DISCREZIONALI, vengono erogati sotto forma di </a:t>
            </a:r>
            <a:r>
              <a:rPr lang="it-IT" b="1" dirty="0">
                <a:solidFill>
                  <a:schemeClr val="accent2"/>
                </a:solidFill>
              </a:rPr>
              <a:t>pagamento una tantum</a:t>
            </a:r>
            <a:r>
              <a:rPr lang="it-IT" b="1" dirty="0">
                <a:solidFill>
                  <a:schemeClr val="tx1"/>
                </a:solidFill>
              </a:rPr>
              <a:t>, senza stabilità o regolarità. Per i piccoli imprenditori gli incentivi rappresentano soprattutto </a:t>
            </a:r>
            <a:r>
              <a:rPr lang="it-IT" b="1" dirty="0">
                <a:solidFill>
                  <a:schemeClr val="accent2"/>
                </a:solidFill>
              </a:rPr>
              <a:t>un ‘regalo’ da fare ai dipendenti che si impegnano più degli altri, che hanno più esperienza in azienda, al fine di rafforzare la fiducia reciproca. </a:t>
            </a:r>
            <a:r>
              <a:rPr lang="it-IT" b="1" dirty="0">
                <a:solidFill>
                  <a:schemeClr val="tx1"/>
                </a:solidFill>
              </a:rPr>
              <a:t>Tuttavia, può accadere che i bonus siano erogati ai dipendenti a titolo di premio per aver raggiunto specifici </a:t>
            </a:r>
            <a:r>
              <a:rPr lang="it-IT" b="1" i="1" dirty="0">
                <a:solidFill>
                  <a:schemeClr val="tx1"/>
                </a:solidFill>
              </a:rPr>
              <a:t>target</a:t>
            </a:r>
            <a:r>
              <a:rPr lang="it-IT" b="1" dirty="0">
                <a:solidFill>
                  <a:schemeClr val="tx1"/>
                </a:solidFill>
              </a:rPr>
              <a:t> produttivi. In questo caso l’incentivo può essere considerato uno strumento informale di remunerazione aggiuntiva collegata alla produttività e alle prestazioni del lavoratore.</a:t>
            </a:r>
          </a:p>
          <a:p>
            <a:endParaRPr lang="it-IT" dirty="0"/>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8312377" y="1065231"/>
            <a:ext cx="2210435" cy="651510"/>
          </a:xfrm>
          <a:prstGeom prst="rect">
            <a:avLst/>
          </a:prstGeom>
        </p:spPr>
      </p:pic>
    </p:spTree>
    <p:extLst>
      <p:ext uri="{BB962C8B-B14F-4D97-AF65-F5344CB8AC3E}">
        <p14:creationId xmlns:p14="http://schemas.microsoft.com/office/powerpoint/2010/main" val="41207489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it-IT" b="1" dirty="0"/>
              <a:t>Gli incentivi sono spesso non monetari</a:t>
            </a:r>
          </a:p>
        </p:txBody>
      </p:sp>
      <p:sp>
        <p:nvSpPr>
          <p:cNvPr id="3" name="Segnaposto contenuto 2"/>
          <p:cNvSpPr>
            <a:spLocks noGrp="1"/>
          </p:cNvSpPr>
          <p:nvPr>
            <p:ph idx="1"/>
          </p:nvPr>
        </p:nvSpPr>
        <p:spPr/>
        <p:style>
          <a:lnRef idx="2">
            <a:schemeClr val="accent2"/>
          </a:lnRef>
          <a:fillRef idx="1">
            <a:schemeClr val="lt1"/>
          </a:fillRef>
          <a:effectRef idx="0">
            <a:schemeClr val="accent2"/>
          </a:effectRef>
          <a:fontRef idx="minor">
            <a:schemeClr val="dk1"/>
          </a:fontRef>
        </p:style>
        <p:txBody>
          <a:bodyPr/>
          <a:lstStyle/>
          <a:p>
            <a:pPr marL="45720" indent="0">
              <a:buNone/>
            </a:pPr>
            <a:endParaRPr lang="it-IT" dirty="0"/>
          </a:p>
          <a:p>
            <a:pPr marL="45720" indent="0">
              <a:buNone/>
            </a:pPr>
            <a:r>
              <a:rPr lang="it-IT" sz="2800" i="1" dirty="0">
                <a:solidFill>
                  <a:schemeClr val="tx1"/>
                </a:solidFill>
              </a:rPr>
              <a:t>Uno dei miei lavoratori mi ha detto che suo figlio aveva bisogno di un </a:t>
            </a:r>
            <a:r>
              <a:rPr lang="it-IT" sz="2800" i="1" dirty="0" err="1">
                <a:solidFill>
                  <a:schemeClr val="tx1"/>
                </a:solidFill>
              </a:rPr>
              <a:t>tablet</a:t>
            </a:r>
            <a:r>
              <a:rPr lang="it-IT" sz="2800" i="1" dirty="0">
                <a:solidFill>
                  <a:schemeClr val="tx1"/>
                </a:solidFill>
              </a:rPr>
              <a:t>, così ne ho acquistato uno che costa quasi 300 euro e gliel’ho regalato</a:t>
            </a:r>
            <a:r>
              <a:rPr lang="it-IT" sz="2800" dirty="0">
                <a:solidFill>
                  <a:schemeClr val="tx1"/>
                </a:solidFill>
              </a:rPr>
              <a:t>. (PE, Impresa dei servizi </a:t>
            </a:r>
            <a:r>
              <a:rPr lang="it-IT" sz="2800" dirty="0" err="1">
                <a:solidFill>
                  <a:schemeClr val="tx1"/>
                </a:solidFill>
              </a:rPr>
              <a:t>low</a:t>
            </a:r>
            <a:r>
              <a:rPr lang="it-IT" sz="2800" dirty="0">
                <a:solidFill>
                  <a:schemeClr val="tx1"/>
                </a:solidFill>
              </a:rPr>
              <a:t> </a:t>
            </a:r>
            <a:r>
              <a:rPr lang="it-IT" sz="2800" dirty="0" err="1">
                <a:solidFill>
                  <a:schemeClr val="tx1"/>
                </a:solidFill>
              </a:rPr>
              <a:t>skill</a:t>
            </a:r>
            <a:r>
              <a:rPr lang="it-IT" sz="2800" dirty="0">
                <a:solidFill>
                  <a:schemeClr val="tx1"/>
                </a:solidFill>
              </a:rPr>
              <a:t>, Int.37).</a:t>
            </a:r>
          </a:p>
          <a:p>
            <a:endParaRPr lang="it-IT" dirty="0"/>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8491671" y="4866266"/>
            <a:ext cx="2210435" cy="651510"/>
          </a:xfrm>
          <a:prstGeom prst="rect">
            <a:avLst/>
          </a:prstGeom>
        </p:spPr>
      </p:pic>
    </p:spTree>
    <p:extLst>
      <p:ext uri="{BB962C8B-B14F-4D97-AF65-F5344CB8AC3E}">
        <p14:creationId xmlns:p14="http://schemas.microsoft.com/office/powerpoint/2010/main" val="1728322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it-IT" b="1" dirty="0"/>
              <a:t>Bonus e incentivi/2</a:t>
            </a:r>
            <a:endParaRPr lang="it-IT" dirty="0"/>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marL="45720" indent="0">
              <a:buNone/>
            </a:pPr>
            <a:r>
              <a:rPr lang="it-IT" b="1" dirty="0">
                <a:solidFill>
                  <a:schemeClr val="tx1"/>
                </a:solidFill>
              </a:rPr>
              <a:t>La propensione ad erogare incentivi cresce all’aumentare delle dimensioni dell’azienda e in presenza del sindacato mediante il quale si realizza una vera e propria formalizzazione del piano di incentivi (aziende manifatturiere o dei servizi con più di 15 dipendenti)</a:t>
            </a:r>
          </a:p>
          <a:p>
            <a:pPr marL="45720" indent="0">
              <a:buNone/>
            </a:pPr>
            <a:endParaRPr lang="it-IT" b="1" dirty="0">
              <a:solidFill>
                <a:schemeClr val="tx1"/>
              </a:solidFill>
            </a:endParaRPr>
          </a:p>
          <a:p>
            <a:pPr marL="45720" indent="0" algn="just">
              <a:buNone/>
            </a:pPr>
            <a:r>
              <a:rPr lang="it-IT" b="1" i="1" dirty="0"/>
              <a:t>Alcune parti del contratto collettivo aziendale sono ridefinite ogni anno perché sono definiti nuovi obiettivi produttivi da raggiungere e i rispettivi impegni da parte dell’azienda, come ad esempio l’erogazione di bonus per i dipendenti</a:t>
            </a:r>
            <a:r>
              <a:rPr lang="it-IT" b="1" dirty="0"/>
              <a:t> (MI, impresa </a:t>
            </a:r>
            <a:r>
              <a:rPr lang="it-IT" b="1" i="1" dirty="0" err="1"/>
              <a:t>low</a:t>
            </a:r>
            <a:r>
              <a:rPr lang="it-IT" b="1" i="1" dirty="0"/>
              <a:t> </a:t>
            </a:r>
            <a:r>
              <a:rPr lang="it-IT" b="1" i="1" dirty="0" err="1"/>
              <a:t>skill</a:t>
            </a:r>
            <a:r>
              <a:rPr lang="it-IT" b="1" dirty="0"/>
              <a:t>, </a:t>
            </a:r>
            <a:r>
              <a:rPr lang="it-IT" b="1" dirty="0" err="1"/>
              <a:t>Int</a:t>
            </a:r>
            <a:r>
              <a:rPr lang="it-IT" b="1" dirty="0"/>
              <a:t>. 13).</a:t>
            </a:r>
          </a:p>
          <a:p>
            <a:pPr marL="45720" indent="0">
              <a:buNone/>
            </a:pPr>
            <a:endParaRPr lang="it-IT" dirty="0"/>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8312377" y="1065231"/>
            <a:ext cx="2210435" cy="651510"/>
          </a:xfrm>
          <a:prstGeom prst="rect">
            <a:avLst/>
          </a:prstGeom>
        </p:spPr>
      </p:pic>
    </p:spTree>
    <p:extLst>
      <p:ext uri="{BB962C8B-B14F-4D97-AF65-F5344CB8AC3E}">
        <p14:creationId xmlns:p14="http://schemas.microsoft.com/office/powerpoint/2010/main" val="12762851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r>
              <a:rPr lang="it-IT" b="1" dirty="0"/>
              <a:t>Bonus e incentivi/3</a:t>
            </a:r>
            <a:endParaRPr lang="it-IT" dirty="0"/>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pPr marL="45720" indent="0">
              <a:buNone/>
            </a:pPr>
            <a:endParaRPr lang="it-IT" dirty="0"/>
          </a:p>
          <a:p>
            <a:pPr marL="45720" indent="0" algn="just">
              <a:buNone/>
            </a:pPr>
            <a:r>
              <a:rPr lang="it-IT" sz="2400" b="1" dirty="0">
                <a:solidFill>
                  <a:schemeClr val="tx1"/>
                </a:solidFill>
              </a:rPr>
              <a:t>Da alcuni anni in Italia, la propensione dei piccoli imprenditori a siglare accordi aziendali, mirati in modo specifico all’assegnazione degli incentivi, legati alla produttività dei dipendenti, è aumentata molto. La spiegazione di questo fenomeno risiede nel fatto che la recente legislazione italiana prevede una serie di sgravi fiscali e previdenziali a favore delle imprese che attuano contratti aziendali che includono piani formali di distribuzione di incentivi a favore dei dipendenti.</a:t>
            </a:r>
          </a:p>
          <a:p>
            <a:endParaRPr lang="it-IT" dirty="0"/>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8312377" y="1065231"/>
            <a:ext cx="2210435" cy="651510"/>
          </a:xfrm>
          <a:prstGeom prst="rect">
            <a:avLst/>
          </a:prstGeom>
        </p:spPr>
      </p:pic>
    </p:spTree>
    <p:extLst>
      <p:ext uri="{BB962C8B-B14F-4D97-AF65-F5344CB8AC3E}">
        <p14:creationId xmlns:p14="http://schemas.microsoft.com/office/powerpoint/2010/main" val="3038403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43000" y="403412"/>
            <a:ext cx="9875520" cy="1562548"/>
          </a:xfrm>
        </p:spPr>
        <p:style>
          <a:lnRef idx="2">
            <a:schemeClr val="accent1"/>
          </a:lnRef>
          <a:fillRef idx="1">
            <a:schemeClr val="lt1"/>
          </a:fillRef>
          <a:effectRef idx="0">
            <a:schemeClr val="accent1"/>
          </a:effectRef>
          <a:fontRef idx="minor">
            <a:schemeClr val="dk1"/>
          </a:fontRef>
        </p:style>
        <p:txBody>
          <a:bodyPr/>
          <a:lstStyle/>
          <a:p>
            <a:r>
              <a:rPr lang="it-IT" b="1" dirty="0"/>
              <a:t>Politiche di conciliazione vita/lavoro</a:t>
            </a:r>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marL="45720" indent="0" algn="just">
              <a:buNone/>
            </a:pPr>
            <a:r>
              <a:rPr lang="it-IT" b="1" dirty="0"/>
              <a:t>Pochissime piccole imprese mettono in campo politiche formali in questo campo. Al contrario, le azioni di tipo informale sono molto diffuse sotto forma, soprattutto, di accordi tra datore di lavoro e singolo dipendenti, in merito al tema dei permessi e delle ferie, dell’autonomia nella gestione degli orari di lavoro, a fronte della disponibilità dei dipendenti a lavorare di più al verificarsi di momenti inaspettati.</a:t>
            </a:r>
          </a:p>
          <a:p>
            <a:pPr marL="45720" indent="0">
              <a:buNone/>
            </a:pPr>
            <a:r>
              <a:rPr lang="it-IT" i="1" dirty="0"/>
              <a:t>Alcuni dipendenti preferiscono arrivare presto la mattina, altri preferiscono dormire un’ora in più ed andare via più tardi. Se tutto questo non influisce negativamente sulla produzione, per me non c’è problema</a:t>
            </a:r>
            <a:r>
              <a:rPr lang="it-IT" dirty="0"/>
              <a:t> (BG, impresa Made in </a:t>
            </a:r>
            <a:r>
              <a:rPr lang="it-IT" dirty="0" err="1"/>
              <a:t>Italy</a:t>
            </a:r>
            <a:r>
              <a:rPr lang="it-IT" dirty="0"/>
              <a:t>, </a:t>
            </a:r>
            <a:r>
              <a:rPr lang="it-IT" dirty="0" err="1"/>
              <a:t>Int</a:t>
            </a:r>
            <a:r>
              <a:rPr lang="it-IT" dirty="0"/>
              <a:t>. 7).</a:t>
            </a:r>
          </a:p>
          <a:p>
            <a:pPr marL="45720" indent="0">
              <a:buNone/>
            </a:pPr>
            <a:r>
              <a:rPr lang="it-IT" i="1" dirty="0"/>
              <a:t>Se un lavoratore ha esigenze particolari rispetto ai figli, alla salute, ai genitori anziani, non ci sono problemi a darle/gli un permesso</a:t>
            </a:r>
            <a:r>
              <a:rPr lang="it-IT" dirty="0"/>
              <a:t> (CS, impresa del Made in </a:t>
            </a:r>
            <a:r>
              <a:rPr lang="it-IT" dirty="0" err="1"/>
              <a:t>Italy</a:t>
            </a:r>
            <a:r>
              <a:rPr lang="it-IT" dirty="0"/>
              <a:t>, Int.64).</a:t>
            </a:r>
          </a:p>
          <a:p>
            <a:pPr marL="45720" indent="0">
              <a:buNone/>
            </a:pPr>
            <a:endParaRPr lang="it-IT" dirty="0"/>
          </a:p>
          <a:p>
            <a:pPr marL="45720" indent="0" algn="just">
              <a:buNone/>
            </a:pPr>
            <a:endParaRPr lang="it-IT" b="1" dirty="0"/>
          </a:p>
          <a:p>
            <a:pPr marL="45720" indent="0" algn="just">
              <a:buNone/>
            </a:pPr>
            <a:endParaRPr lang="it-IT" b="1" dirty="0"/>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8653036" y="1314450"/>
            <a:ext cx="2210435" cy="651510"/>
          </a:xfrm>
          <a:prstGeom prst="rect">
            <a:avLst/>
          </a:prstGeom>
        </p:spPr>
      </p:pic>
    </p:spTree>
    <p:extLst>
      <p:ext uri="{BB962C8B-B14F-4D97-AF65-F5344CB8AC3E}">
        <p14:creationId xmlns:p14="http://schemas.microsoft.com/office/powerpoint/2010/main" val="14092269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TURNOVER/1</a:t>
            </a:r>
          </a:p>
        </p:txBody>
      </p:sp>
      <p:sp>
        <p:nvSpPr>
          <p:cNvPr id="3" name="Segnaposto contenuto 2"/>
          <p:cNvSpPr>
            <a:spLocks noGrp="1"/>
          </p:cNvSpPr>
          <p:nvPr>
            <p:ph idx="1"/>
          </p:nvPr>
        </p:nvSpPr>
        <p:spPr/>
        <p:txBody>
          <a:bodyPr>
            <a:normAutofit fontScale="92500" lnSpcReduction="20000"/>
          </a:bodyPr>
          <a:lstStyle/>
          <a:p>
            <a:pPr marL="45720" indent="0" algn="just">
              <a:buNone/>
            </a:pPr>
            <a:r>
              <a:rPr lang="it-IT" b="1" dirty="0">
                <a:solidFill>
                  <a:schemeClr val="tx1"/>
                </a:solidFill>
              </a:rPr>
              <a:t>Il turnover, anche per le motivazioni sopra descritte, è piuttosto basso nelle piccole imprese. Le persone tendono a rimanere a lungo in azienda come evidenziato anche da molti studiosi in gestione delle risorse umane nelle piccole e medie imprese (</a:t>
            </a:r>
            <a:r>
              <a:rPr lang="it-IT" b="1" dirty="0" err="1">
                <a:solidFill>
                  <a:schemeClr val="tx1"/>
                </a:solidFill>
              </a:rPr>
              <a:t>Durst</a:t>
            </a:r>
            <a:r>
              <a:rPr lang="it-IT" b="1" dirty="0">
                <a:solidFill>
                  <a:schemeClr val="tx1"/>
                </a:solidFill>
              </a:rPr>
              <a:t> e Wilhelm, 2012).</a:t>
            </a:r>
          </a:p>
          <a:p>
            <a:pPr marL="45720" indent="0">
              <a:buNone/>
            </a:pPr>
            <a:endParaRPr lang="it-IT" dirty="0"/>
          </a:p>
          <a:p>
            <a:r>
              <a:rPr lang="it-IT" sz="2600" b="1" i="1" dirty="0"/>
              <a:t>Qui ci sono dipendenti che sono venuti anche al mio battesimo. Persone che hanno conosciuto solo questa azienda nella loro vita lavorativa</a:t>
            </a:r>
            <a:r>
              <a:rPr lang="it-IT" sz="2600" b="1" dirty="0"/>
              <a:t> (FI, Made in Italy_27). </a:t>
            </a:r>
          </a:p>
          <a:p>
            <a:pPr marL="45720" indent="0">
              <a:buNone/>
            </a:pPr>
            <a:endParaRPr lang="it-IT" dirty="0"/>
          </a:p>
          <a:p>
            <a:pPr marL="45720" indent="0" algn="just">
              <a:buNone/>
            </a:pPr>
            <a:r>
              <a:rPr lang="it-IT" b="1" dirty="0">
                <a:solidFill>
                  <a:schemeClr val="tx1"/>
                </a:solidFill>
              </a:rPr>
              <a:t>Tuttavia, in alcuni casi, il turnover dei dipendenti è alquanto comune, come accade, nelle piccole imprese dei servizi </a:t>
            </a:r>
            <a:r>
              <a:rPr lang="it-IT" b="1" i="1" dirty="0">
                <a:solidFill>
                  <a:schemeClr val="tx1"/>
                </a:solidFill>
              </a:rPr>
              <a:t>high </a:t>
            </a:r>
            <a:r>
              <a:rPr lang="it-IT" b="1" i="1" dirty="0" err="1">
                <a:solidFill>
                  <a:schemeClr val="tx1"/>
                </a:solidFill>
              </a:rPr>
              <a:t>skill</a:t>
            </a:r>
            <a:r>
              <a:rPr lang="it-IT" b="1" i="1" dirty="0">
                <a:solidFill>
                  <a:schemeClr val="tx1"/>
                </a:solidFill>
              </a:rPr>
              <a:t>, </a:t>
            </a:r>
            <a:r>
              <a:rPr lang="it-IT" b="1" dirty="0">
                <a:solidFill>
                  <a:schemeClr val="tx1"/>
                </a:solidFill>
              </a:rPr>
              <a:t>nelle quali</a:t>
            </a:r>
            <a:r>
              <a:rPr lang="it-IT" b="1" i="1" dirty="0">
                <a:solidFill>
                  <a:schemeClr val="tx1"/>
                </a:solidFill>
              </a:rPr>
              <a:t> </a:t>
            </a:r>
            <a:r>
              <a:rPr lang="it-IT" b="1" dirty="0">
                <a:solidFill>
                  <a:schemeClr val="tx1"/>
                </a:solidFill>
              </a:rPr>
              <a:t>spesso la scelta dei dipendenti di andare via volontariamente dall’azienda è collegata al loro desiderio di fare carriera e guadagnare di più. </a:t>
            </a:r>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8312377" y="1092125"/>
            <a:ext cx="2210435" cy="651510"/>
          </a:xfrm>
          <a:prstGeom prst="rect">
            <a:avLst/>
          </a:prstGeom>
        </p:spPr>
      </p:pic>
    </p:spTree>
    <p:extLst>
      <p:ext uri="{BB962C8B-B14F-4D97-AF65-F5344CB8AC3E}">
        <p14:creationId xmlns:p14="http://schemas.microsoft.com/office/powerpoint/2010/main" val="35743149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a:lstStyle/>
          <a:p>
            <a:r>
              <a:rPr lang="it-IT" b="1" dirty="0">
                <a:solidFill>
                  <a:schemeClr val="accent1">
                    <a:lumMod val="75000"/>
                  </a:schemeClr>
                </a:solidFill>
              </a:rPr>
              <a:t>TURNOVER/2</a:t>
            </a:r>
            <a:endParaRPr lang="it-IT" dirty="0">
              <a:solidFill>
                <a:schemeClr val="accent1">
                  <a:lumMod val="75000"/>
                </a:schemeClr>
              </a:solidFill>
            </a:endParaRPr>
          </a:p>
        </p:txBody>
      </p:sp>
      <p:sp>
        <p:nvSpPr>
          <p:cNvPr id="3" name="Segnaposto contenuto 2"/>
          <p:cNvSpPr>
            <a:spLocks noGrp="1"/>
          </p:cNvSpPr>
          <p:nvPr>
            <p:ph idx="1"/>
          </p:nvPr>
        </p:nvSpPr>
        <p:spPr/>
        <p:txBody>
          <a:bodyPr>
            <a:normAutofit lnSpcReduction="10000"/>
          </a:bodyPr>
          <a:lstStyle/>
          <a:p>
            <a:pPr marL="45720" indent="0" algn="just">
              <a:buNone/>
            </a:pPr>
            <a:r>
              <a:rPr lang="it-IT" b="1" dirty="0">
                <a:solidFill>
                  <a:schemeClr val="tx1"/>
                </a:solidFill>
              </a:rPr>
              <a:t>E’ diffuso anche nelle imprese manifatturiere ed è connesso al fenomeno del ‘</a:t>
            </a:r>
            <a:r>
              <a:rPr lang="it-IT" b="1" dirty="0" err="1">
                <a:solidFill>
                  <a:schemeClr val="tx1"/>
                </a:solidFill>
              </a:rPr>
              <a:t>poaching</a:t>
            </a:r>
            <a:r>
              <a:rPr lang="it-IT" b="1" dirty="0">
                <a:solidFill>
                  <a:schemeClr val="tx1"/>
                </a:solidFill>
              </a:rPr>
              <a:t>’, anch’esso diminuito a partire dalla crisi finanziaria del 2008. </a:t>
            </a:r>
          </a:p>
          <a:p>
            <a:pPr marL="45720" indent="0" algn="just">
              <a:buNone/>
            </a:pPr>
            <a:r>
              <a:rPr lang="it-IT" b="1" dirty="0">
                <a:solidFill>
                  <a:schemeClr val="tx1"/>
                </a:solidFill>
              </a:rPr>
              <a:t>Si verifica in caso di malcontento da parte del dipendente in merito ad esempio agli orari di lavoro o il cambio delle mansioni non condiviso. Piuttosto che andare allo scontro, nelle piccole realtà produttive, dove non c’è rappresentanza sindacale,  i dipendenti lasciano l’azienda volontariamente. Questo comportamento è in linea con l’approccio del ‘prendere o lasciare’  tipicamente utilizzato nelle piccole imprese:</a:t>
            </a:r>
          </a:p>
          <a:p>
            <a:pPr marL="45720" indent="0">
              <a:buNone/>
            </a:pPr>
            <a:r>
              <a:rPr lang="it-IT" b="1" i="1" dirty="0"/>
              <a:t>In un periodo si è verificato un calo di lavoro che ha coinciso con il malcontento di alcuni lavoratori. Per tale motivo non ho ridotto il personale, ma non soddisfacendo le loro richieste, sono andati via volontariamente </a:t>
            </a:r>
            <a:r>
              <a:rPr lang="it-IT" b="1" dirty="0"/>
              <a:t>(TE, micro-</a:t>
            </a:r>
            <a:r>
              <a:rPr lang="it-IT" b="1" dirty="0" err="1"/>
              <a:t>firm</a:t>
            </a:r>
            <a:r>
              <a:rPr lang="it-IT" b="1" dirty="0"/>
              <a:t>, Made in </a:t>
            </a:r>
            <a:r>
              <a:rPr lang="it-IT" b="1" dirty="0" err="1"/>
              <a:t>Italy</a:t>
            </a:r>
            <a:r>
              <a:rPr lang="it-IT" b="1" dirty="0"/>
              <a:t>, Int.50).</a:t>
            </a:r>
          </a:p>
          <a:p>
            <a:pPr marL="45720" indent="0">
              <a:buNone/>
            </a:pPr>
            <a:endParaRPr lang="it-IT" dirty="0"/>
          </a:p>
        </p:txBody>
      </p:sp>
      <p:pic>
        <p:nvPicPr>
          <p:cNvPr id="5" name="Immagine 4"/>
          <p:cNvPicPr/>
          <p:nvPr/>
        </p:nvPicPr>
        <p:blipFill>
          <a:blip r:embed="rId2" cstate="print">
            <a:extLst>
              <a:ext uri="{28A0092B-C50C-407E-A947-70E740481C1C}">
                <a14:useLocalDpi xmlns:a14="http://schemas.microsoft.com/office/drawing/2010/main" val="0"/>
              </a:ext>
            </a:extLst>
          </a:blip>
          <a:stretch>
            <a:fillRect/>
          </a:stretch>
        </p:blipFill>
        <p:spPr>
          <a:xfrm>
            <a:off x="8312377" y="1092125"/>
            <a:ext cx="2210435" cy="651510"/>
          </a:xfrm>
          <a:prstGeom prst="rect">
            <a:avLst/>
          </a:prstGeom>
        </p:spPr>
      </p:pic>
    </p:spTree>
    <p:extLst>
      <p:ext uri="{BB962C8B-B14F-4D97-AF65-F5344CB8AC3E}">
        <p14:creationId xmlns:p14="http://schemas.microsoft.com/office/powerpoint/2010/main" val="4412471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r>
              <a:rPr lang="it-IT" b="1" dirty="0"/>
              <a:t>TURNOVER/3</a:t>
            </a:r>
            <a:endParaRPr lang="it-IT" dirty="0"/>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marL="45720" indent="0" algn="just">
              <a:buNone/>
            </a:pPr>
            <a:r>
              <a:rPr lang="it-IT" b="1" dirty="0">
                <a:solidFill>
                  <a:schemeClr val="tx1"/>
                </a:solidFill>
              </a:rPr>
              <a:t>Nelle PMI la mancanza di conflitto aperto non riguarda solo i dipendenti ma anche gli imprenditori che, come evidenziato anche dalla letteratura, evitano contrapposizioni esplicite con i dipendenti per non mettere troppo in evidenza la gerarchia aziendale e demotivare gli altri dipendenti. Per tale motivo tendono ad esasperare le situazioni di conflitto in modo tale da ‘forzare’ i dipendenti a lasciare l’azienda oppure non intervengono qualora il dipendente decidesse autonomamente di andare via. Ovviamente questo atteggiamento è più diffuso quando la congiuntura economica è positiva.</a:t>
            </a:r>
          </a:p>
          <a:p>
            <a:pPr marL="45720" indent="0" algn="just">
              <a:buNone/>
            </a:pPr>
            <a:r>
              <a:rPr lang="it-IT" b="1" dirty="0">
                <a:solidFill>
                  <a:schemeClr val="tx1"/>
                </a:solidFill>
              </a:rPr>
              <a:t>Il turnover può essere anche una forma indiretta di licenziamento. Questo accade soprattutto quando c’è una forte pressione dell’ambiente lavorativo sul dipendente tale da metterlo nelle condizioni di andare via volontariamente:</a:t>
            </a:r>
          </a:p>
          <a:p>
            <a:pPr marL="45720" indent="0" algn="just">
              <a:buNone/>
            </a:pPr>
            <a:r>
              <a:rPr lang="it-IT" b="1" i="1" dirty="0">
                <a:solidFill>
                  <a:schemeClr val="accent1">
                    <a:lumMod val="75000"/>
                  </a:schemeClr>
                </a:solidFill>
              </a:rPr>
              <a:t>E’ accaduto che un dipendente ha rubato e che si è poi messo in malattia. Qui dentro nessuno mai ha pensato di mandarlo via, anche perché non avevo prove determinanti. Però ci hanno pensato i colleghi che lo hanno marginalizzato fino a fargli prendere la decisione di andarsene </a:t>
            </a:r>
            <a:r>
              <a:rPr lang="it-IT" b="1" dirty="0">
                <a:solidFill>
                  <a:schemeClr val="accent1">
                    <a:lumMod val="75000"/>
                  </a:schemeClr>
                </a:solidFill>
              </a:rPr>
              <a:t> (TE, small-</a:t>
            </a:r>
            <a:r>
              <a:rPr lang="it-IT" b="1" dirty="0" err="1">
                <a:solidFill>
                  <a:schemeClr val="accent1">
                    <a:lumMod val="75000"/>
                  </a:schemeClr>
                </a:solidFill>
              </a:rPr>
              <a:t>firm</a:t>
            </a:r>
            <a:r>
              <a:rPr lang="it-IT" b="1" dirty="0">
                <a:solidFill>
                  <a:schemeClr val="accent1">
                    <a:lumMod val="75000"/>
                  </a:schemeClr>
                </a:solidFill>
              </a:rPr>
              <a:t>, </a:t>
            </a:r>
            <a:r>
              <a:rPr lang="it-IT" b="1" dirty="0" err="1">
                <a:solidFill>
                  <a:schemeClr val="accent1">
                    <a:lumMod val="75000"/>
                  </a:schemeClr>
                </a:solidFill>
              </a:rPr>
              <a:t>low</a:t>
            </a:r>
            <a:r>
              <a:rPr lang="it-IT" b="1" dirty="0">
                <a:solidFill>
                  <a:schemeClr val="accent1">
                    <a:lumMod val="75000"/>
                  </a:schemeClr>
                </a:solidFill>
              </a:rPr>
              <a:t> </a:t>
            </a:r>
            <a:r>
              <a:rPr lang="it-IT" b="1" dirty="0" err="1">
                <a:solidFill>
                  <a:schemeClr val="accent1">
                    <a:lumMod val="75000"/>
                  </a:schemeClr>
                </a:solidFill>
              </a:rPr>
              <a:t>skills</a:t>
            </a:r>
            <a:r>
              <a:rPr lang="it-IT" b="1" dirty="0">
                <a:solidFill>
                  <a:schemeClr val="accent1">
                    <a:lumMod val="75000"/>
                  </a:schemeClr>
                </a:solidFill>
              </a:rPr>
              <a:t> </a:t>
            </a:r>
            <a:r>
              <a:rPr lang="it-IT" b="1" dirty="0" err="1">
                <a:solidFill>
                  <a:schemeClr val="accent1">
                    <a:lumMod val="75000"/>
                  </a:schemeClr>
                </a:solidFill>
              </a:rPr>
              <a:t>services</a:t>
            </a:r>
            <a:r>
              <a:rPr lang="it-IT" b="1" dirty="0">
                <a:solidFill>
                  <a:schemeClr val="accent1">
                    <a:lumMod val="75000"/>
                  </a:schemeClr>
                </a:solidFill>
              </a:rPr>
              <a:t>, Int.47)</a:t>
            </a:r>
            <a:r>
              <a:rPr lang="it-IT" b="1" i="1" dirty="0">
                <a:solidFill>
                  <a:schemeClr val="accent1">
                    <a:lumMod val="75000"/>
                  </a:schemeClr>
                </a:solidFill>
              </a:rPr>
              <a:t>.</a:t>
            </a:r>
            <a:r>
              <a:rPr lang="it-IT" b="1" dirty="0">
                <a:solidFill>
                  <a:schemeClr val="accent1">
                    <a:lumMod val="75000"/>
                  </a:schemeClr>
                </a:solidFill>
              </a:rPr>
              <a:t>  </a:t>
            </a:r>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8312377" y="1092125"/>
            <a:ext cx="2210435" cy="651510"/>
          </a:xfrm>
          <a:prstGeom prst="rect">
            <a:avLst/>
          </a:prstGeom>
        </p:spPr>
      </p:pic>
    </p:spTree>
    <p:extLst>
      <p:ext uri="{BB962C8B-B14F-4D97-AF65-F5344CB8AC3E}">
        <p14:creationId xmlns:p14="http://schemas.microsoft.com/office/powerpoint/2010/main" val="2550513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p:spPr>
        <p:style>
          <a:lnRef idx="2">
            <a:schemeClr val="accent1"/>
          </a:lnRef>
          <a:fillRef idx="1">
            <a:schemeClr val="lt1"/>
          </a:fillRef>
          <a:effectRef idx="0">
            <a:schemeClr val="accent1"/>
          </a:effectRef>
          <a:fontRef idx="minor">
            <a:schemeClr val="dk1"/>
          </a:fontRef>
        </p:style>
        <p:txBody>
          <a:bodyPr/>
          <a:lstStyle/>
          <a:p>
            <a:r>
              <a:rPr lang="it-IT" b="1" dirty="0"/>
              <a:t>Contratti di assunzione utilizzati dalle PMI in Italia</a:t>
            </a: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1983285823"/>
              </p:ext>
            </p:extLst>
          </p:nvPr>
        </p:nvGraphicFramePr>
        <p:xfrm>
          <a:off x="1143000" y="2537010"/>
          <a:ext cx="9872663" cy="3063995"/>
        </p:xfrm>
        <a:graphic>
          <a:graphicData uri="http://schemas.openxmlformats.org/drawingml/2006/table">
            <a:tbl>
              <a:tblPr firstRow="1" firstCol="1" bandRow="1">
                <a:tableStyleId>{5C22544A-7EE6-4342-B048-85BDC9FD1C3A}</a:tableStyleId>
              </a:tblPr>
              <a:tblGrid>
                <a:gridCol w="3116435">
                  <a:extLst>
                    <a:ext uri="{9D8B030D-6E8A-4147-A177-3AD203B41FA5}">
                      <a16:colId xmlns:a16="http://schemas.microsoft.com/office/drawing/2014/main" val="20000"/>
                    </a:ext>
                  </a:extLst>
                </a:gridCol>
                <a:gridCol w="1820883">
                  <a:extLst>
                    <a:ext uri="{9D8B030D-6E8A-4147-A177-3AD203B41FA5}">
                      <a16:colId xmlns:a16="http://schemas.microsoft.com/office/drawing/2014/main" val="20001"/>
                    </a:ext>
                  </a:extLst>
                </a:gridCol>
                <a:gridCol w="1558218">
                  <a:extLst>
                    <a:ext uri="{9D8B030D-6E8A-4147-A177-3AD203B41FA5}">
                      <a16:colId xmlns:a16="http://schemas.microsoft.com/office/drawing/2014/main" val="20002"/>
                    </a:ext>
                  </a:extLst>
                </a:gridCol>
                <a:gridCol w="1818909">
                  <a:extLst>
                    <a:ext uri="{9D8B030D-6E8A-4147-A177-3AD203B41FA5}">
                      <a16:colId xmlns:a16="http://schemas.microsoft.com/office/drawing/2014/main" val="20003"/>
                    </a:ext>
                  </a:extLst>
                </a:gridCol>
                <a:gridCol w="1558218">
                  <a:extLst>
                    <a:ext uri="{9D8B030D-6E8A-4147-A177-3AD203B41FA5}">
                      <a16:colId xmlns:a16="http://schemas.microsoft.com/office/drawing/2014/main" val="20004"/>
                    </a:ext>
                  </a:extLst>
                </a:gridCol>
              </a:tblGrid>
              <a:tr h="737491">
                <a:tc>
                  <a:txBody>
                    <a:bodyPr/>
                    <a:lstStyle/>
                    <a:p>
                      <a:endParaRPr lang="it-IT" sz="2000" dirty="0">
                        <a:effectLst/>
                        <a:latin typeface="Calibri" panose="020F0502020204030204" pitchFamily="34" charset="0"/>
                      </a:endParaRPr>
                    </a:p>
                  </a:txBody>
                  <a:tcPr marL="0" marR="0" marT="0" marB="0" anchor="ctr"/>
                </a:tc>
                <a:tc>
                  <a:txBody>
                    <a:bodyPr/>
                    <a:lstStyle/>
                    <a:p>
                      <a:pPr algn="ctr" fontAlgn="base">
                        <a:lnSpc>
                          <a:spcPct val="115000"/>
                        </a:lnSpc>
                        <a:spcAft>
                          <a:spcPts val="0"/>
                        </a:spcAft>
                      </a:pPr>
                      <a:r>
                        <a:rPr lang="it-IT" sz="2000" dirty="0">
                          <a:effectLst/>
                        </a:rPr>
                        <a:t>Lombardia</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Toscana</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Abruzzo</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a:effectLst/>
                        </a:rPr>
                        <a:t>Calabria</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0"/>
                  </a:ext>
                </a:extLst>
              </a:tr>
              <a:tr h="768581">
                <a:tc>
                  <a:txBody>
                    <a:bodyPr/>
                    <a:lstStyle/>
                    <a:p>
                      <a:pPr algn="just" fontAlgn="base">
                        <a:lnSpc>
                          <a:spcPct val="115000"/>
                        </a:lnSpc>
                        <a:spcAft>
                          <a:spcPts val="0"/>
                        </a:spcAft>
                      </a:pPr>
                      <a:r>
                        <a:rPr lang="it-IT" sz="2000">
                          <a:effectLst/>
                        </a:rPr>
                        <a:t>No contratti temporanei</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61,5</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61,7</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61,6</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63,2</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1"/>
                  </a:ext>
                </a:extLst>
              </a:tr>
              <a:tr h="1002560">
                <a:tc>
                  <a:txBody>
                    <a:bodyPr/>
                    <a:lstStyle/>
                    <a:p>
                      <a:pPr algn="just" fontAlgn="base">
                        <a:lnSpc>
                          <a:spcPct val="115000"/>
                        </a:lnSpc>
                        <a:spcAft>
                          <a:spcPts val="0"/>
                        </a:spcAft>
                      </a:pPr>
                      <a:r>
                        <a:rPr lang="it-IT" sz="2000">
                          <a:effectLst/>
                        </a:rPr>
                        <a:t>Fino al 20%</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a:effectLst/>
                        </a:rPr>
                        <a:t>24,2</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a:effectLst/>
                        </a:rPr>
                        <a:t>21,7</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19,2</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18,0</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2"/>
                  </a:ext>
                </a:extLst>
              </a:tr>
              <a:tr h="555363">
                <a:tc>
                  <a:txBody>
                    <a:bodyPr/>
                    <a:lstStyle/>
                    <a:p>
                      <a:pPr algn="just" fontAlgn="base">
                        <a:lnSpc>
                          <a:spcPct val="115000"/>
                        </a:lnSpc>
                        <a:spcAft>
                          <a:spcPts val="0"/>
                        </a:spcAft>
                      </a:pPr>
                      <a:r>
                        <a:rPr lang="it-IT" sz="2000">
                          <a:effectLst/>
                        </a:rPr>
                        <a:t>Oltre il 20%</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a:effectLst/>
                        </a:rPr>
                        <a:t>14,3</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a:effectLst/>
                        </a:rPr>
                        <a:t>16,6</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a:effectLst/>
                        </a:rPr>
                        <a:t>19,2</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18,8</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3"/>
                  </a:ext>
                </a:extLst>
              </a:tr>
            </a:tbl>
          </a:graphicData>
        </a:graphic>
      </p:graphicFrame>
      <p:pic>
        <p:nvPicPr>
          <p:cNvPr id="5" name="Immagine 4"/>
          <p:cNvPicPr/>
          <p:nvPr/>
        </p:nvPicPr>
        <p:blipFill>
          <a:blip r:embed="rId2" cstate="print">
            <a:extLst>
              <a:ext uri="{28A0092B-C50C-407E-A947-70E740481C1C}">
                <a14:useLocalDpi xmlns:a14="http://schemas.microsoft.com/office/drawing/2010/main" val="0"/>
              </a:ext>
            </a:extLst>
          </a:blip>
          <a:stretch>
            <a:fillRect/>
          </a:stretch>
        </p:blipFill>
        <p:spPr>
          <a:xfrm>
            <a:off x="1074338" y="5846300"/>
            <a:ext cx="2210435" cy="651510"/>
          </a:xfrm>
          <a:prstGeom prst="rect">
            <a:avLst/>
          </a:prstGeom>
        </p:spPr>
      </p:pic>
    </p:spTree>
    <p:extLst>
      <p:ext uri="{BB962C8B-B14F-4D97-AF65-F5344CB8AC3E}">
        <p14:creationId xmlns:p14="http://schemas.microsoft.com/office/powerpoint/2010/main" val="21707074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CONFLITTO</a:t>
            </a:r>
            <a:r>
              <a:rPr lang="it-IT" dirty="0"/>
              <a:t> </a:t>
            </a:r>
            <a:r>
              <a:rPr lang="it-IT" b="1" dirty="0"/>
              <a:t>APERTO</a:t>
            </a:r>
          </a:p>
        </p:txBody>
      </p:sp>
      <p:sp>
        <p:nvSpPr>
          <p:cNvPr id="3" name="Segnaposto contenuto 2"/>
          <p:cNvSpPr>
            <a:spLocks noGrp="1"/>
          </p:cNvSpPr>
          <p:nvPr>
            <p:ph idx="1"/>
          </p:nvPr>
        </p:nvSpPr>
        <p:spPr/>
        <p:txBody>
          <a:bodyPr>
            <a:normAutofit lnSpcReduction="10000"/>
          </a:bodyPr>
          <a:lstStyle/>
          <a:p>
            <a:pPr marL="45720" indent="0">
              <a:buNone/>
            </a:pPr>
            <a:r>
              <a:rPr lang="it-IT" b="1" dirty="0">
                <a:solidFill>
                  <a:schemeClr val="tx1"/>
                </a:solidFill>
              </a:rPr>
              <a:t>1) Nelle piccole imprese tende a concentrarsi nella fase terminale del rapporto di lavoro, specialmente quando ai dipendenti assunti a tempo definito non viene rinnovato il contratto, mediante il supporto di sindacati esterni. </a:t>
            </a:r>
          </a:p>
          <a:p>
            <a:pPr marL="45720" indent="0" algn="just">
              <a:buNone/>
            </a:pPr>
            <a:r>
              <a:rPr lang="it-IT" b="1" dirty="0">
                <a:solidFill>
                  <a:schemeClr val="tx1"/>
                </a:solidFill>
              </a:rPr>
              <a:t>Per evitare conflitti , annualmente, alcune imprese sviluppano un sistema secondo il quale ogni anno, i dipendenti accettano, in via preventiva, di non vantare alcuna richiesta futura in merito al loro contratto di lavoro, in cambio di una piccola somma di denaro</a:t>
            </a:r>
          </a:p>
          <a:p>
            <a:pPr marL="45720" indent="0">
              <a:buNone/>
            </a:pPr>
            <a:r>
              <a:rPr lang="it-IT" b="1" i="1" dirty="0"/>
              <a:t>ogni anno facciamo un accordo nel quale c’è scritto che i dipendenti rinunciano, in cambio di una somma X (che a dire il vero non è molto significativa), ad avanzare azioni di protesta in futuro. Quindi se il dipendente è licenziato, lui non può intraprendere azioni legali perché ha sottoscritto l’accordo</a:t>
            </a:r>
            <a:r>
              <a:rPr lang="it-IT" b="1" dirty="0"/>
              <a:t> (PE, </a:t>
            </a:r>
            <a:r>
              <a:rPr lang="it-IT" b="1" dirty="0" err="1"/>
              <a:t>low</a:t>
            </a:r>
            <a:r>
              <a:rPr lang="it-IT" b="1" dirty="0"/>
              <a:t> </a:t>
            </a:r>
            <a:r>
              <a:rPr lang="it-IT" b="1" dirty="0" err="1"/>
              <a:t>skill</a:t>
            </a:r>
            <a:r>
              <a:rPr lang="it-IT" b="1" dirty="0"/>
              <a:t> </a:t>
            </a:r>
            <a:r>
              <a:rPr lang="it-IT" b="1" dirty="0" err="1"/>
              <a:t>services</a:t>
            </a:r>
            <a:r>
              <a:rPr lang="it-IT" b="1" dirty="0"/>
              <a:t>, </a:t>
            </a:r>
            <a:r>
              <a:rPr lang="it-IT" b="1" dirty="0" err="1"/>
              <a:t>Int</a:t>
            </a:r>
            <a:r>
              <a:rPr lang="it-IT" b="1" dirty="0"/>
              <a:t>. 39).</a:t>
            </a:r>
            <a:endParaRPr lang="it-IT" b="1" dirty="0">
              <a:solidFill>
                <a:schemeClr val="tx1"/>
              </a:solidFill>
            </a:endParaRPr>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8312377" y="1092125"/>
            <a:ext cx="2210435" cy="651510"/>
          </a:xfrm>
          <a:prstGeom prst="rect">
            <a:avLst/>
          </a:prstGeom>
        </p:spPr>
      </p:pic>
    </p:spTree>
    <p:extLst>
      <p:ext uri="{BB962C8B-B14F-4D97-AF65-F5344CB8AC3E}">
        <p14:creationId xmlns:p14="http://schemas.microsoft.com/office/powerpoint/2010/main" val="42030629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Dimissioni individuali</a:t>
            </a:r>
            <a:r>
              <a:rPr lang="it-IT" dirty="0"/>
              <a:t> </a:t>
            </a:r>
          </a:p>
        </p:txBody>
      </p:sp>
      <p:sp>
        <p:nvSpPr>
          <p:cNvPr id="3" name="Segnaposto contenuto 2"/>
          <p:cNvSpPr>
            <a:spLocks noGrp="1"/>
          </p:cNvSpPr>
          <p:nvPr>
            <p:ph idx="1"/>
          </p:nvPr>
        </p:nvSpPr>
        <p:spPr/>
        <p:txBody>
          <a:bodyPr>
            <a:normAutofit/>
          </a:bodyPr>
          <a:lstStyle/>
          <a:p>
            <a:pPr marL="45720" indent="0" algn="just">
              <a:buNone/>
            </a:pPr>
            <a:endParaRPr lang="it-IT" b="1" dirty="0">
              <a:solidFill>
                <a:schemeClr val="tx1"/>
              </a:solidFill>
            </a:endParaRPr>
          </a:p>
          <a:p>
            <a:pPr marL="45720" indent="0" algn="just">
              <a:buNone/>
            </a:pPr>
            <a:r>
              <a:rPr lang="it-IT" sz="2400" b="1" dirty="0">
                <a:solidFill>
                  <a:schemeClr val="tx1"/>
                </a:solidFill>
              </a:rPr>
              <a:t>Mentre l’esempio precedente evidenzia la natura contestata delle relazioni di lavoro nelle piccole imprese, in altri casi c’è uno spiccato allineamento cognitivo tra proprietari d’azienda e dipendenti. Ad esempio, le dimissioni individuali spesso sono usate nei periodi di crisi economica come risposta alla necessità, da parte dell’impresa, di ridurre il personale: </a:t>
            </a:r>
            <a:r>
              <a:rPr lang="it-IT" sz="2400" b="1" i="1" dirty="0">
                <a:solidFill>
                  <a:schemeClr val="accent1">
                    <a:lumMod val="75000"/>
                  </a:schemeClr>
                </a:solidFill>
              </a:rPr>
              <a:t>più che licenziare i dipendenti, in questa azienda i vari professionisti capiscono la situazione di crisi e autonomamente si mettono alla ricerca di altre opportunità lavorative</a:t>
            </a:r>
            <a:r>
              <a:rPr lang="it-IT" sz="2400" b="1" dirty="0">
                <a:solidFill>
                  <a:schemeClr val="tx1"/>
                </a:solidFill>
              </a:rPr>
              <a:t>» (PE, small </a:t>
            </a:r>
            <a:r>
              <a:rPr lang="it-IT" sz="2400" b="1" dirty="0" err="1">
                <a:solidFill>
                  <a:schemeClr val="tx1"/>
                </a:solidFill>
              </a:rPr>
              <a:t>firm</a:t>
            </a:r>
            <a:r>
              <a:rPr lang="it-IT" sz="2400" b="1" dirty="0">
                <a:solidFill>
                  <a:schemeClr val="tx1"/>
                </a:solidFill>
              </a:rPr>
              <a:t>, High </a:t>
            </a:r>
            <a:r>
              <a:rPr lang="it-IT" sz="2400" b="1" dirty="0" err="1">
                <a:solidFill>
                  <a:schemeClr val="tx1"/>
                </a:solidFill>
              </a:rPr>
              <a:t>Skill</a:t>
            </a:r>
            <a:r>
              <a:rPr lang="it-IT" sz="2400" b="1" dirty="0">
                <a:solidFill>
                  <a:schemeClr val="tx1"/>
                </a:solidFill>
              </a:rPr>
              <a:t>, Int.35). </a:t>
            </a:r>
            <a:endParaRPr lang="it-IT" sz="2400" dirty="0"/>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8312377" y="1092125"/>
            <a:ext cx="2210435" cy="651510"/>
          </a:xfrm>
          <a:prstGeom prst="rect">
            <a:avLst/>
          </a:prstGeom>
        </p:spPr>
      </p:pic>
    </p:spTree>
    <p:extLst>
      <p:ext uri="{BB962C8B-B14F-4D97-AF65-F5344CB8AC3E}">
        <p14:creationId xmlns:p14="http://schemas.microsoft.com/office/powerpoint/2010/main" val="11106913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it-IT" b="1" dirty="0"/>
              <a:t>LICENZIAMENTI COLLETTIVI</a:t>
            </a:r>
          </a:p>
        </p:txBody>
      </p:sp>
      <p:sp>
        <p:nvSpPr>
          <p:cNvPr id="3" name="Segnaposto contenuto 2"/>
          <p:cNvSpPr>
            <a:spLocks noGrp="1"/>
          </p:cNvSpPr>
          <p:nvPr>
            <p:ph idx="1"/>
          </p:nvPr>
        </p:nvSpPr>
        <p:spPr/>
        <p:txBody>
          <a:bodyPr>
            <a:normAutofit fontScale="92500" lnSpcReduction="20000"/>
          </a:bodyPr>
          <a:lstStyle/>
          <a:p>
            <a:pPr marL="45720" indent="0" algn="just">
              <a:buNone/>
            </a:pPr>
            <a:r>
              <a:rPr lang="it-IT" b="1" dirty="0">
                <a:solidFill>
                  <a:schemeClr val="tx1"/>
                </a:solidFill>
              </a:rPr>
              <a:t>I licenziamenti, collegati a situazioni di crisi economica, non avvengono né attraverso le dimissioni individuali, né mediante conflitti dirompenti. Esse si realizzano solitamente mediante l’intervento di sindacati esterni. Per altro situazioni come quella appena descritta rappresentano per il sindacato un’opportunità per entrare nelle piccole imprese che, come evidenziato in precedenza, raramente sono sindacalizzate (meno di un terzo ha lavoratori iscritti al sindacato e pochissime rappresentanti sindacali). Il ruolo del sindacato nelle piccole imprese è cruciale non solo nella fase di negoziazione dei licenziamenti collettivi, ma anche per accedere agli ammortizzatori sociali, utili a superare le crisi economiche e finanziarie temporanee. </a:t>
            </a:r>
          </a:p>
          <a:p>
            <a:pPr marL="45720" indent="0" algn="just">
              <a:buNone/>
            </a:pPr>
            <a:r>
              <a:rPr lang="it-IT" b="1" dirty="0">
                <a:solidFill>
                  <a:schemeClr val="tx1"/>
                </a:solidFill>
              </a:rPr>
              <a:t>In alcuni casi, tuttavia, le crisi economiche vengono affrontate attraverso pratiche del tutto informali, che aiutano l’azienda in difficoltà a non perdere figure professionali ritenute strategiche per l’impresa. Per esempio un imprenditore afferma: </a:t>
            </a:r>
            <a:r>
              <a:rPr lang="it-IT" b="1" dirty="0">
                <a:solidFill>
                  <a:schemeClr val="accent1">
                    <a:lumMod val="75000"/>
                  </a:schemeClr>
                </a:solidFill>
              </a:rPr>
              <a:t>a</a:t>
            </a:r>
            <a:r>
              <a:rPr lang="it-IT" b="1" i="1" dirty="0">
                <a:solidFill>
                  <a:schemeClr val="accent1">
                    <a:lumMod val="75000"/>
                  </a:schemeClr>
                </a:solidFill>
              </a:rPr>
              <a:t>bbiamo sempre dato la possibilità ai nostri dipendenti di utilizzare i macchinari dell’azienda per svolgere i loro lavoretti. Dopo 50 anni abbiamo dovuto far ricorso alla cassa integrazione, non era mai accaduto. Inizialmente c’era un po’ di liquidità poi siamo arrivati alla fine. Nonostante ciò continuiamo a mettere a disposizione dei nostri lavoratori le attrezzature che abbiamo per realizzare qualche lavoro per conto proprio</a:t>
            </a:r>
            <a:r>
              <a:rPr lang="it-IT" b="1" dirty="0">
                <a:solidFill>
                  <a:schemeClr val="accent1">
                    <a:lumMod val="75000"/>
                  </a:schemeClr>
                </a:solidFill>
              </a:rPr>
              <a:t>» (PE_MA­_S1).</a:t>
            </a:r>
          </a:p>
          <a:p>
            <a:endParaRPr lang="it-IT" dirty="0"/>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8617177" y="1287780"/>
            <a:ext cx="2210435" cy="651510"/>
          </a:xfrm>
          <a:prstGeom prst="rect">
            <a:avLst/>
          </a:prstGeom>
        </p:spPr>
      </p:pic>
    </p:spTree>
    <p:extLst>
      <p:ext uri="{BB962C8B-B14F-4D97-AF65-F5344CB8AC3E}">
        <p14:creationId xmlns:p14="http://schemas.microsoft.com/office/powerpoint/2010/main" val="33992044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1996582407"/>
              </p:ext>
            </p:extLst>
          </p:nvPr>
        </p:nvGraphicFramePr>
        <p:xfrm>
          <a:off x="2138319" y="215079"/>
          <a:ext cx="7727576" cy="6424086"/>
        </p:xfrm>
        <a:graphic>
          <a:graphicData uri="http://schemas.openxmlformats.org/drawingml/2006/table">
            <a:tbl>
              <a:tblPr firstRow="1" firstCol="1" bandRow="1">
                <a:tableStyleId>{5C22544A-7EE6-4342-B048-85BDC9FD1C3A}</a:tableStyleId>
              </a:tblPr>
              <a:tblGrid>
                <a:gridCol w="3607963">
                  <a:extLst>
                    <a:ext uri="{9D8B030D-6E8A-4147-A177-3AD203B41FA5}">
                      <a16:colId xmlns:a16="http://schemas.microsoft.com/office/drawing/2014/main" val="20000"/>
                    </a:ext>
                  </a:extLst>
                </a:gridCol>
                <a:gridCol w="621063">
                  <a:extLst>
                    <a:ext uri="{9D8B030D-6E8A-4147-A177-3AD203B41FA5}">
                      <a16:colId xmlns:a16="http://schemas.microsoft.com/office/drawing/2014/main" val="20001"/>
                    </a:ext>
                  </a:extLst>
                </a:gridCol>
                <a:gridCol w="1621623">
                  <a:extLst>
                    <a:ext uri="{9D8B030D-6E8A-4147-A177-3AD203B41FA5}">
                      <a16:colId xmlns:a16="http://schemas.microsoft.com/office/drawing/2014/main" val="20002"/>
                    </a:ext>
                  </a:extLst>
                </a:gridCol>
                <a:gridCol w="790500">
                  <a:extLst>
                    <a:ext uri="{9D8B030D-6E8A-4147-A177-3AD203B41FA5}">
                      <a16:colId xmlns:a16="http://schemas.microsoft.com/office/drawing/2014/main" val="20003"/>
                    </a:ext>
                  </a:extLst>
                </a:gridCol>
                <a:gridCol w="1086427">
                  <a:extLst>
                    <a:ext uri="{9D8B030D-6E8A-4147-A177-3AD203B41FA5}">
                      <a16:colId xmlns:a16="http://schemas.microsoft.com/office/drawing/2014/main" val="20004"/>
                    </a:ext>
                  </a:extLst>
                </a:gridCol>
              </a:tblGrid>
              <a:tr h="1522060">
                <a:tc>
                  <a:txBody>
                    <a:bodyPr/>
                    <a:lstStyle/>
                    <a:p>
                      <a:pPr algn="ctr">
                        <a:lnSpc>
                          <a:spcPct val="107000"/>
                        </a:lnSpc>
                        <a:spcAft>
                          <a:spcPts val="0"/>
                        </a:spcAft>
                        <a:tabLst>
                          <a:tab pos="5760085" algn="l"/>
                        </a:tabLst>
                      </a:pPr>
                      <a:r>
                        <a:rPr lang="it-IT" sz="1800" dirty="0">
                          <a:effectLst/>
                        </a:rPr>
                        <a:t> </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a:txBody>
                    <a:bodyPr/>
                    <a:lstStyle/>
                    <a:p>
                      <a:pPr algn="ctr">
                        <a:lnSpc>
                          <a:spcPct val="107000"/>
                        </a:lnSpc>
                        <a:spcAft>
                          <a:spcPts val="0"/>
                        </a:spcAft>
                        <a:tabLst>
                          <a:tab pos="5760085" algn="l"/>
                        </a:tabLst>
                      </a:pPr>
                      <a:r>
                        <a:rPr lang="it-IT" sz="1800">
                          <a:effectLst/>
                        </a:rPr>
                        <a:t> </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gridSpan="2">
                  <a:txBody>
                    <a:bodyPr/>
                    <a:lstStyle/>
                    <a:p>
                      <a:pPr algn="ctr">
                        <a:lnSpc>
                          <a:spcPct val="107000"/>
                        </a:lnSpc>
                        <a:spcAft>
                          <a:spcPts val="0"/>
                        </a:spcAft>
                        <a:tabLst>
                          <a:tab pos="5760085" algn="l"/>
                        </a:tabLst>
                      </a:pPr>
                      <a:r>
                        <a:rPr lang="it-IT" sz="1800" dirty="0">
                          <a:effectLst/>
                        </a:rPr>
                        <a:t>GRADO</a:t>
                      </a:r>
                      <a:r>
                        <a:rPr lang="it-IT" sz="1800" baseline="0" dirty="0">
                          <a:effectLst/>
                        </a:rPr>
                        <a:t> DI FORMALIZZAZIONE DELLE PRATICHE DI GESTIONE DEL PERSONALE</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hMerge="1">
                  <a:txBody>
                    <a:bodyPr/>
                    <a:lstStyle/>
                    <a:p>
                      <a:endParaRPr lang="it-IT"/>
                    </a:p>
                  </a:txBody>
                  <a:tcPr/>
                </a:tc>
                <a:tc>
                  <a:txBody>
                    <a:bodyPr/>
                    <a:lstStyle/>
                    <a:p>
                      <a:pPr algn="ctr">
                        <a:lnSpc>
                          <a:spcPct val="107000"/>
                        </a:lnSpc>
                        <a:spcAft>
                          <a:spcPts val="0"/>
                        </a:spcAft>
                        <a:tabLst>
                          <a:tab pos="5760085" algn="l"/>
                        </a:tabLst>
                      </a:pPr>
                      <a:r>
                        <a:rPr lang="it-IT" sz="1200">
                          <a:effectLst/>
                        </a:rPr>
                        <a:t> </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extLst>
                  <a:ext uri="{0D108BD9-81ED-4DB2-BD59-A6C34878D82A}">
                    <a16:rowId xmlns:a16="http://schemas.microsoft.com/office/drawing/2014/main" val="10000"/>
                  </a:ext>
                </a:extLst>
              </a:tr>
              <a:tr h="274669">
                <a:tc>
                  <a:txBody>
                    <a:bodyPr/>
                    <a:lstStyle/>
                    <a:p>
                      <a:pPr algn="ctr">
                        <a:lnSpc>
                          <a:spcPct val="107000"/>
                        </a:lnSpc>
                        <a:spcAft>
                          <a:spcPts val="0"/>
                        </a:spcAft>
                        <a:tabLst>
                          <a:tab pos="5760085" algn="l"/>
                        </a:tabLst>
                      </a:pPr>
                      <a:r>
                        <a:rPr lang="it-IT" sz="1800">
                          <a:effectLst/>
                        </a:rPr>
                        <a:t> </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a:txBody>
                    <a:bodyPr/>
                    <a:lstStyle/>
                    <a:p>
                      <a:pPr algn="ctr">
                        <a:lnSpc>
                          <a:spcPct val="107000"/>
                        </a:lnSpc>
                        <a:spcAft>
                          <a:spcPts val="0"/>
                        </a:spcAft>
                        <a:tabLst>
                          <a:tab pos="5760085" algn="l"/>
                        </a:tabLst>
                      </a:pPr>
                      <a:r>
                        <a:rPr lang="it-IT" sz="1800">
                          <a:effectLst/>
                        </a:rPr>
                        <a:t> </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a:txBody>
                    <a:bodyPr/>
                    <a:lstStyle/>
                    <a:p>
                      <a:pPr algn="ctr">
                        <a:lnSpc>
                          <a:spcPct val="107000"/>
                        </a:lnSpc>
                        <a:spcAft>
                          <a:spcPts val="0"/>
                        </a:spcAft>
                        <a:tabLst>
                          <a:tab pos="5760085" algn="l"/>
                        </a:tabLst>
                      </a:pPr>
                      <a:r>
                        <a:rPr lang="it-IT" sz="1800" dirty="0">
                          <a:effectLst/>
                        </a:rPr>
                        <a:t>-</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gridSpan="2">
                  <a:txBody>
                    <a:bodyPr/>
                    <a:lstStyle/>
                    <a:p>
                      <a:pPr algn="ctr">
                        <a:lnSpc>
                          <a:spcPct val="107000"/>
                        </a:lnSpc>
                        <a:spcAft>
                          <a:spcPts val="0"/>
                        </a:spcAft>
                        <a:tabLst>
                          <a:tab pos="5760085" algn="l"/>
                        </a:tabLst>
                      </a:pPr>
                      <a:r>
                        <a:rPr lang="it-IT" sz="1800" dirty="0">
                          <a:effectLst/>
                        </a:rPr>
                        <a:t>+</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hMerge="1">
                  <a:txBody>
                    <a:bodyPr/>
                    <a:lstStyle/>
                    <a:p>
                      <a:endParaRPr lang="it-IT"/>
                    </a:p>
                  </a:txBody>
                  <a:tcPr/>
                </a:tc>
                <a:extLst>
                  <a:ext uri="{0D108BD9-81ED-4DB2-BD59-A6C34878D82A}">
                    <a16:rowId xmlns:a16="http://schemas.microsoft.com/office/drawing/2014/main" val="10001"/>
                  </a:ext>
                </a:extLst>
              </a:tr>
              <a:tr h="2286587">
                <a:tc>
                  <a:txBody>
                    <a:bodyPr/>
                    <a:lstStyle/>
                    <a:p>
                      <a:pPr algn="just">
                        <a:lnSpc>
                          <a:spcPct val="107000"/>
                        </a:lnSpc>
                        <a:spcAft>
                          <a:spcPts val="0"/>
                        </a:spcAft>
                        <a:tabLst>
                          <a:tab pos="5760085" algn="l"/>
                        </a:tabLst>
                      </a:pPr>
                      <a:r>
                        <a:rPr lang="it-IT" sz="1800" b="1" dirty="0">
                          <a:effectLst/>
                        </a:rPr>
                        <a:t> </a:t>
                      </a:r>
                    </a:p>
                    <a:p>
                      <a:pPr algn="just">
                        <a:lnSpc>
                          <a:spcPct val="107000"/>
                        </a:lnSpc>
                        <a:spcAft>
                          <a:spcPts val="0"/>
                        </a:spcAft>
                        <a:tabLst>
                          <a:tab pos="5760085" algn="l"/>
                        </a:tabLst>
                      </a:pPr>
                      <a:r>
                        <a:rPr lang="it-IT" sz="1800" b="1" dirty="0">
                          <a:effectLst/>
                        </a:rPr>
                        <a:t> </a:t>
                      </a:r>
                    </a:p>
                    <a:p>
                      <a:pPr algn="just">
                        <a:lnSpc>
                          <a:spcPct val="107000"/>
                        </a:lnSpc>
                        <a:spcAft>
                          <a:spcPts val="0"/>
                        </a:spcAft>
                        <a:tabLst>
                          <a:tab pos="5760085" algn="l"/>
                        </a:tabLst>
                      </a:pPr>
                      <a:r>
                        <a:rPr lang="it-IT" sz="1800" b="1" dirty="0">
                          <a:effectLst/>
                        </a:rPr>
                        <a:t> </a:t>
                      </a:r>
                    </a:p>
                    <a:p>
                      <a:pPr algn="just">
                        <a:lnSpc>
                          <a:spcPct val="107000"/>
                        </a:lnSpc>
                        <a:spcAft>
                          <a:spcPts val="0"/>
                        </a:spcAft>
                        <a:tabLst>
                          <a:tab pos="5760085" algn="l"/>
                        </a:tabLst>
                      </a:pPr>
                      <a:r>
                        <a:rPr lang="it-IT" sz="1800" b="1" dirty="0">
                          <a:effectLst/>
                        </a:rPr>
                        <a:t> </a:t>
                      </a:r>
                    </a:p>
                    <a:p>
                      <a:pPr algn="just">
                        <a:lnSpc>
                          <a:spcPct val="107000"/>
                        </a:lnSpc>
                        <a:spcAft>
                          <a:spcPts val="0"/>
                        </a:spcAft>
                        <a:tabLst>
                          <a:tab pos="5760085" algn="l"/>
                        </a:tabLst>
                      </a:pPr>
                      <a:r>
                        <a:rPr lang="it-IT" sz="1800" b="1" dirty="0">
                          <a:effectLst/>
                        </a:rPr>
                        <a:t> </a:t>
                      </a:r>
                    </a:p>
                    <a:p>
                      <a:pPr algn="just">
                        <a:lnSpc>
                          <a:spcPct val="107000"/>
                        </a:lnSpc>
                        <a:spcAft>
                          <a:spcPts val="0"/>
                        </a:spcAft>
                        <a:tabLst>
                          <a:tab pos="5760085" algn="l"/>
                        </a:tabLst>
                      </a:pPr>
                      <a:r>
                        <a:rPr lang="it-IT" sz="1800" b="1" dirty="0">
                          <a:effectLst/>
                        </a:rPr>
                        <a:t>GRADO DI PARTECIPAZIONE AL PROCESSO DECISIONALE DEI</a:t>
                      </a:r>
                      <a:r>
                        <a:rPr lang="it-IT" sz="1800" b="1" baseline="0" dirty="0">
                          <a:effectLst/>
                        </a:rPr>
                        <a:t> LAVORATORI</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a:txBody>
                    <a:bodyPr/>
                    <a:lstStyle/>
                    <a:p>
                      <a:pPr algn="just">
                        <a:lnSpc>
                          <a:spcPct val="107000"/>
                        </a:lnSpc>
                        <a:spcAft>
                          <a:spcPts val="0"/>
                        </a:spcAft>
                        <a:tabLst>
                          <a:tab pos="5760085" algn="l"/>
                        </a:tabLst>
                      </a:pPr>
                      <a:r>
                        <a:rPr lang="it-IT" sz="1800" b="1" dirty="0">
                          <a:effectLst/>
                        </a:rPr>
                        <a:t> </a:t>
                      </a:r>
                    </a:p>
                    <a:p>
                      <a:pPr algn="just">
                        <a:lnSpc>
                          <a:spcPct val="107000"/>
                        </a:lnSpc>
                        <a:spcAft>
                          <a:spcPts val="0"/>
                        </a:spcAft>
                        <a:tabLst>
                          <a:tab pos="5760085" algn="l"/>
                        </a:tabLst>
                      </a:pPr>
                      <a:r>
                        <a:rPr lang="it-IT" sz="1800" b="1" dirty="0">
                          <a:effectLst/>
                        </a:rPr>
                        <a:t>-</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a:txBody>
                    <a:bodyPr/>
                    <a:lstStyle/>
                    <a:p>
                      <a:pPr algn="just">
                        <a:lnSpc>
                          <a:spcPct val="107000"/>
                        </a:lnSpc>
                        <a:spcAft>
                          <a:spcPts val="0"/>
                        </a:spcAft>
                        <a:tabLst>
                          <a:tab pos="5760085" algn="l"/>
                        </a:tabLst>
                      </a:pPr>
                      <a:r>
                        <a:rPr lang="it-IT" sz="1800" b="1" dirty="0">
                          <a:effectLst/>
                        </a:rPr>
                        <a:t>1.</a:t>
                      </a:r>
                    </a:p>
                    <a:p>
                      <a:pPr algn="just">
                        <a:lnSpc>
                          <a:spcPct val="107000"/>
                        </a:lnSpc>
                        <a:spcAft>
                          <a:spcPts val="0"/>
                        </a:spcAft>
                        <a:tabLst>
                          <a:tab pos="5760085" algn="l"/>
                        </a:tabLst>
                      </a:pPr>
                      <a:r>
                        <a:rPr lang="it-IT" sz="1800" b="1" dirty="0">
                          <a:effectLst/>
                        </a:rPr>
                        <a:t>-Pratiche informali </a:t>
                      </a:r>
                    </a:p>
                    <a:p>
                      <a:pPr algn="just">
                        <a:lnSpc>
                          <a:spcPct val="107000"/>
                        </a:lnSpc>
                        <a:spcAft>
                          <a:spcPts val="0"/>
                        </a:spcAft>
                        <a:tabLst>
                          <a:tab pos="5760085" algn="l"/>
                        </a:tabLst>
                      </a:pPr>
                      <a:r>
                        <a:rPr lang="it-IT" sz="1800" b="1" dirty="0">
                          <a:effectLst/>
                        </a:rPr>
                        <a:t>-Processo</a:t>
                      </a:r>
                      <a:r>
                        <a:rPr lang="it-IT" sz="1800" b="1" baseline="0" dirty="0">
                          <a:effectLst/>
                        </a:rPr>
                        <a:t> decisionale </a:t>
                      </a:r>
                      <a:r>
                        <a:rPr lang="it-IT" sz="1800" b="1" baseline="0" dirty="0" err="1">
                          <a:effectLst/>
                        </a:rPr>
                        <a:t>unilaterlae</a:t>
                      </a:r>
                      <a:endParaRPr lang="it-IT" sz="1800" b="1" dirty="0">
                        <a:effectLst/>
                      </a:endParaRPr>
                    </a:p>
                    <a:p>
                      <a:pPr algn="just">
                        <a:lnSpc>
                          <a:spcPct val="107000"/>
                        </a:lnSpc>
                        <a:spcAft>
                          <a:spcPts val="0"/>
                        </a:spcAft>
                        <a:tabLst>
                          <a:tab pos="5760085" algn="l"/>
                        </a:tabLst>
                      </a:pPr>
                      <a:r>
                        <a:rPr lang="it-IT" sz="1800" b="1" dirty="0">
                          <a:effectLst/>
                        </a:rPr>
                        <a:t> </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gridSpan="2">
                  <a:txBody>
                    <a:bodyPr/>
                    <a:lstStyle/>
                    <a:p>
                      <a:pPr algn="just">
                        <a:lnSpc>
                          <a:spcPct val="107000"/>
                        </a:lnSpc>
                        <a:spcAft>
                          <a:spcPts val="0"/>
                        </a:spcAft>
                        <a:tabLst>
                          <a:tab pos="5760085" algn="l"/>
                        </a:tabLst>
                      </a:pPr>
                      <a:r>
                        <a:rPr lang="it-IT" sz="1800" b="1" dirty="0">
                          <a:effectLst/>
                        </a:rPr>
                        <a:t>2.</a:t>
                      </a:r>
                    </a:p>
                    <a:p>
                      <a:pPr algn="just">
                        <a:lnSpc>
                          <a:spcPct val="107000"/>
                        </a:lnSpc>
                        <a:spcAft>
                          <a:spcPts val="0"/>
                        </a:spcAft>
                        <a:tabLst>
                          <a:tab pos="5760085" algn="l"/>
                        </a:tabLst>
                      </a:pPr>
                      <a:r>
                        <a:rPr lang="it-IT" sz="1800" b="1" dirty="0">
                          <a:effectLst/>
                        </a:rPr>
                        <a:t>-Pratiche formali– Processo decisionale</a:t>
                      </a:r>
                      <a:r>
                        <a:rPr lang="it-IT" sz="1800" b="1" baseline="0" dirty="0">
                          <a:effectLst/>
                        </a:rPr>
                        <a:t> </a:t>
                      </a:r>
                      <a:r>
                        <a:rPr lang="it-IT" sz="1800" b="1" baseline="0" dirty="0" err="1">
                          <a:effectLst/>
                        </a:rPr>
                        <a:t>unilaterlae</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hMerge="1">
                  <a:txBody>
                    <a:bodyPr/>
                    <a:lstStyle/>
                    <a:p>
                      <a:endParaRPr lang="it-IT"/>
                    </a:p>
                  </a:txBody>
                  <a:tcPr/>
                </a:tc>
                <a:extLst>
                  <a:ext uri="{0D108BD9-81ED-4DB2-BD59-A6C34878D82A}">
                    <a16:rowId xmlns:a16="http://schemas.microsoft.com/office/drawing/2014/main" val="10002"/>
                  </a:ext>
                </a:extLst>
              </a:tr>
              <a:tr h="2286587">
                <a:tc>
                  <a:txBody>
                    <a:bodyPr/>
                    <a:lstStyle/>
                    <a:p>
                      <a:pPr algn="just">
                        <a:lnSpc>
                          <a:spcPct val="107000"/>
                        </a:lnSpc>
                        <a:spcAft>
                          <a:spcPts val="0"/>
                        </a:spcAft>
                        <a:tabLst>
                          <a:tab pos="5760085" algn="l"/>
                        </a:tabLst>
                      </a:pPr>
                      <a:r>
                        <a:rPr lang="it-IT" sz="1800">
                          <a:effectLst/>
                        </a:rPr>
                        <a:t> </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a:txBody>
                    <a:bodyPr/>
                    <a:lstStyle/>
                    <a:p>
                      <a:pPr algn="just">
                        <a:lnSpc>
                          <a:spcPct val="107000"/>
                        </a:lnSpc>
                        <a:spcAft>
                          <a:spcPts val="0"/>
                        </a:spcAft>
                        <a:tabLst>
                          <a:tab pos="5760085" algn="l"/>
                        </a:tabLst>
                      </a:pPr>
                      <a:r>
                        <a:rPr lang="it-IT" sz="1800" dirty="0">
                          <a:effectLst/>
                        </a:rPr>
                        <a:t> </a:t>
                      </a:r>
                    </a:p>
                    <a:p>
                      <a:pPr algn="just">
                        <a:lnSpc>
                          <a:spcPct val="107000"/>
                        </a:lnSpc>
                        <a:spcAft>
                          <a:spcPts val="0"/>
                        </a:spcAft>
                        <a:tabLst>
                          <a:tab pos="5760085" algn="l"/>
                        </a:tabLst>
                      </a:pPr>
                      <a:r>
                        <a:rPr lang="it-IT" sz="1800" dirty="0">
                          <a:effectLst/>
                        </a:rPr>
                        <a:t>+</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a:txBody>
                    <a:bodyPr/>
                    <a:lstStyle/>
                    <a:p>
                      <a:pPr algn="just">
                        <a:lnSpc>
                          <a:spcPct val="107000"/>
                        </a:lnSpc>
                        <a:spcAft>
                          <a:spcPts val="0"/>
                        </a:spcAft>
                        <a:tabLst>
                          <a:tab pos="5760085" algn="l"/>
                        </a:tabLst>
                      </a:pPr>
                      <a:r>
                        <a:rPr lang="it-IT" sz="1800" b="1" dirty="0">
                          <a:effectLst/>
                        </a:rPr>
                        <a:t>3.</a:t>
                      </a:r>
                    </a:p>
                    <a:p>
                      <a:pPr algn="just">
                        <a:lnSpc>
                          <a:spcPct val="107000"/>
                        </a:lnSpc>
                        <a:spcAft>
                          <a:spcPts val="0"/>
                        </a:spcAft>
                        <a:tabLst>
                          <a:tab pos="5760085" algn="l"/>
                        </a:tabLst>
                      </a:pPr>
                      <a:r>
                        <a:rPr lang="it-IT" sz="1800" b="1" dirty="0">
                          <a:effectLst/>
                        </a:rPr>
                        <a:t>-Pratiche informali</a:t>
                      </a:r>
                    </a:p>
                    <a:p>
                      <a:pPr algn="just">
                        <a:lnSpc>
                          <a:spcPct val="107000"/>
                        </a:lnSpc>
                        <a:spcAft>
                          <a:spcPts val="0"/>
                        </a:spcAft>
                        <a:tabLst>
                          <a:tab pos="5760085" algn="l"/>
                        </a:tabLst>
                      </a:pPr>
                      <a:endParaRPr lang="it-IT" sz="1800" b="1" dirty="0">
                        <a:effectLst/>
                      </a:endParaRPr>
                    </a:p>
                    <a:p>
                      <a:pPr algn="just">
                        <a:lnSpc>
                          <a:spcPct val="107000"/>
                        </a:lnSpc>
                        <a:spcAft>
                          <a:spcPts val="0"/>
                        </a:spcAft>
                        <a:tabLst>
                          <a:tab pos="5760085" algn="l"/>
                        </a:tabLst>
                      </a:pPr>
                      <a:r>
                        <a:rPr lang="it-IT" sz="1800" b="1" dirty="0">
                          <a:effectLst/>
                        </a:rPr>
                        <a:t>-Processo decisionale partecipativo</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gridSpan="2">
                  <a:txBody>
                    <a:bodyPr/>
                    <a:lstStyle/>
                    <a:p>
                      <a:pPr algn="just">
                        <a:lnSpc>
                          <a:spcPct val="107000"/>
                        </a:lnSpc>
                        <a:spcAft>
                          <a:spcPts val="0"/>
                        </a:spcAft>
                        <a:tabLst>
                          <a:tab pos="5760085" algn="l"/>
                        </a:tabLst>
                      </a:pPr>
                      <a:r>
                        <a:rPr lang="it-IT" sz="1800" b="1" dirty="0">
                          <a:effectLst/>
                        </a:rPr>
                        <a:t>4.</a:t>
                      </a:r>
                    </a:p>
                    <a:p>
                      <a:pPr algn="just">
                        <a:lnSpc>
                          <a:spcPct val="107000"/>
                        </a:lnSpc>
                        <a:spcAft>
                          <a:spcPts val="0"/>
                        </a:spcAft>
                        <a:tabLst>
                          <a:tab pos="5760085" algn="l"/>
                        </a:tabLst>
                      </a:pPr>
                      <a:r>
                        <a:rPr lang="it-IT" sz="1800" b="1" dirty="0">
                          <a:effectLst/>
                        </a:rPr>
                        <a:t>-Pratiche formali</a:t>
                      </a:r>
                    </a:p>
                    <a:p>
                      <a:pPr algn="just">
                        <a:lnSpc>
                          <a:spcPct val="107000"/>
                        </a:lnSpc>
                        <a:spcAft>
                          <a:spcPts val="0"/>
                        </a:spcAft>
                        <a:tabLst>
                          <a:tab pos="5760085" algn="l"/>
                        </a:tabLst>
                      </a:pPr>
                      <a:endParaRPr lang="it-IT" sz="1800" b="1" dirty="0">
                        <a:effectLst/>
                      </a:endParaRPr>
                    </a:p>
                    <a:p>
                      <a:pPr algn="just">
                        <a:lnSpc>
                          <a:spcPct val="107000"/>
                        </a:lnSpc>
                        <a:spcAft>
                          <a:spcPts val="0"/>
                        </a:spcAft>
                        <a:tabLst>
                          <a:tab pos="5760085" algn="l"/>
                        </a:tabLst>
                      </a:pPr>
                      <a:r>
                        <a:rPr lang="it-IT" sz="1800" b="1" dirty="0">
                          <a:effectLst/>
                        </a:rPr>
                        <a:t>-Processo decisionale partecipativo</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hMerge="1">
                  <a:txBody>
                    <a:bodyPr/>
                    <a:lstStyle/>
                    <a:p>
                      <a:endParaRPr lang="it-IT"/>
                    </a:p>
                  </a:txBody>
                  <a:tcPr/>
                </a:tc>
                <a:extLst>
                  <a:ext uri="{0D108BD9-81ED-4DB2-BD59-A6C34878D82A}">
                    <a16:rowId xmlns:a16="http://schemas.microsoft.com/office/drawing/2014/main" val="10003"/>
                  </a:ext>
                </a:extLst>
              </a:tr>
            </a:tbl>
          </a:graphicData>
        </a:graphic>
      </p:graphicFrame>
      <p:pic>
        <p:nvPicPr>
          <p:cNvPr id="5" name="Immagine 4"/>
          <p:cNvPicPr/>
          <p:nvPr/>
        </p:nvPicPr>
        <p:blipFill>
          <a:blip r:embed="rId2" cstate="print">
            <a:extLst>
              <a:ext uri="{28A0092B-C50C-407E-A947-70E740481C1C}">
                <a14:useLocalDpi xmlns:a14="http://schemas.microsoft.com/office/drawing/2010/main" val="0"/>
              </a:ext>
            </a:extLst>
          </a:blip>
          <a:stretch>
            <a:fillRect/>
          </a:stretch>
        </p:blipFill>
        <p:spPr>
          <a:xfrm>
            <a:off x="3063400" y="962025"/>
            <a:ext cx="2210435" cy="651510"/>
          </a:xfrm>
          <a:prstGeom prst="rect">
            <a:avLst/>
          </a:prstGeom>
        </p:spPr>
      </p:pic>
    </p:spTree>
    <p:extLst>
      <p:ext uri="{BB962C8B-B14F-4D97-AF65-F5344CB8AC3E}">
        <p14:creationId xmlns:p14="http://schemas.microsoft.com/office/powerpoint/2010/main" val="24157576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1143000" y="914400"/>
            <a:ext cx="9872871" cy="5181600"/>
          </a:xfrm>
        </p:spPr>
        <p:txBody>
          <a:bodyPr>
            <a:normAutofit fontScale="92500" lnSpcReduction="10000"/>
          </a:bodyPr>
          <a:lstStyle/>
          <a:p>
            <a:pPr marL="45720" indent="0">
              <a:buNone/>
            </a:pPr>
            <a:r>
              <a:rPr lang="it-IT" b="1" dirty="0">
                <a:solidFill>
                  <a:schemeClr val="tx1"/>
                </a:solidFill>
              </a:rPr>
              <a:t>1 quadrante (bassa formalizzazione/bassa partecipazione al processo decisionale)</a:t>
            </a:r>
          </a:p>
          <a:p>
            <a:pPr marL="45720" indent="0">
              <a:buNone/>
            </a:pPr>
            <a:r>
              <a:rPr lang="it-IT" b="1" dirty="0">
                <a:solidFill>
                  <a:schemeClr val="accent1">
                    <a:lumMod val="75000"/>
                  </a:schemeClr>
                </a:solidFill>
              </a:rPr>
              <a:t>Molte piccole imprese, con lavoratori poco qualificati, senza rappresentanza sindacale e isolate rispetto all’esterno</a:t>
            </a:r>
          </a:p>
          <a:p>
            <a:pPr marL="45720" indent="0">
              <a:buNone/>
            </a:pPr>
            <a:r>
              <a:rPr lang="it-IT" b="1" dirty="0">
                <a:solidFill>
                  <a:schemeClr val="tx1"/>
                </a:solidFill>
              </a:rPr>
              <a:t>2 quadrante (alta formalizzazione delle attività/bassa partecipazione al processo decisionale)</a:t>
            </a:r>
          </a:p>
          <a:p>
            <a:pPr marL="45720" indent="0">
              <a:buNone/>
            </a:pPr>
            <a:r>
              <a:rPr lang="it-IT" b="1" dirty="0">
                <a:solidFill>
                  <a:schemeClr val="accent1">
                    <a:lumMod val="75000"/>
                  </a:schemeClr>
                </a:solidFill>
              </a:rPr>
              <a:t>Grandi imprese di stampo </a:t>
            </a:r>
            <a:r>
              <a:rPr lang="it-IT" b="1" dirty="0" err="1">
                <a:solidFill>
                  <a:schemeClr val="accent1">
                    <a:lumMod val="75000"/>
                  </a:schemeClr>
                </a:solidFill>
              </a:rPr>
              <a:t>taylor</a:t>
            </a:r>
            <a:r>
              <a:rPr lang="it-IT" b="1" dirty="0">
                <a:solidFill>
                  <a:schemeClr val="accent1">
                    <a:lumMod val="75000"/>
                  </a:schemeClr>
                </a:solidFill>
              </a:rPr>
              <a:t> fordista. Forte presenza sindacale.</a:t>
            </a:r>
          </a:p>
          <a:p>
            <a:pPr marL="45720" indent="0">
              <a:buNone/>
            </a:pPr>
            <a:r>
              <a:rPr lang="it-IT" b="1" dirty="0">
                <a:solidFill>
                  <a:schemeClr val="tx1"/>
                </a:solidFill>
              </a:rPr>
              <a:t>3 quadrante (bassa formalizzazione delle attività/alta partecipazione al processo decisionale)</a:t>
            </a:r>
          </a:p>
          <a:p>
            <a:pPr marL="45720" indent="0">
              <a:buNone/>
            </a:pPr>
            <a:r>
              <a:rPr lang="it-IT" b="1" dirty="0">
                <a:solidFill>
                  <a:schemeClr val="accent1">
                    <a:lumMod val="75000"/>
                  </a:schemeClr>
                </a:solidFill>
              </a:rPr>
              <a:t>Imprese dinamiche, inserite in circuiti produttivi importanti, associabili all’economia della specializzazione flessibile – imprese distrettuali</a:t>
            </a:r>
          </a:p>
          <a:p>
            <a:pPr marL="45720" indent="0">
              <a:buNone/>
            </a:pPr>
            <a:r>
              <a:rPr lang="it-IT" b="1" dirty="0">
                <a:solidFill>
                  <a:schemeClr val="tx1"/>
                </a:solidFill>
              </a:rPr>
              <a:t>4 quadrante (alta formalizzazione delle attività/alta partecipazione al processo decisionale)</a:t>
            </a:r>
          </a:p>
          <a:p>
            <a:pPr marL="45720" indent="0">
              <a:buNone/>
            </a:pPr>
            <a:r>
              <a:rPr lang="it-IT" b="1" dirty="0">
                <a:solidFill>
                  <a:schemeClr val="accent1">
                    <a:lumMod val="75000"/>
                  </a:schemeClr>
                </a:solidFill>
              </a:rPr>
              <a:t>Quadrante più difficile da definire. Piccole imprese che operano su mercati internazionali, nelle quali vi è una forte presenza del sindacato, che hanno relazioni con il mondo esterno del quale utilizzano anche le risorse. </a:t>
            </a:r>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8963686" y="5770245"/>
            <a:ext cx="2210435" cy="651510"/>
          </a:xfrm>
          <a:prstGeom prst="rect">
            <a:avLst/>
          </a:prstGeom>
        </p:spPr>
      </p:pic>
    </p:spTree>
    <p:extLst>
      <p:ext uri="{BB962C8B-B14F-4D97-AF65-F5344CB8AC3E}">
        <p14:creationId xmlns:p14="http://schemas.microsoft.com/office/powerpoint/2010/main" val="1963835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it-IT" b="1" dirty="0"/>
              <a:t>Tipologia contratti atipici</a:t>
            </a: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2660214871"/>
              </p:ext>
            </p:extLst>
          </p:nvPr>
        </p:nvGraphicFramePr>
        <p:xfrm>
          <a:off x="1143000" y="2277034"/>
          <a:ext cx="9872663" cy="3689800"/>
        </p:xfrm>
        <a:graphic>
          <a:graphicData uri="http://schemas.openxmlformats.org/drawingml/2006/table">
            <a:tbl>
              <a:tblPr firstRow="1" firstCol="1" bandRow="1">
                <a:tableStyleId>{5C22544A-7EE6-4342-B048-85BDC9FD1C3A}</a:tableStyleId>
              </a:tblPr>
              <a:tblGrid>
                <a:gridCol w="3116435">
                  <a:extLst>
                    <a:ext uri="{9D8B030D-6E8A-4147-A177-3AD203B41FA5}">
                      <a16:colId xmlns:a16="http://schemas.microsoft.com/office/drawing/2014/main" val="20000"/>
                    </a:ext>
                  </a:extLst>
                </a:gridCol>
                <a:gridCol w="1820883">
                  <a:extLst>
                    <a:ext uri="{9D8B030D-6E8A-4147-A177-3AD203B41FA5}">
                      <a16:colId xmlns:a16="http://schemas.microsoft.com/office/drawing/2014/main" val="20001"/>
                    </a:ext>
                  </a:extLst>
                </a:gridCol>
                <a:gridCol w="1558218">
                  <a:extLst>
                    <a:ext uri="{9D8B030D-6E8A-4147-A177-3AD203B41FA5}">
                      <a16:colId xmlns:a16="http://schemas.microsoft.com/office/drawing/2014/main" val="20002"/>
                    </a:ext>
                  </a:extLst>
                </a:gridCol>
                <a:gridCol w="1818909">
                  <a:extLst>
                    <a:ext uri="{9D8B030D-6E8A-4147-A177-3AD203B41FA5}">
                      <a16:colId xmlns:a16="http://schemas.microsoft.com/office/drawing/2014/main" val="20003"/>
                    </a:ext>
                  </a:extLst>
                </a:gridCol>
                <a:gridCol w="1558218">
                  <a:extLst>
                    <a:ext uri="{9D8B030D-6E8A-4147-A177-3AD203B41FA5}">
                      <a16:colId xmlns:a16="http://schemas.microsoft.com/office/drawing/2014/main" val="20004"/>
                    </a:ext>
                  </a:extLst>
                </a:gridCol>
              </a:tblGrid>
              <a:tr h="660797">
                <a:tc>
                  <a:txBody>
                    <a:bodyPr/>
                    <a:lstStyle/>
                    <a:p>
                      <a:pPr algn="ctr" fontAlgn="base">
                        <a:lnSpc>
                          <a:spcPct val="115000"/>
                        </a:lnSpc>
                        <a:spcAft>
                          <a:spcPts val="0"/>
                        </a:spcAft>
                      </a:pPr>
                      <a:r>
                        <a:rPr lang="it-IT" sz="2400" dirty="0">
                          <a:effectLst/>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Lombardia</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Toscana</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Abruzzo</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Calabria</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0"/>
                  </a:ext>
                </a:extLst>
              </a:tr>
              <a:tr h="497609">
                <a:tc>
                  <a:txBody>
                    <a:bodyPr/>
                    <a:lstStyle/>
                    <a:p>
                      <a:pPr algn="just" fontAlgn="base">
                        <a:lnSpc>
                          <a:spcPct val="115000"/>
                        </a:lnSpc>
                        <a:spcAft>
                          <a:spcPts val="0"/>
                        </a:spcAft>
                      </a:pPr>
                      <a:r>
                        <a:rPr lang="it-IT" sz="2400">
                          <a:effectLst/>
                        </a:rPr>
                        <a:t>Stagisti</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29,4</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29,7</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fontAlgn="base">
                        <a:lnSpc>
                          <a:spcPct val="115000"/>
                        </a:lnSpc>
                        <a:spcAft>
                          <a:spcPts val="0"/>
                        </a:spcAft>
                      </a:pPr>
                      <a:r>
                        <a:rPr lang="it-IT" sz="2400">
                          <a:effectLst/>
                        </a:rPr>
                        <a:t>29,5</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fontAlgn="base">
                        <a:lnSpc>
                          <a:spcPct val="115000"/>
                        </a:lnSpc>
                        <a:spcAft>
                          <a:spcPts val="0"/>
                        </a:spcAft>
                      </a:pPr>
                      <a:r>
                        <a:rPr lang="it-IT" sz="2400">
                          <a:effectLst/>
                        </a:rPr>
                        <a:t>26,9</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0001"/>
                  </a:ext>
                </a:extLst>
              </a:tr>
              <a:tr h="898300">
                <a:tc>
                  <a:txBody>
                    <a:bodyPr/>
                    <a:lstStyle/>
                    <a:p>
                      <a:pPr algn="just" fontAlgn="base">
                        <a:lnSpc>
                          <a:spcPct val="115000"/>
                        </a:lnSpc>
                        <a:spcAft>
                          <a:spcPts val="0"/>
                        </a:spcAft>
                      </a:pPr>
                      <a:r>
                        <a:rPr lang="it-IT" sz="2400">
                          <a:effectLst/>
                        </a:rPr>
                        <a:t>Apprendisti</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42,9</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55,0</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44,0</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43,6</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2"/>
                  </a:ext>
                </a:extLst>
              </a:tr>
              <a:tr h="497609">
                <a:tc>
                  <a:txBody>
                    <a:bodyPr/>
                    <a:lstStyle/>
                    <a:p>
                      <a:pPr algn="just" fontAlgn="base">
                        <a:lnSpc>
                          <a:spcPct val="115000"/>
                        </a:lnSpc>
                        <a:spcAft>
                          <a:spcPts val="0"/>
                        </a:spcAft>
                      </a:pPr>
                      <a:r>
                        <a:rPr lang="it-IT" sz="2400">
                          <a:effectLst/>
                        </a:rPr>
                        <a:t>Lavoratori in somministrazione</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21,6</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15,0</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16,3</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3,2</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3"/>
                  </a:ext>
                </a:extLst>
              </a:tr>
              <a:tr h="655051">
                <a:tc>
                  <a:txBody>
                    <a:bodyPr/>
                    <a:lstStyle/>
                    <a:p>
                      <a:pPr algn="just" fontAlgn="base">
                        <a:lnSpc>
                          <a:spcPct val="115000"/>
                        </a:lnSpc>
                        <a:spcAft>
                          <a:spcPts val="0"/>
                        </a:spcAft>
                      </a:pPr>
                      <a:r>
                        <a:rPr lang="it-IT" sz="2400">
                          <a:effectLst/>
                        </a:rPr>
                        <a:t>Contratti di collaboraz./partita IVA </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52,2</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42,9</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51,2</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59,6</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4"/>
                  </a:ext>
                </a:extLst>
              </a:tr>
            </a:tbl>
          </a:graphicData>
        </a:graphic>
      </p:graphicFrame>
      <p:pic>
        <p:nvPicPr>
          <p:cNvPr id="5" name="Immagine 4"/>
          <p:cNvPicPr/>
          <p:nvPr/>
        </p:nvPicPr>
        <p:blipFill>
          <a:blip r:embed="rId2" cstate="print">
            <a:extLst>
              <a:ext uri="{28A0092B-C50C-407E-A947-70E740481C1C}">
                <a14:useLocalDpi xmlns:a14="http://schemas.microsoft.com/office/drawing/2010/main" val="0"/>
              </a:ext>
            </a:extLst>
          </a:blip>
          <a:stretch>
            <a:fillRect/>
          </a:stretch>
        </p:blipFill>
        <p:spPr>
          <a:xfrm>
            <a:off x="8344714" y="962025"/>
            <a:ext cx="2210435" cy="651510"/>
          </a:xfrm>
          <a:prstGeom prst="rect">
            <a:avLst/>
          </a:prstGeom>
        </p:spPr>
      </p:pic>
    </p:spTree>
    <p:extLst>
      <p:ext uri="{BB962C8B-B14F-4D97-AF65-F5344CB8AC3E}">
        <p14:creationId xmlns:p14="http://schemas.microsoft.com/office/powerpoint/2010/main" val="790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a:solidFill>
              <a:schemeClr val="accent1"/>
            </a:solidFill>
          </a:ln>
        </p:spPr>
        <p:txBody>
          <a:bodyPr/>
          <a:lstStyle/>
          <a:p>
            <a:r>
              <a:rPr lang="it-IT" b="1" dirty="0"/>
              <a:t>Perché la preferenza per i contratti a tempo indeterminato?</a:t>
            </a:r>
          </a:p>
        </p:txBody>
      </p:sp>
      <p:sp>
        <p:nvSpPr>
          <p:cNvPr id="3" name="Segnaposto contenuto 2"/>
          <p:cNvSpPr>
            <a:spLocks noGrp="1"/>
          </p:cNvSpPr>
          <p:nvPr>
            <p:ph idx="1"/>
          </p:nvPr>
        </p:nvSpPr>
        <p:spPr/>
        <p:style>
          <a:lnRef idx="2">
            <a:schemeClr val="accent5"/>
          </a:lnRef>
          <a:fillRef idx="1">
            <a:schemeClr val="lt1"/>
          </a:fillRef>
          <a:effectRef idx="0">
            <a:schemeClr val="accent5"/>
          </a:effectRef>
          <a:fontRef idx="minor">
            <a:schemeClr val="dk1"/>
          </a:fontRef>
        </p:style>
        <p:txBody>
          <a:bodyPr>
            <a:normAutofit/>
          </a:bodyPr>
          <a:lstStyle/>
          <a:p>
            <a:r>
              <a:rPr lang="it-IT" b="1" dirty="0">
                <a:solidFill>
                  <a:schemeClr val="tx1"/>
                </a:solidFill>
              </a:rPr>
              <a:t>Trattenere lavoratori con competenze cruciali, che potrebbero lasciare l’azienda in caso di inserimento con contratto precario;</a:t>
            </a:r>
          </a:p>
          <a:p>
            <a:r>
              <a:rPr lang="it-IT" b="1" dirty="0">
                <a:solidFill>
                  <a:schemeClr val="tx1"/>
                </a:solidFill>
              </a:rPr>
              <a:t>risparmiare sui costi formazione in ingresso</a:t>
            </a:r>
            <a:r>
              <a:rPr lang="it-IT" dirty="0"/>
              <a:t>:</a:t>
            </a:r>
          </a:p>
          <a:p>
            <a:pPr algn="just"/>
            <a:r>
              <a:rPr lang="it-IT" i="1" dirty="0">
                <a:solidFill>
                  <a:schemeClr val="tx1"/>
                </a:solidFill>
              </a:rPr>
              <a:t>Il contratto a tempo indeterminato presenta svariati vantaggi. Se assumi una persona vuol dire che ha determinate caratteristiche importanti per l’azienda. Se vuoi che certe competenze specifiche non vadano via e che il dipendente si senta parte integrante dell’impresa è necessario assumere con contratti stabili. Se assumi con contratti a tempo determinato, quel dipendente prezioso può lasciarti in ogni momento. Il problema non è la perdita della persona in </a:t>
            </a:r>
            <a:r>
              <a:rPr lang="it-IT" i="1" dirty="0" err="1">
                <a:solidFill>
                  <a:schemeClr val="tx1"/>
                </a:solidFill>
              </a:rPr>
              <a:t>sè</a:t>
            </a:r>
            <a:r>
              <a:rPr lang="it-IT" i="1" dirty="0">
                <a:solidFill>
                  <a:schemeClr val="tx1"/>
                </a:solidFill>
              </a:rPr>
              <a:t>, bensì la perdita del suo bagaglio di esperienza, delle sue </a:t>
            </a:r>
            <a:r>
              <a:rPr lang="it-IT" i="1" dirty="0" err="1">
                <a:solidFill>
                  <a:schemeClr val="tx1"/>
                </a:solidFill>
              </a:rPr>
              <a:t>skills</a:t>
            </a:r>
            <a:r>
              <a:rPr lang="it-IT" i="1" dirty="0">
                <a:solidFill>
                  <a:schemeClr val="tx1"/>
                </a:solidFill>
              </a:rPr>
              <a:t> </a:t>
            </a:r>
            <a:r>
              <a:rPr lang="it-IT" dirty="0">
                <a:solidFill>
                  <a:schemeClr val="tx1"/>
                </a:solidFill>
              </a:rPr>
              <a:t>(BG, impresa dei servizi </a:t>
            </a:r>
            <a:r>
              <a:rPr lang="it-IT" i="1" dirty="0" err="1">
                <a:solidFill>
                  <a:schemeClr val="tx1"/>
                </a:solidFill>
              </a:rPr>
              <a:t>low</a:t>
            </a:r>
            <a:r>
              <a:rPr lang="it-IT" i="1" dirty="0">
                <a:solidFill>
                  <a:schemeClr val="tx1"/>
                </a:solidFill>
              </a:rPr>
              <a:t> </a:t>
            </a:r>
            <a:r>
              <a:rPr lang="it-IT" i="1" dirty="0" err="1">
                <a:solidFill>
                  <a:schemeClr val="tx1"/>
                </a:solidFill>
              </a:rPr>
              <a:t>skill</a:t>
            </a:r>
            <a:r>
              <a:rPr lang="it-IT" dirty="0">
                <a:solidFill>
                  <a:schemeClr val="tx1"/>
                </a:solidFill>
              </a:rPr>
              <a:t>, </a:t>
            </a:r>
            <a:r>
              <a:rPr lang="it-IT" dirty="0" err="1">
                <a:solidFill>
                  <a:schemeClr val="tx1"/>
                </a:solidFill>
              </a:rPr>
              <a:t>Int</a:t>
            </a:r>
            <a:r>
              <a:rPr lang="it-IT" dirty="0">
                <a:solidFill>
                  <a:schemeClr val="tx1"/>
                </a:solidFill>
              </a:rPr>
              <a:t>. 2).</a:t>
            </a:r>
          </a:p>
          <a:p>
            <a:endParaRPr lang="it-IT" dirty="0"/>
          </a:p>
          <a:p>
            <a:pPr marL="45720" indent="0">
              <a:buNone/>
            </a:pPr>
            <a:endParaRPr lang="it-IT" b="1" dirty="0">
              <a:solidFill>
                <a:schemeClr val="tx1"/>
              </a:solidFill>
            </a:endParaRPr>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7905443" y="1287780"/>
            <a:ext cx="2210435" cy="651510"/>
          </a:xfrm>
          <a:prstGeom prst="rect">
            <a:avLst/>
          </a:prstGeom>
        </p:spPr>
      </p:pic>
    </p:spTree>
    <p:extLst>
      <p:ext uri="{BB962C8B-B14F-4D97-AF65-F5344CB8AC3E}">
        <p14:creationId xmlns:p14="http://schemas.microsoft.com/office/powerpoint/2010/main" val="2598631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QUANDO LE PMI RICORRONO A CONTRATTI NON STANDARD? </a:t>
            </a:r>
            <a:endParaRPr lang="it-IT" dirty="0"/>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r>
              <a:rPr lang="it-IT" sz="2400" b="1" dirty="0">
                <a:solidFill>
                  <a:schemeClr val="tx1"/>
                </a:solidFill>
              </a:rPr>
              <a:t>per testare le abilità e le </a:t>
            </a:r>
            <a:r>
              <a:rPr lang="it-IT" sz="2400" b="1" i="1" dirty="0" err="1">
                <a:solidFill>
                  <a:schemeClr val="tx1"/>
                </a:solidFill>
              </a:rPr>
              <a:t>skills</a:t>
            </a:r>
            <a:r>
              <a:rPr lang="it-IT" sz="2400" b="1" dirty="0">
                <a:solidFill>
                  <a:schemeClr val="tx1"/>
                </a:solidFill>
              </a:rPr>
              <a:t> dei candidati</a:t>
            </a:r>
            <a:r>
              <a:rPr lang="it-IT" dirty="0">
                <a:solidFill>
                  <a:schemeClr val="tx1"/>
                </a:solidFill>
              </a:rPr>
              <a:t>. </a:t>
            </a:r>
          </a:p>
          <a:p>
            <a:r>
              <a:rPr lang="it-IT" i="1" dirty="0">
                <a:solidFill>
                  <a:schemeClr val="tx1"/>
                </a:solidFill>
              </a:rPr>
              <a:t>Generalmente assumiamo per 6 mesi, attraverso un’agenzia, così possiamo testare le persone; poi se per noi sono okay li assumiamo con contratto a tempo indeterminato </a:t>
            </a:r>
            <a:r>
              <a:rPr lang="it-IT" dirty="0">
                <a:solidFill>
                  <a:schemeClr val="tx1"/>
                </a:solidFill>
              </a:rPr>
              <a:t>(BG, impresa dei servizi </a:t>
            </a:r>
            <a:r>
              <a:rPr lang="it-IT" i="1" dirty="0" err="1">
                <a:solidFill>
                  <a:schemeClr val="tx1"/>
                </a:solidFill>
              </a:rPr>
              <a:t>low</a:t>
            </a:r>
            <a:r>
              <a:rPr lang="it-IT" i="1" dirty="0">
                <a:solidFill>
                  <a:schemeClr val="tx1"/>
                </a:solidFill>
              </a:rPr>
              <a:t> </a:t>
            </a:r>
            <a:r>
              <a:rPr lang="it-IT" i="1" dirty="0" err="1">
                <a:solidFill>
                  <a:schemeClr val="tx1"/>
                </a:solidFill>
              </a:rPr>
              <a:t>skill</a:t>
            </a:r>
            <a:r>
              <a:rPr lang="it-IT" dirty="0">
                <a:solidFill>
                  <a:schemeClr val="tx1"/>
                </a:solidFill>
              </a:rPr>
              <a:t>, </a:t>
            </a:r>
            <a:r>
              <a:rPr lang="it-IT" dirty="0" err="1">
                <a:solidFill>
                  <a:schemeClr val="tx1"/>
                </a:solidFill>
              </a:rPr>
              <a:t>Int</a:t>
            </a:r>
            <a:r>
              <a:rPr lang="it-IT" dirty="0">
                <a:solidFill>
                  <a:schemeClr val="tx1"/>
                </a:solidFill>
              </a:rPr>
              <a:t>. 3).</a:t>
            </a:r>
          </a:p>
          <a:p>
            <a:pPr algn="just"/>
            <a:r>
              <a:rPr lang="it-IT" b="1" dirty="0">
                <a:solidFill>
                  <a:schemeClr val="tx1"/>
                </a:solidFill>
              </a:rPr>
              <a:t>la gestione della stagionalità della produzione o dei picchi produttivi prevedibili (in ore specifiche, in giorni specifici della settimana) molto frequenti nelle aziende ricettive, della ristorazione o del giardinaggio. In queste aziende, i contratti temporanei servono a coprire le esigenze, di breve durata, di personale.</a:t>
            </a:r>
          </a:p>
          <a:p>
            <a:r>
              <a:rPr lang="it-IT" i="1" dirty="0">
                <a:solidFill>
                  <a:schemeClr val="tx1"/>
                </a:solidFill>
              </a:rPr>
              <a:t>Il giovedì o venerdì, ho bisogno di più dipendenti nell’ora di pranzo per circa due ore, perché si verifica un picco di lavoro. Per tale ragione utilizziamo i contratti a chiamata (MI, impresa dei servizi</a:t>
            </a:r>
            <a:r>
              <a:rPr lang="it-IT" dirty="0">
                <a:solidFill>
                  <a:schemeClr val="tx1"/>
                </a:solidFill>
              </a:rPr>
              <a:t> </a:t>
            </a:r>
            <a:r>
              <a:rPr lang="it-IT" i="1" dirty="0" err="1">
                <a:solidFill>
                  <a:schemeClr val="tx1"/>
                </a:solidFill>
              </a:rPr>
              <a:t>low</a:t>
            </a:r>
            <a:r>
              <a:rPr lang="it-IT" i="1" dirty="0">
                <a:solidFill>
                  <a:schemeClr val="tx1"/>
                </a:solidFill>
              </a:rPr>
              <a:t> </a:t>
            </a:r>
            <a:r>
              <a:rPr lang="it-IT" i="1" dirty="0" err="1">
                <a:solidFill>
                  <a:schemeClr val="tx1"/>
                </a:solidFill>
              </a:rPr>
              <a:t>skill</a:t>
            </a:r>
            <a:r>
              <a:rPr lang="it-IT" dirty="0">
                <a:solidFill>
                  <a:schemeClr val="tx1"/>
                </a:solidFill>
              </a:rPr>
              <a:t>, </a:t>
            </a:r>
            <a:r>
              <a:rPr lang="it-IT" dirty="0" err="1">
                <a:solidFill>
                  <a:schemeClr val="tx1"/>
                </a:solidFill>
              </a:rPr>
              <a:t>Int</a:t>
            </a:r>
            <a:r>
              <a:rPr lang="it-IT" dirty="0">
                <a:solidFill>
                  <a:schemeClr val="tx1"/>
                </a:solidFill>
              </a:rPr>
              <a:t>. 12).</a:t>
            </a:r>
          </a:p>
          <a:p>
            <a:endParaRPr lang="it-IT" dirty="0"/>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8730197" y="1287780"/>
            <a:ext cx="2210435" cy="651510"/>
          </a:xfrm>
          <a:prstGeom prst="rect">
            <a:avLst/>
          </a:prstGeom>
        </p:spPr>
      </p:pic>
    </p:spTree>
    <p:extLst>
      <p:ext uri="{BB962C8B-B14F-4D97-AF65-F5344CB8AC3E}">
        <p14:creationId xmlns:p14="http://schemas.microsoft.com/office/powerpoint/2010/main" val="782795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a:solidFill>
              <a:schemeClr val="accent1"/>
            </a:solidFill>
          </a:ln>
        </p:spPr>
        <p:txBody>
          <a:bodyPr/>
          <a:lstStyle/>
          <a:p>
            <a:r>
              <a:rPr lang="it-IT" b="1" dirty="0"/>
              <a:t>Lavoratori precari ma conosciuti</a:t>
            </a:r>
            <a:r>
              <a:rPr lang="it-IT" dirty="0"/>
              <a:t>……</a:t>
            </a:r>
          </a:p>
        </p:txBody>
      </p:sp>
      <p:sp>
        <p:nvSpPr>
          <p:cNvPr id="3" name="Segnaposto contenuto 2"/>
          <p:cNvSpPr>
            <a:spLocks noGrp="1"/>
          </p:cNvSpPr>
          <p:nvPr>
            <p:ph idx="1"/>
          </p:nvPr>
        </p:nvSpPr>
        <p:spPr>
          <a:ln/>
        </p:spPr>
        <p:style>
          <a:lnRef idx="2">
            <a:schemeClr val="accent1"/>
          </a:lnRef>
          <a:fillRef idx="1">
            <a:schemeClr val="lt1"/>
          </a:fillRef>
          <a:effectRef idx="0">
            <a:schemeClr val="accent1"/>
          </a:effectRef>
          <a:fontRef idx="minor">
            <a:schemeClr val="dk1"/>
          </a:fontRef>
        </p:style>
        <p:txBody>
          <a:bodyPr>
            <a:normAutofit/>
          </a:bodyPr>
          <a:lstStyle/>
          <a:p>
            <a:pPr marL="45720" indent="0" algn="just">
              <a:buNone/>
            </a:pPr>
            <a:r>
              <a:rPr lang="it-IT" sz="2800" dirty="0">
                <a:solidFill>
                  <a:schemeClr val="tx1"/>
                </a:solidFill>
              </a:rPr>
              <a:t>L’esigenza dei piccoli imprenditori di inserire nella propria azienda lavoratori ‘conosciuti’ all’impresa, si riflette anche nelle modalità di utilizzo dei contratti temporanei, spesso impiegati per assumere sempre gli stessi lavoratori in modo tale che l’impresa possa fare affidamento su persone che hanno le ‘giuste’ competenze (acquisite nel precedente rapporto di lavoro temporaneo) e che possono comunque rappresentare un gruppo ‘stabile’ di lavoratori, nonostante la precarietà del loro rapporto di lavoro con l’azienda (soprattutto nel settore agricolo)</a:t>
            </a:r>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8703302" y="5479004"/>
            <a:ext cx="2210435" cy="651510"/>
          </a:xfrm>
          <a:prstGeom prst="rect">
            <a:avLst/>
          </a:prstGeom>
        </p:spPr>
      </p:pic>
    </p:spTree>
    <p:extLst>
      <p:ext uri="{BB962C8B-B14F-4D97-AF65-F5344CB8AC3E}">
        <p14:creationId xmlns:p14="http://schemas.microsoft.com/office/powerpoint/2010/main" val="3005512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a:solidFill>
              <a:schemeClr val="accent1"/>
            </a:solidFill>
          </a:ln>
        </p:spPr>
        <p:txBody>
          <a:bodyPr/>
          <a:lstStyle/>
          <a:p>
            <a:r>
              <a:rPr lang="it-IT" b="1" dirty="0"/>
              <a:t>Quando non sono utilizzati i contratti temporanei?</a:t>
            </a:r>
          </a:p>
        </p:txBody>
      </p:sp>
      <p:sp>
        <p:nvSpPr>
          <p:cNvPr id="3" name="Segnaposto contenuto 2"/>
          <p:cNvSpPr>
            <a:spLocks noGrp="1"/>
          </p:cNvSpPr>
          <p:nvPr>
            <p:ph sz="half" idx="1"/>
          </p:nvPr>
        </p:nvSpPr>
        <p:spPr>
          <a:xfrm>
            <a:off x="1444931" y="2057400"/>
            <a:ext cx="4754880" cy="4023360"/>
          </a:xfrm>
        </p:spPr>
        <p:txBody>
          <a:bodyPr>
            <a:normAutofit fontScale="92500"/>
          </a:bodyPr>
          <a:lstStyle/>
          <a:p>
            <a:pPr marL="45720" indent="0">
              <a:buNone/>
            </a:pPr>
            <a:r>
              <a:rPr lang="it-IT" b="1" dirty="0">
                <a:solidFill>
                  <a:schemeClr val="tx1"/>
                </a:solidFill>
              </a:rPr>
              <a:t>1) Per far fronte a picchi produttivi imprevedibili, non legati alla stagionalità</a:t>
            </a:r>
            <a:endParaRPr lang="it-IT" dirty="0"/>
          </a:p>
          <a:p>
            <a:endParaRPr lang="it-IT" dirty="0"/>
          </a:p>
          <a:p>
            <a:pPr marL="45720" indent="0" algn="just">
              <a:buNone/>
            </a:pPr>
            <a:r>
              <a:rPr lang="it-IT" i="1" dirty="0">
                <a:solidFill>
                  <a:schemeClr val="tx1"/>
                </a:solidFill>
              </a:rPr>
              <a:t>Piuttosto che assumere altre persone, durante i picchi produttivi cerchiamo di spalmare il lavoro tra i dipendenti strutturati, attraverso lo straordinario</a:t>
            </a:r>
            <a:r>
              <a:rPr lang="it-IT" dirty="0">
                <a:solidFill>
                  <a:schemeClr val="tx1"/>
                </a:solidFill>
              </a:rPr>
              <a:t> (TE, impresa del Made in </a:t>
            </a:r>
            <a:r>
              <a:rPr lang="it-IT" dirty="0" err="1">
                <a:solidFill>
                  <a:schemeClr val="tx1"/>
                </a:solidFill>
              </a:rPr>
              <a:t>Italy</a:t>
            </a:r>
            <a:r>
              <a:rPr lang="it-IT" dirty="0">
                <a:solidFill>
                  <a:schemeClr val="tx1"/>
                </a:solidFill>
              </a:rPr>
              <a:t>, </a:t>
            </a:r>
            <a:r>
              <a:rPr lang="it-IT" dirty="0" err="1">
                <a:solidFill>
                  <a:schemeClr val="tx1"/>
                </a:solidFill>
              </a:rPr>
              <a:t>Int</a:t>
            </a:r>
            <a:r>
              <a:rPr lang="it-IT" dirty="0">
                <a:solidFill>
                  <a:schemeClr val="tx1"/>
                </a:solidFill>
              </a:rPr>
              <a:t>. 51).</a:t>
            </a:r>
          </a:p>
          <a:p>
            <a:pPr marL="45720" indent="0">
              <a:buNone/>
            </a:pPr>
            <a:endParaRPr lang="it-IT" dirty="0"/>
          </a:p>
        </p:txBody>
      </p:sp>
      <p:sp>
        <p:nvSpPr>
          <p:cNvPr id="4" name="Segnaposto contenuto 3"/>
          <p:cNvSpPr>
            <a:spLocks noGrp="1"/>
          </p:cNvSpPr>
          <p:nvPr>
            <p:ph sz="half" idx="2"/>
          </p:nvPr>
        </p:nvSpPr>
        <p:spPr/>
        <p:txBody>
          <a:bodyPr>
            <a:normAutofit fontScale="92500"/>
          </a:bodyPr>
          <a:lstStyle/>
          <a:p>
            <a:pPr marL="45720" indent="0" algn="just">
              <a:buNone/>
            </a:pPr>
            <a:r>
              <a:rPr lang="it-IT" b="1" dirty="0">
                <a:solidFill>
                  <a:schemeClr val="tx1"/>
                </a:solidFill>
              </a:rPr>
              <a:t>2) Allo stesso modo, quando il lavoro scarseggia, per mancanza della domanda, i piccoli imprenditori al fine di trattenere i lavoratori più qualificati o mantenere con loro buoni rapporti, continuano ad assicurare contratti di lavoro a tempo indeterminato.</a:t>
            </a:r>
          </a:p>
          <a:p>
            <a:pPr marL="45720" indent="0">
              <a:buNone/>
            </a:pPr>
            <a:r>
              <a:rPr lang="it-IT" b="1" dirty="0">
                <a:solidFill>
                  <a:schemeClr val="tx1"/>
                </a:solidFill>
              </a:rPr>
              <a:t>La ragione alla base di questa tendenza risiede nel fatto che per periodi di tempo limitato è difficile per le piccole imprese, specialmente dei servizi </a:t>
            </a:r>
            <a:r>
              <a:rPr lang="it-IT" b="1" i="1" dirty="0">
                <a:solidFill>
                  <a:schemeClr val="tx1"/>
                </a:solidFill>
              </a:rPr>
              <a:t>high </a:t>
            </a:r>
            <a:r>
              <a:rPr lang="it-IT" b="1" i="1" dirty="0" err="1">
                <a:solidFill>
                  <a:schemeClr val="tx1"/>
                </a:solidFill>
              </a:rPr>
              <a:t>tech</a:t>
            </a:r>
            <a:r>
              <a:rPr lang="it-IT" b="1" dirty="0">
                <a:solidFill>
                  <a:schemeClr val="tx1"/>
                </a:solidFill>
              </a:rPr>
              <a:t>, reperire personale qualificato all’esterno.</a:t>
            </a:r>
          </a:p>
          <a:p>
            <a:pPr marL="45720" indent="0">
              <a:buNone/>
            </a:pPr>
            <a:endParaRPr lang="it-IT" dirty="0"/>
          </a:p>
        </p:txBody>
      </p:sp>
      <p:pic>
        <p:nvPicPr>
          <p:cNvPr id="11" name="Immagine 10"/>
          <p:cNvPicPr/>
          <p:nvPr/>
        </p:nvPicPr>
        <p:blipFill>
          <a:blip r:embed="rId2" cstate="print">
            <a:extLst>
              <a:ext uri="{28A0092B-C50C-407E-A947-70E740481C1C}">
                <a14:useLocalDpi xmlns:a14="http://schemas.microsoft.com/office/drawing/2010/main" val="0"/>
              </a:ext>
            </a:extLst>
          </a:blip>
          <a:stretch>
            <a:fillRect/>
          </a:stretch>
        </p:blipFill>
        <p:spPr>
          <a:xfrm>
            <a:off x="1310005" y="5429249"/>
            <a:ext cx="2210435" cy="651510"/>
          </a:xfrm>
          <a:prstGeom prst="rect">
            <a:avLst/>
          </a:prstGeom>
        </p:spPr>
      </p:pic>
      <p:pic>
        <p:nvPicPr>
          <p:cNvPr id="12" name="Immagine 11"/>
          <p:cNvPicPr/>
          <p:nvPr/>
        </p:nvPicPr>
        <p:blipFill>
          <a:blip r:embed="rId2" cstate="print">
            <a:extLst>
              <a:ext uri="{28A0092B-C50C-407E-A947-70E740481C1C}">
                <a14:useLocalDpi xmlns:a14="http://schemas.microsoft.com/office/drawing/2010/main" val="0"/>
              </a:ext>
            </a:extLst>
          </a:blip>
          <a:stretch>
            <a:fillRect/>
          </a:stretch>
        </p:blipFill>
        <p:spPr>
          <a:xfrm>
            <a:off x="1336899" y="5429249"/>
            <a:ext cx="2210435" cy="651510"/>
          </a:xfrm>
          <a:prstGeom prst="rect">
            <a:avLst/>
          </a:prstGeom>
        </p:spPr>
      </p:pic>
      <p:pic>
        <p:nvPicPr>
          <p:cNvPr id="13" name="Immagine 12"/>
          <p:cNvPicPr/>
          <p:nvPr/>
        </p:nvPicPr>
        <p:blipFill>
          <a:blip r:embed="rId2" cstate="print">
            <a:extLst>
              <a:ext uri="{28A0092B-C50C-407E-A947-70E740481C1C}">
                <a14:useLocalDpi xmlns:a14="http://schemas.microsoft.com/office/drawing/2010/main" val="0"/>
              </a:ext>
            </a:extLst>
          </a:blip>
          <a:stretch>
            <a:fillRect/>
          </a:stretch>
        </p:blipFill>
        <p:spPr>
          <a:xfrm>
            <a:off x="1310005" y="5429249"/>
            <a:ext cx="2210435" cy="651510"/>
          </a:xfrm>
          <a:prstGeom prst="rect">
            <a:avLst/>
          </a:prstGeom>
        </p:spPr>
      </p:pic>
      <p:cxnSp>
        <p:nvCxnSpPr>
          <p:cNvPr id="8" name="Connettore 2 7"/>
          <p:cNvCxnSpPr/>
          <p:nvPr/>
        </p:nvCxnSpPr>
        <p:spPr>
          <a:xfrm>
            <a:off x="5303520" y="4620126"/>
            <a:ext cx="990986" cy="96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262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it-IT" b="1" dirty="0"/>
              <a:t>L’utilizzo dei contratti a tempo definito cambia tra settori</a:t>
            </a:r>
            <a:endParaRPr lang="it-IT" dirty="0"/>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pPr algn="just"/>
            <a:r>
              <a:rPr lang="it-IT" sz="3200" b="1" dirty="0">
                <a:solidFill>
                  <a:schemeClr val="tx1"/>
                </a:solidFill>
              </a:rPr>
              <a:t>Nei settori dei servizi sia </a:t>
            </a:r>
            <a:r>
              <a:rPr lang="it-IT" sz="3200" b="1" i="1" dirty="0">
                <a:solidFill>
                  <a:schemeClr val="tx1"/>
                </a:solidFill>
              </a:rPr>
              <a:t>high</a:t>
            </a:r>
            <a:r>
              <a:rPr lang="it-IT" sz="3200" b="1" dirty="0">
                <a:solidFill>
                  <a:schemeClr val="tx1"/>
                </a:solidFill>
              </a:rPr>
              <a:t> che </a:t>
            </a:r>
            <a:r>
              <a:rPr lang="it-IT" sz="3200" b="1" i="1" dirty="0" err="1">
                <a:solidFill>
                  <a:schemeClr val="tx1"/>
                </a:solidFill>
              </a:rPr>
              <a:t>low</a:t>
            </a:r>
            <a:r>
              <a:rPr lang="it-IT" sz="3200" b="1" dirty="0">
                <a:solidFill>
                  <a:schemeClr val="tx1"/>
                </a:solidFill>
              </a:rPr>
              <a:t> </a:t>
            </a:r>
            <a:r>
              <a:rPr lang="it-IT" sz="3200" b="1" i="1" dirty="0" err="1">
                <a:solidFill>
                  <a:schemeClr val="tx1"/>
                </a:solidFill>
              </a:rPr>
              <a:t>skill</a:t>
            </a:r>
            <a:r>
              <a:rPr lang="it-IT" sz="3200" b="1" dirty="0">
                <a:solidFill>
                  <a:schemeClr val="tx1"/>
                </a:solidFill>
              </a:rPr>
              <a:t> sono più diffusi che nel Made in </a:t>
            </a:r>
            <a:r>
              <a:rPr lang="it-IT" sz="3200" b="1" dirty="0" err="1">
                <a:solidFill>
                  <a:schemeClr val="tx1"/>
                </a:solidFill>
              </a:rPr>
              <a:t>Italy</a:t>
            </a:r>
            <a:endParaRPr lang="it-IT" sz="3200" b="1" dirty="0">
              <a:solidFill>
                <a:schemeClr val="tx1"/>
              </a:solidFill>
            </a:endParaRPr>
          </a:p>
          <a:p>
            <a:pPr algn="just"/>
            <a:r>
              <a:rPr lang="it-IT" sz="3200" b="1" dirty="0" err="1">
                <a:solidFill>
                  <a:schemeClr val="tx1"/>
                </a:solidFill>
              </a:rPr>
              <a:t>Low</a:t>
            </a:r>
            <a:r>
              <a:rPr lang="it-IT" sz="3200" b="1" dirty="0">
                <a:solidFill>
                  <a:schemeClr val="tx1"/>
                </a:solidFill>
              </a:rPr>
              <a:t> </a:t>
            </a:r>
            <a:r>
              <a:rPr lang="it-IT" sz="3200" b="1" dirty="0" err="1">
                <a:solidFill>
                  <a:schemeClr val="tx1"/>
                </a:solidFill>
              </a:rPr>
              <a:t>skill</a:t>
            </a:r>
            <a:r>
              <a:rPr lang="it-IT" sz="3200" b="1" dirty="0">
                <a:solidFill>
                  <a:schemeClr val="tx1"/>
                </a:solidFill>
              </a:rPr>
              <a:t>: lavoratori facilmente sostituibili</a:t>
            </a:r>
          </a:p>
          <a:p>
            <a:pPr algn="just"/>
            <a:r>
              <a:rPr lang="it-IT" sz="3200" b="1" dirty="0">
                <a:solidFill>
                  <a:schemeClr val="tx1"/>
                </a:solidFill>
              </a:rPr>
              <a:t>High </a:t>
            </a:r>
            <a:r>
              <a:rPr lang="it-IT" sz="3200" b="1" dirty="0" err="1">
                <a:solidFill>
                  <a:schemeClr val="tx1"/>
                </a:solidFill>
              </a:rPr>
              <a:t>skill</a:t>
            </a:r>
            <a:r>
              <a:rPr lang="it-IT" sz="3200" b="1" dirty="0">
                <a:solidFill>
                  <a:schemeClr val="tx1"/>
                </a:solidFill>
              </a:rPr>
              <a:t>: le imprese operano su mercati molto aperti</a:t>
            </a:r>
          </a:p>
          <a:p>
            <a:pPr algn="just"/>
            <a:r>
              <a:rPr lang="it-IT" sz="3200" b="1" dirty="0">
                <a:solidFill>
                  <a:schemeClr val="tx1"/>
                </a:solidFill>
              </a:rPr>
              <a:t>Made in </a:t>
            </a:r>
            <a:r>
              <a:rPr lang="it-IT" sz="3200" b="1" dirty="0" err="1">
                <a:solidFill>
                  <a:schemeClr val="tx1"/>
                </a:solidFill>
              </a:rPr>
              <a:t>Italy</a:t>
            </a:r>
            <a:r>
              <a:rPr lang="it-IT" sz="3200" b="1" dirty="0">
                <a:solidFill>
                  <a:schemeClr val="tx1"/>
                </a:solidFill>
              </a:rPr>
              <a:t>: alta percentuale di lavoratori con qualifiche speciali</a:t>
            </a:r>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8625205" y="5205131"/>
            <a:ext cx="2210435" cy="651510"/>
          </a:xfrm>
          <a:prstGeom prst="rect">
            <a:avLst/>
          </a:prstGeom>
        </p:spPr>
      </p:pic>
    </p:spTree>
    <p:extLst>
      <p:ext uri="{BB962C8B-B14F-4D97-AF65-F5344CB8AC3E}">
        <p14:creationId xmlns:p14="http://schemas.microsoft.com/office/powerpoint/2010/main" val="3955792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43000" y="609600"/>
            <a:ext cx="9875520" cy="796290"/>
          </a:xfrm>
        </p:spPr>
        <p:style>
          <a:lnRef idx="2">
            <a:schemeClr val="accent5"/>
          </a:lnRef>
          <a:fillRef idx="1">
            <a:schemeClr val="lt1"/>
          </a:fillRef>
          <a:effectRef idx="0">
            <a:schemeClr val="accent5"/>
          </a:effectRef>
          <a:fontRef idx="minor">
            <a:schemeClr val="dk1"/>
          </a:fontRef>
        </p:style>
        <p:txBody>
          <a:bodyPr/>
          <a:lstStyle/>
          <a:p>
            <a:r>
              <a:rPr lang="it-IT" b="1" dirty="0"/>
              <a:t>L’ORGANIZZAZIONE DEL LAVORO</a:t>
            </a:r>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endParaRPr lang="it-IT" b="1" dirty="0">
              <a:solidFill>
                <a:schemeClr val="tx1"/>
              </a:solidFill>
            </a:endParaRPr>
          </a:p>
          <a:p>
            <a:r>
              <a:rPr lang="it-IT" b="1" dirty="0">
                <a:solidFill>
                  <a:schemeClr val="tx1"/>
                </a:solidFill>
              </a:rPr>
              <a:t>Sebbene la flessibilità lavorativa sia soprattutto interna, strumenti come lo straordinario retribuito, i turni di lavoro, il lavoro di sabato e domenica sono poco utilizzati nelle piccole imprese. </a:t>
            </a:r>
          </a:p>
          <a:p>
            <a:r>
              <a:rPr lang="it-IT" b="1" dirty="0">
                <a:solidFill>
                  <a:schemeClr val="tx1"/>
                </a:solidFill>
              </a:rPr>
              <a:t>STRAORDINARIO RETRIBUITO: nel settore del Made in </a:t>
            </a:r>
            <a:r>
              <a:rPr lang="it-IT" b="1" dirty="0" err="1">
                <a:solidFill>
                  <a:schemeClr val="tx1"/>
                </a:solidFill>
              </a:rPr>
              <a:t>Italy</a:t>
            </a:r>
            <a:r>
              <a:rPr lang="it-IT" b="1" dirty="0">
                <a:solidFill>
                  <a:schemeClr val="tx1"/>
                </a:solidFill>
              </a:rPr>
              <a:t> – nelle imprese con performance positive</a:t>
            </a:r>
          </a:p>
          <a:p>
            <a:r>
              <a:rPr lang="it-IT" b="1" dirty="0">
                <a:solidFill>
                  <a:schemeClr val="tx1"/>
                </a:solidFill>
              </a:rPr>
              <a:t>TURNI LAVORATIVI E IL LAVORO IL FINE SETTIMANA: non sono collegati alle performance, bensì alle caratteristiche strutturali del settore (hotel, ristoranti, nel Made in </a:t>
            </a:r>
            <a:r>
              <a:rPr lang="it-IT" b="1" dirty="0" err="1">
                <a:solidFill>
                  <a:schemeClr val="tx1"/>
                </a:solidFill>
              </a:rPr>
              <a:t>Italy</a:t>
            </a:r>
            <a:r>
              <a:rPr lang="it-IT" b="1" dirty="0">
                <a:solidFill>
                  <a:schemeClr val="tx1"/>
                </a:solidFill>
              </a:rPr>
              <a:t> in presenza di picchi produttivi) </a:t>
            </a:r>
          </a:p>
          <a:p>
            <a:pPr marL="45720" indent="0">
              <a:buNone/>
            </a:pPr>
            <a:r>
              <a:rPr lang="it-IT" b="1" u="sng" dirty="0">
                <a:solidFill>
                  <a:srgbClr val="FF0000"/>
                </a:solidFill>
              </a:rPr>
              <a:t>MOLTO DIFFUSI</a:t>
            </a:r>
          </a:p>
          <a:p>
            <a:r>
              <a:rPr lang="it-IT" b="1" dirty="0">
                <a:solidFill>
                  <a:schemeClr val="tx1"/>
                </a:solidFill>
              </a:rPr>
              <a:t>FLESSIBILITA’ DELLE MANSIONI (nelle imprese di più piccole dimensioni per fronteggiare le contrazioni della domanda)</a:t>
            </a:r>
          </a:p>
          <a:p>
            <a:r>
              <a:rPr lang="it-IT" b="1" dirty="0">
                <a:solidFill>
                  <a:schemeClr val="tx1"/>
                </a:solidFill>
              </a:rPr>
              <a:t>OUTSOURCING: più nel settore dei servizi che del Made in </a:t>
            </a:r>
            <a:r>
              <a:rPr lang="it-IT" b="1" dirty="0" err="1">
                <a:solidFill>
                  <a:schemeClr val="tx1"/>
                </a:solidFill>
              </a:rPr>
              <a:t>Italy</a:t>
            </a:r>
            <a:r>
              <a:rPr lang="it-IT" b="1" dirty="0">
                <a:solidFill>
                  <a:schemeClr val="tx1"/>
                </a:solidFill>
              </a:rPr>
              <a:t> e con logiche diverse</a:t>
            </a:r>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8805436" y="1405890"/>
            <a:ext cx="2210435" cy="651510"/>
          </a:xfrm>
          <a:prstGeom prst="rect">
            <a:avLst/>
          </a:prstGeom>
        </p:spPr>
      </p:pic>
    </p:spTree>
    <p:extLst>
      <p:ext uri="{BB962C8B-B14F-4D97-AF65-F5344CB8AC3E}">
        <p14:creationId xmlns:p14="http://schemas.microsoft.com/office/powerpoint/2010/main" val="1982596762"/>
      </p:ext>
    </p:extLst>
  </p:cSld>
  <p:clrMapOvr>
    <a:masterClrMapping/>
  </p:clrMapOvr>
</p:sld>
</file>

<file path=ppt/theme/theme1.xml><?xml version="1.0" encoding="utf-8"?>
<a:theme xmlns:a="http://schemas.openxmlformats.org/drawingml/2006/main" name="Base">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TM03457444[[fn=Base]]</Template>
  <TotalTime>275</TotalTime>
  <Words>2711</Words>
  <Application>Microsoft Macintosh PowerPoint</Application>
  <PresentationFormat>Widescreen</PresentationFormat>
  <Paragraphs>166</Paragraphs>
  <Slides>24</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24</vt:i4>
      </vt:variant>
    </vt:vector>
  </HeadingPairs>
  <TitlesOfParts>
    <vt:vector size="27" baseType="lpstr">
      <vt:lpstr>Calibri</vt:lpstr>
      <vt:lpstr>Corbel</vt:lpstr>
      <vt:lpstr>Base</vt:lpstr>
      <vt:lpstr>   Contratti di lavoro e organizzazione del lavoro</vt:lpstr>
      <vt:lpstr>Contratti di assunzione utilizzati dalle PMI in Italia</vt:lpstr>
      <vt:lpstr>Tipologia contratti atipici</vt:lpstr>
      <vt:lpstr>Perché la preferenza per i contratti a tempo indeterminato?</vt:lpstr>
      <vt:lpstr>QUANDO LE PMI RICORRONO A CONTRATTI NON STANDARD? </vt:lpstr>
      <vt:lpstr>Lavoratori precari ma conosciuti……</vt:lpstr>
      <vt:lpstr>Quando non sono utilizzati i contratti temporanei?</vt:lpstr>
      <vt:lpstr>L’utilizzo dei contratti a tempo definito cambia tra settori</vt:lpstr>
      <vt:lpstr>L’ORGANIZZAZIONE DEL LAVORO</vt:lpstr>
      <vt:lpstr>CHI DECIDE L’ORGANIZZAZIONE DEL LAVORO?</vt:lpstr>
      <vt:lpstr>Retribuzioni </vt:lpstr>
      <vt:lpstr>Bonus e incentivi/1</vt:lpstr>
      <vt:lpstr>Gli incentivi sono spesso non monetari</vt:lpstr>
      <vt:lpstr>Bonus e incentivi/2</vt:lpstr>
      <vt:lpstr>Bonus e incentivi/3</vt:lpstr>
      <vt:lpstr>Politiche di conciliazione vita/lavoro</vt:lpstr>
      <vt:lpstr>TURNOVER/1</vt:lpstr>
      <vt:lpstr>TURNOVER/2</vt:lpstr>
      <vt:lpstr>TURNOVER/3</vt:lpstr>
      <vt:lpstr>CONFLITTO APERTO</vt:lpstr>
      <vt:lpstr>Dimissioni individuali </vt:lpstr>
      <vt:lpstr>LICENZIAMENTI COLLETTIVI</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Contratti di lavoro e organizzazione del lavoro</dc:title>
  <dc:creator>rossella</dc:creator>
  <cp:lastModifiedBy>Michele Agrippa</cp:lastModifiedBy>
  <cp:revision>34</cp:revision>
  <dcterms:created xsi:type="dcterms:W3CDTF">2022-02-17T16:50:48Z</dcterms:created>
  <dcterms:modified xsi:type="dcterms:W3CDTF">2022-10-06T09:58:57Z</dcterms:modified>
</cp:coreProperties>
</file>