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7C80"/>
    <a:srgbClr val="99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>
        <p:scale>
          <a:sx n="76" d="100"/>
          <a:sy n="76" d="100"/>
        </p:scale>
        <p:origin x="296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>
                <a:solidFill>
                  <a:schemeClr val="bg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3/17/2022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‹N›</a:t>
            </a:fld>
            <a:endParaRPr lang="en-US" dirty="0"/>
          </a:p>
        </p:txBody>
      </p:sp>
      <p:grpSp>
        <p:nvGrpSpPr>
          <p:cNvPr id="9" name="Group 8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3/17/2022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3/17/2022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3/17/2022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accent1"/>
                </a:solidFill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3/17/2022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accent1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3/17/2022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3/17/2022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3/17/2022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3/17/2022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3/17/2022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3/17/2022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3/17/2022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sz="3600" dirty="0" smtClean="0"/>
              <a:t>la gestione delle risorse umane nelle grandi imprese</a:t>
            </a:r>
            <a:endParaRPr lang="it-IT" sz="3600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it-IT" sz="4000" dirty="0" smtClean="0"/>
              <a:t>processi</a:t>
            </a:r>
            <a:endParaRPr lang="it-IT" sz="4000" dirty="0"/>
          </a:p>
        </p:txBody>
      </p:sp>
    </p:spTree>
    <p:extLst>
      <p:ext uri="{BB962C8B-B14F-4D97-AF65-F5344CB8AC3E}">
        <p14:creationId xmlns:p14="http://schemas.microsoft.com/office/powerpoint/2010/main" val="4139300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40000"/>
              <a:lumOff val="60000"/>
            </a:schemeClr>
          </a:solidFill>
        </p:spPr>
        <p:txBody>
          <a:bodyPr/>
          <a:lstStyle/>
          <a:p>
            <a:pPr algn="ctr"/>
            <a:r>
              <a:rPr lang="it-IT" b="1" dirty="0" smtClean="0"/>
              <a:t>RETRIBUZIONI E INCENTIVI</a:t>
            </a:r>
            <a:endParaRPr lang="it-IT" b="1" dirty="0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b="1" dirty="0" smtClean="0"/>
              <a:t>DEFINIZIONE</a:t>
            </a:r>
            <a:endParaRPr lang="it-IT" b="1" dirty="0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solidFill>
            <a:schemeClr val="bg1"/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sz="2800" dirty="0" smtClean="0"/>
              <a:t>Il </a:t>
            </a:r>
            <a:r>
              <a:rPr lang="it-IT" sz="2800" dirty="0"/>
              <a:t>processo di determinazione di quali ricompense finanziarie e non finanziarie vengono fornite ai dipendenti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it-IT" b="1" dirty="0" smtClean="0"/>
              <a:t>SISTEMI</a:t>
            </a:r>
            <a:endParaRPr lang="it-IT" b="1" dirty="0"/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solidFill>
            <a:schemeClr val="bg1"/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sz="2800" dirty="0" smtClean="0"/>
              <a:t>Includono </a:t>
            </a:r>
            <a:r>
              <a:rPr lang="it-IT" sz="2800" dirty="0"/>
              <a:t>valutazioni del lavoro, indagini su salari e benefici e piani basati sulla produttività</a:t>
            </a:r>
          </a:p>
        </p:txBody>
      </p:sp>
    </p:spTree>
    <p:extLst>
      <p:ext uri="{BB962C8B-B14F-4D97-AF65-F5344CB8AC3E}">
        <p14:creationId xmlns:p14="http://schemas.microsoft.com/office/powerpoint/2010/main" val="1047991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pPr algn="ctr"/>
            <a:r>
              <a:rPr lang="it-IT" altLang="it-IT" b="1" dirty="0" smtClean="0"/>
              <a:t>PROTEZIONE E RAPPRESENTANZA</a:t>
            </a:r>
            <a:endParaRPr lang="it-IT" b="1" dirty="0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b="1" dirty="0" smtClean="0"/>
              <a:t>DEFINIZIONE</a:t>
            </a:r>
            <a:endParaRPr lang="it-IT" b="1" dirty="0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solidFill>
            <a:schemeClr val="bg1"/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sz="2400" dirty="0" smtClean="0"/>
              <a:t>Il </a:t>
            </a:r>
            <a:r>
              <a:rPr lang="it-IT" sz="2400" dirty="0"/>
              <a:t>processo di protezione dei lavoratori da trattamenti arbitrari e impulsivi, garantendo giustizia e trattamento equo per tutti i dipendenti e preservando la salute e la sicurezza dei dipendenti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it-IT" b="1" dirty="0" smtClean="0"/>
              <a:t>3 ambiti</a:t>
            </a:r>
            <a:endParaRPr lang="it-IT" b="1" dirty="0"/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solidFill>
            <a:schemeClr val="bg1"/>
          </a:solidFill>
        </p:spPr>
        <p:txBody>
          <a:bodyPr/>
          <a:lstStyle/>
          <a:p>
            <a:pPr marL="0" indent="0">
              <a:buNone/>
            </a:pPr>
            <a:r>
              <a:rPr lang="it-IT" dirty="0"/>
              <a:t>Processo di gestione della salute e </a:t>
            </a:r>
            <a:r>
              <a:rPr lang="it-IT" dirty="0" smtClean="0"/>
              <a:t>sicurezza</a:t>
            </a:r>
          </a:p>
          <a:p>
            <a:pPr marL="0" indent="0">
              <a:buNone/>
            </a:pPr>
            <a:r>
              <a:rPr lang="it-IT" dirty="0"/>
              <a:t>Processo di contrattazione </a:t>
            </a:r>
            <a:r>
              <a:rPr lang="it-IT" dirty="0" smtClean="0"/>
              <a:t>collettiva</a:t>
            </a:r>
          </a:p>
          <a:p>
            <a:pPr marL="0" indent="0">
              <a:buNone/>
            </a:pPr>
            <a:r>
              <a:rPr lang="it-IT" dirty="0" smtClean="0"/>
              <a:t>Processo di ascolto dei bisogno dei dipendenti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492309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60000"/>
              <a:lumOff val="40000"/>
            </a:schemeClr>
          </a:solidFill>
        </p:spPr>
        <p:txBody>
          <a:bodyPr/>
          <a:lstStyle/>
          <a:p>
            <a:pPr algn="ctr"/>
            <a:r>
              <a:rPr lang="it-IT" b="1" dirty="0" smtClean="0"/>
              <a:t>SVILUPPO DELL’AZIENDA</a:t>
            </a:r>
            <a:endParaRPr lang="it-IT" b="1" dirty="0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b="1" dirty="0" smtClean="0"/>
              <a:t>DEFINIZIONE</a:t>
            </a:r>
            <a:endParaRPr lang="it-IT" b="1" dirty="0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solidFill>
            <a:schemeClr val="bg1"/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sz="2400" dirty="0" smtClean="0"/>
              <a:t>Il </a:t>
            </a:r>
            <a:r>
              <a:rPr lang="it-IT" sz="2400" dirty="0"/>
              <a:t>processo mediante il quale le organizzazioni tentano di migliorare la propria efficacia, aumentare la soddisfazione dei dipendenti o in altro modo migliorare l'ambiente organizzativo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it-IT" b="1" dirty="0" smtClean="0"/>
              <a:t>SISTEMI </a:t>
            </a:r>
            <a:endParaRPr lang="it-IT" b="1" dirty="0"/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solidFill>
            <a:schemeClr val="bg1"/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sz="2400" dirty="0" smtClean="0"/>
              <a:t>Includono le </a:t>
            </a:r>
            <a:r>
              <a:rPr lang="it-IT" sz="2400" dirty="0"/>
              <a:t>procedure </a:t>
            </a:r>
            <a:r>
              <a:rPr lang="it-IT" sz="2400" dirty="0" smtClean="0"/>
              <a:t>volte ad  </a:t>
            </a:r>
            <a:r>
              <a:rPr lang="it-IT" sz="2400" dirty="0"/>
              <a:t>aumentare i livelli di fiducia, cooperazione, lavoro di squadra e prestazioni in tutta l'organizzazione</a:t>
            </a:r>
          </a:p>
        </p:txBody>
      </p:sp>
    </p:spTree>
    <p:extLst>
      <p:ext uri="{BB962C8B-B14F-4D97-AF65-F5344CB8AC3E}">
        <p14:creationId xmlns:p14="http://schemas.microsoft.com/office/powerpoint/2010/main" val="3728200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1738618"/>
          </a:xfrm>
        </p:spPr>
        <p:txBody>
          <a:bodyPr/>
          <a:lstStyle/>
          <a:p>
            <a:r>
              <a:rPr lang="it-IT" sz="3600" dirty="0" smtClean="0"/>
              <a:t>Chi gestisce le risorse umane in azienda?</a:t>
            </a:r>
            <a:endParaRPr lang="it-IT" sz="36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it-IT" sz="3600" dirty="0" smtClean="0"/>
          </a:p>
          <a:p>
            <a:pPr marL="0" indent="0">
              <a:buNone/>
            </a:pPr>
            <a:r>
              <a:rPr lang="it-IT" sz="3600" dirty="0"/>
              <a:t>-</a:t>
            </a:r>
            <a:r>
              <a:rPr lang="it-IT" sz="3600" dirty="0" smtClean="0"/>
              <a:t>Struttura </a:t>
            </a:r>
            <a:r>
              <a:rPr lang="it-IT" sz="3600" dirty="0"/>
              <a:t>della Direzione Risorse Umane</a:t>
            </a:r>
          </a:p>
          <a:p>
            <a:pPr marL="0" indent="0">
              <a:buNone/>
            </a:pPr>
            <a:r>
              <a:rPr lang="it-IT" sz="3600" dirty="0" smtClean="0"/>
              <a:t>-Rapporti </a:t>
            </a:r>
            <a:r>
              <a:rPr lang="it-IT" sz="3600" dirty="0"/>
              <a:t>con altri dipartimenti</a:t>
            </a:r>
          </a:p>
          <a:p>
            <a:pPr marL="0" indent="0">
              <a:buNone/>
            </a:pPr>
            <a:r>
              <a:rPr lang="it-IT" sz="3600" dirty="0" smtClean="0"/>
              <a:t>-Crescente </a:t>
            </a:r>
            <a:r>
              <a:rPr lang="it-IT" sz="3600" dirty="0"/>
              <a:t>importanza dei dirigenti delle risorse umane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723900" y="2281806"/>
            <a:ext cx="3855720" cy="3585593"/>
          </a:xfrm>
        </p:spPr>
        <p:txBody>
          <a:bodyPr>
            <a:normAutofit/>
          </a:bodyPr>
          <a:lstStyle/>
          <a:p>
            <a:r>
              <a:rPr lang="it-IT" dirty="0"/>
              <a:t>Nella maggior parte delle organizzazioni tutti i manager, compresi i manager di prima linea, sono coinvolti nei processi di gestione delle risorse </a:t>
            </a:r>
            <a:r>
              <a:rPr lang="it-IT" dirty="0" smtClean="0"/>
              <a:t>umane: ad esempio nella selezione del personale</a:t>
            </a:r>
            <a:r>
              <a:rPr lang="it-IT" dirty="0"/>
              <a:t>, la valutazione delle prestazioni e così via...</a:t>
            </a:r>
          </a:p>
          <a:p>
            <a:r>
              <a:rPr lang="it-IT" dirty="0"/>
              <a:t>I dipendenti possono anche partecipare alla gestione delle risorse umane; possono ad esempio svolgere un ruolo nella selezione e nella formazione di nuovi dipendenti</a:t>
            </a:r>
          </a:p>
        </p:txBody>
      </p:sp>
    </p:spTree>
    <p:extLst>
      <p:ext uri="{BB962C8B-B14F-4D97-AF65-F5344CB8AC3E}">
        <p14:creationId xmlns:p14="http://schemas.microsoft.com/office/powerpoint/2010/main" val="2815425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solidFill>
            <a:schemeClr val="accent3">
              <a:lumMod val="60000"/>
              <a:lumOff val="40000"/>
            </a:schemeClr>
          </a:solidFill>
        </p:spPr>
        <p:txBody>
          <a:bodyPr/>
          <a:lstStyle/>
          <a:p>
            <a:pPr algn="ctr"/>
            <a:r>
              <a:rPr lang="it-IT" dirty="0" smtClean="0"/>
              <a:t>IL DIPARTIMENTO RISORSE UMANE</a:t>
            </a:r>
            <a:endParaRPr lang="it-IT" dirty="0"/>
          </a:p>
        </p:txBody>
      </p:sp>
      <p:sp>
        <p:nvSpPr>
          <p:cNvPr id="3" name="Rettangolo 2"/>
          <p:cNvSpPr/>
          <p:nvPr/>
        </p:nvSpPr>
        <p:spPr>
          <a:xfrm>
            <a:off x="3048000" y="2551837"/>
            <a:ext cx="6096000" cy="3539430"/>
          </a:xfrm>
          <a:prstGeom prst="rect">
            <a:avLst/>
          </a:prstGeom>
          <a:solidFill>
            <a:schemeClr val="bg1"/>
          </a:solidFill>
        </p:spPr>
        <p:txBody>
          <a:bodyPr>
            <a:spAutoFit/>
          </a:bodyPr>
          <a:lstStyle/>
          <a:p>
            <a:r>
              <a:rPr lang="it-IT" sz="2800" dirty="0"/>
              <a:t>Svolge le sue attività in collaborazione con altri </a:t>
            </a:r>
            <a:r>
              <a:rPr lang="it-IT" sz="2800" dirty="0" smtClean="0"/>
              <a:t>manager dell‘azienda</a:t>
            </a:r>
            <a:endParaRPr lang="it-IT" sz="2800" dirty="0"/>
          </a:p>
          <a:p>
            <a:endParaRPr lang="it-IT" sz="2800" dirty="0"/>
          </a:p>
          <a:p>
            <a:r>
              <a:rPr lang="it-IT" sz="2800" dirty="0"/>
              <a:t>Ha una grande responsabilità per la progettazione e il monitoraggio dei sistemi HR, ma vari manager possono prendere decisioni relative a particolari fasi di un sistema</a:t>
            </a:r>
          </a:p>
        </p:txBody>
      </p:sp>
    </p:spTree>
    <p:extLst>
      <p:ext uri="{BB962C8B-B14F-4D97-AF65-F5344CB8AC3E}">
        <p14:creationId xmlns:p14="http://schemas.microsoft.com/office/powerpoint/2010/main" val="3151867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075888"/>
          </a:xfrm>
          <a:solidFill>
            <a:schemeClr val="accent1">
              <a:lumMod val="75000"/>
            </a:schemeClr>
          </a:solidFill>
        </p:spPr>
        <p:txBody>
          <a:bodyPr/>
          <a:lstStyle/>
          <a:p>
            <a:pPr algn="ctr"/>
            <a:r>
              <a:rPr lang="it-IT" dirty="0" smtClean="0"/>
              <a:t>PROBLEMI?</a:t>
            </a:r>
            <a:endParaRPr lang="it-IT" dirty="0"/>
          </a:p>
        </p:txBody>
      </p:sp>
      <p:sp>
        <p:nvSpPr>
          <p:cNvPr id="4" name="Rettangolo 3"/>
          <p:cNvSpPr/>
          <p:nvPr/>
        </p:nvSpPr>
        <p:spPr>
          <a:xfrm>
            <a:off x="3048000" y="1997839"/>
            <a:ext cx="6096000" cy="4093428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/>
            <a:r>
              <a:rPr lang="it-IT" sz="2000" dirty="0" smtClean="0"/>
              <a:t>Le decisioni condivise possono </a:t>
            </a:r>
            <a:r>
              <a:rPr lang="it-IT" sz="2000" dirty="0"/>
              <a:t>mettere a dura prova il rapporto tra il personale delle risorse umane e altri manager</a:t>
            </a:r>
            <a:r>
              <a:rPr lang="it-IT" sz="2000" dirty="0" smtClean="0"/>
              <a:t>….</a:t>
            </a:r>
          </a:p>
          <a:p>
            <a:pPr algn="just"/>
            <a:endParaRPr lang="it-IT" sz="2000" dirty="0"/>
          </a:p>
          <a:p>
            <a:pPr algn="just"/>
            <a:r>
              <a:rPr lang="it-IT" sz="2000" dirty="0"/>
              <a:t>Queste tensioni non saranno gravi se vi è stata un'ampia partecipazione alla definizione delle politiche delle risorse umane</a:t>
            </a:r>
          </a:p>
          <a:p>
            <a:pPr algn="just"/>
            <a:endParaRPr lang="it-IT" sz="2000" dirty="0"/>
          </a:p>
          <a:p>
            <a:pPr algn="just"/>
            <a:r>
              <a:rPr lang="it-IT" sz="2000" dirty="0"/>
              <a:t>La tensione può essere alleviata se il </a:t>
            </a:r>
            <a:r>
              <a:rPr lang="it-IT" sz="2000" dirty="0" smtClean="0"/>
              <a:t>manager delle </a:t>
            </a:r>
            <a:r>
              <a:rPr lang="it-IT" sz="2000" dirty="0"/>
              <a:t>risorse umane tenta di educare altri manager sul ruolo unico del dipartimento e sull'ampio impatto delle decisioni delle risorse </a:t>
            </a:r>
            <a:r>
              <a:rPr lang="it-IT" sz="2000" dirty="0" smtClean="0"/>
              <a:t>umane sulle singole funzioni organizzative</a:t>
            </a:r>
            <a:endParaRPr lang="it-IT" sz="2000" dirty="0"/>
          </a:p>
        </p:txBody>
      </p:sp>
    </p:spTree>
    <p:extLst>
      <p:ext uri="{BB962C8B-B14F-4D97-AF65-F5344CB8AC3E}">
        <p14:creationId xmlns:p14="http://schemas.microsoft.com/office/powerpoint/2010/main" val="4224614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3341615" y="446525"/>
            <a:ext cx="6096000" cy="1077218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>
            <a:spAutoFit/>
          </a:bodyPr>
          <a:lstStyle/>
          <a:p>
            <a:r>
              <a:rPr lang="it-IT" sz="3200" dirty="0"/>
              <a:t>Struttura della Direzione Risorse Umane in una </a:t>
            </a:r>
            <a:r>
              <a:rPr lang="it-IT" sz="3200" dirty="0" smtClean="0"/>
              <a:t>Media Azienda</a:t>
            </a:r>
            <a:endParaRPr lang="it-IT" sz="3200" dirty="0"/>
          </a:p>
        </p:txBody>
      </p:sp>
      <p:pic>
        <p:nvPicPr>
          <p:cNvPr id="3" name="Picture 7" descr="316060_la_01_02a"/>
          <p:cNvPicPr>
            <a:picLocks noChangeAspect="1" noChangeArrowheads="1"/>
          </p:cNvPicPr>
          <p:nvPr/>
        </p:nvPicPr>
        <p:blipFill>
          <a:blip r:embed="rId2">
            <a:grayscl/>
            <a:biLevel thresh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7423" y="2083965"/>
            <a:ext cx="7523163" cy="3429000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44597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tangolo 2"/>
          <p:cNvSpPr/>
          <p:nvPr/>
        </p:nvSpPr>
        <p:spPr>
          <a:xfrm>
            <a:off x="3542950" y="773695"/>
            <a:ext cx="6096000" cy="1077218"/>
          </a:xfrm>
          <a:prstGeom prst="rect">
            <a:avLst/>
          </a:prstGeom>
          <a:solidFill>
            <a:srgbClr val="99CCFF"/>
          </a:solidFill>
        </p:spPr>
        <p:txBody>
          <a:bodyPr>
            <a:spAutoFit/>
          </a:bodyPr>
          <a:lstStyle/>
          <a:p>
            <a:r>
              <a:rPr lang="it-IT" sz="3200" b="1" dirty="0"/>
              <a:t>Struttura</a:t>
            </a:r>
            <a:r>
              <a:rPr lang="it-IT" sz="2400" b="1" dirty="0"/>
              <a:t> </a:t>
            </a:r>
            <a:r>
              <a:rPr lang="it-IT" sz="3200" b="1" dirty="0"/>
              <a:t>del Dipartimento Risorse Umane in una </a:t>
            </a:r>
            <a:r>
              <a:rPr lang="it-IT" sz="3200" b="1" dirty="0" smtClean="0"/>
              <a:t>Grande Azienda</a:t>
            </a:r>
            <a:endParaRPr lang="it-IT" sz="3200" b="1" dirty="0"/>
          </a:p>
        </p:txBody>
      </p:sp>
      <p:pic>
        <p:nvPicPr>
          <p:cNvPr id="4" name="Picture 7" descr="316060_la_01_02b"/>
          <p:cNvPicPr>
            <a:picLocks noChangeAspect="1" noChangeArrowheads="1"/>
          </p:cNvPicPr>
          <p:nvPr/>
        </p:nvPicPr>
        <p:blipFill>
          <a:blip r:embed="rId2">
            <a:grayscl/>
            <a:biLevel thresh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39561" y="2486637"/>
            <a:ext cx="7513638" cy="3200400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99615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tangolo 2"/>
          <p:cNvSpPr/>
          <p:nvPr/>
        </p:nvSpPr>
        <p:spPr>
          <a:xfrm>
            <a:off x="3427856" y="178077"/>
            <a:ext cx="6096000" cy="1569660"/>
          </a:xfrm>
          <a:prstGeom prst="rect">
            <a:avLst/>
          </a:prstGeom>
          <a:solidFill>
            <a:srgbClr val="FF7C80"/>
          </a:solidFill>
        </p:spPr>
        <p:txBody>
          <a:bodyPr>
            <a:spAutoFit/>
          </a:bodyPr>
          <a:lstStyle/>
          <a:p>
            <a:r>
              <a:rPr lang="it-IT" sz="3200" b="1" dirty="0" smtClean="0"/>
              <a:t>Rapporto del Manager delle Risorse Umane con l’Alta Direzione d’Azienda</a:t>
            </a:r>
            <a:endParaRPr lang="it-IT" sz="3200" b="1" dirty="0"/>
          </a:p>
        </p:txBody>
      </p:sp>
      <p:pic>
        <p:nvPicPr>
          <p:cNvPr id="5" name="Picture 7" descr="C:\PPTs\French\art\316060_la_01_03.gif"/>
          <p:cNvPicPr>
            <a:picLocks noChangeAspect="1" noChangeArrowheads="1"/>
          </p:cNvPicPr>
          <p:nvPr/>
        </p:nvPicPr>
        <p:blipFill>
          <a:blip r:embed="rId2">
            <a:grayscl/>
            <a:biLevel thresh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97669" y="1907127"/>
            <a:ext cx="6326187" cy="4178300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69041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Cambiamento di prospettiva </a:t>
            </a:r>
            <a:endParaRPr lang="it-IT" dirty="0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dirty="0" smtClean="0"/>
              <a:t>INSIEME DI PROCESSI BASATI SU SISTEMI DI CONTROLLO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583257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txBody>
          <a:bodyPr/>
          <a:lstStyle/>
          <a:p>
            <a:r>
              <a:rPr lang="it-IT" dirty="0" smtClean="0"/>
              <a:t>A proposito del cambio di prospettiva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it-IT" sz="2400" dirty="0"/>
              <a:t>Il termine moderno gestione delle risorse umane è generalmente associato a una prospettiva dinamica, organizzativa e ampia sulla gestione delle persone ed è generalmente correlato alla pianificazione </a:t>
            </a:r>
            <a:r>
              <a:rPr lang="it-IT" sz="2400" dirty="0" smtClean="0"/>
              <a:t>strategica delle attività</a:t>
            </a:r>
            <a:endParaRPr lang="it-IT" sz="2400" dirty="0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it-IT" sz="2400" dirty="0"/>
              <a:t>Tradizionalmente, la gestione del personale è stata orientata in modo funzionale o si è concentrata principalmente sull'amministrazione di funzioni specifiche relative ai dipendenti (come la determinazione dei salari, la salute, le ferie)</a:t>
            </a:r>
          </a:p>
        </p:txBody>
      </p:sp>
    </p:spTree>
    <p:extLst>
      <p:ext uri="{BB962C8B-B14F-4D97-AF65-F5344CB8AC3E}">
        <p14:creationId xmlns:p14="http://schemas.microsoft.com/office/powerpoint/2010/main" val="1715689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Processi basati su sistemi….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endParaRPr lang="en-US" altLang="it-IT" dirty="0" smtClean="0"/>
          </a:p>
          <a:p>
            <a:pPr>
              <a:lnSpc>
                <a:spcPct val="90000"/>
              </a:lnSpc>
            </a:pPr>
            <a:endParaRPr lang="en-US" altLang="it-IT" dirty="0"/>
          </a:p>
          <a:p>
            <a:endParaRPr lang="it-IT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it-IT" b="1" dirty="0" smtClean="0"/>
              <a:t>Cosa è un sistema</a:t>
            </a:r>
            <a:r>
              <a:rPr lang="it-IT" b="1" dirty="0"/>
              <a:t>? </a:t>
            </a:r>
            <a:endParaRPr lang="it-IT" b="1" dirty="0" smtClean="0"/>
          </a:p>
          <a:p>
            <a:r>
              <a:rPr lang="it-IT" dirty="0" smtClean="0"/>
              <a:t>Un </a:t>
            </a:r>
            <a:r>
              <a:rPr lang="it-IT" dirty="0"/>
              <a:t>insieme particolare di procedure o dispositivi utilizzati per controllare un processo in modo </a:t>
            </a:r>
            <a:r>
              <a:rPr lang="it-IT" dirty="0" smtClean="0"/>
              <a:t>prevedibile</a:t>
            </a:r>
          </a:p>
          <a:p>
            <a:r>
              <a:rPr lang="it-IT" b="1" dirty="0" smtClean="0"/>
              <a:t>Che cosa è un processo?</a:t>
            </a:r>
          </a:p>
          <a:p>
            <a:r>
              <a:rPr lang="it-IT" dirty="0"/>
              <a:t>Un flusso identificabile di eventi correlati che si muovono verso un obiettivo</a:t>
            </a:r>
          </a:p>
        </p:txBody>
      </p:sp>
      <p:pic>
        <p:nvPicPr>
          <p:cNvPr id="5" name="Picture 10" descr="C:\PPTs\French\art\316060_la_01_01.gif"/>
          <p:cNvPicPr>
            <a:picLocks noChangeAspect="1" noChangeArrowheads="1"/>
          </p:cNvPicPr>
          <p:nvPr/>
        </p:nvPicPr>
        <p:blipFill>
          <a:blip r:embed="rId2">
            <a:grayscl/>
            <a:biLevel thresh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69106" y="600634"/>
            <a:ext cx="5773269" cy="5746377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95862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/>
          <a:lstStyle/>
          <a:p>
            <a:r>
              <a:rPr lang="it-IT" dirty="0" smtClean="0"/>
              <a:t>La pianificazione delle risorse umane</a:t>
            </a:r>
            <a:endParaRPr lang="it-IT" dirty="0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sz="4000" b="1" dirty="0" smtClean="0"/>
              <a:t>Definizione </a:t>
            </a:r>
            <a:endParaRPr lang="it-IT" sz="4000" b="1" dirty="0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it-IT" dirty="0"/>
              <a:t>Il processo di valutazione del fabbisogno di risorse umane alla luce degli obiettivi organizzativi e dei piani strategici per garantire che una forza lavoro competente e stabile sia impiegata dall'organizzazione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it-IT" sz="4000" b="1" dirty="0" smtClean="0"/>
              <a:t>Sistemi </a:t>
            </a:r>
            <a:endParaRPr lang="it-IT" sz="4000" b="1" dirty="0"/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it-IT" dirty="0"/>
              <a:t>Includere l'analisi delle competenze necessarie; registrazioni del livello di competenze tra i dipendenti e nel mercato del lavoro esterno; previsione delle future </a:t>
            </a:r>
            <a:r>
              <a:rPr lang="it-IT" dirty="0" smtClean="0"/>
              <a:t>disponibilità di profili professionali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335989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60000"/>
              <a:lumOff val="40000"/>
            </a:schemeClr>
          </a:solidFill>
          <a:ln>
            <a:solidFill>
              <a:schemeClr val="accent5"/>
            </a:solidFill>
          </a:ln>
        </p:spPr>
        <p:txBody>
          <a:bodyPr/>
          <a:lstStyle/>
          <a:p>
            <a:pPr algn="ctr"/>
            <a:r>
              <a:rPr lang="it-IT" b="1" dirty="0" smtClean="0"/>
              <a:t>JOB DESIGN</a:t>
            </a:r>
            <a:endParaRPr lang="it-IT" b="1" dirty="0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sz="4000" b="1" dirty="0" smtClean="0"/>
              <a:t>Definizione </a:t>
            </a:r>
            <a:endParaRPr lang="it-IT" sz="4000" b="1" dirty="0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it-IT" sz="2800" dirty="0" smtClean="0"/>
              <a:t>Il </a:t>
            </a:r>
            <a:r>
              <a:rPr lang="it-IT" sz="2800" dirty="0"/>
              <a:t>processo di specifica delle attività e </a:t>
            </a:r>
            <a:r>
              <a:rPr lang="it-IT" sz="2800" dirty="0" smtClean="0"/>
              <a:t>responsabilità e di </a:t>
            </a:r>
            <a:r>
              <a:rPr lang="it-IT" sz="2800" dirty="0"/>
              <a:t>definizione di regole, orari e condizioni di </a:t>
            </a:r>
            <a:r>
              <a:rPr lang="it-IT" sz="2800" dirty="0" smtClean="0"/>
              <a:t>lavoro</a:t>
            </a:r>
            <a:endParaRPr lang="it-IT" sz="2800" dirty="0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it-IT" sz="4000" b="1" dirty="0" smtClean="0"/>
              <a:t>Sistemi </a:t>
            </a:r>
            <a:endParaRPr lang="it-IT" sz="4000" b="1" dirty="0"/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r>
              <a:rPr lang="it-IT" sz="2800" dirty="0" smtClean="0"/>
              <a:t>Includere </a:t>
            </a:r>
            <a:r>
              <a:rPr lang="it-IT" sz="2800" dirty="0"/>
              <a:t>l'osservazione dei lavoratori, interviste, questionari e descrizioni </a:t>
            </a:r>
            <a:r>
              <a:rPr lang="it-IT" sz="2800" dirty="0" smtClean="0"/>
              <a:t>dettagliate del lavoro (scritte)</a:t>
            </a:r>
            <a:endParaRPr lang="it-IT" sz="2800" dirty="0"/>
          </a:p>
        </p:txBody>
      </p:sp>
    </p:spTree>
    <p:extLst>
      <p:ext uri="{BB962C8B-B14F-4D97-AF65-F5344CB8AC3E}">
        <p14:creationId xmlns:p14="http://schemas.microsoft.com/office/powerpoint/2010/main" val="1032994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75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txBody>
          <a:bodyPr/>
          <a:lstStyle/>
          <a:p>
            <a:pPr algn="ctr"/>
            <a:r>
              <a:rPr lang="it-IT" b="1" dirty="0" smtClean="0"/>
              <a:t>Reclutamento del personale</a:t>
            </a:r>
            <a:endParaRPr lang="it-IT" b="1" dirty="0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sz="4000" b="1" dirty="0" smtClean="0"/>
              <a:t>Definizione </a:t>
            </a:r>
            <a:endParaRPr lang="it-IT" sz="4000" b="1" dirty="0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740167" y="2326498"/>
            <a:ext cx="4443984" cy="823912"/>
          </a:xfrm>
        </p:spPr>
        <p:txBody>
          <a:bodyPr/>
          <a:lstStyle/>
          <a:p>
            <a:r>
              <a:rPr lang="it-IT" sz="4000" b="1" dirty="0" smtClean="0"/>
              <a:t>Sistemi </a:t>
            </a:r>
            <a:endParaRPr lang="it-IT" sz="4000" b="1" dirty="0"/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525014" y="3305208"/>
            <a:ext cx="4443984" cy="1625380"/>
          </a:xfrm>
          <a:solidFill>
            <a:schemeClr val="bg1"/>
          </a:solidFill>
        </p:spPr>
        <p:txBody>
          <a:bodyPr/>
          <a:lstStyle/>
          <a:p>
            <a:pPr marL="0" indent="0">
              <a:buNone/>
            </a:pPr>
            <a:r>
              <a:rPr lang="it-IT" b="1" dirty="0" smtClean="0"/>
              <a:t>Include </a:t>
            </a:r>
            <a:r>
              <a:rPr lang="it-IT" b="1" dirty="0"/>
              <a:t>pratiche di reclutamento, procedure di selezione e politiche su trasferimenti e promozioni</a:t>
            </a:r>
          </a:p>
        </p:txBody>
      </p:sp>
      <p:sp>
        <p:nvSpPr>
          <p:cNvPr id="7" name="Rectangle 1"/>
          <p:cNvSpPr>
            <a:spLocks noGrp="1" noChangeArrowheads="1"/>
          </p:cNvSpPr>
          <p:nvPr>
            <p:ph sz="half" idx="2"/>
          </p:nvPr>
        </p:nvSpPr>
        <p:spPr bwMode="auto">
          <a:xfrm>
            <a:off x="1371600" y="3397199"/>
            <a:ext cx="5180905" cy="943856"/>
          </a:xfrm>
          <a:prstGeom prst="rect">
            <a:avLst/>
          </a:prstGeom>
          <a:solidFill>
            <a:srgbClr val="F8F9F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-12696" rIns="0" bIns="-12696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it-IT" altLang="it-IT" sz="2100" dirty="0">
                <a:solidFill>
                  <a:srgbClr val="202124"/>
                </a:solidFill>
                <a:latin typeface="inherit"/>
              </a:rPr>
              <a:t>I</a:t>
            </a:r>
            <a:r>
              <a:rPr kumimoji="0" lang="it-IT" altLang="it-IT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l processo che si traduce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it-IT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nell'assegnazione continua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it-IT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di lavoratori a posizioni nell'organizzazione</a:t>
            </a:r>
            <a:r>
              <a:rPr kumimoji="0" lang="it-IT" altLang="it-IT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it-IT" altLang="it-IT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1596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40000"/>
              <a:lumOff val="60000"/>
            </a:schemeClr>
          </a:solidFill>
        </p:spPr>
        <p:txBody>
          <a:bodyPr/>
          <a:lstStyle/>
          <a:p>
            <a:pPr algn="ctr"/>
            <a:r>
              <a:rPr lang="it-IT" b="1" dirty="0" smtClean="0"/>
              <a:t>FORMAZIONE PROFESSIONALE </a:t>
            </a:r>
            <a:endParaRPr lang="it-IT" b="1" dirty="0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sz="4000" b="1" dirty="0" smtClean="0"/>
              <a:t>DEFINIZIONE</a:t>
            </a:r>
            <a:endParaRPr lang="it-IT" sz="4000" b="1" dirty="0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it-IT" sz="4000" b="1" dirty="0" smtClean="0"/>
              <a:t>SISTEMI</a:t>
            </a:r>
            <a:endParaRPr lang="it-IT" sz="4000" b="1" dirty="0"/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525014" y="3305208"/>
            <a:ext cx="4443984" cy="1914608"/>
          </a:xfrm>
          <a:solidFill>
            <a:schemeClr val="bg1"/>
          </a:solidFill>
        </p:spPr>
        <p:txBody>
          <a:bodyPr/>
          <a:lstStyle/>
          <a:p>
            <a:pPr marL="0" indent="0">
              <a:buNone/>
            </a:pPr>
            <a:endParaRPr lang="it-IT" dirty="0" smtClean="0"/>
          </a:p>
          <a:p>
            <a:pPr marL="0" indent="0">
              <a:buNone/>
            </a:pPr>
            <a:r>
              <a:rPr lang="it-IT" sz="2100" dirty="0" smtClean="0">
                <a:latin typeface="inherit"/>
              </a:rPr>
              <a:t>Includono </a:t>
            </a:r>
            <a:r>
              <a:rPr lang="it-IT" sz="2100" dirty="0">
                <a:latin typeface="inherit"/>
              </a:rPr>
              <a:t>programmi di sviluppo delle competenze, </a:t>
            </a:r>
            <a:r>
              <a:rPr lang="it-IT" sz="2100" dirty="0" err="1">
                <a:latin typeface="inherit"/>
              </a:rPr>
              <a:t>coaching</a:t>
            </a:r>
            <a:r>
              <a:rPr lang="it-IT" sz="2100" dirty="0">
                <a:latin typeface="inherit"/>
              </a:rPr>
              <a:t> da parte del supervisore, corsi </a:t>
            </a:r>
            <a:r>
              <a:rPr lang="it-IT" sz="2100" dirty="0" smtClean="0">
                <a:latin typeface="inherit"/>
              </a:rPr>
              <a:t>e seminari </a:t>
            </a:r>
            <a:r>
              <a:rPr lang="it-IT" sz="2100" dirty="0">
                <a:latin typeface="inherit"/>
              </a:rPr>
              <a:t>di formazione</a:t>
            </a:r>
          </a:p>
        </p:txBody>
      </p:sp>
      <p:sp>
        <p:nvSpPr>
          <p:cNvPr id="7" name="Rectangle 1"/>
          <p:cNvSpPr>
            <a:spLocks noGrp="1" noChangeArrowheads="1"/>
          </p:cNvSpPr>
          <p:nvPr>
            <p:ph sz="half" idx="2"/>
          </p:nvPr>
        </p:nvSpPr>
        <p:spPr bwMode="auto">
          <a:xfrm>
            <a:off x="1371600" y="3952793"/>
            <a:ext cx="4769224" cy="1267022"/>
          </a:xfrm>
          <a:prstGeom prst="rect">
            <a:avLst/>
          </a:prstGeom>
          <a:solidFill>
            <a:srgbClr val="F8F9F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-12696" rIns="0" bIns="-12696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it-IT" altLang="it-IT" sz="2100" dirty="0">
                <a:solidFill>
                  <a:srgbClr val="202124"/>
                </a:solidFill>
                <a:latin typeface="inherit"/>
              </a:rPr>
              <a:t>I</a:t>
            </a:r>
            <a:r>
              <a:rPr kumimoji="0" lang="it-IT" altLang="it-IT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l processo di miglioramento delle </a:t>
            </a:r>
            <a:r>
              <a:rPr kumimoji="0" lang="it-IT" altLang="it-IT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skills</a:t>
            </a:r>
            <a:r>
              <a:rPr kumimoji="0" lang="it-IT" altLang="it-IT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e delle prestazioni</a:t>
            </a:r>
            <a:r>
              <a:rPr kumimoji="0" lang="it-IT" altLang="it-IT" sz="2100" b="0" i="0" u="none" strike="noStrike" cap="none" normalizeH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</a:t>
            </a:r>
            <a:r>
              <a:rPr kumimoji="0" lang="it-IT" altLang="it-IT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degli individui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it-IT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e dei gruppi all'interno dell'organizzazione</a:t>
            </a:r>
            <a:r>
              <a:rPr kumimoji="0" lang="it-IT" altLang="it-IT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it-IT" altLang="it-IT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9119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solidFill>
            <a:schemeClr val="tx2">
              <a:lumMod val="50000"/>
              <a:lumOff val="50000"/>
            </a:schemeClr>
          </a:solidFill>
        </p:spPr>
        <p:txBody>
          <a:bodyPr/>
          <a:lstStyle/>
          <a:p>
            <a:r>
              <a:rPr lang="it-IT" dirty="0"/>
              <a:t>VALUTAZIONE </a:t>
            </a:r>
            <a:r>
              <a:rPr lang="it-IT" dirty="0" smtClean="0"/>
              <a:t>DELLE </a:t>
            </a:r>
            <a:r>
              <a:rPr lang="it-IT" dirty="0"/>
              <a:t>PRESTAZIONI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b="1" dirty="0" smtClean="0"/>
              <a:t>DEFINIZIONE</a:t>
            </a:r>
            <a:endParaRPr lang="it-IT" b="1" dirty="0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solidFill>
            <a:schemeClr val="bg1"/>
          </a:solidFill>
          <a:ln>
            <a:solidFill>
              <a:schemeClr val="bg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sz="2800" dirty="0" smtClean="0"/>
              <a:t>Il </a:t>
            </a:r>
            <a:r>
              <a:rPr lang="it-IT" sz="2800" dirty="0"/>
              <a:t>processo di valutazione delle prestazioni individuali e di gruppo e la comunicazione di tali valutazioni alle persone coinvolte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it-IT" b="1" dirty="0" smtClean="0"/>
              <a:t>SISTEMI</a:t>
            </a:r>
            <a:endParaRPr lang="it-IT" b="1" dirty="0"/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solidFill>
            <a:schemeClr val="bg1"/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sz="2800" dirty="0" smtClean="0"/>
              <a:t>Variano </a:t>
            </a:r>
            <a:r>
              <a:rPr lang="it-IT" sz="2800" dirty="0"/>
              <a:t>da metodi altamente soggettivi a metodi </a:t>
            </a:r>
            <a:r>
              <a:rPr lang="it-IT" sz="2800" dirty="0" smtClean="0"/>
              <a:t>oggettivi di misurazione</a:t>
            </a:r>
            <a:endParaRPr lang="it-IT" sz="2800" dirty="0"/>
          </a:p>
        </p:txBody>
      </p:sp>
    </p:spTree>
    <p:extLst>
      <p:ext uri="{BB962C8B-B14F-4D97-AF65-F5344CB8AC3E}">
        <p14:creationId xmlns:p14="http://schemas.microsoft.com/office/powerpoint/2010/main" val="433283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4A2318"/>
      </a:dk2>
      <a:lt2>
        <a:srgbClr val="EDECEB"/>
      </a:lt2>
      <a:accent1>
        <a:srgbClr val="F3C82E"/>
      </a:accent1>
      <a:accent2>
        <a:srgbClr val="A26176"/>
      </a:accent2>
      <a:accent3>
        <a:srgbClr val="74A94E"/>
      </a:accent3>
      <a:accent4>
        <a:srgbClr val="188E8D"/>
      </a:accent4>
      <a:accent5>
        <a:srgbClr val="EE913A"/>
      </a:accent5>
      <a:accent6>
        <a:srgbClr val="DF5D4A"/>
      </a:accent6>
      <a:hlink>
        <a:srgbClr val="188E8D"/>
      </a:hlink>
      <a:folHlink>
        <a:srgbClr val="A26176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D7AA1D6E-F3E9-4763-A3BC-84DF2E02F60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TM10001105[[fn=Ritaglio]]</Template>
  <TotalTime>302</TotalTime>
  <Words>720</Words>
  <Application>Microsoft Office PowerPoint</Application>
  <PresentationFormat>Widescreen</PresentationFormat>
  <Paragraphs>79</Paragraphs>
  <Slides>18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18</vt:i4>
      </vt:variant>
    </vt:vector>
  </HeadingPairs>
  <TitlesOfParts>
    <vt:vector size="22" baseType="lpstr">
      <vt:lpstr>Arial</vt:lpstr>
      <vt:lpstr>Franklin Gothic Book</vt:lpstr>
      <vt:lpstr>inherit</vt:lpstr>
      <vt:lpstr>Crop</vt:lpstr>
      <vt:lpstr>la gestione delle risorse umane nelle grandi imprese</vt:lpstr>
      <vt:lpstr>Cambiamento di prospettiva </vt:lpstr>
      <vt:lpstr>A proposito del cambio di prospettiva</vt:lpstr>
      <vt:lpstr>Processi basati su sistemi….</vt:lpstr>
      <vt:lpstr>La pianificazione delle risorse umane</vt:lpstr>
      <vt:lpstr>JOB DESIGN</vt:lpstr>
      <vt:lpstr>Reclutamento del personale</vt:lpstr>
      <vt:lpstr>FORMAZIONE PROFESSIONALE </vt:lpstr>
      <vt:lpstr>VALUTAZIONE DELLE PRESTAZIONI</vt:lpstr>
      <vt:lpstr>RETRIBUZIONI E INCENTIVI</vt:lpstr>
      <vt:lpstr>PROTEZIONE E RAPPRESENTANZA</vt:lpstr>
      <vt:lpstr>SVILUPPO DELL’AZIENDA</vt:lpstr>
      <vt:lpstr>Chi gestisce le risorse umane in azienda?</vt:lpstr>
      <vt:lpstr>IL DIPARTIMENTO RISORSE UMANE</vt:lpstr>
      <vt:lpstr>PROBLEMI?</vt:lpstr>
      <vt:lpstr>Presentazione standard di PowerPoint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gestione delle risorse umane nelle grandi imprese</dc:title>
  <dc:creator>rossella</dc:creator>
  <cp:lastModifiedBy>rossella</cp:lastModifiedBy>
  <cp:revision>12</cp:revision>
  <dcterms:created xsi:type="dcterms:W3CDTF">2022-03-17T10:34:07Z</dcterms:created>
  <dcterms:modified xsi:type="dcterms:W3CDTF">2022-03-17T15:36:13Z</dcterms:modified>
</cp:coreProperties>
</file>