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68" r:id="rId5"/>
    <p:sldId id="267" r:id="rId6"/>
    <p:sldId id="296" r:id="rId7"/>
    <p:sldId id="311" r:id="rId8"/>
    <p:sldId id="315" r:id="rId9"/>
    <p:sldId id="312" r:id="rId10"/>
    <p:sldId id="305" r:id="rId11"/>
    <p:sldId id="316" r:id="rId12"/>
    <p:sldId id="314" r:id="rId13"/>
    <p:sldId id="313" r:id="rId14"/>
    <p:sldId id="306" r:id="rId15"/>
    <p:sldId id="310" r:id="rId16"/>
    <p:sldId id="30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E8B44-E014-4FF2-B839-09E84744F3B3}"/>
              </a:ext>
            </a:extLst>
          </p:cNvPr>
          <p:cNvSpPr>
            <a:spLocks noGrp="1"/>
          </p:cNvSpPr>
          <p:nvPr>
            <p:ph type="ctrTitle"/>
          </p:nvPr>
        </p:nvSpPr>
        <p:spPr/>
        <p:txBody>
          <a:bodyPr/>
          <a:lstStyle/>
          <a:p>
            <a:r>
              <a:rPr lang="it-IT" dirty="0"/>
              <a:t>Geopolitica 3. </a:t>
            </a:r>
            <a:r>
              <a:rPr lang="it-IT" dirty="0" err="1"/>
              <a:t>Haushofer</a:t>
            </a:r>
            <a:r>
              <a:rPr lang="it-IT" dirty="0"/>
              <a:t> e </a:t>
            </a:r>
            <a:r>
              <a:rPr lang="it-IT" dirty="0" err="1"/>
              <a:t>Spykman</a:t>
            </a:r>
            <a:endParaRPr lang="it-IT" dirty="0"/>
          </a:p>
        </p:txBody>
      </p:sp>
      <p:sp>
        <p:nvSpPr>
          <p:cNvPr id="3" name="Sottotitolo 2">
            <a:extLst>
              <a:ext uri="{FF2B5EF4-FFF2-40B4-BE49-F238E27FC236}">
                <a16:creationId xmlns:a16="http://schemas.microsoft.com/office/drawing/2014/main" id="{996E8CCE-76C0-4E4E-9A7F-D969BD0B2264}"/>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2132195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5F2C9-3C14-4D61-ACE9-3C49BAA3B424}"/>
              </a:ext>
            </a:extLst>
          </p:cNvPr>
          <p:cNvSpPr>
            <a:spLocks noGrp="1"/>
          </p:cNvSpPr>
          <p:nvPr>
            <p:ph type="title"/>
          </p:nvPr>
        </p:nvSpPr>
        <p:spPr/>
        <p:txBody>
          <a:bodyPr/>
          <a:lstStyle/>
          <a:p>
            <a:r>
              <a:rPr lang="it-IT" dirty="0" err="1"/>
              <a:t>Spykman</a:t>
            </a:r>
            <a:r>
              <a:rPr lang="it-IT" dirty="0"/>
              <a:t> e il </a:t>
            </a:r>
            <a:r>
              <a:rPr lang="it-IT" dirty="0" err="1"/>
              <a:t>Rimland</a:t>
            </a:r>
            <a:endParaRPr lang="it-IT" dirty="0"/>
          </a:p>
        </p:txBody>
      </p:sp>
      <p:pic>
        <p:nvPicPr>
          <p:cNvPr id="5" name="Segnaposto contenuto 4">
            <a:extLst>
              <a:ext uri="{FF2B5EF4-FFF2-40B4-BE49-F238E27FC236}">
                <a16:creationId xmlns:a16="http://schemas.microsoft.com/office/drawing/2014/main" id="{70F9CBD7-7B11-4A4E-B673-58BAE8363850}"/>
              </a:ext>
            </a:extLst>
          </p:cNvPr>
          <p:cNvPicPr>
            <a:picLocks noGrp="1" noChangeAspect="1"/>
          </p:cNvPicPr>
          <p:nvPr>
            <p:ph idx="1"/>
          </p:nvPr>
        </p:nvPicPr>
        <p:blipFill>
          <a:blip r:embed="rId2"/>
          <a:stretch>
            <a:fillRect/>
          </a:stretch>
        </p:blipFill>
        <p:spPr>
          <a:xfrm>
            <a:off x="2312894" y="1452282"/>
            <a:ext cx="8731624" cy="5127812"/>
          </a:xfrm>
        </p:spPr>
      </p:pic>
    </p:spTree>
    <p:extLst>
      <p:ext uri="{BB962C8B-B14F-4D97-AF65-F5344CB8AC3E}">
        <p14:creationId xmlns:p14="http://schemas.microsoft.com/office/powerpoint/2010/main" val="113985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892334-16B7-4742-81A8-942427D02D2A}"/>
              </a:ext>
            </a:extLst>
          </p:cNvPr>
          <p:cNvSpPr>
            <a:spLocks noGrp="1"/>
          </p:cNvSpPr>
          <p:nvPr>
            <p:ph type="title"/>
          </p:nvPr>
        </p:nvSpPr>
        <p:spPr/>
        <p:txBody>
          <a:bodyPr/>
          <a:lstStyle/>
          <a:p>
            <a:r>
              <a:rPr lang="it-IT" dirty="0" err="1"/>
              <a:t>Spykman</a:t>
            </a:r>
            <a:r>
              <a:rPr lang="it-IT" dirty="0"/>
              <a:t> e il </a:t>
            </a:r>
            <a:r>
              <a:rPr lang="it-IT" dirty="0" err="1"/>
              <a:t>Rimland</a:t>
            </a:r>
            <a:endParaRPr lang="it-IT" dirty="0"/>
          </a:p>
        </p:txBody>
      </p:sp>
      <p:sp>
        <p:nvSpPr>
          <p:cNvPr id="3" name="Segnaposto contenuto 2">
            <a:extLst>
              <a:ext uri="{FF2B5EF4-FFF2-40B4-BE49-F238E27FC236}">
                <a16:creationId xmlns:a16="http://schemas.microsoft.com/office/drawing/2014/main" id="{219FA87D-D95D-4FFA-AA9D-6EEE0E93D45E}"/>
              </a:ext>
            </a:extLst>
          </p:cNvPr>
          <p:cNvSpPr>
            <a:spLocks noGrp="1"/>
          </p:cNvSpPr>
          <p:nvPr>
            <p:ph idx="1"/>
          </p:nvPr>
        </p:nvSpPr>
        <p:spPr>
          <a:xfrm>
            <a:off x="2589212" y="1769533"/>
            <a:ext cx="8915400" cy="4464357"/>
          </a:xfrm>
        </p:spPr>
        <p:txBody>
          <a:bodyPr>
            <a:normAutofit fontScale="92500" lnSpcReduction="20000"/>
          </a:bodyPr>
          <a:lstStyle/>
          <a:p>
            <a:r>
              <a:rPr lang="it-IT" dirty="0"/>
              <a:t>Se per </a:t>
            </a:r>
            <a:r>
              <a:rPr lang="it-IT" dirty="0" err="1"/>
              <a:t>Mackinder</a:t>
            </a:r>
            <a:r>
              <a:rPr lang="it-IT" dirty="0"/>
              <a:t> l'impero zarista, all'epoca, largamente coincidente con l'</a:t>
            </a:r>
            <a:r>
              <a:rPr lang="it-IT" dirty="0" err="1"/>
              <a:t>Heartland</a:t>
            </a:r>
            <a:r>
              <a:rPr lang="it-IT" dirty="0"/>
              <a:t>, rappresenta il centro del sistema, </a:t>
            </a:r>
            <a:r>
              <a:rPr lang="it-IT" dirty="0" err="1"/>
              <a:t>Spykman</a:t>
            </a:r>
            <a:r>
              <a:rPr lang="it-IT" dirty="0"/>
              <a:t> si concentra con il semicerchio che si posizione attorno all’isola-mondo.</a:t>
            </a:r>
          </a:p>
          <a:p>
            <a:r>
              <a:rPr lang="it-IT" dirty="0"/>
              <a:t>Il </a:t>
            </a:r>
            <a:r>
              <a:rPr lang="it-IT" dirty="0" err="1"/>
              <a:t>Rimland</a:t>
            </a:r>
            <a:r>
              <a:rPr lang="it-IT" dirty="0"/>
              <a:t> è il punto strategico di massima importanza perché si caratterizza per la presenza di paesi ricchi, tecnologicamente avanzati, con grande disponibilità di risorse e facile accesso ai mari. </a:t>
            </a:r>
          </a:p>
          <a:p>
            <a:r>
              <a:rPr lang="it-IT" dirty="0"/>
              <a:t>Ha dimensione marittima e terrestre che lo rende debole e quindi attaccabile da entrambi i fronti. </a:t>
            </a:r>
          </a:p>
          <a:p>
            <a:r>
              <a:rPr lang="it-IT" dirty="0"/>
              <a:t>Una debolezza che rappresenta la sua forza di negoziazione fra le future potenze egemoni (USA E URSS) </a:t>
            </a:r>
          </a:p>
          <a:p>
            <a:r>
              <a:rPr lang="it-IT" dirty="0"/>
              <a:t>Zona di mediazione fra le due potenze extraeuropee e luogo di sviluppo di quelle che saranno gli attriti e le guerre per interposta potenza del secondo Novecento. </a:t>
            </a:r>
          </a:p>
          <a:p>
            <a:r>
              <a:rPr lang="it-IT" dirty="0"/>
              <a:t>La maggiore minaccia dal punto di vista geopolitico sta proprio nell'unione tra </a:t>
            </a:r>
            <a:r>
              <a:rPr lang="it-IT" dirty="0" err="1"/>
              <a:t>Heartland</a:t>
            </a:r>
            <a:r>
              <a:rPr lang="it-IT" dirty="0"/>
              <a:t> e </a:t>
            </a:r>
            <a:r>
              <a:rPr lang="it-IT" dirty="0" err="1"/>
              <a:t>Rimland</a:t>
            </a:r>
            <a:r>
              <a:rPr lang="it-IT" dirty="0"/>
              <a:t> sotto uno stesso potere. L'unificazione di quest'area porterebbe a un blocco dei commerci, causato dall'autosufficienza dall'"isola mondo"</a:t>
            </a:r>
          </a:p>
        </p:txBody>
      </p:sp>
    </p:spTree>
    <p:extLst>
      <p:ext uri="{BB962C8B-B14F-4D97-AF65-F5344CB8AC3E}">
        <p14:creationId xmlns:p14="http://schemas.microsoft.com/office/powerpoint/2010/main" val="151317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9958B-64C0-426D-870E-AF6A4D87CF50}"/>
              </a:ext>
            </a:extLst>
          </p:cNvPr>
          <p:cNvSpPr>
            <a:spLocks noGrp="1"/>
          </p:cNvSpPr>
          <p:nvPr>
            <p:ph type="title"/>
          </p:nvPr>
        </p:nvSpPr>
        <p:spPr/>
        <p:txBody>
          <a:bodyPr/>
          <a:lstStyle/>
          <a:p>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EC0FAD21-AAB5-4161-AE95-9660DD7F6ED5}"/>
              </a:ext>
            </a:extLst>
          </p:cNvPr>
          <p:cNvSpPr>
            <a:spLocks noGrp="1"/>
          </p:cNvSpPr>
          <p:nvPr>
            <p:ph idx="1"/>
          </p:nvPr>
        </p:nvSpPr>
        <p:spPr>
          <a:xfrm>
            <a:off x="2589212" y="1667933"/>
            <a:ext cx="8915400" cy="4243289"/>
          </a:xfrm>
        </p:spPr>
        <p:txBody>
          <a:bodyPr/>
          <a:lstStyle/>
          <a:p>
            <a:r>
              <a:rPr lang="it-IT" dirty="0"/>
              <a:t>Sono due i punti teorici più importanti che </a:t>
            </a:r>
            <a:r>
              <a:rPr lang="it-IT" dirty="0" err="1"/>
              <a:t>Spykman</a:t>
            </a:r>
            <a:r>
              <a:rPr lang="it-IT" dirty="0"/>
              <a:t> sviluppa.</a:t>
            </a:r>
          </a:p>
          <a:p>
            <a:pPr lvl="1"/>
            <a:r>
              <a:rPr lang="it-IT" dirty="0"/>
              <a:t>Nel primo (Strategia USA nella Politica Mondiale – 1942) sostenne l’intervento USA nella 2GM polemizzando contro le tendenze isolazioniste perché limitarsi alla sfera occidentale del globo non avrebbe portato a risultati. Gli Usa non avrebbero potuto difendersi contro una potenza continentale egemone in Eurasia perché gli Usa non sarebbero sopravvissuti sotto il profilo economico, laddove fosse stato impedito l’accesso alle risorse energetiche africane e mediorientali.</a:t>
            </a:r>
          </a:p>
          <a:p>
            <a:pPr lvl="1"/>
            <a:r>
              <a:rPr lang="it-IT" dirty="0"/>
              <a:t>Il concetto di </a:t>
            </a:r>
            <a:r>
              <a:rPr lang="it-IT" dirty="0" err="1"/>
              <a:t>rimland</a:t>
            </a:r>
            <a:r>
              <a:rPr lang="it-IT" dirty="0"/>
              <a:t> viene esposto postumo nel 1944 nel volume La Geografia della Pace; E’ il </a:t>
            </a:r>
            <a:r>
              <a:rPr lang="it-IT" dirty="0" err="1"/>
              <a:t>Rimland</a:t>
            </a:r>
            <a:r>
              <a:rPr lang="it-IT" dirty="0"/>
              <a:t> il centro della conflittualità mondiale, era necessario mantenere il controllo dell’area </a:t>
            </a:r>
          </a:p>
          <a:p>
            <a:r>
              <a:rPr lang="it-IT" dirty="0"/>
              <a:t>Attraverso la sua teoria si alla sconfitta in America dell’isolazionismo e all’affermazione della politica di impegno eurasiatico e globale.</a:t>
            </a:r>
          </a:p>
        </p:txBody>
      </p:sp>
    </p:spTree>
    <p:extLst>
      <p:ext uri="{BB962C8B-B14F-4D97-AF65-F5344CB8AC3E}">
        <p14:creationId xmlns:p14="http://schemas.microsoft.com/office/powerpoint/2010/main" val="219222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7D4B9A-82F4-4488-9CF5-3A0324D0D9E7}"/>
              </a:ext>
            </a:extLst>
          </p:cNvPr>
          <p:cNvSpPr>
            <a:spLocks noGrp="1"/>
          </p:cNvSpPr>
          <p:nvPr>
            <p:ph type="title"/>
          </p:nvPr>
        </p:nvSpPr>
        <p:spPr/>
        <p:txBody>
          <a:bodyPr/>
          <a:lstStyle/>
          <a:p>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24CD563C-21D8-44D1-8F9F-9318FC96B501}"/>
              </a:ext>
            </a:extLst>
          </p:cNvPr>
          <p:cNvSpPr>
            <a:spLocks noGrp="1"/>
          </p:cNvSpPr>
          <p:nvPr>
            <p:ph idx="1"/>
          </p:nvPr>
        </p:nvSpPr>
        <p:spPr/>
        <p:txBody>
          <a:bodyPr/>
          <a:lstStyle/>
          <a:p>
            <a:r>
              <a:rPr lang="it-IT" dirty="0"/>
              <a:t>Una teorica alleanza USA/URSS aveva tuttavia molti limiti. Oltre quelli ideologici il vero punto era la pressione di Mosca sul </a:t>
            </a:r>
            <a:r>
              <a:rPr lang="it-IT" dirty="0" err="1"/>
              <a:t>Rimland</a:t>
            </a:r>
            <a:r>
              <a:rPr lang="it-IT" dirty="0"/>
              <a:t> che avrebbe costretto USA a intervenire.</a:t>
            </a:r>
          </a:p>
          <a:p>
            <a:r>
              <a:rPr lang="it-IT" dirty="0"/>
              <a:t>Se ciò fosse avvenuto gli USA avrebbero dovuto stringere alleanze con l’Europa e l’Estremo Oriente, armare la Germania contro Mosca</a:t>
            </a:r>
          </a:p>
          <a:p>
            <a:r>
              <a:rPr lang="it-IT" dirty="0"/>
              <a:t>Mentre in assenza di minacce URSS, doveva essere disarmata la Germania per impedire che espandesse la sua pressione (quindi alleanza con URSS)</a:t>
            </a:r>
          </a:p>
          <a:p>
            <a:r>
              <a:rPr lang="it-IT" dirty="0"/>
              <a:t>Quelle di </a:t>
            </a:r>
            <a:r>
              <a:rPr lang="it-IT" dirty="0" err="1"/>
              <a:t>Spykman</a:t>
            </a:r>
            <a:r>
              <a:rPr lang="it-IT" dirty="0"/>
              <a:t> sono tesi ricorrenti nelle relazioni fra Washington e Mosca. Sia la politica </a:t>
            </a:r>
            <a:r>
              <a:rPr lang="it-IT" dirty="0" err="1"/>
              <a:t>roosveltiana</a:t>
            </a:r>
            <a:r>
              <a:rPr lang="it-IT" dirty="0"/>
              <a:t>, sia la politica del </a:t>
            </a:r>
            <a:r>
              <a:rPr lang="it-IT" dirty="0" err="1"/>
              <a:t>containment</a:t>
            </a:r>
            <a:r>
              <a:rPr lang="it-IT" dirty="0"/>
              <a:t> della guerra fredda, sono sicuramente ispirate a questa visione geopolitica. </a:t>
            </a:r>
          </a:p>
        </p:txBody>
      </p:sp>
    </p:spTree>
    <p:extLst>
      <p:ext uri="{BB962C8B-B14F-4D97-AF65-F5344CB8AC3E}">
        <p14:creationId xmlns:p14="http://schemas.microsoft.com/office/powerpoint/2010/main" val="1886708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D2AFC-9A12-4331-B3F5-C4C68386CAEC}"/>
              </a:ext>
            </a:extLst>
          </p:cNvPr>
          <p:cNvSpPr>
            <a:spLocks noGrp="1"/>
          </p:cNvSpPr>
          <p:nvPr>
            <p:ph type="title"/>
          </p:nvPr>
        </p:nvSpPr>
        <p:spPr/>
        <p:txBody>
          <a:bodyPr/>
          <a:lstStyle/>
          <a:p>
            <a:r>
              <a:rPr lang="it-IT" dirty="0" err="1"/>
              <a:t>Spykman</a:t>
            </a:r>
            <a:r>
              <a:rPr lang="it-IT" dirty="0"/>
              <a:t> e il </a:t>
            </a:r>
            <a:r>
              <a:rPr lang="it-IT" dirty="0" err="1"/>
              <a:t>Rimland</a:t>
            </a:r>
            <a:endParaRPr lang="it-IT" dirty="0"/>
          </a:p>
        </p:txBody>
      </p:sp>
      <p:sp>
        <p:nvSpPr>
          <p:cNvPr id="3" name="Segnaposto contenuto 2">
            <a:extLst>
              <a:ext uri="{FF2B5EF4-FFF2-40B4-BE49-F238E27FC236}">
                <a16:creationId xmlns:a16="http://schemas.microsoft.com/office/drawing/2014/main" id="{543ED7FA-4EF6-4665-85AE-3A87D400ACF4}"/>
              </a:ext>
            </a:extLst>
          </p:cNvPr>
          <p:cNvSpPr>
            <a:spLocks noGrp="1"/>
          </p:cNvSpPr>
          <p:nvPr>
            <p:ph idx="1"/>
          </p:nvPr>
        </p:nvSpPr>
        <p:spPr>
          <a:xfrm>
            <a:off x="2589212" y="1642533"/>
            <a:ext cx="8915400" cy="3777622"/>
          </a:xfrm>
        </p:spPr>
        <p:txBody>
          <a:bodyPr>
            <a:normAutofit lnSpcReduction="10000"/>
          </a:bodyPr>
          <a:lstStyle/>
          <a:p>
            <a:pPr algn="just"/>
            <a:r>
              <a:rPr lang="it-IT" dirty="0"/>
              <a:t>E’ considerato il padre della politica del Contenimento USA verso URSS, ma anche alla base del duopolio imperiale USA/Russia (Guerra fredda)</a:t>
            </a:r>
          </a:p>
          <a:p>
            <a:pPr algn="just"/>
            <a:r>
              <a:rPr lang="it-IT" dirty="0"/>
              <a:t>Riformula la teoria dell’</a:t>
            </a:r>
            <a:r>
              <a:rPr lang="it-IT" dirty="0" err="1"/>
              <a:t>Hearthland</a:t>
            </a:r>
            <a:r>
              <a:rPr lang="it-IT" dirty="0"/>
              <a:t> evidenziando il ruolo e l’importanza del </a:t>
            </a:r>
            <a:r>
              <a:rPr lang="it-IT" dirty="0" err="1"/>
              <a:t>Rimland</a:t>
            </a:r>
            <a:r>
              <a:rPr lang="it-IT" dirty="0"/>
              <a:t>: si rovesciano le dinamiche e inserisce USA nella dimensione globale delle relazioni internazionali.</a:t>
            </a:r>
          </a:p>
          <a:p>
            <a:pPr algn="just"/>
            <a:r>
              <a:rPr lang="it-IT" dirty="0"/>
              <a:t>Fascia costiera della massa euroasiatica (</a:t>
            </a:r>
            <a:r>
              <a:rPr lang="it-IT" dirty="0" err="1"/>
              <a:t>Rimland</a:t>
            </a:r>
            <a:r>
              <a:rPr lang="it-IT" dirty="0"/>
              <a:t>) vs pianure centroasiatiche (</a:t>
            </a:r>
            <a:r>
              <a:rPr lang="it-IT" dirty="0" err="1"/>
              <a:t>Hearthland</a:t>
            </a:r>
            <a:r>
              <a:rPr lang="it-IT" dirty="0"/>
              <a:t>)</a:t>
            </a:r>
          </a:p>
          <a:p>
            <a:pPr algn="just"/>
            <a:r>
              <a:rPr lang="it-IT" dirty="0"/>
              <a:t>L’</a:t>
            </a:r>
            <a:r>
              <a:rPr lang="it-IT" dirty="0" err="1"/>
              <a:t>Hearthland</a:t>
            </a:r>
            <a:r>
              <a:rPr lang="it-IT" dirty="0"/>
              <a:t> rimaneva nella massa euroasiatica, ma il modello »</a:t>
            </a:r>
            <a:r>
              <a:rPr lang="it-IT" b="1" dirty="0"/>
              <a:t>vedeva i popoli dell’interno spingere verso le regioni che si affacciano sui mari e i popoli marinari dell’arco costiero (</a:t>
            </a:r>
            <a:r>
              <a:rPr lang="it-IT" b="1" dirty="0" err="1"/>
              <a:t>Rimland</a:t>
            </a:r>
            <a:r>
              <a:rPr lang="it-IT" b="1" dirty="0"/>
              <a:t>) in costante rivalità fra di loro, perché il mondo si controlla sulle rotte marittime, non dall’interno dei continenti»</a:t>
            </a:r>
            <a:r>
              <a:rPr lang="it-IT" dirty="0"/>
              <a:t> </a:t>
            </a:r>
          </a:p>
          <a:p>
            <a:r>
              <a:rPr lang="it-IT" sz="1100" dirty="0"/>
              <a:t>(http://www.fondazionecdf.it/</a:t>
            </a:r>
            <a:r>
              <a:rPr lang="it-IT" sz="1100" dirty="0" err="1"/>
              <a:t>index.php?module</a:t>
            </a:r>
            <a:r>
              <a:rPr lang="it-IT" sz="1100" dirty="0"/>
              <a:t>=</a:t>
            </a:r>
            <a:r>
              <a:rPr lang="it-IT" sz="1100" dirty="0" err="1"/>
              <a:t>site&amp;method</a:t>
            </a:r>
            <a:r>
              <a:rPr lang="it-IT" sz="1100" dirty="0"/>
              <a:t>=</a:t>
            </a:r>
            <a:r>
              <a:rPr lang="it-IT" sz="1100" dirty="0" err="1"/>
              <a:t>article&amp;id</a:t>
            </a:r>
            <a:r>
              <a:rPr lang="it-IT" sz="1100" dirty="0"/>
              <a:t>=3751)</a:t>
            </a:r>
          </a:p>
          <a:p>
            <a:endParaRPr lang="it-IT" dirty="0"/>
          </a:p>
        </p:txBody>
      </p:sp>
    </p:spTree>
    <p:extLst>
      <p:ext uri="{BB962C8B-B14F-4D97-AF65-F5344CB8AC3E}">
        <p14:creationId xmlns:p14="http://schemas.microsoft.com/office/powerpoint/2010/main" val="18836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FC9024-8C3E-424B-A895-199FCBC05947}"/>
              </a:ext>
            </a:extLst>
          </p:cNvPr>
          <p:cNvSpPr>
            <a:spLocks noGrp="1"/>
          </p:cNvSpPr>
          <p:nvPr>
            <p:ph type="title"/>
          </p:nvPr>
        </p:nvSpPr>
        <p:spPr/>
        <p:txBody>
          <a:bodyPr/>
          <a:lstStyle/>
          <a:p>
            <a:r>
              <a:rPr lang="it-IT" dirty="0" err="1"/>
              <a:t>Spykman</a:t>
            </a:r>
            <a:r>
              <a:rPr lang="it-IT" dirty="0"/>
              <a:t> e il </a:t>
            </a:r>
            <a:r>
              <a:rPr lang="it-IT" dirty="0" err="1"/>
              <a:t>Rimland</a:t>
            </a:r>
            <a:endParaRPr lang="it-IT" dirty="0"/>
          </a:p>
        </p:txBody>
      </p:sp>
      <p:sp>
        <p:nvSpPr>
          <p:cNvPr id="3" name="Segnaposto contenuto 2">
            <a:extLst>
              <a:ext uri="{FF2B5EF4-FFF2-40B4-BE49-F238E27FC236}">
                <a16:creationId xmlns:a16="http://schemas.microsoft.com/office/drawing/2014/main" id="{779D9A47-E061-4E5E-8C82-D8410FD5C885}"/>
              </a:ext>
            </a:extLst>
          </p:cNvPr>
          <p:cNvSpPr>
            <a:spLocks noGrp="1"/>
          </p:cNvSpPr>
          <p:nvPr>
            <p:ph idx="1"/>
          </p:nvPr>
        </p:nvSpPr>
        <p:spPr/>
        <p:txBody>
          <a:bodyPr>
            <a:normAutofit fontScale="85000" lnSpcReduction="20000"/>
          </a:bodyPr>
          <a:lstStyle/>
          <a:p>
            <a:r>
              <a:rPr lang="it-IT" dirty="0"/>
              <a:t>Gli Stati Uniti sono una grande potenza perché controllano entrambi gli oceani, mentre gli stati con grandi territori ma con flotte modeste e porti di scarsa rilevanza sono potenze secondarie. </a:t>
            </a:r>
          </a:p>
          <a:p>
            <a:r>
              <a:rPr lang="it-IT" dirty="0"/>
              <a:t>Il modello si rivelò utile sia per capire le dinamiche storiche del passato sia per elaborare la strategia vincente per la Seconda guerra mondiale. </a:t>
            </a:r>
          </a:p>
          <a:p>
            <a:r>
              <a:rPr lang="it-IT" dirty="0"/>
              <a:t>Questo modello continua a porre l’Eurasia al centro del mondo, cioè dà per scontato che chi controlla l’Eurasia domini il mondo intero. </a:t>
            </a:r>
          </a:p>
          <a:p>
            <a:r>
              <a:rPr lang="it-IT" dirty="0"/>
              <a:t>Se così è, l’attuale politica cinese di sviluppo delle grandi infrastrutture (o la nuova via della seta) dalle coste cinesi fino ad Atene e Amsterdam, passando tramite la Russia, appare per USA un pericolo intollerabile, tanto quanto la nuova pressione imperiale Russa e, in parte, turca. </a:t>
            </a:r>
          </a:p>
          <a:p>
            <a:r>
              <a:rPr lang="it-IT" dirty="0"/>
              <a:t>Oggi questo modello è ancora utile, ma da rivedere valutando se il controllo dei mari, dei cieli, dello spazio sarà sufficiente per opporsi ai nuovi sistemi di comunicazione e del cyberspace (guerre di V generazione). </a:t>
            </a:r>
          </a:p>
          <a:p>
            <a:pPr marL="0" indent="0">
              <a:buNone/>
            </a:pPr>
            <a:r>
              <a:rPr lang="it-IT" dirty="0"/>
              <a:t>*) </a:t>
            </a:r>
            <a:r>
              <a:rPr lang="it-IT" sz="1300" dirty="0"/>
              <a:t>http://www.fondazionecdf.it/index.php?module=site&amp;method=article&amp;id=3751</a:t>
            </a:r>
          </a:p>
        </p:txBody>
      </p:sp>
    </p:spTree>
    <p:extLst>
      <p:ext uri="{BB962C8B-B14F-4D97-AF65-F5344CB8AC3E}">
        <p14:creationId xmlns:p14="http://schemas.microsoft.com/office/powerpoint/2010/main" val="274440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opolitica e comprensione del mondo | Globalist">
            <a:extLst>
              <a:ext uri="{FF2B5EF4-FFF2-40B4-BE49-F238E27FC236}">
                <a16:creationId xmlns:a16="http://schemas.microsoft.com/office/drawing/2014/main" id="{CAB86DCC-8353-44EC-A15C-9C7C56E9B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341" y="578453"/>
            <a:ext cx="8540963" cy="570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7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E18EC-9338-4B17-AB12-B77F62C57F7C}"/>
              </a:ext>
            </a:extLst>
          </p:cNvPr>
          <p:cNvSpPr>
            <a:spLocks noGrp="1"/>
          </p:cNvSpPr>
          <p:nvPr>
            <p:ph type="title"/>
          </p:nvPr>
        </p:nvSpPr>
        <p:spPr/>
        <p:txBody>
          <a:bodyPr/>
          <a:lstStyle/>
          <a:p>
            <a:r>
              <a:rPr lang="it-IT" dirty="0"/>
              <a:t>Pan-regioni e </a:t>
            </a:r>
            <a:r>
              <a:rPr lang="it-IT" dirty="0" err="1"/>
              <a:t>Rimland</a:t>
            </a:r>
            <a:r>
              <a:rPr lang="it-IT" dirty="0"/>
              <a:t>: la geopolitica attorno alla seconda Guerra Mondiale</a:t>
            </a:r>
          </a:p>
        </p:txBody>
      </p:sp>
      <p:sp>
        <p:nvSpPr>
          <p:cNvPr id="3" name="Segnaposto contenuto 2">
            <a:extLst>
              <a:ext uri="{FF2B5EF4-FFF2-40B4-BE49-F238E27FC236}">
                <a16:creationId xmlns:a16="http://schemas.microsoft.com/office/drawing/2014/main" id="{E58426E1-8D02-4A43-9621-0097745EB677}"/>
              </a:ext>
            </a:extLst>
          </p:cNvPr>
          <p:cNvSpPr>
            <a:spLocks noGrp="1"/>
          </p:cNvSpPr>
          <p:nvPr>
            <p:ph idx="1"/>
          </p:nvPr>
        </p:nvSpPr>
        <p:spPr>
          <a:xfrm>
            <a:off x="2589212" y="2133600"/>
            <a:ext cx="8915400" cy="4100290"/>
          </a:xfrm>
        </p:spPr>
        <p:txBody>
          <a:bodyPr>
            <a:normAutofit fontScale="92500" lnSpcReduction="10000"/>
          </a:bodyPr>
          <a:lstStyle/>
          <a:p>
            <a:r>
              <a:rPr lang="it-IT" dirty="0"/>
              <a:t>Le due teorie geopolitiche che prenderemo in considerazione sono:</a:t>
            </a:r>
          </a:p>
          <a:p>
            <a:pPr lvl="1"/>
            <a:r>
              <a:rPr lang="it-IT" dirty="0"/>
              <a:t>1. Teoria delle </a:t>
            </a:r>
            <a:r>
              <a:rPr lang="it-IT" dirty="0" err="1"/>
              <a:t>Panregioni</a:t>
            </a:r>
            <a:r>
              <a:rPr lang="it-IT" dirty="0"/>
              <a:t> – Karl </a:t>
            </a:r>
            <a:r>
              <a:rPr lang="it-IT" dirty="0" err="1"/>
              <a:t>Haushofer</a:t>
            </a:r>
            <a:endParaRPr lang="it-IT" dirty="0"/>
          </a:p>
          <a:p>
            <a:pPr lvl="1"/>
            <a:r>
              <a:rPr lang="it-IT" dirty="0"/>
              <a:t>2. Teoria del </a:t>
            </a:r>
            <a:r>
              <a:rPr lang="it-IT" dirty="0" err="1"/>
              <a:t>Rimland</a:t>
            </a:r>
            <a:r>
              <a:rPr lang="it-IT" dirty="0"/>
              <a:t> – Nicholas </a:t>
            </a:r>
            <a:r>
              <a:rPr lang="it-IT" dirty="0" err="1"/>
              <a:t>Spykman</a:t>
            </a:r>
            <a:endParaRPr lang="it-IT" dirty="0"/>
          </a:p>
          <a:p>
            <a:r>
              <a:rPr lang="it-IT" dirty="0"/>
              <a:t>La prima in qualche modo si rintraccia nello spazio vitale della Germania nazista</a:t>
            </a:r>
          </a:p>
          <a:p>
            <a:r>
              <a:rPr lang="it-IT" dirty="0"/>
              <a:t>La seconda (anche se prodotta negli anni 40) segnerà il passaggio alla geopolitica contemporanea, in particolare della guerra fredda e dell’applicazione di quella del «contenimento» e della «risposta massiccia»</a:t>
            </a:r>
          </a:p>
          <a:p>
            <a:r>
              <a:rPr lang="it-IT" dirty="0"/>
              <a:t>In entrambi i casi stiamo parlando della fase che precede e accompagna la 2GM, anche se la teoria di </a:t>
            </a:r>
            <a:r>
              <a:rPr lang="it-IT" dirty="0" err="1"/>
              <a:t>Spykman</a:t>
            </a:r>
            <a:r>
              <a:rPr lang="it-IT" dirty="0"/>
              <a:t> riceverà grande attenzione nella Guerra Fredda. </a:t>
            </a:r>
          </a:p>
          <a:p>
            <a:r>
              <a:rPr lang="it-IT" dirty="0"/>
              <a:t>Mantenere sempre punti storici e fattuali fermi: date, contesto, protagonisti. Le teorie geopolitiche leggono la storia non la producono</a:t>
            </a:r>
          </a:p>
        </p:txBody>
      </p:sp>
    </p:spTree>
    <p:extLst>
      <p:ext uri="{BB962C8B-B14F-4D97-AF65-F5344CB8AC3E}">
        <p14:creationId xmlns:p14="http://schemas.microsoft.com/office/powerpoint/2010/main" val="267432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a:xfrm>
            <a:off x="2592925" y="624110"/>
            <a:ext cx="8911687" cy="874490"/>
          </a:xfrm>
        </p:spPr>
        <p:txBody>
          <a:bodyPr>
            <a:normAutofit/>
          </a:bodyPr>
          <a:lstStyle/>
          <a:p>
            <a:pPr algn="ctr"/>
            <a:r>
              <a:rPr lang="it-IT" sz="3200" dirty="0"/>
              <a:t>Le Pan regioni di </a:t>
            </a:r>
            <a:r>
              <a:rPr lang="it-IT" sz="3200" dirty="0" err="1"/>
              <a:t>Haushofer</a:t>
            </a:r>
            <a:endParaRPr lang="it-IT" sz="3200" dirty="0"/>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589212" y="1722267"/>
            <a:ext cx="8915400" cy="4767309"/>
          </a:xfrm>
        </p:spPr>
        <p:txBody>
          <a:bodyPr>
            <a:normAutofit fontScale="92500" lnSpcReduction="10000"/>
          </a:bodyPr>
          <a:lstStyle/>
          <a:p>
            <a:r>
              <a:rPr lang="it-IT" sz="2000" dirty="0"/>
              <a:t>Karl </a:t>
            </a:r>
            <a:r>
              <a:rPr lang="it-IT" sz="2000" dirty="0" err="1"/>
              <a:t>Haushofer</a:t>
            </a:r>
            <a:r>
              <a:rPr lang="it-IT" sz="2000" dirty="0"/>
              <a:t> (ufficiale tedesco) denuncia l’imperialismo GB per sostenere la rivincita tedesca basandolo sull’intesa con URSS e Giappone, per abbattere il monopolio marittimo e coloniale</a:t>
            </a:r>
          </a:p>
          <a:p>
            <a:r>
              <a:rPr lang="it-IT" sz="2000" dirty="0"/>
              <a:t>Mondo = pan regioni estese secondo i meridiani dotate di un equilibrio interno</a:t>
            </a:r>
          </a:p>
          <a:p>
            <a:r>
              <a:rPr lang="it-IT" sz="2000" dirty="0"/>
              <a:t>Si ispira al nazionalismo tedesco differente dal nazismo. Questo prevedeva l’espansione illimitata verso est, mentre per </a:t>
            </a:r>
            <a:r>
              <a:rPr lang="it-IT" sz="2000" dirty="0" err="1"/>
              <a:t>Haushofer</a:t>
            </a:r>
            <a:r>
              <a:rPr lang="it-IT" sz="2000" dirty="0"/>
              <a:t> il nemico era GB, e le altre potenze marittime. </a:t>
            </a:r>
          </a:p>
          <a:p>
            <a:r>
              <a:rPr lang="it-IT" sz="2000" dirty="0"/>
              <a:t>Le pan regioni dovevano essere 4: la Pan-Europa, comprendente il Mediterraneo, l'Africa e il Medio Oriente fino al Golfo Persico; la Pan-America; la Pan-Russia, estesa fino all'India, ma non più menzionata a partire dal 1941; e la Pan-Pacifica, a egemonia giapponese, comprendente la Cina, l'Indonesia e l'Australia. Il sistema Mediterraneo avrebbe avuto una sua autonomia nell'ambito della Pan-Europa e sarebbe stato dominato dall'Italia.</a:t>
            </a:r>
            <a:br>
              <a:rPr lang="it-IT" dirty="0"/>
            </a:br>
            <a:endParaRPr lang="it-IT" dirty="0"/>
          </a:p>
        </p:txBody>
      </p:sp>
    </p:spTree>
    <p:extLst>
      <p:ext uri="{BB962C8B-B14F-4D97-AF65-F5344CB8AC3E}">
        <p14:creationId xmlns:p14="http://schemas.microsoft.com/office/powerpoint/2010/main" val="147458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Karl </a:t>
            </a:r>
            <a:r>
              <a:rPr lang="it-IT" sz="2800" dirty="0" err="1"/>
              <a:t>Haushofer</a:t>
            </a:r>
            <a:r>
              <a:rPr lang="it-IT" sz="2800" dirty="0"/>
              <a:t>, il </a:t>
            </a:r>
            <a:r>
              <a:rPr lang="it-IT" sz="2800" dirty="0" err="1"/>
              <a:t>lebensraum</a:t>
            </a:r>
            <a:r>
              <a:rPr lang="it-IT" sz="2800" dirty="0"/>
              <a:t> e il mondo delle </a:t>
            </a:r>
            <a:r>
              <a:rPr lang="it-IT" sz="2800" dirty="0" err="1"/>
              <a:t>panregioni</a:t>
            </a:r>
            <a:endParaRPr lang="it-IT" sz="2800" dirty="0"/>
          </a:p>
        </p:txBody>
      </p:sp>
      <p:sp>
        <p:nvSpPr>
          <p:cNvPr id="3" name="Segnaposto contenuto 2"/>
          <p:cNvSpPr>
            <a:spLocks noGrp="1"/>
          </p:cNvSpPr>
          <p:nvPr>
            <p:ph idx="1"/>
          </p:nvPr>
        </p:nvSpPr>
        <p:spPr/>
        <p:txBody>
          <a:bodyPr>
            <a:normAutofit fontScale="92500"/>
          </a:bodyPr>
          <a:lstStyle/>
          <a:p>
            <a:pPr algn="just"/>
            <a:r>
              <a:rPr lang="it-IT" sz="1600" dirty="0"/>
              <a:t>Karl </a:t>
            </a:r>
            <a:r>
              <a:rPr lang="it-IT" sz="1600" dirty="0" err="1"/>
              <a:t>Haushofer</a:t>
            </a:r>
            <a:r>
              <a:rPr lang="it-IT" sz="1600" dirty="0"/>
              <a:t> negli anni ’30 del XX secolo elabora un modello che condurrà i posteri alla demonizzazione della geopolitica e l’utilizzo del celeberrimo termine </a:t>
            </a:r>
            <a:r>
              <a:rPr lang="it-IT" sz="1600" dirty="0" err="1"/>
              <a:t>geopolitik</a:t>
            </a:r>
            <a:r>
              <a:rPr lang="it-IT" sz="1600" dirty="0"/>
              <a:t>.</a:t>
            </a:r>
          </a:p>
          <a:p>
            <a:pPr algn="just"/>
            <a:endParaRPr lang="it-IT" sz="1600" b="1" dirty="0"/>
          </a:p>
          <a:p>
            <a:pPr algn="just"/>
            <a:r>
              <a:rPr lang="it-IT" sz="1600" dirty="0"/>
              <a:t>A lui si deve la massima concettualizzazione di </a:t>
            </a:r>
            <a:r>
              <a:rPr lang="it-IT" sz="1600" i="1" dirty="0" err="1"/>
              <a:t>Lebensraum</a:t>
            </a:r>
            <a:r>
              <a:rPr lang="it-IT" sz="1600" i="1" dirty="0"/>
              <a:t> </a:t>
            </a:r>
            <a:r>
              <a:rPr lang="it-IT" sz="1600" dirty="0"/>
              <a:t>(spazio vitale), presupposto fondamentale per la giustificazione dell’espansione tedesca, descritta di fatto nel modello geopolitico delle </a:t>
            </a:r>
            <a:r>
              <a:rPr lang="it-IT" sz="1600" dirty="0" err="1"/>
              <a:t>panregioni</a:t>
            </a:r>
            <a:r>
              <a:rPr lang="it-IT" sz="1600" dirty="0"/>
              <a:t>.</a:t>
            </a:r>
          </a:p>
          <a:p>
            <a:pPr algn="just"/>
            <a:endParaRPr lang="it-IT" sz="1600" dirty="0"/>
          </a:p>
          <a:p>
            <a:pPr algn="just"/>
            <a:r>
              <a:rPr lang="it-IT" sz="1600" dirty="0"/>
              <a:t>Fu processato ma assolto per crimini di guerra; morì suicida con la moglie poco dopo. </a:t>
            </a:r>
          </a:p>
          <a:p>
            <a:pPr algn="just"/>
            <a:endParaRPr lang="it-IT" sz="1600" dirty="0"/>
          </a:p>
          <a:p>
            <a:pPr algn="just"/>
            <a:r>
              <a:rPr lang="it-IT" sz="1600" dirty="0"/>
              <a:t>In questo caso il mondo viene diviso in regioni, delimitate – approssimativamente – da una linea longitudinale (che separa il Nord, “centro”, dal Sud, “periferia) e da due latitudinali (che separano i tre grandi blocchi mondiali, dell’Ovest, del centro e dell’Est).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22090"/>
          </a:xfrm>
        </p:spPr>
        <p:txBody>
          <a:bodyPr>
            <a:normAutofit/>
          </a:bodyPr>
          <a:lstStyle/>
          <a:p>
            <a:r>
              <a:rPr lang="it-IT" sz="2800" b="1" dirty="0"/>
              <a:t>Karl </a:t>
            </a:r>
            <a:r>
              <a:rPr lang="it-IT" sz="2800" b="1" dirty="0" err="1"/>
              <a:t>Haushofer</a:t>
            </a:r>
            <a:r>
              <a:rPr lang="it-IT" sz="2800" b="1" dirty="0"/>
              <a:t>, il </a:t>
            </a:r>
            <a:r>
              <a:rPr lang="it-IT" sz="2800" b="1" dirty="0" err="1"/>
              <a:t>lebensraum</a:t>
            </a:r>
            <a:endParaRPr lang="it-IT" sz="2800" b="1" dirty="0"/>
          </a:p>
        </p:txBody>
      </p:sp>
      <p:pic>
        <p:nvPicPr>
          <p:cNvPr id="4" name="Segnaposto contenuto 3" descr="mappe-houshofer.jpg"/>
          <p:cNvPicPr>
            <a:picLocks noGrp="1" noChangeAspect="1"/>
          </p:cNvPicPr>
          <p:nvPr>
            <p:ph idx="1"/>
          </p:nvPr>
        </p:nvPicPr>
        <p:blipFill>
          <a:blip r:embed="rId2"/>
          <a:stretch>
            <a:fillRect/>
          </a:stretch>
        </p:blipFill>
        <p:spPr>
          <a:xfrm>
            <a:off x="2819400" y="1596542"/>
            <a:ext cx="8139905" cy="506302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F6E625-2EBC-4D6F-B91D-0E0E388491AF}"/>
              </a:ext>
            </a:extLst>
          </p:cNvPr>
          <p:cNvSpPr>
            <a:spLocks noGrp="1"/>
          </p:cNvSpPr>
          <p:nvPr>
            <p:ph type="title"/>
          </p:nvPr>
        </p:nvSpPr>
        <p:spPr/>
        <p:txBody>
          <a:bodyPr>
            <a:normAutofit/>
          </a:bodyPr>
          <a:lstStyle/>
          <a:p>
            <a:r>
              <a:rPr lang="it-IT" sz="2800" dirty="0"/>
              <a:t>Karl </a:t>
            </a:r>
            <a:r>
              <a:rPr lang="it-IT" sz="2800" dirty="0" err="1"/>
              <a:t>Haushofer</a:t>
            </a:r>
            <a:r>
              <a:rPr lang="it-IT" sz="2800" dirty="0"/>
              <a:t>, il </a:t>
            </a:r>
            <a:r>
              <a:rPr lang="it-IT" sz="2800" dirty="0" err="1"/>
              <a:t>lebensraum</a:t>
            </a:r>
            <a:r>
              <a:rPr lang="it-IT" sz="2800" dirty="0"/>
              <a:t> e il mondo delle </a:t>
            </a:r>
            <a:r>
              <a:rPr lang="it-IT" sz="2800" dirty="0" err="1"/>
              <a:t>panregioni</a:t>
            </a:r>
            <a:endParaRPr lang="it-IT" sz="2800" dirty="0"/>
          </a:p>
        </p:txBody>
      </p:sp>
      <p:sp>
        <p:nvSpPr>
          <p:cNvPr id="3" name="Segnaposto contenuto 2">
            <a:extLst>
              <a:ext uri="{FF2B5EF4-FFF2-40B4-BE49-F238E27FC236}">
                <a16:creationId xmlns:a16="http://schemas.microsoft.com/office/drawing/2014/main" id="{82226B74-0A65-4B0C-9E72-2FED1F9756DC}"/>
              </a:ext>
            </a:extLst>
          </p:cNvPr>
          <p:cNvSpPr>
            <a:spLocks noGrp="1"/>
          </p:cNvSpPr>
          <p:nvPr>
            <p:ph idx="1"/>
          </p:nvPr>
        </p:nvSpPr>
        <p:spPr>
          <a:xfrm>
            <a:off x="2589212" y="2133600"/>
            <a:ext cx="8915400" cy="4267200"/>
          </a:xfrm>
        </p:spPr>
        <p:txBody>
          <a:bodyPr>
            <a:normAutofit fontScale="25000" lnSpcReduction="20000"/>
          </a:bodyPr>
          <a:lstStyle/>
          <a:p>
            <a:pPr algn="just"/>
            <a:r>
              <a:rPr lang="it-IT" sz="7200" dirty="0"/>
              <a:t>I tre centri </a:t>
            </a:r>
            <a:r>
              <a:rPr lang="it-IT" sz="7200" b="1" dirty="0"/>
              <a:t>(in neretto sulla cartina)</a:t>
            </a:r>
            <a:r>
              <a:rPr lang="it-IT" sz="7200" dirty="0"/>
              <a:t>corrispondono alle tre principali potenze dell’epoca :  </a:t>
            </a:r>
          </a:p>
          <a:p>
            <a:pPr lvl="1" algn="just"/>
            <a:r>
              <a:rPr lang="it-IT" sz="7000" dirty="0"/>
              <a:t>a ovest, il paese leader della </a:t>
            </a:r>
            <a:r>
              <a:rPr lang="it-IT" sz="7000" dirty="0" err="1"/>
              <a:t>panregione</a:t>
            </a:r>
            <a:r>
              <a:rPr lang="it-IT" sz="7000" dirty="0"/>
              <a:t> americana sono gli Stati Uniti. Il Centro e Sud America corrispondono alla periferia dell’Impero, dai quali gli statunitensi possono attingere per poter mantenere il proprio </a:t>
            </a:r>
            <a:r>
              <a:rPr lang="it-IT" sz="7000" i="1" dirty="0" err="1"/>
              <a:t>lebensraum</a:t>
            </a:r>
            <a:r>
              <a:rPr lang="it-IT" sz="7000" dirty="0"/>
              <a:t>. </a:t>
            </a:r>
          </a:p>
          <a:p>
            <a:pPr lvl="1" algn="just"/>
            <a:r>
              <a:rPr lang="it-IT" sz="7000" dirty="0"/>
              <a:t>al centro l’Europa con la leadership tedesca ed espansione verso sud e sud-est</a:t>
            </a:r>
          </a:p>
          <a:p>
            <a:pPr lvl="1" algn="just"/>
            <a:r>
              <a:rPr lang="it-IT" sz="7000" dirty="0"/>
              <a:t>all’estremo oriente la </a:t>
            </a:r>
            <a:r>
              <a:rPr lang="it-IT" sz="7000" dirty="0" err="1"/>
              <a:t>panregione</a:t>
            </a:r>
            <a:r>
              <a:rPr lang="it-IT" sz="7000" dirty="0"/>
              <a:t> con la leadership del Giappone </a:t>
            </a:r>
          </a:p>
          <a:p>
            <a:pPr algn="just"/>
            <a:r>
              <a:rPr lang="it-IT" sz="7200" dirty="0"/>
              <a:t>La quarta </a:t>
            </a:r>
            <a:r>
              <a:rPr lang="it-IT" sz="7200" dirty="0" err="1"/>
              <a:t>panregione</a:t>
            </a:r>
            <a:r>
              <a:rPr lang="it-IT" sz="7200" dirty="0"/>
              <a:t> russo-siberiana non viene considerata allo stesso livello perché mentre gli USA un loro spazio vitale, ciò non vale a pieno per Germania (leader della regione euroasiatica) e per il Giappone (leader del blocco Oceanico). La principale differenza è nell’</a:t>
            </a:r>
            <a:r>
              <a:rPr lang="it-IT" sz="7200" b="1" dirty="0"/>
              <a:t>assenza di spazio</a:t>
            </a:r>
            <a:r>
              <a:rPr lang="it-IT" sz="7200" dirty="0"/>
              <a:t>, necessario per il mantenimento della popolazione. </a:t>
            </a:r>
          </a:p>
          <a:p>
            <a:pPr algn="just"/>
            <a:r>
              <a:rPr lang="it-IT" sz="4000" dirty="0">
                <a:hlinkClick r:id="" action="ppaction://noaction"/>
              </a:rPr>
              <a:t>Nota: https://www.termometropolitico.it/1248303_mappe-geopolitiche-globalizzazione.html</a:t>
            </a:r>
            <a:endParaRPr lang="it-IT" sz="4000" dirty="0"/>
          </a:p>
          <a:p>
            <a:endParaRPr lang="it-IT" dirty="0"/>
          </a:p>
        </p:txBody>
      </p:sp>
    </p:spTree>
    <p:extLst>
      <p:ext uri="{BB962C8B-B14F-4D97-AF65-F5344CB8AC3E}">
        <p14:creationId xmlns:p14="http://schemas.microsoft.com/office/powerpoint/2010/main" val="292373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00F314-00EF-4C47-84A1-069C401E2179}"/>
              </a:ext>
            </a:extLst>
          </p:cNvPr>
          <p:cNvSpPr>
            <a:spLocks noGrp="1"/>
          </p:cNvSpPr>
          <p:nvPr>
            <p:ph type="title"/>
          </p:nvPr>
        </p:nvSpPr>
        <p:spPr/>
        <p:txBody>
          <a:bodyPr>
            <a:normAutofit/>
          </a:bodyPr>
          <a:lstStyle/>
          <a:p>
            <a:r>
              <a:rPr lang="it-IT" sz="3200" dirty="0"/>
              <a:t>Karl </a:t>
            </a:r>
            <a:r>
              <a:rPr lang="it-IT" sz="3200" dirty="0" err="1"/>
              <a:t>Haushofer</a:t>
            </a:r>
            <a:r>
              <a:rPr lang="it-IT" sz="3200" dirty="0"/>
              <a:t>, il </a:t>
            </a:r>
            <a:r>
              <a:rPr lang="it-IT" sz="3200" dirty="0" err="1"/>
              <a:t>lebensraum</a:t>
            </a:r>
            <a:r>
              <a:rPr lang="it-IT" sz="3200" dirty="0"/>
              <a:t> e il mondo delle </a:t>
            </a:r>
            <a:r>
              <a:rPr lang="it-IT" sz="3200" dirty="0" err="1"/>
              <a:t>panregioni</a:t>
            </a:r>
            <a:endParaRPr lang="it-IT" sz="3200" dirty="0"/>
          </a:p>
        </p:txBody>
      </p:sp>
      <p:sp>
        <p:nvSpPr>
          <p:cNvPr id="3" name="Segnaposto contenuto 2">
            <a:extLst>
              <a:ext uri="{FF2B5EF4-FFF2-40B4-BE49-F238E27FC236}">
                <a16:creationId xmlns:a16="http://schemas.microsoft.com/office/drawing/2014/main" id="{FB736E31-4155-44AA-B93C-2FA9840AEEE2}"/>
              </a:ext>
            </a:extLst>
          </p:cNvPr>
          <p:cNvSpPr>
            <a:spLocks noGrp="1"/>
          </p:cNvSpPr>
          <p:nvPr>
            <p:ph idx="1"/>
          </p:nvPr>
        </p:nvSpPr>
        <p:spPr/>
        <p:txBody>
          <a:bodyPr/>
          <a:lstStyle/>
          <a:p>
            <a:pPr algn="just"/>
            <a:r>
              <a:rPr lang="it-IT" dirty="0"/>
              <a:t>Il modello geopolitico di </a:t>
            </a:r>
            <a:r>
              <a:rPr lang="it-IT" dirty="0" err="1"/>
              <a:t>Haushofer</a:t>
            </a:r>
            <a:r>
              <a:rPr lang="it-IT" dirty="0"/>
              <a:t> e i suoi dettami giustificarono la campagna militare tedesca. </a:t>
            </a:r>
          </a:p>
          <a:p>
            <a:pPr algn="just"/>
            <a:r>
              <a:rPr lang="it-IT" dirty="0" err="1"/>
              <a:t>Haushofer</a:t>
            </a:r>
            <a:r>
              <a:rPr lang="it-IT" dirty="0"/>
              <a:t> ricorre spesso a metafore biologiche Una tra tutte, il </a:t>
            </a:r>
            <a:r>
              <a:rPr lang="it-IT" i="1" dirty="0"/>
              <a:t>soffocamento</a:t>
            </a:r>
            <a:r>
              <a:rPr lang="it-IT" dirty="0"/>
              <a:t> – come se lo Stato stesso fosse un essere vivente.</a:t>
            </a:r>
          </a:p>
          <a:p>
            <a:pPr algn="just"/>
            <a:r>
              <a:rPr lang="it-IT" dirty="0"/>
              <a:t>Il </a:t>
            </a:r>
            <a:r>
              <a:rPr lang="it-IT" i="1" dirty="0" err="1"/>
              <a:t>lebensraum</a:t>
            </a:r>
            <a:r>
              <a:rPr lang="it-IT" dirty="0"/>
              <a:t> e il riferimento continuo al darwinismo, oltre che alla forte componente dell’estetica della violenza permisero di legittimare – almeno all’interno della popolazione tedesca – la grande offensiva di Hitler sia verso l’Europa occidentale sia verso la Russia di Stalin. </a:t>
            </a:r>
          </a:p>
          <a:p>
            <a:pPr algn="just"/>
            <a:r>
              <a:rPr lang="it-IT" dirty="0"/>
              <a:t>Il fondamento del modello, tuttavia, non è di carattere </a:t>
            </a:r>
            <a:r>
              <a:rPr lang="it-IT" b="1" dirty="0"/>
              <a:t>ideologico </a:t>
            </a:r>
            <a:r>
              <a:rPr lang="it-IT" dirty="0"/>
              <a:t>bensì di natura </a:t>
            </a:r>
            <a:r>
              <a:rPr lang="it-IT" b="1" dirty="0"/>
              <a:t>pragmatica</a:t>
            </a:r>
            <a:r>
              <a:rPr lang="it-IT" dirty="0"/>
              <a:t>. Pertanto, si tratta di un modello </a:t>
            </a:r>
            <a:r>
              <a:rPr lang="it-IT" dirty="0" err="1"/>
              <a:t>legittimatore</a:t>
            </a:r>
            <a:r>
              <a:rPr lang="it-IT" dirty="0"/>
              <a:t> di pratiche politiche realiste.</a:t>
            </a:r>
          </a:p>
          <a:p>
            <a:endParaRPr lang="it-IT" dirty="0"/>
          </a:p>
        </p:txBody>
      </p:sp>
    </p:spTree>
    <p:extLst>
      <p:ext uri="{BB962C8B-B14F-4D97-AF65-F5344CB8AC3E}">
        <p14:creationId xmlns:p14="http://schemas.microsoft.com/office/powerpoint/2010/main" val="103703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0012BD-D59F-4AAC-BC2B-921ED96F81A3}"/>
              </a:ext>
            </a:extLst>
          </p:cNvPr>
          <p:cNvPicPr>
            <a:picLocks noChangeAspect="1"/>
          </p:cNvPicPr>
          <p:nvPr/>
        </p:nvPicPr>
        <p:blipFill>
          <a:blip r:embed="rId2"/>
          <a:stretch>
            <a:fillRect/>
          </a:stretch>
        </p:blipFill>
        <p:spPr>
          <a:xfrm>
            <a:off x="2224617" y="674399"/>
            <a:ext cx="6766959" cy="5685896"/>
          </a:xfrm>
          <a:prstGeom prst="rect">
            <a:avLst/>
          </a:prstGeom>
        </p:spPr>
      </p:pic>
      <p:sp>
        <p:nvSpPr>
          <p:cNvPr id="3" name="CasellaDiTesto 2">
            <a:extLst>
              <a:ext uri="{FF2B5EF4-FFF2-40B4-BE49-F238E27FC236}">
                <a16:creationId xmlns:a16="http://schemas.microsoft.com/office/drawing/2014/main" id="{A414F512-3DCA-4210-9C00-2A4C6845587D}"/>
              </a:ext>
            </a:extLst>
          </p:cNvPr>
          <p:cNvSpPr txBox="1"/>
          <p:nvPr/>
        </p:nvSpPr>
        <p:spPr>
          <a:xfrm>
            <a:off x="9169400" y="1659285"/>
            <a:ext cx="2590801" cy="3539430"/>
          </a:xfrm>
          <a:prstGeom prst="rect">
            <a:avLst/>
          </a:prstGeom>
          <a:noFill/>
        </p:spPr>
        <p:txBody>
          <a:bodyPr wrap="square" rtlCol="0">
            <a:spAutoFit/>
          </a:bodyPr>
          <a:lstStyle/>
          <a:p>
            <a:r>
              <a:rPr lang="it-IT" sz="1600" b="1" dirty="0"/>
              <a:t>TENERE SEMPRE IN CONSIDERAZIONE GLI AVVENIMENTI; LE CULTURE, LE DATE, IL MOMENTO STORICO. </a:t>
            </a:r>
            <a:r>
              <a:rPr lang="it-IT" sz="1600" dirty="0"/>
              <a:t>Questa carta selezionata da Edoardo Boria mostra la Germania accerchiata: una percezione molto diffusa in seguito al Trattato di Versailles (1919). (Fonte Limes 2014)</a:t>
            </a:r>
          </a:p>
        </p:txBody>
      </p:sp>
    </p:spTree>
    <p:extLst>
      <p:ext uri="{BB962C8B-B14F-4D97-AF65-F5344CB8AC3E}">
        <p14:creationId xmlns:p14="http://schemas.microsoft.com/office/powerpoint/2010/main" val="269898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EF4D82-5AED-4526-947C-1A059B441DE2}"/>
              </a:ext>
            </a:extLst>
          </p:cNvPr>
          <p:cNvSpPr>
            <a:spLocks noGrp="1"/>
          </p:cNvSpPr>
          <p:nvPr>
            <p:ph type="title"/>
          </p:nvPr>
        </p:nvSpPr>
        <p:spPr/>
        <p:txBody>
          <a:bodyPr/>
          <a:lstStyle/>
          <a:p>
            <a:r>
              <a:rPr lang="it-IT" dirty="0" err="1"/>
              <a:t>Spykman</a:t>
            </a:r>
            <a:r>
              <a:rPr lang="it-IT" dirty="0"/>
              <a:t> e la teoria del </a:t>
            </a:r>
            <a:r>
              <a:rPr lang="it-IT" dirty="0" err="1"/>
              <a:t>Rimland</a:t>
            </a:r>
            <a:endParaRPr lang="it-IT" dirty="0"/>
          </a:p>
        </p:txBody>
      </p:sp>
      <p:sp>
        <p:nvSpPr>
          <p:cNvPr id="3" name="Segnaposto contenuto 2">
            <a:extLst>
              <a:ext uri="{FF2B5EF4-FFF2-40B4-BE49-F238E27FC236}">
                <a16:creationId xmlns:a16="http://schemas.microsoft.com/office/drawing/2014/main" id="{A349D65B-B4B6-4B48-B450-DE7382FE9C24}"/>
              </a:ext>
            </a:extLst>
          </p:cNvPr>
          <p:cNvSpPr>
            <a:spLocks noGrp="1"/>
          </p:cNvSpPr>
          <p:nvPr>
            <p:ph idx="1"/>
          </p:nvPr>
        </p:nvSpPr>
        <p:spPr/>
        <p:txBody>
          <a:bodyPr>
            <a:normAutofit fontScale="92500"/>
          </a:bodyPr>
          <a:lstStyle/>
          <a:p>
            <a:pPr algn="just"/>
            <a:r>
              <a:rPr lang="it-IT" dirty="0"/>
              <a:t>Si tratta in pratica della teoria del potere peninsulare elaborata in polemica con l’idealismo di Wilson e l’isolazionismo USA. </a:t>
            </a:r>
          </a:p>
          <a:p>
            <a:pPr algn="just"/>
            <a:r>
              <a:rPr lang="it-IT" dirty="0"/>
              <a:t>Gli Stati Uniti dovevano mantenere la loro potenza attraverso un nuovo ordine mondiale coerente con i propri interessi</a:t>
            </a:r>
          </a:p>
          <a:p>
            <a:pPr algn="just"/>
            <a:r>
              <a:rPr lang="it-IT" dirty="0"/>
              <a:t>Centro della conflittualità è la fascia insulare e peninsulare Europea Occidentale e dell’Asia Orientale (chiamate </a:t>
            </a:r>
            <a:r>
              <a:rPr lang="it-IT" dirty="0" err="1"/>
              <a:t>Rimland</a:t>
            </a:r>
            <a:r>
              <a:rPr lang="it-IT" dirty="0"/>
              <a:t>). Dal </a:t>
            </a:r>
            <a:r>
              <a:rPr lang="it-IT" dirty="0" err="1"/>
              <a:t>Rimland</a:t>
            </a:r>
            <a:r>
              <a:rPr lang="it-IT" dirty="0"/>
              <a:t> sono partiti gli assalti al potere mondiale</a:t>
            </a:r>
          </a:p>
          <a:p>
            <a:pPr algn="just"/>
            <a:r>
              <a:rPr lang="it-IT" dirty="0"/>
              <a:t>Se i due poli (Europa e </a:t>
            </a:r>
            <a:r>
              <a:rPr lang="it-IT" dirty="0" err="1"/>
              <a:t>Rimland</a:t>
            </a:r>
            <a:r>
              <a:rPr lang="it-IT" dirty="0"/>
              <a:t>) si fossero uniti sarebbe stata la fine degli USA che sarebbero stati circondati (ruotate il planisfero mettendo al centro USA)</a:t>
            </a:r>
          </a:p>
          <a:p>
            <a:pPr algn="just"/>
            <a:r>
              <a:rPr lang="it-IT" dirty="0"/>
              <a:t>Gli USA dovevano essere alleati naturali di URSS; un’alleanza complessa perché Mosca poteva esercitare la sua egemonia sul </a:t>
            </a:r>
            <a:r>
              <a:rPr lang="it-IT" dirty="0" err="1"/>
              <a:t>Rimland</a:t>
            </a:r>
            <a:r>
              <a:rPr lang="it-IT" dirty="0"/>
              <a:t>. USA dovevano impedirlo e quindi essere presenti in Europa</a:t>
            </a:r>
          </a:p>
          <a:p>
            <a:endParaRPr lang="it-IT" dirty="0"/>
          </a:p>
        </p:txBody>
      </p:sp>
    </p:spTree>
    <p:extLst>
      <p:ext uri="{BB962C8B-B14F-4D97-AF65-F5344CB8AC3E}">
        <p14:creationId xmlns:p14="http://schemas.microsoft.com/office/powerpoint/2010/main" val="696787687"/>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TotalTime>
  <Words>1713</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Century Gothic</vt:lpstr>
      <vt:lpstr>Wingdings 3</vt:lpstr>
      <vt:lpstr>Filo</vt:lpstr>
      <vt:lpstr>Geopolitica 3. Haushofer e Spykman</vt:lpstr>
      <vt:lpstr>Pan-regioni e Rimland: la geopolitica attorno alla seconda Guerra Mondiale</vt:lpstr>
      <vt:lpstr>Le Pan regioni di Haushofer</vt:lpstr>
      <vt:lpstr>Karl Haushofer, il lebensraum e il mondo delle panregioni</vt:lpstr>
      <vt:lpstr>Karl Haushofer, il lebensraum</vt:lpstr>
      <vt:lpstr>Karl Haushofer, il lebensraum e il mondo delle panregioni</vt:lpstr>
      <vt:lpstr>Karl Haushofer, il lebensraum e il mondo delle panregioni</vt:lpstr>
      <vt:lpstr>Presentazione standard di PowerPoint</vt:lpstr>
      <vt:lpstr>Spykman e la teoria del Rimland</vt:lpstr>
      <vt:lpstr>Spykman e il Rimland</vt:lpstr>
      <vt:lpstr>Spykman e il Rimland</vt:lpstr>
      <vt:lpstr>Spykman e la teoria del Rimland</vt:lpstr>
      <vt:lpstr>Spykman e la teoria del Rimland</vt:lpstr>
      <vt:lpstr>Spykman e il Rimland</vt:lpstr>
      <vt:lpstr>Spykman e il Rimland</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Geopolitica 3. Haushofer e Spykman</dc:title>
  <dc:creator>utente</dc:creator>
  <cp:lastModifiedBy>utente</cp:lastModifiedBy>
  <cp:revision>12</cp:revision>
  <dcterms:created xsi:type="dcterms:W3CDTF">2022-12-22T16:35:50Z</dcterms:created>
  <dcterms:modified xsi:type="dcterms:W3CDTF">2022-12-22T19:24:51Z</dcterms:modified>
</cp:coreProperties>
</file>