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88" r:id="rId3"/>
    <p:sldId id="289" r:id="rId4"/>
    <p:sldId id="290" r:id="rId5"/>
    <p:sldId id="291" r:id="rId6"/>
    <p:sldId id="292" r:id="rId7"/>
    <p:sldId id="293" r:id="rId8"/>
    <p:sldId id="262" r:id="rId9"/>
    <p:sldId id="259" r:id="rId10"/>
    <p:sldId id="295" r:id="rId11"/>
    <p:sldId id="296" r:id="rId12"/>
    <p:sldId id="263" r:id="rId13"/>
    <p:sldId id="297" r:id="rId14"/>
    <p:sldId id="264" r:id="rId15"/>
    <p:sldId id="298" r:id="rId16"/>
    <p:sldId id="29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95"/>
  </p:normalViewPr>
  <p:slideViewPr>
    <p:cSldViewPr snapToGrid="0">
      <p:cViewPr varScale="1">
        <p:scale>
          <a:sx n="102" d="100"/>
          <a:sy n="102" d="100"/>
        </p:scale>
        <p:origin x="9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7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0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84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851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508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55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10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047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995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892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E104C-F7BC-3743-9129-BABE01727AEB}" type="datetimeFigureOut">
              <a:rPr lang="it-IT" smtClean="0"/>
              <a:t>07/02/24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10CFB-EEE0-D549-BD71-C5EB18030C9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927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11222D-2129-BAAE-00EC-2F84CEC39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01665"/>
            <a:ext cx="9144000" cy="1139869"/>
          </a:xfrm>
        </p:spPr>
        <p:txBody>
          <a:bodyPr>
            <a:noAutofit/>
          </a:bodyPr>
          <a:lstStyle/>
          <a:p>
            <a:pPr algn="l"/>
            <a:r>
              <a:rPr lang="it-IT" sz="4000" b="1" dirty="0">
                <a:solidFill>
                  <a:srgbClr val="00B0F0"/>
                </a:solidFill>
              </a:rPr>
              <a:t>Diritto del lavoro europeo </a:t>
            </a:r>
            <a:br>
              <a:rPr lang="it-IT" sz="4000" b="1" dirty="0">
                <a:solidFill>
                  <a:srgbClr val="00B0F0"/>
                </a:solidFill>
              </a:rPr>
            </a:br>
            <a:r>
              <a:rPr lang="it-IT" sz="4000" b="1" dirty="0">
                <a:solidFill>
                  <a:srgbClr val="00B0F0"/>
                </a:solidFill>
              </a:rPr>
              <a:t>Prof. Dr. Alessandro Nato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17CB69F-F640-CEDA-212E-18CE27135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5934"/>
            <a:ext cx="9144000" cy="2401866"/>
          </a:xfrm>
        </p:spPr>
        <p:txBody>
          <a:bodyPr/>
          <a:lstStyle/>
          <a:p>
            <a:pPr algn="l"/>
            <a:r>
              <a:rPr lang="it-IT" b="1">
                <a:solidFill>
                  <a:srgbClr val="00B0F0"/>
                </a:solidFill>
              </a:rPr>
              <a:t>Lezione 12</a:t>
            </a:r>
            <a:endParaRPr lang="it-IT" b="1" dirty="0">
              <a:solidFill>
                <a:srgbClr val="00B0F0"/>
              </a:solidFill>
            </a:endParaRPr>
          </a:p>
          <a:p>
            <a:pPr algn="l"/>
            <a:r>
              <a:rPr lang="it-IT" b="1" dirty="0"/>
              <a:t>Parità di trattamento e non discriminazione – Parte 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2253C77-984C-32E8-95D0-1F148D43E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802" y="373084"/>
            <a:ext cx="4292600" cy="17399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FB095D4B-0F17-7231-66C8-24467E1C5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413" y="4728080"/>
            <a:ext cx="7772400" cy="200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6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B7FE6-9F63-E2D3-9A72-42D5F1C0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Parità retributiva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42889-2BCE-3C1E-C9F6-20A9EFD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8982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00B0F0"/>
                </a:solidFill>
              </a:rPr>
              <a:t>Definizione di lavoratore: </a:t>
            </a:r>
          </a:p>
          <a:p>
            <a:pPr lvl="1" algn="just"/>
            <a:r>
              <a:rPr lang="it-IT" dirty="0"/>
              <a:t>Persona che fornisca, per un certo periodo di tempo, a favore di un’altra o sotto la direzione di quest’ultima, prestazioni in contropartita delle quali riceve una retribuzione (CGUE, C-256/01, </a:t>
            </a:r>
            <a:r>
              <a:rPr lang="it-IT" i="1" dirty="0" err="1"/>
              <a:t>Allonby</a:t>
            </a:r>
            <a:r>
              <a:rPr lang="it-IT" dirty="0"/>
              <a:t>),</a:t>
            </a:r>
          </a:p>
          <a:p>
            <a:pPr lvl="1" algn="just"/>
            <a:r>
              <a:rPr lang="it-IT" dirty="0"/>
              <a:t>In tale definizione non sono inclusi i prestatori di servizi, i quali non sono legati da un vincolo di subordinazione al beneficiario dei servizi (CGUE, C-256/01, </a:t>
            </a:r>
            <a:r>
              <a:rPr lang="it-IT" i="1" dirty="0" err="1"/>
              <a:t>Allonby</a:t>
            </a:r>
            <a:r>
              <a:rPr lang="it-IT" dirty="0"/>
              <a:t>).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Definizione di retribuzione:</a:t>
            </a:r>
          </a:p>
          <a:p>
            <a:pPr lvl="1" algn="just"/>
            <a:r>
              <a:rPr lang="it-IT" dirty="0"/>
              <a:t>Art. 157, par. 2, TFUE: Salario o trattamento normale di base o minimo e tutti gli altri vantaggi pagati direttamente o indirettamente, in contanti o in natura, dal datore di lavoro al lavoratore in ragione dell’impiego di quest’ultimo.</a:t>
            </a:r>
          </a:p>
          <a:p>
            <a:pPr lvl="1" algn="just"/>
            <a:r>
              <a:rPr lang="it-IT" dirty="0"/>
              <a:t>Rientrano nella definizioni tutti gli emolumenti collegati al rapporto di lavoro, compresi i contributi previdenziali.</a:t>
            </a:r>
          </a:p>
          <a:p>
            <a:pPr algn="just"/>
            <a:endParaRPr lang="it-IT" b="1" dirty="0">
              <a:solidFill>
                <a:srgbClr val="00B0F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0401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AA7CBE-3471-2229-42CB-854763C5D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it-IT" sz="3600" b="1" dirty="0">
                <a:solidFill>
                  <a:srgbClr val="00B0F0"/>
                </a:solidFill>
              </a:rPr>
              <a:t>Parità di trattamento tra uomo e donna nel rapporto di lavoro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B86170-5887-FD0F-0D7B-B8D097BE0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Art. 14-16, Dir. 2006/54/CE</a:t>
            </a:r>
            <a:r>
              <a:rPr lang="it-IT" dirty="0"/>
              <a:t>, parità di trattamento anche riguardo:</a:t>
            </a:r>
          </a:p>
          <a:p>
            <a:r>
              <a:rPr lang="it-IT" dirty="0"/>
              <a:t>Accesso al lavoro, </a:t>
            </a:r>
          </a:p>
          <a:p>
            <a:r>
              <a:rPr lang="it-IT" dirty="0"/>
              <a:t>formazione, </a:t>
            </a:r>
          </a:p>
          <a:p>
            <a:r>
              <a:rPr lang="it-IT" dirty="0"/>
              <a:t>promozione professionale, </a:t>
            </a:r>
          </a:p>
          <a:p>
            <a:r>
              <a:rPr lang="it-IT" dirty="0"/>
              <a:t>condizioni di lavoro</a:t>
            </a:r>
          </a:p>
        </p:txBody>
      </p:sp>
    </p:spTree>
    <p:extLst>
      <p:ext uri="{BB962C8B-B14F-4D97-AF65-F5344CB8AC3E}">
        <p14:creationId xmlns:p14="http://schemas.microsoft.com/office/powerpoint/2010/main" val="2727343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58A81827-43F2-5E3F-7925-AC85F4921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5401" y="351367"/>
            <a:ext cx="6004983" cy="60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110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63318-90BF-E210-B430-1EE3915B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Parità di trattamento tra uomo e donna nel rapporto di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712A3-F605-440C-5A7C-80B58496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14, Dir. 2006/54/CE:</a:t>
            </a: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È vietata qualsiasi discriminazione diretta o indiretta fondata sul sesso nei settori pubblico o privato, compresi gli enti di diritto pubblico, per quanto attiene: </a:t>
            </a:r>
            <a:endParaRPr lang="it-IT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a)  alle condizioni di accesso all'occupazione e al lavoro, sia dipendente che autonomo, compresi i 	criteri di selezione e le condizioni di assunzione indipendentemente dal ramo di attività e a tutti i 	livelli della gerarchia professionale, nonché alla promozione; </a:t>
            </a:r>
            <a:endParaRPr lang="it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b)  all'accesso a tutti i tipi e livelli di orientamento e formazione professionale, perfezionamento e 	riqualificazione professionale, inclusi i tirocini professionali; </a:t>
            </a:r>
            <a:endParaRPr lang="it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c)  all'occupazione e alle condizioni di lavoro, comprese le condizioni di licenziamento e la 	retribuzione come previsto dal trattato, art. 157, par. 4, TFUE; </a:t>
            </a:r>
            <a:endParaRPr lang="it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	d)  all'affiliazione e all'attività in un'organizzazione di lavora- tori o datori di lavoro, o in qualunque 	organizzazione i cui membri esercitino una particolare professione, nonch</a:t>
            </a:r>
            <a:r>
              <a:rPr lang="it-IT" sz="1800" dirty="0">
                <a:latin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it-IT" sz="1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alle prestazioni erogate 	da tali organizzazioni. </a:t>
            </a:r>
            <a:endParaRPr lang="it-IT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4958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67F1B55-5552-2D22-492C-AFC19E26D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7626" y="267892"/>
            <a:ext cx="4724810" cy="6014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040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A63318-90BF-E210-B430-1EE3915BA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400" b="1" dirty="0">
                <a:solidFill>
                  <a:srgbClr val="00B0F0"/>
                </a:solidFill>
              </a:rPr>
              <a:t>Parità di trattamento tra uomo e donna nel rapporto di lavoro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A712A3-F605-440C-5A7C-80B58496FF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it-I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Art. 14, par. 2, Dir. 2006/54/CE:</a:t>
            </a:r>
          </a:p>
          <a:p>
            <a:r>
              <a:rPr lang="it-IT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Deroga:</a:t>
            </a:r>
          </a:p>
          <a:p>
            <a:pPr algn="just"/>
            <a:r>
              <a:rPr lang="it-IT" dirty="0">
                <a:effectLst/>
                <a:latin typeface="EUAlbertina"/>
              </a:rPr>
              <a:t>Per quanto riguarda l'accesso al lavoro, inclusa la relativa formazione, gli Stati membri possono stabilire che:</a:t>
            </a:r>
          </a:p>
          <a:p>
            <a:pPr algn="just"/>
            <a:r>
              <a:rPr lang="it-IT" dirty="0">
                <a:effectLst/>
                <a:latin typeface="EUAlbertina"/>
              </a:rPr>
              <a:t> una differenza di trattamento basata su una caratteristica specifica di un sesso non costituisca discriminazione laddove, per la particolare natura delle attivit</a:t>
            </a:r>
            <a:r>
              <a:rPr lang="it-IT" dirty="0">
                <a:latin typeface="EUAlbertina"/>
              </a:rPr>
              <a:t>à</a:t>
            </a:r>
            <a:r>
              <a:rPr lang="it-IT" dirty="0">
                <a:effectLst/>
                <a:latin typeface="EUAlbertina"/>
              </a:rPr>
              <a:t> lavorative di cui trattasi o per il contesto in cui esse vengono espletate, tale caratteristica costituisca un requisito essenziale e determinante per lo svolgimento dell'attività lavorativa, purché l'obiettivo sia legittimo e il requisito proporzionato. </a:t>
            </a:r>
            <a:endParaRPr lang="it-IT" sz="2400" dirty="0"/>
          </a:p>
          <a:p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019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5C4858-2462-6596-849A-87F66780B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Particolare tutela per le lavoratrici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F855678-DBCF-235B-789D-7F58613DF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2400" b="1" dirty="0">
                <a:solidFill>
                  <a:srgbClr val="00B0F0"/>
                </a:solidFill>
                <a:effectLst/>
                <a:latin typeface="EUAlbertina"/>
              </a:rPr>
              <a:t>Art</a:t>
            </a: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15, Dir. 2006/54/CE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rientro congedo maternità</a:t>
            </a:r>
          </a:p>
          <a:p>
            <a:pPr algn="just"/>
            <a:r>
              <a:rPr lang="it-I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Alla fine del periodo di congedo per maternità, la donna ha diritto di riprendere il proprio lavoro o un posto equivalente secondo termini e condizioni che non le siano meno favorevoli, e a beneficiare di eventuali miglioramenti delle condizioni di lavoro che le sarebbero spettati durante la sua assenza. </a:t>
            </a:r>
          </a:p>
          <a:p>
            <a:pPr algn="just"/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Art. 3, </a:t>
            </a:r>
            <a:r>
              <a:rPr lang="it-IT" sz="2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Dir. 2006/54/CE</a:t>
            </a:r>
            <a:r>
              <a:rPr lang="it-IT" sz="2400" b="1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azione positiva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it-IT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Gli Stati membri possono mantenere o adottare misure ai sensi dell'articolo 157, paragrafo 4, del TFUE volte ad assicurare nella pratica la piena parità tra gli uomini e le donne nella vita lavorativa. </a:t>
            </a:r>
            <a:endParaRPr lang="it-I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it-IT" sz="36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316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05C2B-405B-6A76-2468-368B4EE7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Fonti UE del principio parità di trattamento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AEEC7-FF1E-6A0E-D55F-550FD83C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Parità di trattamento uomo e donna: fonti primarie</a:t>
            </a:r>
          </a:p>
          <a:p>
            <a:pPr lvl="1"/>
            <a:r>
              <a:rPr lang="it-IT" dirty="0"/>
              <a:t>Principio fondamentale dell’ordinamento UE, avente efficacia diretta, in quanto espressione di una disposizione </a:t>
            </a:r>
            <a:r>
              <a:rPr lang="it-IT" b="1" i="1" dirty="0">
                <a:solidFill>
                  <a:srgbClr val="00B0F0"/>
                </a:solidFill>
              </a:rPr>
              <a:t>self-</a:t>
            </a:r>
            <a:r>
              <a:rPr lang="it-IT" b="1" i="1" dirty="0" err="1">
                <a:solidFill>
                  <a:srgbClr val="00B0F0"/>
                </a:solidFill>
              </a:rPr>
              <a:t>executing</a:t>
            </a:r>
            <a:r>
              <a:rPr lang="it-IT" dirty="0"/>
              <a:t>, non solo nei confronti degli Stati membri, ma anche die datori di lavoro (CGEU, C-43/75, </a:t>
            </a:r>
            <a:r>
              <a:rPr lang="it-IT" i="1" dirty="0" err="1"/>
              <a:t>Defrenne</a:t>
            </a:r>
            <a:r>
              <a:rPr lang="it-IT" dirty="0"/>
              <a:t>).</a:t>
            </a:r>
          </a:p>
          <a:p>
            <a:pPr lvl="1"/>
            <a:r>
              <a:rPr lang="it-IT" dirty="0"/>
              <a:t>Art. 8 TFUE eliminazione delle inuguaglianze e la promozione della parità tra i sessi</a:t>
            </a:r>
          </a:p>
          <a:p>
            <a:pPr lvl="1"/>
            <a:r>
              <a:rPr lang="it-IT" dirty="0"/>
              <a:t>Art. 19 TFUE contrasto delle discriminazioni basate sul sesso</a:t>
            </a:r>
          </a:p>
          <a:p>
            <a:pPr lvl="1"/>
            <a:r>
              <a:rPr lang="it-IT" dirty="0"/>
              <a:t>Art. 157 TFUE parità in materia di lavoro</a:t>
            </a:r>
          </a:p>
          <a:p>
            <a:pPr lvl="1"/>
            <a:r>
              <a:rPr lang="it-IT" dirty="0"/>
              <a:t>Art. 21 Carta dei diritti fondamentali, vietata qualsiasi discriminazione fondata sul sesso, razza…</a:t>
            </a:r>
          </a:p>
          <a:p>
            <a:pPr lvl="1"/>
            <a:r>
              <a:rPr lang="it-IT" dirty="0"/>
              <a:t>Art. 23 Carta dei diritti fondamentali, parità tra uomini e donne in tutti i campi, compresi l’occupazione, il lavoro e la retribuzione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0984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305C2B-405B-6A76-2468-368B4EE74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Fonti UE del principio parità di trattamento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AAEEC7-FF1E-6A0E-D55F-550FD83CD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it-IT" b="1" dirty="0">
                <a:solidFill>
                  <a:srgbClr val="00B0F0"/>
                </a:solidFill>
              </a:rPr>
              <a:t>Direttive specifiche</a:t>
            </a:r>
            <a:r>
              <a:rPr lang="it-IT" dirty="0"/>
              <a:t>:</a:t>
            </a:r>
          </a:p>
          <a:p>
            <a:pPr lvl="1"/>
            <a:r>
              <a:rPr lang="it-IT" dirty="0"/>
              <a:t>Dir. 75/117/CE, parità retributiva uomo-donna;</a:t>
            </a:r>
          </a:p>
          <a:p>
            <a:pPr lvl="1"/>
            <a:r>
              <a:rPr lang="it-IT" dirty="0"/>
              <a:t>Dir. 76/207/CE, parità tra generi nell’accesso all’occupazione, alla formazione professionale e nelle condizioni di lavoro</a:t>
            </a:r>
          </a:p>
          <a:p>
            <a:pPr lvl="1"/>
            <a:r>
              <a:rPr lang="it-IT" dirty="0"/>
              <a:t>Dir. 79/7/CE, parità di trattamento nell’ambito della sicurezza sociale</a:t>
            </a:r>
          </a:p>
          <a:p>
            <a:pPr lvl="1"/>
            <a:r>
              <a:rPr lang="it-IT" dirty="0"/>
              <a:t>Dir. 86/378/CE principio di parità esteso ai regimi professionali di sicurezza sociale</a:t>
            </a:r>
          </a:p>
          <a:p>
            <a:pPr lvl="1"/>
            <a:r>
              <a:rPr lang="it-IT" dirty="0"/>
              <a:t>Dir. 97/80/CE onere della prova della discriminazione per motivi di genere</a:t>
            </a:r>
          </a:p>
          <a:p>
            <a:pPr lvl="1"/>
            <a:r>
              <a:rPr lang="it-IT" dirty="0"/>
              <a:t>Dir. 2010/41/UE principio di parità esteso ai regimi di sicurezza sociale dei lavoratori autonomi</a:t>
            </a:r>
          </a:p>
          <a:p>
            <a:pPr lvl="1"/>
            <a:r>
              <a:rPr lang="it-IT" dirty="0"/>
              <a:t>Dir. 2019/1158/UE parità sui congedi parentali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034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90E60C-BABB-2065-5C5F-73B691586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Divieto di discriminazione diretta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1699E8-32C0-7D81-0032-BE32B31C1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La </a:t>
            </a:r>
            <a:r>
              <a:rPr lang="it-IT" b="1" dirty="0">
                <a:solidFill>
                  <a:srgbClr val="00B0F0"/>
                </a:solidFill>
              </a:rPr>
              <a:t>discriminazione diretta </a:t>
            </a:r>
            <a:r>
              <a:rPr lang="it-IT" dirty="0"/>
              <a:t>del lavoratore sussiste quando:</a:t>
            </a:r>
          </a:p>
          <a:p>
            <a:pPr lvl="1"/>
            <a:r>
              <a:rPr lang="it-IT" dirty="0"/>
              <a:t>In ragione del sesso o di uno dei fattori di rischio, una persona è trattata in maniera meno favorevole di quanto sia, sia stata o sarebbe stata trattata un’altra persona in una situazione analoga</a:t>
            </a:r>
          </a:p>
          <a:p>
            <a:pPr lvl="1"/>
            <a:r>
              <a:rPr lang="it-IT" dirty="0"/>
              <a:t>Si v. Dir. 2000/43/CE e Dir. 2000/78/CE</a:t>
            </a:r>
          </a:p>
          <a:p>
            <a:r>
              <a:rPr lang="it-IT" dirty="0"/>
              <a:t>La </a:t>
            </a:r>
            <a:r>
              <a:rPr lang="it-IT" b="1" dirty="0">
                <a:solidFill>
                  <a:srgbClr val="00B0F0"/>
                </a:solidFill>
              </a:rPr>
              <a:t>discriminazione indiretta </a:t>
            </a:r>
            <a:r>
              <a:rPr lang="it-IT" dirty="0"/>
              <a:t>del lavoratore sussiste quando:</a:t>
            </a:r>
          </a:p>
          <a:p>
            <a:pPr lvl="1"/>
            <a:r>
              <a:rPr lang="it-IT" dirty="0"/>
              <a:t>Una disposizione, un criterio o una prassi apparentemente neutri possono mettere in una posizione di particolare svantaggio, rispetto ad altre persone, le persone che appartengono a un determinato sesso o che professano una determinata religione o convinzione personale, disabilità</a:t>
            </a:r>
          </a:p>
          <a:p>
            <a:pPr lvl="1"/>
            <a:r>
              <a:rPr lang="it-IT" dirty="0"/>
              <a:t>A meno che non siano oggettivamente giustificati da una finalità legittima e i mezzi impiegati per il suo conseguimento siano appropriati e necessari.</a:t>
            </a:r>
          </a:p>
          <a:p>
            <a:pPr lvl="1"/>
            <a:r>
              <a:rPr lang="it-IT" dirty="0"/>
              <a:t>Si v. Art. 2, dir. 2006/54/CE</a:t>
            </a:r>
          </a:p>
        </p:txBody>
      </p:sp>
    </p:spTree>
    <p:extLst>
      <p:ext uri="{BB962C8B-B14F-4D97-AF65-F5344CB8AC3E}">
        <p14:creationId xmlns:p14="http://schemas.microsoft.com/office/powerpoint/2010/main" val="347237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08DE57-85B3-0ED3-84E8-AF66D63A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Altre forme di discriminazione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E3B5549-C273-6AC0-DCBB-CEA31E128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Trattamento meno favorevole riservato ad una donna per ragioni collegate alla gravidanza o al congedo per maternità </a:t>
            </a:r>
          </a:p>
          <a:p>
            <a:r>
              <a:rPr lang="it-IT" dirty="0"/>
              <a:t>Si v. CGUE, C-460/06, </a:t>
            </a:r>
            <a:r>
              <a:rPr lang="it-IT" i="1" dirty="0" err="1"/>
              <a:t>Paquay</a:t>
            </a:r>
            <a:endParaRPr lang="it-IT" dirty="0"/>
          </a:p>
          <a:p>
            <a:r>
              <a:rPr lang="it-IT" dirty="0"/>
              <a:t>Molestie e molestie sessuali: elemento dell’</a:t>
            </a:r>
            <a:r>
              <a:rPr lang="it-IT" dirty="0" err="1"/>
              <a:t>indesideratezza</a:t>
            </a:r>
            <a:r>
              <a:rPr lang="it-IT" dirty="0"/>
              <a:t> degli atti da parte del soggetto che li subisce.</a:t>
            </a:r>
          </a:p>
        </p:txBody>
      </p:sp>
    </p:spTree>
    <p:extLst>
      <p:ext uri="{BB962C8B-B14F-4D97-AF65-F5344CB8AC3E}">
        <p14:creationId xmlns:p14="http://schemas.microsoft.com/office/powerpoint/2010/main" val="1697230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6F35B6-33C1-8EC7-069C-C5A0CFB6F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Onere della prova e discriminazioni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F90F69-BEAE-2532-C73B-F300CD706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Dir. 2006/54/CE: </a:t>
            </a:r>
          </a:p>
          <a:p>
            <a:r>
              <a:rPr lang="it-IT" dirty="0"/>
              <a:t>sistema probatorio favorevole per la parte del ricorrente, che può dedurre in giudizio a fondamento della propria istanza di tutela elementi di fatto in virtù dei quali si possa presumere che vi sia stata discriminazione diretta o indiretta.</a:t>
            </a:r>
          </a:p>
          <a:p>
            <a:r>
              <a:rPr lang="it-IT" dirty="0"/>
              <a:t>Spetta invece alla controparte la più impegnativa prova della non sussistenza della violazione del principio della parità di trattamento denunciata dal ricorrente.</a:t>
            </a:r>
          </a:p>
        </p:txBody>
      </p:sp>
    </p:spTree>
    <p:extLst>
      <p:ext uri="{BB962C8B-B14F-4D97-AF65-F5344CB8AC3E}">
        <p14:creationId xmlns:p14="http://schemas.microsoft.com/office/powerpoint/2010/main" val="2269707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B7FE6-9F63-E2D3-9A72-42D5F1C01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>
                <a:solidFill>
                  <a:srgbClr val="00B0F0"/>
                </a:solidFill>
              </a:rPr>
              <a:t>Parità retributiva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C42889-2BCE-3C1E-C9F6-20A9EFDA5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21164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>
                <a:solidFill>
                  <a:srgbClr val="00B0F0"/>
                </a:solidFill>
              </a:rPr>
              <a:t>Art. 157 TFUE: </a:t>
            </a:r>
          </a:p>
          <a:p>
            <a:pPr lvl="1" algn="just"/>
            <a:r>
              <a:rPr lang="it-IT" dirty="0"/>
              <a:t>Stabilisce il principio della parità retributiva tra lavoratori uomini e lavoratrici donne </a:t>
            </a:r>
          </a:p>
          <a:p>
            <a:pPr lvl="1" algn="just"/>
            <a:r>
              <a:rPr lang="it-IT" dirty="0"/>
              <a:t>L’articolo individua il parametro della parità di retribuzione nel «lavoro di pari valore».</a:t>
            </a:r>
          </a:p>
          <a:p>
            <a:pPr lvl="1" algn="just"/>
            <a:r>
              <a:rPr lang="it-IT" dirty="0"/>
              <a:t>Spetta al giudice nazionale stabilire se due tipi di lavoro sono di pari valore.</a:t>
            </a:r>
          </a:p>
          <a:p>
            <a:pPr algn="just"/>
            <a:r>
              <a:rPr lang="it-IT" b="1" dirty="0">
                <a:solidFill>
                  <a:srgbClr val="00B0F0"/>
                </a:solidFill>
              </a:rPr>
              <a:t>Art. 4 dir. 2006/54/CE:</a:t>
            </a:r>
          </a:p>
          <a:p>
            <a:pPr lvl="1" algn="just"/>
            <a:r>
              <a:rPr lang="it-IT" dirty="0">
                <a:effectLst/>
                <a:cs typeface="Calibri" panose="020F0502020204030204" pitchFamily="34" charset="0"/>
              </a:rPr>
              <a:t>Per quanto riguarda uno stesso lavoro o un lavoro al quale è attribuito un valore uguale, occorre eliminare la discriminazione diretta e indiretta basata sul sesso e concernente un qualunque aspetto o condizione delle retribuzioni. </a:t>
            </a:r>
            <a:endParaRPr lang="it-IT" sz="3600" dirty="0">
              <a:cs typeface="Calibri" panose="020F0502020204030204" pitchFamily="34" charset="0"/>
            </a:endParaRPr>
          </a:p>
          <a:p>
            <a:pPr lvl="1" algn="just"/>
            <a:r>
              <a:rPr lang="it-IT" dirty="0">
                <a:effectLst/>
                <a:cs typeface="Calibri" panose="020F0502020204030204" pitchFamily="34" charset="0"/>
              </a:rPr>
              <a:t>In particolare, qualora si utilizzi un sistema di classificazione professionale per determinare le retribuzioni, questo deve basarsi su principi comuni per i lavoratori di sesso maschile e per quelli di sesso femminile ed essere elaborato in modo da eliminare le discriminazioni fondate sul sesso.</a:t>
            </a:r>
            <a:endParaRPr lang="it-IT" sz="3600" dirty="0"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4289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01CEC1B-F019-EA32-490E-A91555D1415D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7550" y="125975"/>
            <a:ext cx="5500687" cy="632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19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8741A8D3-119C-330B-8D28-C323E6FA7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20835"/>
            <a:ext cx="10905066" cy="501632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82922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Giallo arancion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596</TotalTime>
  <Words>1274</Words>
  <Application>Microsoft Macintosh PowerPoint</Application>
  <PresentationFormat>Widescreen</PresentationFormat>
  <Paragraphs>75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EUAlbertina</vt:lpstr>
      <vt:lpstr>Tema di Office</vt:lpstr>
      <vt:lpstr>Diritto del lavoro europeo  Prof. Dr. Alessandro Nato</vt:lpstr>
      <vt:lpstr>Fonti UE del principio parità di trattamento</vt:lpstr>
      <vt:lpstr>Fonti UE del principio parità di trattamento</vt:lpstr>
      <vt:lpstr>Divieto di discriminazione diretta </vt:lpstr>
      <vt:lpstr>Altre forme di discriminazione</vt:lpstr>
      <vt:lpstr>Onere della prova e discriminazioni</vt:lpstr>
      <vt:lpstr>Parità retributiva</vt:lpstr>
      <vt:lpstr>Presentazione standard di PowerPoint</vt:lpstr>
      <vt:lpstr>Presentazione standard di PowerPoint</vt:lpstr>
      <vt:lpstr>Parità retributiva</vt:lpstr>
      <vt:lpstr>Parità di trattamento tra uomo e donna nel rapporto di lavoro</vt:lpstr>
      <vt:lpstr>Presentazione standard di PowerPoint</vt:lpstr>
      <vt:lpstr>Parità di trattamento tra uomo e donna nel rapporto di lavoro</vt:lpstr>
      <vt:lpstr>Presentazione standard di PowerPoint</vt:lpstr>
      <vt:lpstr>Parità di trattamento tra uomo e donna nel rapporto di lavoro</vt:lpstr>
      <vt:lpstr>Particolare tutela per le lavoratrici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Nato</dc:creator>
  <cp:lastModifiedBy>Alessandro Nato</cp:lastModifiedBy>
  <cp:revision>63</cp:revision>
  <dcterms:created xsi:type="dcterms:W3CDTF">2022-09-09T08:27:37Z</dcterms:created>
  <dcterms:modified xsi:type="dcterms:W3CDTF">2024-02-07T15:41:08Z</dcterms:modified>
</cp:coreProperties>
</file>