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7" r:id="rId3"/>
    <p:sldId id="258" r:id="rId4"/>
    <p:sldId id="282" r:id="rId5"/>
    <p:sldId id="259" r:id="rId6"/>
    <p:sldId id="262" r:id="rId7"/>
    <p:sldId id="261" r:id="rId8"/>
    <p:sldId id="263" r:id="rId9"/>
    <p:sldId id="264" r:id="rId10"/>
    <p:sldId id="267" r:id="rId11"/>
    <p:sldId id="269" r:id="rId12"/>
    <p:sldId id="271" r:id="rId13"/>
    <p:sldId id="272" r:id="rId14"/>
    <p:sldId id="283" r:id="rId15"/>
    <p:sldId id="273" r:id="rId16"/>
    <p:sldId id="274" r:id="rId17"/>
    <p:sldId id="275" r:id="rId18"/>
    <p:sldId id="276" r:id="rId19"/>
    <p:sldId id="278"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39"/>
    <p:restoredTop sz="94628"/>
  </p:normalViewPr>
  <p:slideViewPr>
    <p:cSldViewPr snapToGrid="0">
      <p:cViewPr varScale="1">
        <p:scale>
          <a:sx n="115" d="100"/>
          <a:sy n="115" d="100"/>
        </p:scale>
        <p:origin x="216" y="28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C1F0C3-FDDA-5044-8560-2432144A40B4}" type="datetimeFigureOut">
              <a:rPr lang="it-IT" smtClean="0"/>
              <a:t>22/09/24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11CB7-7C44-3D4D-B5B7-7BE9EBAB1467}" type="slidenum">
              <a:rPr lang="it-IT" smtClean="0"/>
              <a:t>‹N›</a:t>
            </a:fld>
            <a:endParaRPr lang="it-IT"/>
          </a:p>
        </p:txBody>
      </p:sp>
    </p:spTree>
    <p:extLst>
      <p:ext uri="{BB962C8B-B14F-4D97-AF65-F5344CB8AC3E}">
        <p14:creationId xmlns:p14="http://schemas.microsoft.com/office/powerpoint/2010/main" val="3246714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960E9C0-8048-A249-B631-95DD3BB19413}" type="slidenum">
              <a:rPr lang="it-IT" smtClean="0"/>
              <a:t>13</a:t>
            </a:fld>
            <a:endParaRPr lang="it-IT"/>
          </a:p>
        </p:txBody>
      </p:sp>
    </p:spTree>
    <p:extLst>
      <p:ext uri="{BB962C8B-B14F-4D97-AF65-F5344CB8AC3E}">
        <p14:creationId xmlns:p14="http://schemas.microsoft.com/office/powerpoint/2010/main" val="4229909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79EA55-10D5-C501-359A-446E4305C5F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123DD01-608C-D8C5-8529-029A8DF39E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110DE03-8FE0-FA95-7811-F5652A02375D}"/>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D46C9338-C49F-3431-7DB5-EAC3313990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17636A-62F6-0450-BD86-4CA900ED123E}"/>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42569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D841FD-8996-D86E-4513-17FFBE7EBF6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87067B6-3C57-0860-6A7A-C237C2902AE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7ED0D5-4857-4FB3-2F97-08A625D66863}"/>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88528C82-67F4-72BC-D46B-80064A7ACAE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689619-A05D-6CBC-E8C9-86453E9BFF1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275555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6AC2703-BD6F-30F2-4320-4F45F2D6C92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0F4FF1A-3C8C-6A2C-09FF-3A8968DC0D9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A1A37DD-CB59-9A6F-6D43-A16D2F6C2DF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1899FC5D-C148-0A2F-6A27-37CF60D8D2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A64AF3-794B-3404-8ED4-A0B57D094754}"/>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4482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550DB6-C026-58EF-4851-7589E6855D3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8109839-D639-A39F-E87D-71ADB5CEF3F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F2D2B82-D480-B3F7-08CA-1D8C7360F808}"/>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AA7D3C00-A66B-A9EC-0CAC-780BBAFE255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4A6935D-C59D-AB74-529F-6A9BC611824E}"/>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00866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E1E516-3C6D-A08B-3595-4427D2B57A8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3801757-0F88-756E-7A10-197001D717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0210479-B845-BAB3-A36D-738E91FB90F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096DBF67-EE92-F077-B286-22A0FF31E4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1A17CED-4A0C-5F54-34D1-A7384C5E9622}"/>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91002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9718C7-CF82-CC7D-6DB1-13A4AA98120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A66C091-1B05-957E-3A3B-4041DFEFC86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37F6E9D-4B19-1E64-582B-BD79AB2156B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7FD440E-2824-DD9B-4064-EAF475C7896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6" name="Segnaposto piè di pagina 5">
            <a:extLst>
              <a:ext uri="{FF2B5EF4-FFF2-40B4-BE49-F238E27FC236}">
                <a16:creationId xmlns:a16="http://schemas.microsoft.com/office/drawing/2014/main" id="{B8D9F7EE-C1EF-5EEC-604A-3AC21BFD8D4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D02AF5D-C39C-2AE8-0AA9-22238B53AF9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247136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2D80CD-BDA0-F742-4B22-739BF35E5FC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0E83B72-8FEC-FB63-8D18-0963EE3C57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EC40002-1787-E351-0690-CAF8575C1342}"/>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0ECAA17-33A2-95A1-C6F8-DC78BEF231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1A0143B-2204-11BC-F332-7347B90F54B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178625C-540B-B207-653E-4C9ECE301529}"/>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8" name="Segnaposto piè di pagina 7">
            <a:extLst>
              <a:ext uri="{FF2B5EF4-FFF2-40B4-BE49-F238E27FC236}">
                <a16:creationId xmlns:a16="http://schemas.microsoft.com/office/drawing/2014/main" id="{7EE9898E-E73A-F64F-1CDA-CAA162CBDC3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BF0F8FB-DD17-0DBB-B14F-B30EB00D9557}"/>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70616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1FD455-322B-E8E1-F3FD-6068AE7DCAA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07F0792-03E8-AFE1-ABE8-9CD56BD73D9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4" name="Segnaposto piè di pagina 3">
            <a:extLst>
              <a:ext uri="{FF2B5EF4-FFF2-40B4-BE49-F238E27FC236}">
                <a16:creationId xmlns:a16="http://schemas.microsoft.com/office/drawing/2014/main" id="{367C3B26-9629-45A9-3756-4161EBAD3E2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A12B82C-995A-1D01-F86C-3288E1C2056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3608615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B913A88-86C7-28CB-946B-C6CF5B166DE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3" name="Segnaposto piè di pagina 2">
            <a:extLst>
              <a:ext uri="{FF2B5EF4-FFF2-40B4-BE49-F238E27FC236}">
                <a16:creationId xmlns:a16="http://schemas.microsoft.com/office/drawing/2014/main" id="{E9DB74D1-EF65-35DF-50A8-2F3E0B537E2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4CB22E3-95E7-6E8C-8ED0-EBD04F95DF39}"/>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56596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45465A-7B3E-16CC-2472-73650B44A6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2C24C4E-62EC-9B1D-1CBD-151A302389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F45921D-437A-D3EC-5A47-38AD938C8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625527A-4234-16CB-2ED2-E4145AD76536}"/>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6" name="Segnaposto piè di pagina 5">
            <a:extLst>
              <a:ext uri="{FF2B5EF4-FFF2-40B4-BE49-F238E27FC236}">
                <a16:creationId xmlns:a16="http://schemas.microsoft.com/office/drawing/2014/main" id="{516037F2-6C32-FDC0-1F7C-921624F5AD1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7CE7960-C9D3-1F7E-F628-95F3C796F996}"/>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4181649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E4184D-86D9-B802-DCC7-F15C606506A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B899954-0EFB-02C1-EED2-4514BE3B51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8ABF578-5F60-403D-1AB6-CA28B75FE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F0A0273-8C00-AF86-56EE-407A1D2B908A}"/>
              </a:ext>
            </a:extLst>
          </p:cNvPr>
          <p:cNvSpPr>
            <a:spLocks noGrp="1"/>
          </p:cNvSpPr>
          <p:nvPr>
            <p:ph type="dt" sz="half" idx="10"/>
          </p:nvPr>
        </p:nvSpPr>
        <p:spPr/>
        <p:txBody>
          <a:bodyPr/>
          <a:lstStyle/>
          <a:p>
            <a:fld id="{49FCB770-78F6-8C49-B1DF-7D49EA9736BC}" type="datetimeFigureOut">
              <a:rPr lang="it-IT" smtClean="0"/>
              <a:t>22/09/24</a:t>
            </a:fld>
            <a:endParaRPr lang="it-IT"/>
          </a:p>
        </p:txBody>
      </p:sp>
      <p:sp>
        <p:nvSpPr>
          <p:cNvPr id="6" name="Segnaposto piè di pagina 5">
            <a:extLst>
              <a:ext uri="{FF2B5EF4-FFF2-40B4-BE49-F238E27FC236}">
                <a16:creationId xmlns:a16="http://schemas.microsoft.com/office/drawing/2014/main" id="{8D4CC9BB-7DEA-DFBA-92A8-62D623D2792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6F26631-A50E-4E26-583E-F1ED2D6181E4}"/>
              </a:ext>
            </a:extLst>
          </p:cNvPr>
          <p:cNvSpPr>
            <a:spLocks noGrp="1"/>
          </p:cNvSpPr>
          <p:nvPr>
            <p:ph type="sldNum" sz="quarter" idx="12"/>
          </p:nvPr>
        </p:nvSpPr>
        <p:spPr/>
        <p:txBody>
          <a:bodyPr/>
          <a:lstStyle/>
          <a:p>
            <a:fld id="{B900AC7D-0DE9-0B40-A2D3-93208DEBB76E}" type="slidenum">
              <a:rPr lang="it-IT" smtClean="0"/>
              <a:t>‹N›</a:t>
            </a:fld>
            <a:endParaRPr lang="it-IT"/>
          </a:p>
        </p:txBody>
      </p:sp>
    </p:spTree>
    <p:extLst>
      <p:ext uri="{BB962C8B-B14F-4D97-AF65-F5344CB8AC3E}">
        <p14:creationId xmlns:p14="http://schemas.microsoft.com/office/powerpoint/2010/main" val="149388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25EE51C-7B64-B35F-AF51-979FDAAD48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97F1D51-9D94-FA65-3164-384B69810F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5F3A30A-3F7D-ED6E-2BF4-15E1DD913B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CB770-78F6-8C49-B1DF-7D49EA9736BC}" type="datetimeFigureOut">
              <a:rPr lang="it-IT" smtClean="0"/>
              <a:t>22/09/24</a:t>
            </a:fld>
            <a:endParaRPr lang="it-IT"/>
          </a:p>
        </p:txBody>
      </p:sp>
      <p:sp>
        <p:nvSpPr>
          <p:cNvPr id="5" name="Segnaposto piè di pagina 4">
            <a:extLst>
              <a:ext uri="{FF2B5EF4-FFF2-40B4-BE49-F238E27FC236}">
                <a16:creationId xmlns:a16="http://schemas.microsoft.com/office/drawing/2014/main" id="{86C4495E-2319-47E4-1B7F-B9E7F69126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0A18BA7-B1AF-83CD-A790-223595D159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0AC7D-0DE9-0B40-A2D3-93208DEBB76E}" type="slidenum">
              <a:rPr lang="it-IT" smtClean="0"/>
              <a:t>‹N›</a:t>
            </a:fld>
            <a:endParaRPr lang="it-IT"/>
          </a:p>
        </p:txBody>
      </p:sp>
    </p:spTree>
    <p:extLst>
      <p:ext uri="{BB962C8B-B14F-4D97-AF65-F5344CB8AC3E}">
        <p14:creationId xmlns:p14="http://schemas.microsoft.com/office/powerpoint/2010/main" val="2962517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I37VtQbOa7M&amp;ab_channel=gabrielcava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036C4EB1-712A-0A87-3DFF-6E08F4E8332C}"/>
              </a:ext>
            </a:extLst>
          </p:cNvPr>
          <p:cNvSpPr>
            <a:spLocks noGrp="1"/>
          </p:cNvSpPr>
          <p:nvPr>
            <p:ph type="ctrTitle"/>
          </p:nvPr>
        </p:nvSpPr>
        <p:spPr/>
        <p:txBody>
          <a:bodyPr>
            <a:normAutofit/>
          </a:bodyPr>
          <a:lstStyle/>
          <a:p>
            <a:r>
              <a:rPr lang="it-IT" sz="4400" dirty="0">
                <a:latin typeface="Times New Roman" panose="02020603050405020304" pitchFamily="18" charset="0"/>
                <a:cs typeface="Times New Roman" panose="02020603050405020304" pitchFamily="18" charset="0"/>
              </a:rPr>
              <a:t>I processi di </a:t>
            </a:r>
            <a:r>
              <a:rPr lang="it-IT" sz="4400" i="1" dirty="0" err="1">
                <a:latin typeface="Times New Roman" panose="02020603050405020304" pitchFamily="18" charset="0"/>
                <a:cs typeface="Times New Roman" panose="02020603050405020304" pitchFamily="18" charset="0"/>
              </a:rPr>
              <a:t>nation</a:t>
            </a:r>
            <a:r>
              <a:rPr lang="it-IT" sz="4400" i="1" dirty="0">
                <a:latin typeface="Times New Roman" panose="02020603050405020304" pitchFamily="18" charset="0"/>
                <a:cs typeface="Times New Roman" panose="02020603050405020304" pitchFamily="18" charset="0"/>
              </a:rPr>
              <a:t> building</a:t>
            </a:r>
            <a:r>
              <a:rPr lang="it-IT" sz="4400" dirty="0">
                <a:latin typeface="Times New Roman" panose="02020603050405020304" pitchFamily="18" charset="0"/>
                <a:cs typeface="Times New Roman" panose="02020603050405020304" pitchFamily="18" charset="0"/>
              </a:rPr>
              <a:t> e l’avvento della società di massa</a:t>
            </a:r>
          </a:p>
        </p:txBody>
      </p:sp>
    </p:spTree>
    <p:extLst>
      <p:ext uri="{BB962C8B-B14F-4D97-AF65-F5344CB8AC3E}">
        <p14:creationId xmlns:p14="http://schemas.microsoft.com/office/powerpoint/2010/main" val="2138854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a:extLst>
              <a:ext uri="{FF2B5EF4-FFF2-40B4-BE49-F238E27FC236}">
                <a16:creationId xmlns:a16="http://schemas.microsoft.com/office/drawing/2014/main" id="{60DE9CA1-F2FF-65BB-68D0-8A9ECD7864F4}"/>
              </a:ext>
            </a:extLst>
          </p:cNvPr>
          <p:cNvSpPr>
            <a:spLocks noGrp="1"/>
          </p:cNvSpPr>
          <p:nvPr>
            <p:ph idx="1"/>
          </p:nvPr>
        </p:nvSpPr>
        <p:spPr/>
        <p:txBody>
          <a:bodyPr/>
          <a:lstStyle/>
          <a:p>
            <a:pPr marL="514350" indent="-514350" algn="ctr">
              <a:buFont typeface="+mj-lt"/>
              <a:buAutoNum type="arabicPeriod" startAt="2"/>
            </a:pPr>
            <a:r>
              <a:rPr lang="it-IT" b="1" dirty="0">
                <a:latin typeface="Times New Roman" panose="02020603050405020304" pitchFamily="18" charset="0"/>
                <a:cs typeface="Times New Roman" panose="02020603050405020304" pitchFamily="18" charset="0"/>
              </a:rPr>
              <a:t>Crescita demografica</a:t>
            </a:r>
          </a:p>
          <a:p>
            <a:pPr marL="514350" indent="-514350" algn="ctr">
              <a:buFont typeface="+mj-lt"/>
              <a:buAutoNum type="arabicPeriod" startAt="2"/>
            </a:pPr>
            <a:endParaRPr lang="it-IT" b="1" dirty="0">
              <a:latin typeface="Times New Roman" panose="02020603050405020304" pitchFamily="18" charset="0"/>
              <a:cs typeface="Times New Roman" panose="02020603050405020304" pitchFamily="18" charset="0"/>
            </a:endParaRPr>
          </a:p>
          <a:p>
            <a:pPr algn="just">
              <a:buFontTx/>
              <a:buChar char="-"/>
            </a:pPr>
            <a:r>
              <a:rPr lang="it-IT" dirty="0">
                <a:latin typeface="Times New Roman" panose="02020603050405020304" pitchFamily="18" charset="0"/>
                <a:cs typeface="Times New Roman" panose="02020603050405020304" pitchFamily="18" charset="0"/>
              </a:rPr>
              <a:t>aumento del </a:t>
            </a:r>
            <a:r>
              <a:rPr lang="it-IT" b="1" i="1" dirty="0">
                <a:latin typeface="Times New Roman" panose="02020603050405020304" pitchFamily="18" charset="0"/>
                <a:cs typeface="Times New Roman" panose="02020603050405020304" pitchFamily="18" charset="0"/>
              </a:rPr>
              <a:t>tasso di natalità</a:t>
            </a:r>
          </a:p>
          <a:p>
            <a:pPr marL="0" indent="0" algn="just">
              <a:buNone/>
            </a:pPr>
            <a:r>
              <a:rPr lang="it-IT" dirty="0">
                <a:latin typeface="Times New Roman" panose="02020603050405020304" pitchFamily="18" charset="0"/>
                <a:cs typeface="Times New Roman" panose="02020603050405020304" pitchFamily="18" charset="0"/>
              </a:rPr>
              <a:t>(pur se cominciano ad affermarsi le pratiche contraccettive e politiche di contenimento delle nascite)</a:t>
            </a:r>
          </a:p>
          <a:p>
            <a:pPr algn="just">
              <a:buFontTx/>
              <a:buChar char="-"/>
            </a:pPr>
            <a:r>
              <a:rPr lang="it-IT" dirty="0">
                <a:latin typeface="Times New Roman" panose="02020603050405020304" pitchFamily="18" charset="0"/>
                <a:cs typeface="Times New Roman" panose="02020603050405020304" pitchFamily="18" charset="0"/>
              </a:rPr>
              <a:t>diminuzione del </a:t>
            </a:r>
            <a:r>
              <a:rPr lang="it-IT" b="1" i="1" dirty="0">
                <a:latin typeface="Times New Roman" panose="02020603050405020304" pitchFamily="18" charset="0"/>
                <a:cs typeface="Times New Roman" panose="02020603050405020304" pitchFamily="18" charset="0"/>
              </a:rPr>
              <a:t>tasso di mortalità</a:t>
            </a:r>
          </a:p>
          <a:p>
            <a:pPr marL="0" indent="0" algn="just">
              <a:buNone/>
            </a:pPr>
            <a:r>
              <a:rPr lang="it-IT" dirty="0">
                <a:latin typeface="Times New Roman" panose="02020603050405020304" pitchFamily="18" charset="0"/>
                <a:cs typeface="Times New Roman" panose="02020603050405020304" pitchFamily="18" charset="0"/>
              </a:rPr>
              <a:t>(miglioramento delle condizioni di vita nelle metropoli; progressi nel campo della medicina; andamento dei flussi migratori)</a:t>
            </a:r>
          </a:p>
          <a:p>
            <a:pPr marL="0" indent="0">
              <a:buNone/>
            </a:pPr>
            <a:endParaRPr lang="it-IT" dirty="0"/>
          </a:p>
        </p:txBody>
      </p:sp>
    </p:spTree>
    <p:extLst>
      <p:ext uri="{BB962C8B-B14F-4D97-AF65-F5344CB8AC3E}">
        <p14:creationId xmlns:p14="http://schemas.microsoft.com/office/powerpoint/2010/main" val="2067439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514350" indent="-514350" algn="ctr">
              <a:buFont typeface="+mj-lt"/>
              <a:buAutoNum type="arabicPeriod" startAt="3"/>
            </a:pPr>
            <a:r>
              <a:rPr lang="it-IT" b="1" dirty="0">
                <a:latin typeface="Times New Roman" panose="02020603050405020304" pitchFamily="18" charset="0"/>
                <a:cs typeface="Times New Roman" panose="02020603050405020304" pitchFamily="18" charset="0"/>
              </a:rPr>
              <a:t>Rivoluzione industriale</a:t>
            </a:r>
            <a:br>
              <a:rPr lang="it-IT" dirty="0">
                <a:latin typeface="Times New Roman" panose="02020603050405020304" pitchFamily="18" charset="0"/>
                <a:cs typeface="Times New Roman" panose="02020603050405020304" pitchFamily="18" charset="0"/>
              </a:rPr>
            </a:br>
            <a:r>
              <a:rPr lang="it-IT" dirty="0">
                <a:latin typeface="Times New Roman" panose="02020603050405020304" pitchFamily="18" charset="0"/>
                <a:cs typeface="Times New Roman" panose="02020603050405020304" pitchFamily="18" charset="0"/>
              </a:rPr>
              <a:t>(in Occidente)</a:t>
            </a:r>
          </a:p>
          <a:p>
            <a:pPr>
              <a:buFontTx/>
              <a:buChar char="-"/>
            </a:pPr>
            <a:r>
              <a:rPr lang="it-IT" dirty="0">
                <a:latin typeface="Times New Roman" panose="02020603050405020304" pitchFamily="18" charset="0"/>
                <a:cs typeface="Times New Roman" panose="02020603050405020304" pitchFamily="18" charset="0"/>
              </a:rPr>
              <a:t>innovazioni produttive</a:t>
            </a:r>
          </a:p>
          <a:p>
            <a:pPr>
              <a:buFontTx/>
              <a:buChar char="-"/>
            </a:pPr>
            <a:r>
              <a:rPr lang="it-IT" dirty="0">
                <a:latin typeface="Times New Roman" panose="02020603050405020304" pitchFamily="18" charset="0"/>
                <a:cs typeface="Times New Roman" panose="02020603050405020304" pitchFamily="18" charset="0"/>
              </a:rPr>
              <a:t>nuovi settori produttivi: </a:t>
            </a:r>
            <a:br>
              <a:rPr lang="it-IT" dirty="0">
                <a:latin typeface="Times New Roman" panose="02020603050405020304" pitchFamily="18" charset="0"/>
                <a:cs typeface="Times New Roman" panose="02020603050405020304" pitchFamily="18" charset="0"/>
              </a:rPr>
            </a:br>
            <a:r>
              <a:rPr lang="it-IT" dirty="0">
                <a:latin typeface="Times New Roman" panose="02020603050405020304" pitchFamily="18" charset="0"/>
                <a:cs typeface="Times New Roman" panose="02020603050405020304" pitchFamily="18" charset="0"/>
              </a:rPr>
              <a:t>diversificazione e </a:t>
            </a:r>
            <a:r>
              <a:rPr lang="it-IT" dirty="0" err="1">
                <a:latin typeface="Times New Roman" panose="02020603050405020304" pitchFamily="18" charset="0"/>
                <a:cs typeface="Times New Roman" panose="02020603050405020304" pitchFamily="18" charset="0"/>
              </a:rPr>
              <a:t>complessificazione</a:t>
            </a:r>
            <a:r>
              <a:rPr lang="it-IT" dirty="0">
                <a:latin typeface="Times New Roman" panose="02020603050405020304" pitchFamily="18" charset="0"/>
                <a:cs typeface="Times New Roman" panose="02020603050405020304" pitchFamily="18" charset="0"/>
              </a:rPr>
              <a:t> del mercato</a:t>
            </a:r>
          </a:p>
          <a:p>
            <a:pPr>
              <a:buFontTx/>
              <a:buChar char="-"/>
            </a:pPr>
            <a:r>
              <a:rPr lang="it-IT" dirty="0">
                <a:latin typeface="Times New Roman" panose="02020603050405020304" pitchFamily="18" charset="0"/>
                <a:cs typeface="Times New Roman" panose="02020603050405020304" pitchFamily="18" charset="0"/>
              </a:rPr>
              <a:t>nuovi impianti e nuovi macchinari</a:t>
            </a:r>
          </a:p>
          <a:p>
            <a:pPr algn="just">
              <a:buFontTx/>
              <a:buChar char="-"/>
            </a:pPr>
            <a:r>
              <a:rPr lang="it-IT" dirty="0">
                <a:latin typeface="Times New Roman" panose="02020603050405020304" pitchFamily="18" charset="0"/>
                <a:cs typeface="Times New Roman" panose="02020603050405020304" pitchFamily="18" charset="0"/>
              </a:rPr>
              <a:t>nuove modalità di finanziamento, organizzazione e management delle linee produttive</a:t>
            </a:r>
          </a:p>
        </p:txBody>
      </p:sp>
    </p:spTree>
    <p:extLst>
      <p:ext uri="{BB962C8B-B14F-4D97-AF65-F5344CB8AC3E}">
        <p14:creationId xmlns:p14="http://schemas.microsoft.com/office/powerpoint/2010/main" val="1830592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514350" indent="-514350" algn="ctr">
              <a:buFont typeface="+mj-lt"/>
              <a:buAutoNum type="arabicPeriod" startAt="4"/>
            </a:pPr>
            <a:r>
              <a:rPr lang="it-IT" b="1" dirty="0">
                <a:latin typeface="Times New Roman" panose="02020603050405020304" pitchFamily="18" charset="0"/>
                <a:cs typeface="Times New Roman" panose="02020603050405020304" pitchFamily="18" charset="0"/>
              </a:rPr>
              <a:t>Nuove forme di gestione e di organizzazione della produzione</a:t>
            </a:r>
            <a:br>
              <a:rPr lang="it-IT" dirty="0">
                <a:latin typeface="Times New Roman" panose="02020603050405020304" pitchFamily="18" charset="0"/>
                <a:cs typeface="Times New Roman" panose="02020603050405020304" pitchFamily="18" charset="0"/>
              </a:rPr>
            </a:br>
            <a:endParaRPr lang="it-IT" dirty="0">
              <a:latin typeface="Times New Roman" panose="02020603050405020304" pitchFamily="18" charset="0"/>
              <a:cs typeface="Times New Roman" panose="02020603050405020304" pitchFamily="18" charset="0"/>
            </a:endParaRPr>
          </a:p>
          <a:p>
            <a:pPr marL="0" indent="-457200">
              <a:spcBef>
                <a:spcPts val="0"/>
              </a:spcBef>
              <a:buNone/>
            </a:pPr>
            <a:r>
              <a:rPr lang="it-IT" dirty="0">
                <a:latin typeface="Times New Roman" panose="02020603050405020304" pitchFamily="18" charset="0"/>
                <a:cs typeface="Times New Roman" panose="02020603050405020304" pitchFamily="18" charset="0"/>
              </a:rPr>
              <a:t>- razionalizzazione e disciplinamento</a:t>
            </a:r>
          </a:p>
          <a:p>
            <a:pPr marL="0" indent="0">
              <a:spcBef>
                <a:spcPts val="600"/>
              </a:spcBef>
              <a:spcAft>
                <a:spcPts val="600"/>
              </a:spcAft>
              <a:buNone/>
            </a:pPr>
            <a:r>
              <a:rPr lang="it-IT" dirty="0">
                <a:latin typeface="Times New Roman" panose="02020603050405020304" pitchFamily="18" charset="0"/>
                <a:cs typeface="Times New Roman" panose="02020603050405020304" pitchFamily="18" charset="0"/>
              </a:rPr>
              <a:t>- catena di montaggio</a:t>
            </a:r>
          </a:p>
          <a:p>
            <a:pPr marL="0" indent="0">
              <a:spcBef>
                <a:spcPts val="600"/>
              </a:spcBef>
              <a:buNone/>
            </a:pPr>
            <a:r>
              <a:rPr lang="it-IT" dirty="0">
                <a:latin typeface="Times New Roman" panose="02020603050405020304" pitchFamily="18" charset="0"/>
                <a:cs typeface="Times New Roman" panose="02020603050405020304" pitchFamily="18" charset="0"/>
              </a:rPr>
              <a:t>- differenziazione delle funzioni del lavoro</a:t>
            </a:r>
            <a:br>
              <a:rPr lang="it-IT" dirty="0">
                <a:latin typeface="Times New Roman" panose="02020603050405020304" pitchFamily="18" charset="0"/>
                <a:cs typeface="Times New Roman" panose="02020603050405020304" pitchFamily="18" charset="0"/>
              </a:rPr>
            </a:br>
            <a:br>
              <a:rPr lang="it-IT" dirty="0">
                <a:latin typeface="Times New Roman" panose="02020603050405020304" pitchFamily="18" charset="0"/>
                <a:cs typeface="Times New Roman" panose="02020603050405020304" pitchFamily="18" charset="0"/>
              </a:rPr>
            </a:br>
            <a:r>
              <a:rPr lang="it-IT" dirty="0">
                <a:latin typeface="Times New Roman" panose="02020603050405020304" pitchFamily="18" charset="0"/>
                <a:cs typeface="Times New Roman" panose="02020603050405020304" pitchFamily="18" charset="0"/>
              </a:rPr>
              <a:t>* Frederick Taylor (1856-1915)</a:t>
            </a:r>
            <a:br>
              <a:rPr lang="it-IT" dirty="0">
                <a:latin typeface="Times New Roman" panose="02020603050405020304" pitchFamily="18" charset="0"/>
                <a:cs typeface="Times New Roman" panose="02020603050405020304" pitchFamily="18" charset="0"/>
              </a:rPr>
            </a:br>
            <a:r>
              <a:rPr lang="it-IT" dirty="0">
                <a:latin typeface="Times New Roman" panose="02020603050405020304" pitchFamily="18" charset="0"/>
                <a:cs typeface="Times New Roman" panose="02020603050405020304" pitchFamily="18" charset="0"/>
              </a:rPr>
              <a:t>* Henry Ford (1863-1947)</a:t>
            </a:r>
          </a:p>
        </p:txBody>
      </p:sp>
    </p:spTree>
    <p:extLst>
      <p:ext uri="{BB962C8B-B14F-4D97-AF65-F5344CB8AC3E}">
        <p14:creationId xmlns:p14="http://schemas.microsoft.com/office/powerpoint/2010/main" val="3836823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i="1" dirty="0">
                <a:latin typeface="Times New Roman" panose="02020603050405020304" pitchFamily="18" charset="0"/>
                <a:cs typeface="Times New Roman" panose="02020603050405020304" pitchFamily="18" charset="0"/>
              </a:rPr>
              <a:t>Tempi moderni</a:t>
            </a:r>
            <a:r>
              <a:rPr lang="it-IT" dirty="0">
                <a:latin typeface="Times New Roman" panose="02020603050405020304" pitchFamily="18" charset="0"/>
                <a:cs typeface="Times New Roman" panose="02020603050405020304" pitchFamily="18" charset="0"/>
              </a:rPr>
              <a:t>, Charlie Chaplin (1936)</a:t>
            </a:r>
            <a:endParaRPr lang="it-IT" i="1" dirty="0">
              <a:latin typeface="Times New Roman" panose="02020603050405020304" pitchFamily="18" charset="0"/>
              <a:cs typeface="Times New Roman" panose="02020603050405020304" pitchFamily="18" charset="0"/>
            </a:endParaRPr>
          </a:p>
        </p:txBody>
      </p:sp>
      <p:pic>
        <p:nvPicPr>
          <p:cNvPr id="4" name="Segnaposto contenuto 3" descr="Chaplin_-_Modern_Times.jpg"/>
          <p:cNvPicPr>
            <a:picLocks noGrp="1" noChangeAspect="1"/>
          </p:cNvPicPr>
          <p:nvPr>
            <p:ph idx="1"/>
          </p:nvPr>
        </p:nvPicPr>
        <p:blipFill>
          <a:blip r:embed="rId3" cstate="screen">
            <a:extLst>
              <a:ext uri="{28A0092B-C50C-407E-A947-70E740481C1C}">
                <a14:useLocalDpi xmlns:a14="http://schemas.microsoft.com/office/drawing/2010/main"/>
              </a:ext>
            </a:extLst>
          </a:blip>
          <a:stretch>
            <a:fillRect/>
          </a:stretch>
        </p:blipFill>
        <p:spPr>
          <a:xfrm>
            <a:off x="2912275" y="1854000"/>
            <a:ext cx="6367449" cy="5004000"/>
          </a:xfrm>
        </p:spPr>
      </p:pic>
    </p:spTree>
    <p:extLst>
      <p:ext uri="{BB962C8B-B14F-4D97-AF65-F5344CB8AC3E}">
        <p14:creationId xmlns:p14="http://schemas.microsoft.com/office/powerpoint/2010/main" val="789838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2D87F65-41C0-2E48-9C8C-FDAEE921DE6D}"/>
              </a:ext>
            </a:extLst>
          </p:cNvPr>
          <p:cNvSpPr>
            <a:spLocks noGrp="1"/>
          </p:cNvSpPr>
          <p:nvPr>
            <p:ph idx="1"/>
          </p:nvPr>
        </p:nvSpPr>
        <p:spPr/>
        <p:txBody>
          <a:bodyPr/>
          <a:lstStyle/>
          <a:p>
            <a:pPr marL="0" indent="0">
              <a:buNone/>
            </a:pPr>
            <a:endParaRPr lang="it-IT" dirty="0">
              <a:hlinkClick r:id="rId2"/>
            </a:endParaRPr>
          </a:p>
          <a:p>
            <a:pPr marL="0" indent="0">
              <a:buNone/>
            </a:pPr>
            <a:endParaRPr lang="it-IT" dirty="0">
              <a:hlinkClick r:id="rId2"/>
            </a:endParaRPr>
          </a:p>
          <a:p>
            <a:pPr marL="0" indent="0">
              <a:buNone/>
            </a:pPr>
            <a:endParaRPr lang="it-IT" dirty="0">
              <a:hlinkClick r:id="rId2"/>
            </a:endParaRPr>
          </a:p>
          <a:p>
            <a:pPr marL="0" indent="0">
              <a:buNone/>
            </a:pPr>
            <a:r>
              <a:rPr lang="it-IT" dirty="0">
                <a:hlinkClick r:id="rId2"/>
              </a:rPr>
              <a:t>https://www.youtube.com/watch?v=I37VtQbOa7M&amp;ab_channel=gabrielcava2</a:t>
            </a:r>
            <a:endParaRPr lang="it-IT" dirty="0"/>
          </a:p>
          <a:p>
            <a:pPr marL="0" indent="0">
              <a:buNone/>
            </a:pPr>
            <a:endParaRPr lang="it-IT" dirty="0"/>
          </a:p>
        </p:txBody>
      </p:sp>
    </p:spTree>
    <p:extLst>
      <p:ext uri="{BB962C8B-B14F-4D97-AF65-F5344CB8AC3E}">
        <p14:creationId xmlns:p14="http://schemas.microsoft.com/office/powerpoint/2010/main" val="288245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514350" indent="-514350" algn="ctr">
              <a:buFont typeface="+mj-lt"/>
              <a:buAutoNum type="arabicPeriod" startAt="5"/>
            </a:pPr>
            <a:r>
              <a:rPr lang="it-IT" b="1" dirty="0">
                <a:latin typeface="Times New Roman" panose="02020603050405020304" pitchFamily="18" charset="0"/>
                <a:cs typeface="Times New Roman" panose="02020603050405020304" pitchFamily="18" charset="0"/>
              </a:rPr>
              <a:t>Riorganizzazione dei sistemi educativi</a:t>
            </a:r>
          </a:p>
          <a:p>
            <a:pPr marL="0" indent="0" algn="ctr">
              <a:buNone/>
            </a:pPr>
            <a:endParaRPr lang="it-IT" b="1" dirty="0">
              <a:latin typeface="Times New Roman" panose="02020603050405020304" pitchFamily="18" charset="0"/>
              <a:cs typeface="Times New Roman" panose="02020603050405020304" pitchFamily="18" charset="0"/>
            </a:endParaRPr>
          </a:p>
          <a:p>
            <a:pPr>
              <a:buFontTx/>
              <a:buChar char="-"/>
            </a:pPr>
            <a:r>
              <a:rPr lang="it-IT" dirty="0">
                <a:latin typeface="Times New Roman" panose="02020603050405020304" pitchFamily="18" charset="0"/>
                <a:cs typeface="Times New Roman" panose="02020603050405020304" pitchFamily="18" charset="0"/>
              </a:rPr>
              <a:t>alfabetizzazione e scuola dell’obbligo</a:t>
            </a:r>
          </a:p>
          <a:p>
            <a:pPr>
              <a:buFontTx/>
              <a:buChar char="-"/>
            </a:pPr>
            <a:r>
              <a:rPr lang="it-IT" dirty="0">
                <a:latin typeface="Times New Roman" panose="02020603050405020304" pitchFamily="18" charset="0"/>
                <a:cs typeface="Times New Roman" panose="02020603050405020304" pitchFamily="18" charset="0"/>
              </a:rPr>
              <a:t>moralizzazione e </a:t>
            </a:r>
            <a:r>
              <a:rPr lang="it-IT" i="1" dirty="0">
                <a:latin typeface="Times New Roman" panose="02020603050405020304" pitchFamily="18" charset="0"/>
                <a:cs typeface="Times New Roman" panose="02020603050405020304" pitchFamily="18" charset="0"/>
              </a:rPr>
              <a:t>disciplinamento</a:t>
            </a:r>
            <a:r>
              <a:rPr lang="it-IT" dirty="0">
                <a:latin typeface="Times New Roman" panose="02020603050405020304" pitchFamily="18" charset="0"/>
                <a:cs typeface="Times New Roman" panose="02020603050405020304" pitchFamily="18" charset="0"/>
              </a:rPr>
              <a:t> delle classi povere</a:t>
            </a:r>
          </a:p>
          <a:p>
            <a:pPr>
              <a:buFontTx/>
              <a:buChar char="-"/>
            </a:pPr>
            <a:r>
              <a:rPr lang="it-IT" dirty="0">
                <a:latin typeface="Times New Roman" panose="02020603050405020304" pitchFamily="18" charset="0"/>
                <a:cs typeface="Times New Roman" panose="02020603050405020304" pitchFamily="18" charset="0"/>
              </a:rPr>
              <a:t>riforma dell’insegnamento secondario e delle università</a:t>
            </a:r>
          </a:p>
        </p:txBody>
      </p:sp>
    </p:spTree>
    <p:extLst>
      <p:ext uri="{BB962C8B-B14F-4D97-AF65-F5344CB8AC3E}">
        <p14:creationId xmlns:p14="http://schemas.microsoft.com/office/powerpoint/2010/main" val="2519396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514350" indent="-514350" algn="ctr">
              <a:buFont typeface="+mj-lt"/>
              <a:buAutoNum type="arabicPeriod" startAt="6"/>
            </a:pPr>
            <a:r>
              <a:rPr lang="it-IT" b="1" dirty="0" err="1">
                <a:latin typeface="Times New Roman" panose="02020603050405020304" pitchFamily="18" charset="0"/>
                <a:cs typeface="Times New Roman" panose="02020603050405020304" pitchFamily="18" charset="0"/>
              </a:rPr>
              <a:t>Complessificazione</a:t>
            </a:r>
            <a:r>
              <a:rPr lang="it-IT" b="1" dirty="0">
                <a:latin typeface="Times New Roman" panose="02020603050405020304" pitchFamily="18" charset="0"/>
                <a:cs typeface="Times New Roman" panose="02020603050405020304" pitchFamily="18" charset="0"/>
              </a:rPr>
              <a:t> della struttura sociale</a:t>
            </a:r>
          </a:p>
          <a:p>
            <a:pPr marL="514350" indent="-514350" algn="ctr">
              <a:buFont typeface="+mj-lt"/>
              <a:buAutoNum type="arabicPeriod" startAt="6"/>
            </a:pPr>
            <a:endParaRPr lang="it-IT" b="1"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 il ceto medio</a:t>
            </a:r>
          </a:p>
          <a:p>
            <a:pPr marL="0" indent="0">
              <a:buNone/>
            </a:pPr>
            <a:r>
              <a:rPr lang="it-IT" dirty="0">
                <a:latin typeface="Times New Roman" panose="02020603050405020304" pitchFamily="18" charset="0"/>
                <a:cs typeface="Times New Roman" panose="02020603050405020304" pitchFamily="18" charset="0"/>
              </a:rPr>
              <a:t>- aumento dei redditi e tendenza alla stabilità/calo dei prezzi dei prodotti agricoli e industriali</a:t>
            </a:r>
          </a:p>
          <a:p>
            <a:pPr marL="0" indent="0">
              <a:buNone/>
            </a:pPr>
            <a:r>
              <a:rPr lang="it-IT" dirty="0">
                <a:latin typeface="Times New Roman" panose="02020603050405020304" pitchFamily="18" charset="0"/>
                <a:cs typeface="Times New Roman" panose="02020603050405020304" pitchFamily="18" charset="0"/>
              </a:rPr>
              <a:t>- formazione di un mercato di beni superflui o di consumo durevole &gt; i </a:t>
            </a:r>
            <a:r>
              <a:rPr lang="it-IT" i="1" dirty="0">
                <a:latin typeface="Times New Roman" panose="02020603050405020304" pitchFamily="18" charset="0"/>
                <a:cs typeface="Times New Roman" panose="02020603050405020304" pitchFamily="18" charset="0"/>
              </a:rPr>
              <a:t>grandi magazzini</a:t>
            </a:r>
            <a:r>
              <a:rPr lang="it-IT" dirty="0">
                <a:latin typeface="Times New Roman" panose="02020603050405020304" pitchFamily="18" charset="0"/>
                <a:cs typeface="Times New Roman" panose="02020603050405020304" pitchFamily="18" charset="0"/>
              </a:rPr>
              <a:t> e </a:t>
            </a:r>
            <a:r>
              <a:rPr lang="it-IT" i="1" dirty="0">
                <a:latin typeface="Times New Roman" panose="02020603050405020304" pitchFamily="18" charset="0"/>
                <a:cs typeface="Times New Roman" panose="02020603050405020304" pitchFamily="18" charset="0"/>
              </a:rPr>
              <a:t>le vetrine</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4156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latin typeface="Times New Roman" panose="02020603050405020304" pitchFamily="18" charset="0"/>
                <a:cs typeface="Times New Roman" panose="02020603050405020304" pitchFamily="18" charset="0"/>
              </a:rPr>
              <a:t>E. </a:t>
            </a:r>
            <a:r>
              <a:rPr lang="it-IT" dirty="0" err="1">
                <a:latin typeface="Times New Roman" panose="02020603050405020304" pitchFamily="18" charset="0"/>
                <a:cs typeface="Times New Roman" panose="02020603050405020304" pitchFamily="18" charset="0"/>
              </a:rPr>
              <a:t>Atget</a:t>
            </a:r>
            <a:r>
              <a:rPr lang="it-IT"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bd</a:t>
            </a:r>
            <a:r>
              <a:rPr lang="it-IT" i="1" dirty="0">
                <a:latin typeface="Times New Roman" panose="02020603050405020304" pitchFamily="18" charset="0"/>
                <a:cs typeface="Times New Roman" panose="02020603050405020304" pitchFamily="18" charset="0"/>
              </a:rPr>
              <a:t>. de Strasbourg</a:t>
            </a:r>
            <a:r>
              <a:rPr lang="it-IT" dirty="0">
                <a:latin typeface="Times New Roman" panose="02020603050405020304" pitchFamily="18" charset="0"/>
                <a:cs typeface="Times New Roman" panose="02020603050405020304" pitchFamily="18" charset="0"/>
              </a:rPr>
              <a:t> - Paris (1912)</a:t>
            </a:r>
          </a:p>
        </p:txBody>
      </p:sp>
      <p:pic>
        <p:nvPicPr>
          <p:cNvPr id="4" name="Segnaposto contenuto 3" descr="SID49764_510px.jpg.510x10000_q85.jpg"/>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4118771" y="1818000"/>
            <a:ext cx="3954458" cy="5040000"/>
          </a:xfrm>
        </p:spPr>
      </p:pic>
    </p:spTree>
    <p:extLst>
      <p:ext uri="{BB962C8B-B14F-4D97-AF65-F5344CB8AC3E}">
        <p14:creationId xmlns:p14="http://schemas.microsoft.com/office/powerpoint/2010/main" val="2846810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endParaRPr lang="it-IT" i="1" dirty="0"/>
          </a:p>
          <a:p>
            <a:pPr marL="0" indent="0" algn="just">
              <a:buNone/>
            </a:pPr>
            <a:r>
              <a:rPr lang="it-IT" b="1" i="1" dirty="0">
                <a:latin typeface="Times New Roman" panose="02020603050405020304" pitchFamily="18" charset="0"/>
                <a:cs typeface="Times New Roman" panose="02020603050405020304" pitchFamily="18" charset="0"/>
              </a:rPr>
              <a:t>nazionalizzazione delle masse</a:t>
            </a:r>
          </a:p>
          <a:p>
            <a:pPr marL="0" indent="0" algn="just">
              <a:buNone/>
            </a:pPr>
            <a:r>
              <a:rPr lang="it-IT" dirty="0">
                <a:latin typeface="Times New Roman" panose="02020603050405020304" pitchFamily="18" charset="0"/>
                <a:cs typeface="Times New Roman" panose="02020603050405020304" pitchFamily="18" charset="0"/>
              </a:rPr>
              <a:t>espressione coniata da George L. Mosse per rendere conto del processo di coinvolgimento delle masse nella scena politica nazionale attraverso l’idea di nazione e il tentativo di farle sentire partecipi di una identità ‘superiore’ (la collettività nazionale)</a:t>
            </a:r>
            <a:endParaRPr lang="it-IT"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498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i="1" dirty="0">
                <a:latin typeface="Times New Roman" panose="02020603050405020304" pitchFamily="18" charset="0"/>
                <a:cs typeface="Times New Roman" panose="02020603050405020304" pitchFamily="18" charset="0"/>
              </a:rPr>
              <a:t>Insegnare la nazione</a:t>
            </a:r>
          </a:p>
        </p:txBody>
      </p:sp>
      <p:sp>
        <p:nvSpPr>
          <p:cNvPr id="3" name="Segnaposto contenuto 2"/>
          <p:cNvSpPr>
            <a:spLocks noGrp="1"/>
          </p:cNvSpPr>
          <p:nvPr>
            <p:ph idx="1"/>
          </p:nvPr>
        </p:nvSpPr>
        <p:spPr/>
        <p:txBody>
          <a:bodyPr/>
          <a:lstStyle/>
          <a:p>
            <a:pPr marL="0" indent="0" algn="ctr">
              <a:buNone/>
            </a:pPr>
            <a:r>
              <a:rPr lang="it-IT" u="sng" dirty="0">
                <a:latin typeface="Times New Roman" panose="02020603050405020304" pitchFamily="18" charset="0"/>
                <a:cs typeface="Times New Roman" panose="02020603050405020304" pitchFamily="18" charset="0"/>
              </a:rPr>
              <a:t>Le </a:t>
            </a:r>
            <a:r>
              <a:rPr lang="it-IT" b="1" u="sng" dirty="0">
                <a:latin typeface="Times New Roman" panose="02020603050405020304" pitchFamily="18" charset="0"/>
                <a:cs typeface="Times New Roman" panose="02020603050405020304" pitchFamily="18" charset="0"/>
              </a:rPr>
              <a:t>istituzioni</a:t>
            </a:r>
            <a:r>
              <a:rPr lang="it-IT" u="sng" dirty="0">
                <a:latin typeface="Times New Roman" panose="02020603050405020304" pitchFamily="18" charset="0"/>
                <a:cs typeface="Times New Roman" panose="02020603050405020304" pitchFamily="18" charset="0"/>
              </a:rPr>
              <a:t> e i loro strumenti</a:t>
            </a:r>
          </a:p>
          <a:p>
            <a:pPr marL="0" indent="0">
              <a:buNone/>
            </a:pPr>
            <a:endParaRPr lang="it-IT" dirty="0">
              <a:latin typeface="Times New Roman" panose="02020603050405020304" pitchFamily="18" charset="0"/>
              <a:cs typeface="Times New Roman" panose="02020603050405020304" pitchFamily="18" charset="0"/>
            </a:endParaRPr>
          </a:p>
          <a:p>
            <a:pPr>
              <a:buFontTx/>
              <a:buChar char="-"/>
            </a:pPr>
            <a:r>
              <a:rPr lang="it-IT" dirty="0">
                <a:latin typeface="Times New Roman" panose="02020603050405020304" pitchFamily="18" charset="0"/>
                <a:cs typeface="Times New Roman" panose="02020603050405020304" pitchFamily="18" charset="0"/>
              </a:rPr>
              <a:t>la scuola</a:t>
            </a:r>
          </a:p>
          <a:p>
            <a:pPr>
              <a:buFontTx/>
              <a:buChar char="-"/>
            </a:pPr>
            <a:r>
              <a:rPr lang="it-IT" dirty="0">
                <a:latin typeface="Times New Roman" panose="02020603050405020304" pitchFamily="18" charset="0"/>
                <a:cs typeface="Times New Roman" panose="02020603050405020304" pitchFamily="18" charset="0"/>
              </a:rPr>
              <a:t>l’esercito</a:t>
            </a:r>
          </a:p>
          <a:p>
            <a:pPr>
              <a:buFontTx/>
              <a:buChar char="-"/>
            </a:pPr>
            <a:r>
              <a:rPr lang="it-IT" dirty="0">
                <a:latin typeface="Times New Roman" panose="02020603050405020304" pitchFamily="18" charset="0"/>
                <a:cs typeface="Times New Roman" panose="02020603050405020304" pitchFamily="18" charset="0"/>
              </a:rPr>
              <a:t>I rituali pubblici: le feste nazionali, la commemorazione dei </a:t>
            </a:r>
            <a:r>
              <a:rPr lang="it-IT" i="1" dirty="0" err="1">
                <a:latin typeface="Times New Roman" panose="02020603050405020304" pitchFamily="18" charset="0"/>
                <a:cs typeface="Times New Roman" panose="02020603050405020304" pitchFamily="18" charset="0"/>
              </a:rPr>
              <a:t>grands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hommes</a:t>
            </a:r>
            <a:r>
              <a:rPr lang="it-IT" dirty="0">
                <a:latin typeface="Times New Roman" panose="02020603050405020304" pitchFamily="18" charset="0"/>
                <a:cs typeface="Times New Roman" panose="02020603050405020304" pitchFamily="18" charset="0"/>
              </a:rPr>
              <a:t>, le statue e la toponomastica</a:t>
            </a:r>
          </a:p>
        </p:txBody>
      </p:sp>
    </p:spTree>
    <p:extLst>
      <p:ext uri="{BB962C8B-B14F-4D97-AF65-F5344CB8AC3E}">
        <p14:creationId xmlns:p14="http://schemas.microsoft.com/office/powerpoint/2010/main" val="3202841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p:txBody>
          <a:bodyPr>
            <a:normAutofit/>
          </a:bodyPr>
          <a:lstStyle/>
          <a:p>
            <a:pPr marL="0" indent="0" algn="just">
              <a:buNone/>
            </a:pPr>
            <a:r>
              <a:rPr lang="it-IT" b="1" dirty="0">
                <a:latin typeface="Times New Roman" panose="02020603050405020304" pitchFamily="18" charset="0"/>
                <a:cs typeface="Times New Roman" panose="02020603050405020304" pitchFamily="18" charset="0"/>
              </a:rPr>
              <a:t>Modificazioni materiali</a:t>
            </a:r>
            <a:r>
              <a:rPr lang="it-IT" dirty="0">
                <a:latin typeface="Times New Roman" panose="02020603050405020304" pitchFamily="18" charset="0"/>
                <a:cs typeface="Times New Roman" panose="02020603050405020304" pitchFamily="18" charset="0"/>
              </a:rPr>
              <a:t> e </a:t>
            </a:r>
            <a:r>
              <a:rPr lang="it-IT" b="1" dirty="0">
                <a:latin typeface="Times New Roman" panose="02020603050405020304" pitchFamily="18" charset="0"/>
                <a:cs typeface="Times New Roman" panose="02020603050405020304" pitchFamily="18" charset="0"/>
              </a:rPr>
              <a:t>immateriali</a:t>
            </a:r>
            <a:r>
              <a:rPr lang="it-IT" dirty="0">
                <a:latin typeface="Times New Roman" panose="02020603050405020304" pitchFamily="18" charset="0"/>
                <a:cs typeface="Times New Roman" panose="02020603050405020304" pitchFamily="18" charset="0"/>
              </a:rPr>
              <a:t> che sconvolgono la società europea nella seconda metà dell’Ottocento:</a:t>
            </a:r>
          </a:p>
          <a:p>
            <a:pPr>
              <a:buFontTx/>
              <a:buChar char="-"/>
            </a:pPr>
            <a:r>
              <a:rPr lang="it-IT" dirty="0">
                <a:latin typeface="Times New Roman" panose="02020603050405020304" pitchFamily="18" charset="0"/>
                <a:cs typeface="Times New Roman" panose="02020603050405020304" pitchFamily="18" charset="0"/>
              </a:rPr>
              <a:t>socio-economiche;</a:t>
            </a:r>
          </a:p>
          <a:p>
            <a:pPr>
              <a:buFontTx/>
              <a:buChar char="-"/>
            </a:pPr>
            <a:r>
              <a:rPr lang="it-IT" dirty="0">
                <a:latin typeface="Times New Roman" panose="02020603050405020304" pitchFamily="18" charset="0"/>
                <a:cs typeface="Times New Roman" panose="02020603050405020304" pitchFamily="18" charset="0"/>
              </a:rPr>
              <a:t>politiche;</a:t>
            </a:r>
          </a:p>
          <a:p>
            <a:pPr>
              <a:buFontTx/>
              <a:buChar char="-"/>
            </a:pPr>
            <a:r>
              <a:rPr lang="it-IT" dirty="0">
                <a:latin typeface="Times New Roman" panose="02020603050405020304" pitchFamily="18" charset="0"/>
                <a:cs typeface="Times New Roman" panose="02020603050405020304" pitchFamily="18" charset="0"/>
              </a:rPr>
              <a:t>culturali;</a:t>
            </a:r>
          </a:p>
          <a:p>
            <a:pPr>
              <a:buFontTx/>
              <a:buChar char="-"/>
            </a:pPr>
            <a:r>
              <a:rPr lang="it-IT" dirty="0">
                <a:latin typeface="Times New Roman" panose="02020603050405020304" pitchFamily="18" charset="0"/>
                <a:cs typeface="Times New Roman" panose="02020603050405020304" pitchFamily="18" charset="0"/>
              </a:rPr>
              <a:t>diplomatiche.</a:t>
            </a:r>
          </a:p>
        </p:txBody>
      </p:sp>
    </p:spTree>
    <p:extLst>
      <p:ext uri="{BB962C8B-B14F-4D97-AF65-F5344CB8AC3E}">
        <p14:creationId xmlns:p14="http://schemas.microsoft.com/office/powerpoint/2010/main" val="3489550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endParaRPr lang="it-IT" dirty="0"/>
          </a:p>
          <a:p>
            <a:pPr marL="0" indent="0">
              <a:buNone/>
            </a:pPr>
            <a:endParaRPr lang="it-IT" dirty="0"/>
          </a:p>
          <a:p>
            <a:pPr marL="0" indent="0" algn="just">
              <a:buNone/>
            </a:pPr>
            <a:r>
              <a:rPr lang="it-IT" dirty="0">
                <a:latin typeface="Times New Roman" panose="02020603050405020304" pitchFamily="18" charset="0"/>
                <a:cs typeface="Times New Roman" panose="02020603050405020304" pitchFamily="18" charset="0"/>
              </a:rPr>
              <a:t>&gt; con l’avvento della società di massa nascono nuove </a:t>
            </a:r>
            <a:r>
              <a:rPr lang="it-IT" b="1" dirty="0">
                <a:latin typeface="Times New Roman" panose="02020603050405020304" pitchFamily="18" charset="0"/>
                <a:cs typeface="Times New Roman" panose="02020603050405020304" pitchFamily="18" charset="0"/>
              </a:rPr>
              <a:t>dottrine</a:t>
            </a:r>
            <a:r>
              <a:rPr lang="it-IT" dirty="0">
                <a:latin typeface="Times New Roman" panose="02020603050405020304" pitchFamily="18" charset="0"/>
                <a:cs typeface="Times New Roman" panose="02020603050405020304" pitchFamily="18" charset="0"/>
              </a:rPr>
              <a:t> (socialismo e nazionalismo) e nuove </a:t>
            </a:r>
            <a:r>
              <a:rPr lang="it-IT" b="1" dirty="0">
                <a:latin typeface="Times New Roman" panose="02020603050405020304" pitchFamily="18" charset="0"/>
                <a:cs typeface="Times New Roman" panose="02020603050405020304" pitchFamily="18" charset="0"/>
              </a:rPr>
              <a:t>organizzazioni</a:t>
            </a:r>
            <a:r>
              <a:rPr lang="it-IT" dirty="0">
                <a:latin typeface="Times New Roman" panose="02020603050405020304" pitchFamily="18" charset="0"/>
                <a:cs typeface="Times New Roman" panose="02020603050405020304" pitchFamily="18" charset="0"/>
              </a:rPr>
              <a:t> politiche (i </a:t>
            </a:r>
            <a:r>
              <a:rPr lang="it-IT" b="1" dirty="0">
                <a:latin typeface="Times New Roman" panose="02020603050405020304" pitchFamily="18" charset="0"/>
                <a:cs typeface="Times New Roman" panose="02020603050405020304" pitchFamily="18" charset="0"/>
              </a:rPr>
              <a:t>partiti)</a:t>
            </a:r>
          </a:p>
          <a:p>
            <a:pPr marL="0" indent="0">
              <a:buNone/>
            </a:pPr>
            <a:endParaRPr lang="it-IT" b="1" dirty="0"/>
          </a:p>
          <a:p>
            <a:pPr marL="0" indent="0">
              <a:buNone/>
            </a:pPr>
            <a:endParaRPr lang="it-IT" dirty="0"/>
          </a:p>
        </p:txBody>
      </p:sp>
    </p:spTree>
    <p:extLst>
      <p:ext uri="{BB962C8B-B14F-4D97-AF65-F5344CB8AC3E}">
        <p14:creationId xmlns:p14="http://schemas.microsoft.com/office/powerpoint/2010/main" val="3287509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latin typeface="Times New Roman" panose="02020603050405020304" pitchFamily="18" charset="0"/>
                <a:cs typeface="Times New Roman" panose="02020603050405020304" pitchFamily="18" charset="0"/>
              </a:rPr>
              <a:t>Pablo Picasso, </a:t>
            </a:r>
            <a:r>
              <a:rPr lang="it-IT" i="1" dirty="0">
                <a:latin typeface="Times New Roman" panose="02020603050405020304" pitchFamily="18" charset="0"/>
                <a:cs typeface="Times New Roman" panose="02020603050405020304" pitchFamily="18" charset="0"/>
              </a:rPr>
              <a:t>Ritratto di </a:t>
            </a:r>
            <a:r>
              <a:rPr lang="it-IT" i="1" dirty="0" err="1">
                <a:latin typeface="Times New Roman" panose="02020603050405020304" pitchFamily="18" charset="0"/>
                <a:cs typeface="Times New Roman" panose="02020603050405020304" pitchFamily="18" charset="0"/>
              </a:rPr>
              <a:t>Ambroise</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Vollard</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(1910)</a:t>
            </a:r>
          </a:p>
        </p:txBody>
      </p:sp>
      <p:pic>
        <p:nvPicPr>
          <p:cNvPr id="4" name="Segnaposto contenuto 3"/>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7785600" y="378000"/>
            <a:ext cx="4406400" cy="6480000"/>
          </a:xfrm>
        </p:spPr>
      </p:pic>
    </p:spTree>
    <p:extLst>
      <p:ext uri="{BB962C8B-B14F-4D97-AF65-F5344CB8AC3E}">
        <p14:creationId xmlns:p14="http://schemas.microsoft.com/office/powerpoint/2010/main" val="4156813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514350" indent="-514350" algn="ctr">
              <a:buFont typeface="+mj-lt"/>
              <a:buAutoNum type="arabicPeriod"/>
            </a:pPr>
            <a:r>
              <a:rPr lang="it-IT" b="1" dirty="0">
                <a:latin typeface="Times New Roman" panose="02020603050405020304" pitchFamily="18" charset="0"/>
                <a:cs typeface="Times New Roman" panose="02020603050405020304" pitchFamily="18" charset="0"/>
              </a:rPr>
              <a:t>Tensione verso il </a:t>
            </a:r>
            <a:r>
              <a:rPr lang="it-IT" b="1" i="1" dirty="0">
                <a:latin typeface="Times New Roman" panose="02020603050405020304" pitchFamily="18" charset="0"/>
                <a:cs typeface="Times New Roman" panose="02020603050405020304" pitchFamily="18" charset="0"/>
              </a:rPr>
              <a:t>presente</a:t>
            </a:r>
          </a:p>
          <a:p>
            <a:pPr marL="0" indent="0" algn="ctr">
              <a:buNone/>
            </a:pPr>
            <a:r>
              <a:rPr lang="it-IT" dirty="0">
                <a:latin typeface="Times New Roman" panose="02020603050405020304" pitchFamily="18" charset="0"/>
                <a:cs typeface="Times New Roman" panose="02020603050405020304" pitchFamily="18" charset="0"/>
              </a:rPr>
              <a:t>(movimenti artistici e letterari)</a:t>
            </a:r>
          </a:p>
        </p:txBody>
      </p:sp>
    </p:spTree>
    <p:extLst>
      <p:ext uri="{BB962C8B-B14F-4D97-AF65-F5344CB8AC3E}">
        <p14:creationId xmlns:p14="http://schemas.microsoft.com/office/powerpoint/2010/main" val="1866503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a:latin typeface="Times New Roman" panose="02020603050405020304" pitchFamily="18" charset="0"/>
                <a:cs typeface="Times New Roman" panose="02020603050405020304" pitchFamily="18" charset="0"/>
              </a:rPr>
              <a:t>«Non possiamo portarci dietro dappertutto il cadavere di nostro padre»</a:t>
            </a:r>
          </a:p>
          <a:p>
            <a:pPr marL="0" indent="0">
              <a:buNone/>
            </a:pPr>
            <a:endParaRPr lang="it-IT" dirty="0">
              <a:latin typeface="Times New Roman" panose="02020603050405020304" pitchFamily="18" charset="0"/>
              <a:cs typeface="Times New Roman" panose="02020603050405020304" pitchFamily="18" charset="0"/>
            </a:endParaRPr>
          </a:p>
          <a:p>
            <a:pPr marL="0" indent="0">
              <a:buNone/>
            </a:pPr>
            <a:r>
              <a:rPr lang="it-IT" dirty="0">
                <a:latin typeface="Times New Roman" panose="02020603050405020304" pitchFamily="18" charset="0"/>
                <a:cs typeface="Times New Roman" panose="02020603050405020304" pitchFamily="18" charset="0"/>
              </a:rPr>
              <a:t>Guillaume Apollinaire, </a:t>
            </a:r>
            <a:r>
              <a:rPr lang="it-IT" i="1" dirty="0">
                <a:latin typeface="Times New Roman" panose="02020603050405020304" pitchFamily="18" charset="0"/>
                <a:cs typeface="Times New Roman" panose="02020603050405020304" pitchFamily="18" charset="0"/>
              </a:rPr>
              <a:t>Les </a:t>
            </a:r>
            <a:r>
              <a:rPr lang="it-IT" i="1" dirty="0" err="1">
                <a:latin typeface="Times New Roman" panose="02020603050405020304" pitchFamily="18" charset="0"/>
                <a:cs typeface="Times New Roman" panose="02020603050405020304" pitchFamily="18" charset="0"/>
              </a:rPr>
              <a:t>peintres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cubistes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Méditations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esthétiques</a:t>
            </a:r>
            <a:r>
              <a:rPr lang="it-IT" dirty="0">
                <a:latin typeface="Times New Roman" panose="02020603050405020304" pitchFamily="18" charset="0"/>
                <a:cs typeface="Times New Roman" panose="02020603050405020304" pitchFamily="18" charset="0"/>
              </a:rPr>
              <a:t> (1913)</a:t>
            </a:r>
          </a:p>
        </p:txBody>
      </p:sp>
    </p:spTree>
    <p:extLst>
      <p:ext uri="{BB962C8B-B14F-4D97-AF65-F5344CB8AC3E}">
        <p14:creationId xmlns:p14="http://schemas.microsoft.com/office/powerpoint/2010/main" val="593172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latin typeface="Times New Roman" panose="02020603050405020304" pitchFamily="18" charset="0"/>
                <a:cs typeface="Times New Roman" panose="02020603050405020304" pitchFamily="18" charset="0"/>
              </a:rPr>
              <a:t>Claude Monet, </a:t>
            </a:r>
            <a:r>
              <a:rPr lang="it-IT" i="1" dirty="0">
                <a:latin typeface="Times New Roman" panose="02020603050405020304" pitchFamily="18" charset="0"/>
                <a:cs typeface="Times New Roman" panose="02020603050405020304" pitchFamily="18" charset="0"/>
              </a:rPr>
              <a:t>La gare Saint Lazare </a:t>
            </a:r>
            <a:r>
              <a:rPr lang="it-IT" dirty="0">
                <a:latin typeface="Times New Roman" panose="02020603050405020304" pitchFamily="18" charset="0"/>
                <a:cs typeface="Times New Roman" panose="02020603050405020304" pitchFamily="18" charset="0"/>
              </a:rPr>
              <a:t> (1877)</a:t>
            </a:r>
          </a:p>
        </p:txBody>
      </p:sp>
      <p:pic>
        <p:nvPicPr>
          <p:cNvPr id="4" name="Segnaposto contenuto 3" descr="Claude_Monet_004.jpg"/>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3010671" y="1854000"/>
            <a:ext cx="6170658" cy="5004000"/>
          </a:xfrm>
        </p:spPr>
      </p:pic>
    </p:spTree>
    <p:extLst>
      <p:ext uri="{BB962C8B-B14F-4D97-AF65-F5344CB8AC3E}">
        <p14:creationId xmlns:p14="http://schemas.microsoft.com/office/powerpoint/2010/main" val="612740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i="1" dirty="0">
                <a:latin typeface="Times New Roman" panose="02020603050405020304" pitchFamily="18" charset="0"/>
                <a:cs typeface="Times New Roman" panose="02020603050405020304" pitchFamily="18" charset="0"/>
              </a:rPr>
              <a:t>Fondazione e manifesto del Futurismo</a:t>
            </a:r>
            <a:r>
              <a:rPr lang="it-IT" dirty="0">
                <a:latin typeface="Times New Roman" panose="02020603050405020304" pitchFamily="18" charset="0"/>
                <a:cs typeface="Times New Roman" panose="02020603050405020304" pitchFamily="18" charset="0"/>
              </a:rPr>
              <a:t>, Filippo Tommaso Marinetti (1909)</a:t>
            </a:r>
          </a:p>
        </p:txBody>
      </p:sp>
      <p:pic>
        <p:nvPicPr>
          <p:cNvPr id="4" name="Segnaposto contenuto 3" descr="001.jpg"/>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4324923" y="1854000"/>
            <a:ext cx="3542154" cy="5004000"/>
          </a:xfrm>
        </p:spPr>
      </p:pic>
    </p:spTree>
    <p:extLst>
      <p:ext uri="{BB962C8B-B14F-4D97-AF65-F5344CB8AC3E}">
        <p14:creationId xmlns:p14="http://schemas.microsoft.com/office/powerpoint/2010/main" val="4068503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7040" y="81280"/>
            <a:ext cx="10906760" cy="6095683"/>
          </a:xfrm>
        </p:spPr>
        <p:txBody>
          <a:bodyPr>
            <a:normAutofit fontScale="47500" lnSpcReduction="20000"/>
          </a:bodyPr>
          <a:lstStyle/>
          <a:p>
            <a:pPr marL="514350" indent="-514350">
              <a:buAutoNum type="arabicPeriod"/>
            </a:pPr>
            <a:endParaRPr lang="it-IT" dirty="0">
              <a:latin typeface="Times New Roman" panose="02020603050405020304" pitchFamily="18" charset="0"/>
              <a:cs typeface="Times New Roman" panose="02020603050405020304" pitchFamily="18" charset="0"/>
            </a:endParaRPr>
          </a:p>
          <a:p>
            <a:pPr marL="514350" indent="-514350">
              <a:buAutoNum type="arabicPeriod"/>
            </a:pPr>
            <a:endParaRPr lang="it-IT" dirty="0">
              <a:latin typeface="Times New Roman" panose="02020603050405020304" pitchFamily="18" charset="0"/>
              <a:cs typeface="Times New Roman" panose="02020603050405020304" pitchFamily="18" charset="0"/>
            </a:endParaRPr>
          </a:p>
          <a:p>
            <a:pPr marL="514350" indent="-514350">
              <a:buAutoNum type="arabicPeriod"/>
            </a:pPr>
            <a:r>
              <a:rPr lang="it-IT" dirty="0">
                <a:latin typeface="Times New Roman" panose="02020603050405020304" pitchFamily="18" charset="0"/>
                <a:cs typeface="Times New Roman" panose="02020603050405020304" pitchFamily="18" charset="0"/>
              </a:rPr>
              <a:t>Noi vogliamo cantare l'amor del pericolo, l'abitudine all'energia e alla temerità.</a:t>
            </a:r>
          </a:p>
          <a:p>
            <a:pPr marL="514350" indent="-514350">
              <a:buAutoNum type="arabicPeriod"/>
            </a:pPr>
            <a:r>
              <a:rPr lang="it-IT" dirty="0">
                <a:latin typeface="Times New Roman" panose="02020603050405020304" pitchFamily="18" charset="0"/>
                <a:cs typeface="Times New Roman" panose="02020603050405020304" pitchFamily="18" charset="0"/>
              </a:rPr>
              <a:t>Il coraggio, l'audacia, la ribellione, saranno elementi essenziali della nostra poesia.</a:t>
            </a:r>
          </a:p>
          <a:p>
            <a:pPr marL="514350" indent="-514350">
              <a:buAutoNum type="arabicPeriod"/>
            </a:pPr>
            <a:r>
              <a:rPr lang="it-IT" dirty="0">
                <a:latin typeface="Times New Roman" panose="02020603050405020304" pitchFamily="18" charset="0"/>
                <a:cs typeface="Times New Roman" panose="02020603050405020304" pitchFamily="18" charset="0"/>
              </a:rPr>
              <a:t>La letteratura esaltò fino ad oggi l'immobilità pensosa, l'estasi ed il sonno. Noi vogliamo esaltare il movimento aggressivo, l'insonnia febbrile, il passo di corsa, il salto mortale, lo schiaffo ed il pugno.</a:t>
            </a:r>
          </a:p>
          <a:p>
            <a:pPr marL="514350" indent="-514350">
              <a:buAutoNum type="arabicPeriod"/>
            </a:pPr>
            <a:r>
              <a:rPr lang="it-IT" b="1" dirty="0">
                <a:latin typeface="Times New Roman" panose="02020603050405020304" pitchFamily="18" charset="0"/>
                <a:cs typeface="Times New Roman" panose="02020603050405020304" pitchFamily="18" charset="0"/>
              </a:rPr>
              <a:t>Noi affermiamo che la magnificenza del mondo si è arricchita di una bellezza nuova; la bellezza della velocità. Un automobile da corsa col suo cofano adorno di grossi tubi simili a serpenti dall'alito esplosivo... un automobile ruggente, che sembra correre sulla mitraglia, è più bello della Vittoria di Samotracia.</a:t>
            </a:r>
          </a:p>
          <a:p>
            <a:pPr marL="514350" indent="-514350" algn="just">
              <a:buFont typeface="+mj-lt"/>
              <a:buAutoNum type="arabicPeriod" startAt="5"/>
            </a:pPr>
            <a:r>
              <a:rPr lang="it-IT" sz="2800" dirty="0">
                <a:latin typeface="Times New Roman" panose="02020603050405020304" pitchFamily="18" charset="0"/>
                <a:cs typeface="Times New Roman" panose="02020603050405020304" pitchFamily="18" charset="0"/>
              </a:rPr>
              <a:t>Noi vogliamo inneggiare all'uomo che tiene il volante, la cui asta ideale attraversa la Terra, lanciata a corsa, essa pure, sul circuito della sua orbita.</a:t>
            </a:r>
          </a:p>
          <a:p>
            <a:pPr marL="514350" indent="-514350" algn="just">
              <a:buFont typeface="+mj-lt"/>
              <a:buAutoNum type="arabicPeriod" startAt="5"/>
            </a:pPr>
            <a:r>
              <a:rPr lang="it-IT" sz="2800" dirty="0">
                <a:latin typeface="Times New Roman" panose="02020603050405020304" pitchFamily="18" charset="0"/>
                <a:cs typeface="Times New Roman" panose="02020603050405020304" pitchFamily="18" charset="0"/>
              </a:rPr>
              <a:t>Bisogna che il poeta si prodighi con ardore, sfarzo e munificenza, per aumentare l'entusiastico fervore degli elementi primordiali.</a:t>
            </a:r>
          </a:p>
          <a:p>
            <a:pPr marL="514350" indent="-514350" algn="just">
              <a:buFont typeface="+mj-lt"/>
              <a:buAutoNum type="arabicPeriod" startAt="5"/>
            </a:pPr>
            <a:r>
              <a:rPr lang="it-IT" sz="2800" dirty="0">
                <a:latin typeface="Times New Roman" panose="02020603050405020304" pitchFamily="18" charset="0"/>
                <a:cs typeface="Times New Roman" panose="02020603050405020304" pitchFamily="18" charset="0"/>
              </a:rPr>
              <a:t>Non v'è più bellezza se non nella lotta. Nessuna opera che non abbia un carattere aggressivo può essere un capolavoro. La poesia deve essere concepita come un violento assalto contro le forze ignote, per ridurle a prostrarsi davanti all'uomo.</a:t>
            </a:r>
          </a:p>
          <a:p>
            <a:pPr marL="514350" indent="-514350" algn="just">
              <a:buFont typeface="+mj-lt"/>
              <a:buAutoNum type="arabicPeriod" startAt="5"/>
            </a:pPr>
            <a:r>
              <a:rPr lang="it-IT" sz="2800" dirty="0">
                <a:latin typeface="Times New Roman" panose="02020603050405020304" pitchFamily="18" charset="0"/>
                <a:cs typeface="Times New Roman" panose="02020603050405020304" pitchFamily="18" charset="0"/>
              </a:rPr>
              <a:t>Noi siamo sul promontorio estremo dei secoli!... Perché dovremmo guardarci alle spalle, se vogliamo sfondare le misteriose porte dell'impossibile? Il Tempo e lo Spazio morirono ieri. Noi viviamo già nell'assoluto, poiché abbiamo già creata l'eterna velocità onnipresente.</a:t>
            </a:r>
          </a:p>
          <a:p>
            <a:pPr marL="514350" indent="-514350" algn="just">
              <a:buFont typeface="+mj-lt"/>
              <a:buAutoNum type="arabicPeriod" startAt="5"/>
            </a:pPr>
            <a:r>
              <a:rPr lang="it-IT" sz="2800" b="1" dirty="0">
                <a:latin typeface="Times New Roman" panose="02020603050405020304" pitchFamily="18" charset="0"/>
                <a:cs typeface="Times New Roman" panose="02020603050405020304" pitchFamily="18" charset="0"/>
              </a:rPr>
              <a:t>Noi vogliamo glorificare la guerra - sola igiene del mondo - il militarismo, il patriottismo, il gesto distruttore dei libertari, le belle idee per cui si muore e il disprezzo della donna</a:t>
            </a:r>
            <a:r>
              <a:rPr lang="it-IT" sz="2800" dirty="0">
                <a:latin typeface="Times New Roman" panose="02020603050405020304" pitchFamily="18" charset="0"/>
                <a:cs typeface="Times New Roman" panose="02020603050405020304" pitchFamily="18" charset="0"/>
              </a:rPr>
              <a:t>.</a:t>
            </a:r>
          </a:p>
          <a:p>
            <a:pPr marL="514350" indent="-514350">
              <a:buFont typeface="+mj-lt"/>
              <a:buAutoNum type="arabicPeriod" startAt="10"/>
            </a:pPr>
            <a:r>
              <a:rPr lang="it-IT" sz="2800" b="1" dirty="0">
                <a:latin typeface="Times New Roman" panose="02020603050405020304" pitchFamily="18" charset="0"/>
                <a:cs typeface="Times New Roman" panose="02020603050405020304" pitchFamily="18" charset="0"/>
              </a:rPr>
              <a:t>Noi vogliamo distruggere i musei, le biblioteche, le accademie d'ogni specie, e combattere contro il moralismo, il femminismo e contro ogni viltà opportunistica e utilitaria.</a:t>
            </a:r>
            <a:endParaRPr lang="it-IT" sz="2800" dirty="0">
              <a:latin typeface="Times New Roman" panose="02020603050405020304" pitchFamily="18" charset="0"/>
              <a:cs typeface="Times New Roman" panose="02020603050405020304" pitchFamily="18" charset="0"/>
            </a:endParaRPr>
          </a:p>
          <a:p>
            <a:pPr marL="514350" indent="-514350">
              <a:buFont typeface="+mj-lt"/>
              <a:buAutoNum type="arabicPeriod" startAt="10"/>
            </a:pPr>
            <a:r>
              <a:rPr lang="it-IT" sz="2800" dirty="0">
                <a:latin typeface="Times New Roman" panose="02020603050405020304" pitchFamily="18" charset="0"/>
                <a:cs typeface="Times New Roman" panose="02020603050405020304" pitchFamily="18" charset="0"/>
              </a:rPr>
              <a:t>Noi canteremo le grandi folle agitate dal lavoro, dal piacere o dalla sommossa: canteremo le maree multicolori e polifoniche delle rivoluzioni nelle capitali moderne; canteremo il vibrante fervore notturno degli arsenali e dei cantieri, incendiati da violente lune elettriche; le stazioni ingorde, divoratrici di serpi che fumano; le officine appese alle nuvole per i contorti fili dei loro fumi; i ponti simili a ginnasti giganti che scavalcano i fiumi, balenanti al sole con un luccichio di coltelli; i piroscafi avventurosi che fiutano l'orizzonte, e le locomotive dall'ampio petto, che scalpitano sulle rotaie, come enormi cavalli d'acciaio imbrigliati di tubi, e il volo scivolante degli aeroplani, la cui elica garrisce al vento come una bandiera e sembra applaudire come una folla entusiasta.</a:t>
            </a:r>
          </a:p>
          <a:p>
            <a:pPr marL="0" indent="0">
              <a:buNone/>
            </a:pPr>
            <a:r>
              <a:rPr lang="it-IT" sz="2800" dirty="0">
                <a:latin typeface="Times New Roman" panose="02020603050405020304" pitchFamily="18" charset="0"/>
                <a:cs typeface="Times New Roman" panose="02020603050405020304" pitchFamily="18" charset="0"/>
              </a:rPr>
              <a:t>È dall'Italia che noi lanciamo per il mondo questo nostro manifesto di violenza travolgente e incendiaria col quale fondiamo oggi il FUTURISMO perché vogliamo liberare questo paese dalla sua fetida cancrena di professori, d'archeologi, di ciceroni e d'antiquari. Già per troppo tempo l'Italia è stata un mercato di rigattieri. Noi vogliamo liberarla dagli innumerevoli musei che la coprono tutta di cimiteri.</a:t>
            </a:r>
          </a:p>
          <a:p>
            <a:pPr marL="514350" indent="-514350" algn="just">
              <a:buFont typeface="+mj-lt"/>
              <a:buAutoNum type="arabicPeriod" startAt="5"/>
            </a:pPr>
            <a:endParaRPr lang="it-IT" sz="2800" dirty="0"/>
          </a:p>
          <a:p>
            <a:pPr marL="514350" indent="-514350">
              <a:buAutoNum type="arabicPeriod"/>
            </a:pPr>
            <a:endParaRPr lang="it-IT" b="1" dirty="0"/>
          </a:p>
          <a:p>
            <a:pPr marL="0" indent="0">
              <a:buNone/>
            </a:pPr>
            <a:endParaRPr lang="it-IT" dirty="0"/>
          </a:p>
        </p:txBody>
      </p:sp>
    </p:spTree>
    <p:extLst>
      <p:ext uri="{BB962C8B-B14F-4D97-AF65-F5344CB8AC3E}">
        <p14:creationId xmlns:p14="http://schemas.microsoft.com/office/powerpoint/2010/main" val="216904290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TotalTime>
  <Words>953</Words>
  <Application>Microsoft Macintosh PowerPoint</Application>
  <PresentationFormat>Widescreen</PresentationFormat>
  <Paragraphs>73</Paragraphs>
  <Slides>19</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19</vt:i4>
      </vt:variant>
    </vt:vector>
  </HeadingPairs>
  <TitlesOfParts>
    <vt:vector size="24" baseType="lpstr">
      <vt:lpstr>Arial</vt:lpstr>
      <vt:lpstr>Calibri</vt:lpstr>
      <vt:lpstr>Calibri Light</vt:lpstr>
      <vt:lpstr>Times New Roman</vt:lpstr>
      <vt:lpstr>Tema di Office</vt:lpstr>
      <vt:lpstr>I processi di nation building e l’avvento della società di massa</vt:lpstr>
      <vt:lpstr>Presentazione standard di PowerPoint</vt:lpstr>
      <vt:lpstr>Presentazione standard di PowerPoint</vt:lpstr>
      <vt:lpstr>Pablo Picasso, Ritratto di Ambroise Vollard (1910)</vt:lpstr>
      <vt:lpstr>Presentazione standard di PowerPoint</vt:lpstr>
      <vt:lpstr>Presentazione standard di PowerPoint</vt:lpstr>
      <vt:lpstr>Claude Monet, La gare Saint Lazare  (1877)</vt:lpstr>
      <vt:lpstr>Fondazione e manifesto del Futurismo, Filippo Tommaso Marinetti (1909)</vt:lpstr>
      <vt:lpstr>Presentazione standard di PowerPoint</vt:lpstr>
      <vt:lpstr>Presentazione standard di PowerPoint</vt:lpstr>
      <vt:lpstr>Presentazione standard di PowerPoint</vt:lpstr>
      <vt:lpstr>Presentazione standard di PowerPoint</vt:lpstr>
      <vt:lpstr>Tempi moderni, Charlie Chaplin (1936)</vt:lpstr>
      <vt:lpstr>Presentazione standard di PowerPoint</vt:lpstr>
      <vt:lpstr>Presentazione standard di PowerPoint</vt:lpstr>
      <vt:lpstr>Presentazione standard di PowerPoint</vt:lpstr>
      <vt:lpstr>E. Atget, bd. de Strasbourg - Paris (1912)</vt:lpstr>
      <vt:lpstr>Presentazione standard di PowerPoint</vt:lpstr>
      <vt:lpstr>Insegnare la nazione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maddalena carli</dc:creator>
  <cp:lastModifiedBy>maddalena carli</cp:lastModifiedBy>
  <cp:revision>7</cp:revision>
  <dcterms:created xsi:type="dcterms:W3CDTF">2022-09-23T13:57:19Z</dcterms:created>
  <dcterms:modified xsi:type="dcterms:W3CDTF">2024-09-22T10:19:41Z</dcterms:modified>
</cp:coreProperties>
</file>