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04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filigran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filigran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22/03/21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01852" y="2449888"/>
            <a:ext cx="5584948" cy="2588456"/>
          </a:xfrm>
        </p:spPr>
        <p:txBody>
          <a:bodyPr/>
          <a:lstStyle/>
          <a:p>
            <a:r>
              <a:rPr lang="it-IT" sz="4800" b="1" dirty="0">
                <a:solidFill>
                  <a:srgbClr val="800000"/>
                </a:solidFill>
              </a:rPr>
              <a:t>P</a:t>
            </a:r>
            <a:r>
              <a:rPr lang="it-IT" sz="4800" b="1" dirty="0" smtClean="0">
                <a:solidFill>
                  <a:srgbClr val="800000"/>
                </a:solidFill>
              </a:rPr>
              <a:t>rocesso e giustizia</a:t>
            </a:r>
            <a:r>
              <a:rPr lang="it-IT" sz="4800" b="1" dirty="0" smtClean="0">
                <a:solidFill>
                  <a:srgbClr val="800000"/>
                </a:solidFill>
              </a:rPr>
              <a:t/>
            </a:r>
            <a:br>
              <a:rPr lang="it-IT" sz="4800" b="1" dirty="0" smtClean="0">
                <a:solidFill>
                  <a:srgbClr val="800000"/>
                </a:solidFill>
              </a:rPr>
            </a:br>
            <a:r>
              <a:rPr lang="it-IT" sz="4800" b="1" dirty="0" smtClean="0">
                <a:solidFill>
                  <a:srgbClr val="800000"/>
                </a:solidFill>
              </a:rPr>
              <a:t>nell’epoca ‘volgare’</a:t>
            </a:r>
            <a:endParaRPr lang="it-IT" sz="4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29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ricorso al giuramento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37369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  <a:defRPr/>
            </a:pPr>
            <a:r>
              <a:rPr lang="it-IT" sz="3200" dirty="0"/>
              <a:t>Sempre più frequentemente,</a:t>
            </a:r>
          </a:p>
          <a:p>
            <a:pPr algn="ctr">
              <a:buNone/>
              <a:defRPr/>
            </a:pPr>
            <a:r>
              <a:rPr lang="it-IT" sz="3200" dirty="0"/>
              <a:t>in mancanza di altre prove,</a:t>
            </a:r>
          </a:p>
          <a:p>
            <a:pPr algn="ctr">
              <a:buNone/>
              <a:defRPr/>
            </a:pPr>
            <a:r>
              <a:rPr lang="it-IT" sz="3200" dirty="0"/>
              <a:t>si </a:t>
            </a:r>
            <a:r>
              <a:rPr lang="it-IT" sz="3200" dirty="0" smtClean="0"/>
              <a:t>ricorreva </a:t>
            </a:r>
            <a:r>
              <a:rPr lang="it-IT" sz="3200" dirty="0"/>
              <a:t>al </a:t>
            </a:r>
            <a:r>
              <a:rPr lang="it-IT" sz="3200" dirty="0">
                <a:solidFill>
                  <a:srgbClr val="0000FF"/>
                </a:solidFill>
              </a:rPr>
              <a:t>giuramento confirmatorio</a:t>
            </a:r>
          </a:p>
          <a:p>
            <a:pPr algn="ctr">
              <a:buNone/>
              <a:defRPr/>
            </a:pPr>
            <a:endParaRPr lang="it-IT" sz="3200" dirty="0"/>
          </a:p>
          <a:p>
            <a:pPr algn="ctr">
              <a:buNone/>
              <a:defRPr/>
            </a:pPr>
            <a:r>
              <a:rPr lang="it-IT" sz="3200" dirty="0"/>
              <a:t>Già in precedenza il giuramento</a:t>
            </a:r>
          </a:p>
          <a:p>
            <a:pPr algn="ctr">
              <a:buNone/>
              <a:defRPr/>
            </a:pPr>
            <a:r>
              <a:rPr lang="it-IT" sz="3200" dirty="0"/>
              <a:t>era comunque usato</a:t>
            </a:r>
          </a:p>
          <a:p>
            <a:pPr algn="ctr">
              <a:buNone/>
              <a:defRPr/>
            </a:pPr>
            <a:r>
              <a:rPr lang="it-IT" sz="3200" dirty="0"/>
              <a:t>per </a:t>
            </a:r>
            <a:r>
              <a:rPr lang="it-IT" sz="3200" u="sng" dirty="0"/>
              <a:t>rinforzare una prova </a:t>
            </a:r>
            <a:r>
              <a:rPr lang="it-IT" sz="3200" dirty="0"/>
              <a:t>ritenuta non decisiva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818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/>
              <a:t>Il giuramento prova ‘formale’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/>
          <a:lstStyle/>
          <a:p>
            <a:pPr marL="0" indent="0" algn="ctr">
              <a:buNone/>
              <a:defRPr/>
            </a:pPr>
            <a:endParaRPr lang="it-IT" sz="3200" dirty="0" smtClean="0"/>
          </a:p>
          <a:p>
            <a:pPr marL="0" indent="0" algn="ctr">
              <a:buNone/>
              <a:defRPr/>
            </a:pPr>
            <a:r>
              <a:rPr lang="it-IT" sz="3200" dirty="0" smtClean="0"/>
              <a:t>Questa tendenza ‘volgare’ che vede </a:t>
            </a:r>
            <a:r>
              <a:rPr lang="it-IT" sz="3200" dirty="0" smtClean="0"/>
              <a:t>crescere d’importanza </a:t>
            </a:r>
            <a:r>
              <a:rPr lang="it-IT" sz="3200" dirty="0" smtClean="0"/>
              <a:t>il </a:t>
            </a:r>
            <a:r>
              <a:rPr lang="it-IT" sz="3200" dirty="0"/>
              <a:t>giuramento nel processo </a:t>
            </a:r>
            <a:r>
              <a:rPr lang="it-IT" sz="3200" dirty="0" smtClean="0"/>
              <a:t>tardoantico </a:t>
            </a:r>
          </a:p>
          <a:p>
            <a:pPr marL="0" indent="0" algn="ctr">
              <a:buNone/>
              <a:defRPr/>
            </a:pPr>
            <a:r>
              <a:rPr lang="it-IT" sz="3200" dirty="0" smtClean="0"/>
              <a:t>si </a:t>
            </a:r>
            <a:r>
              <a:rPr lang="it-IT" sz="3200" dirty="0"/>
              <a:t>perfeziona con </a:t>
            </a:r>
            <a:r>
              <a:rPr lang="it-IT" sz="3200" dirty="0" smtClean="0"/>
              <a:t>Giustiniano </a:t>
            </a:r>
            <a:r>
              <a:rPr lang="it-IT" sz="3200" dirty="0" smtClean="0"/>
              <a:t>che </a:t>
            </a:r>
            <a:r>
              <a:rPr lang="it-IT" sz="3200" dirty="0"/>
              <a:t>ne fa una prova </a:t>
            </a:r>
            <a:r>
              <a:rPr lang="it-IT" sz="3200" dirty="0" smtClean="0"/>
              <a:t>‘formale’</a:t>
            </a:r>
            <a:endParaRPr lang="it-IT" sz="32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873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/>
              <a:t>La giustizia dei militari </a:t>
            </a:r>
            <a:r>
              <a:rPr lang="it-IT" sz="4800" dirty="0" smtClean="0"/>
              <a:t>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5353" y="1735137"/>
            <a:ext cx="8511659" cy="4835527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it-IT" sz="3200" dirty="0" smtClean="0"/>
              <a:t>In </a:t>
            </a:r>
            <a:r>
              <a:rPr lang="it-IT" sz="3200" dirty="0"/>
              <a:t>età imperiale i militari </a:t>
            </a:r>
            <a:r>
              <a:rPr lang="it-IT" sz="3200" dirty="0" smtClean="0"/>
              <a:t>godevano di </a:t>
            </a:r>
            <a:r>
              <a:rPr lang="it-IT" sz="3200" dirty="0"/>
              <a:t>una giurisdizione speciale sia </a:t>
            </a:r>
            <a:r>
              <a:rPr lang="it-IT" sz="3200" dirty="0" smtClean="0"/>
              <a:t>nelle </a:t>
            </a:r>
            <a:r>
              <a:rPr lang="it-IT" sz="3200" dirty="0"/>
              <a:t>controversie penalistiche </a:t>
            </a:r>
            <a:r>
              <a:rPr lang="it-IT" sz="3200" dirty="0" smtClean="0"/>
              <a:t>che </a:t>
            </a:r>
            <a:r>
              <a:rPr lang="it-IT" sz="3200" dirty="0"/>
              <a:t>in quelle di carattere </a:t>
            </a:r>
            <a:r>
              <a:rPr lang="it-IT" sz="3200" dirty="0" smtClean="0"/>
              <a:t>privatistico (</a:t>
            </a:r>
            <a:r>
              <a:rPr lang="it-IT" sz="3200" i="1" dirty="0" err="1" smtClean="0"/>
              <a:t>ius</a:t>
            </a:r>
            <a:r>
              <a:rPr lang="it-IT" sz="3200" i="1" dirty="0" smtClean="0"/>
              <a:t> speciale</a:t>
            </a:r>
            <a:r>
              <a:rPr lang="it-IT" sz="3200" dirty="0" smtClean="0"/>
              <a:t>)</a:t>
            </a:r>
          </a:p>
          <a:p>
            <a:pPr marL="0" indent="0" algn="just">
              <a:buNone/>
              <a:defRPr/>
            </a:pPr>
            <a:r>
              <a:rPr lang="it-IT" sz="3200" dirty="0" smtClean="0"/>
              <a:t>In età tardoantica e soprattutto nei contesti provinciali, anche </a:t>
            </a:r>
            <a:r>
              <a:rPr lang="it-IT" sz="3200" dirty="0"/>
              <a:t>i privati </a:t>
            </a:r>
            <a:r>
              <a:rPr lang="it-IT" sz="3200" dirty="0" smtClean="0"/>
              <a:t>cominciarono </a:t>
            </a:r>
            <a:r>
              <a:rPr lang="it-IT" sz="3200" dirty="0"/>
              <a:t>a </a:t>
            </a:r>
            <a:r>
              <a:rPr lang="it-IT" sz="3200" dirty="0" smtClean="0"/>
              <a:t>preferire i </a:t>
            </a:r>
            <a:r>
              <a:rPr lang="it-IT" sz="3200" dirty="0"/>
              <a:t>giudici militari a quelli ordinari</a:t>
            </a:r>
          </a:p>
          <a:p>
            <a:pPr marL="0" indent="0" algn="just">
              <a:buNone/>
              <a:defRPr/>
            </a:pPr>
            <a:endParaRPr lang="it-IT" sz="3200" dirty="0" smtClean="0"/>
          </a:p>
          <a:p>
            <a:pPr marL="0" indent="0" algn="ctr">
              <a:buNone/>
              <a:defRPr/>
            </a:pPr>
            <a:endParaRPr lang="it-IT" sz="32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1037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/>
              <a:t>La giustizia dei militari </a:t>
            </a:r>
            <a:r>
              <a:rPr lang="it-IT" sz="4800" dirty="0" smtClean="0"/>
              <a:t>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64659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  <a:defRPr/>
            </a:pPr>
            <a:r>
              <a:rPr lang="it-IT" sz="3200" dirty="0"/>
              <a:t>Originariamente il giudice militare </a:t>
            </a:r>
            <a:endParaRPr lang="it-IT" sz="3200" dirty="0" smtClean="0"/>
          </a:p>
          <a:p>
            <a:pPr algn="ctr">
              <a:buNone/>
              <a:defRPr/>
            </a:pPr>
            <a:r>
              <a:rPr lang="it-IT" sz="3200" dirty="0" smtClean="0"/>
              <a:t>era </a:t>
            </a:r>
            <a:r>
              <a:rPr lang="it-IT" sz="3200" dirty="0"/>
              <a:t>il </a:t>
            </a:r>
            <a:r>
              <a:rPr lang="it-IT" sz="3200" b="1" i="1" dirty="0" err="1">
                <a:solidFill>
                  <a:srgbClr val="0000FF"/>
                </a:solidFill>
              </a:rPr>
              <a:t>magister</a:t>
            </a:r>
            <a:r>
              <a:rPr lang="it-IT" sz="3200" b="1" i="1" dirty="0">
                <a:solidFill>
                  <a:srgbClr val="0000FF"/>
                </a:solidFill>
              </a:rPr>
              <a:t> </a:t>
            </a:r>
            <a:r>
              <a:rPr lang="it-IT" sz="3200" b="1" i="1" dirty="0" err="1" smtClean="0">
                <a:solidFill>
                  <a:srgbClr val="0000FF"/>
                </a:solidFill>
              </a:rPr>
              <a:t>militum</a:t>
            </a:r>
            <a:r>
              <a:rPr lang="it-IT" sz="3200" i="1" dirty="0" smtClean="0"/>
              <a:t>.</a:t>
            </a:r>
          </a:p>
          <a:p>
            <a:pPr algn="ctr">
              <a:buNone/>
              <a:defRPr/>
            </a:pPr>
            <a:endParaRPr lang="it-IT" sz="3200" dirty="0"/>
          </a:p>
          <a:p>
            <a:pPr algn="ctr">
              <a:buNone/>
              <a:defRPr/>
            </a:pPr>
            <a:r>
              <a:rPr lang="it-IT" sz="3200" dirty="0"/>
              <a:t>Con l’aumentare </a:t>
            </a:r>
            <a:r>
              <a:rPr lang="it-IT" sz="3200" dirty="0" smtClean="0"/>
              <a:t>del numero delle </a:t>
            </a:r>
            <a:r>
              <a:rPr lang="it-IT" sz="3200" dirty="0"/>
              <a:t>cause </a:t>
            </a:r>
            <a:endParaRPr lang="it-IT" sz="3200" dirty="0" smtClean="0"/>
          </a:p>
          <a:p>
            <a:pPr algn="ctr">
              <a:buNone/>
              <a:defRPr/>
            </a:pPr>
            <a:r>
              <a:rPr lang="it-IT" sz="3200" dirty="0" smtClean="0"/>
              <a:t>la </a:t>
            </a:r>
            <a:r>
              <a:rPr lang="it-IT" sz="3200" dirty="0"/>
              <a:t>giurisdizione </a:t>
            </a:r>
            <a:r>
              <a:rPr lang="it-IT" sz="3200" dirty="0" smtClean="0"/>
              <a:t>fu </a:t>
            </a:r>
            <a:r>
              <a:rPr lang="it-IT" sz="3200" dirty="0"/>
              <a:t>delegata agli ufficiali minori</a:t>
            </a:r>
          </a:p>
          <a:p>
            <a:pPr algn="ctr">
              <a:buNone/>
              <a:defRPr/>
            </a:pPr>
            <a:r>
              <a:rPr lang="it-IT" sz="3200" dirty="0"/>
              <a:t>e perfino (nei casi meno importanti)</a:t>
            </a:r>
          </a:p>
          <a:p>
            <a:pPr algn="ctr">
              <a:buNone/>
              <a:defRPr/>
            </a:pPr>
            <a:r>
              <a:rPr lang="it-IT" sz="3200" dirty="0"/>
              <a:t>ai </a:t>
            </a:r>
            <a:r>
              <a:rPr lang="it-IT" sz="3200" dirty="0" smtClean="0"/>
              <a:t>sottufficiali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07692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/>
              <a:t>La giustizia militare </a:t>
            </a:r>
            <a:r>
              <a:rPr lang="it-IT" sz="4800" dirty="0" smtClean="0"/>
              <a:t>(3)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7240" y="1735138"/>
            <a:ext cx="8007887" cy="405606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  <a:defRPr/>
            </a:pPr>
            <a:r>
              <a:rPr lang="it-IT" sz="3200" dirty="0"/>
              <a:t>I giudici militari erano privi di cultura </a:t>
            </a:r>
            <a:r>
              <a:rPr lang="it-IT" sz="3200" dirty="0" smtClean="0"/>
              <a:t>giuridica e </a:t>
            </a:r>
            <a:r>
              <a:rPr lang="it-IT" sz="3200" dirty="0"/>
              <a:t>furono perciò autorizzati dagli </a:t>
            </a:r>
            <a:r>
              <a:rPr lang="it-IT" sz="3200" dirty="0" smtClean="0"/>
              <a:t>imperatori </a:t>
            </a:r>
            <a:r>
              <a:rPr lang="it-IT" sz="3200" dirty="0"/>
              <a:t>a </a:t>
            </a:r>
            <a:r>
              <a:rPr lang="it-IT" sz="3200" dirty="0" smtClean="0"/>
              <a:t>giudicare seguendo </a:t>
            </a:r>
            <a:r>
              <a:rPr lang="it-IT" sz="3200" dirty="0"/>
              <a:t>più il buon senso che la </a:t>
            </a:r>
            <a:r>
              <a:rPr lang="it-IT" sz="3200" dirty="0" smtClean="0"/>
              <a:t>legge. </a:t>
            </a:r>
          </a:p>
          <a:p>
            <a:pPr marL="0" indent="0" algn="just">
              <a:buNone/>
              <a:defRPr/>
            </a:pPr>
            <a:r>
              <a:rPr lang="it-IT" sz="3200" dirty="0" smtClean="0"/>
              <a:t>Spesso questi giudici ammettono prassi consuetudinarie (popolari) di contenuto magico-religioso come le prove ordaliche (attestate anche nelle </a:t>
            </a:r>
            <a:r>
              <a:rPr lang="it-IT" sz="3200" i="1" dirty="0" err="1" smtClean="0"/>
              <a:t>tabulae</a:t>
            </a:r>
            <a:r>
              <a:rPr lang="it-IT" sz="3200" i="1" dirty="0" smtClean="0"/>
              <a:t> </a:t>
            </a:r>
            <a:r>
              <a:rPr lang="it-IT" sz="3200" i="1" dirty="0" err="1" smtClean="0"/>
              <a:t>defictionum</a:t>
            </a:r>
            <a:r>
              <a:rPr lang="it-IT" sz="3200" dirty="0" smtClean="0"/>
              <a:t>)</a:t>
            </a:r>
            <a:r>
              <a:rPr lang="it-IT" sz="3200" i="1" dirty="0" smtClean="0"/>
              <a:t> </a:t>
            </a:r>
            <a:endParaRPr lang="it-IT" sz="3200" dirty="0" smtClean="0"/>
          </a:p>
          <a:p>
            <a:pPr marL="0" indent="0" algn="ctr">
              <a:buNone/>
              <a:defRPr/>
            </a:pPr>
            <a:endParaRPr lang="it-IT" sz="3200" b="1" dirty="0">
              <a:solidFill>
                <a:srgbClr val="800000"/>
              </a:solidFill>
            </a:endParaRPr>
          </a:p>
          <a:p>
            <a:pPr marL="0" indent="0" algn="ctr">
              <a:buNone/>
              <a:defRPr/>
            </a:pPr>
            <a:r>
              <a:rPr lang="it-IT" sz="3200" b="1" dirty="0" smtClean="0">
                <a:solidFill>
                  <a:srgbClr val="800000"/>
                </a:solidFill>
              </a:rPr>
              <a:t>Questo </a:t>
            </a:r>
            <a:r>
              <a:rPr lang="it-IT" sz="3200" b="1" dirty="0">
                <a:solidFill>
                  <a:srgbClr val="800000"/>
                </a:solidFill>
              </a:rPr>
              <a:t>fu il modello di giustizia romana </a:t>
            </a:r>
            <a:r>
              <a:rPr lang="it-IT" sz="3200" b="1" dirty="0" smtClean="0">
                <a:solidFill>
                  <a:srgbClr val="800000"/>
                </a:solidFill>
              </a:rPr>
              <a:t>che </a:t>
            </a:r>
            <a:r>
              <a:rPr lang="it-IT" sz="3200" b="1" dirty="0">
                <a:solidFill>
                  <a:srgbClr val="800000"/>
                </a:solidFill>
              </a:rPr>
              <a:t>conobbero i </a:t>
            </a:r>
            <a:r>
              <a:rPr lang="it-IT" sz="3200" b="1" dirty="0" smtClean="0">
                <a:solidFill>
                  <a:srgbClr val="800000"/>
                </a:solidFill>
              </a:rPr>
              <a:t>barbari </a:t>
            </a:r>
            <a:r>
              <a:rPr lang="it-IT" sz="3200" b="1" dirty="0" smtClean="0">
                <a:solidFill>
                  <a:srgbClr val="800000"/>
                </a:solidFill>
              </a:rPr>
              <a:t>entrando </a:t>
            </a:r>
            <a:r>
              <a:rPr lang="it-IT" sz="3200" b="1" dirty="0" smtClean="0">
                <a:solidFill>
                  <a:srgbClr val="800000"/>
                </a:solidFill>
              </a:rPr>
              <a:t>a contatto </a:t>
            </a:r>
            <a:r>
              <a:rPr lang="it-IT" sz="3200" b="1" dirty="0" smtClean="0">
                <a:solidFill>
                  <a:srgbClr val="800000"/>
                </a:solidFill>
              </a:rPr>
              <a:t>con </a:t>
            </a:r>
            <a:r>
              <a:rPr lang="it-IT" sz="3200" b="1" dirty="0" smtClean="0">
                <a:solidFill>
                  <a:srgbClr val="800000"/>
                </a:solidFill>
              </a:rPr>
              <a:t>l’impero</a:t>
            </a:r>
            <a:endParaRPr lang="it-IT" sz="32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513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L’auto-giustizia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8390" y="1723899"/>
            <a:ext cx="7840463" cy="434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smtClean="0"/>
              <a:t>La </a:t>
            </a:r>
            <a:r>
              <a:rPr lang="it-IT" sz="3200" dirty="0" smtClean="0"/>
              <a:t>generale tendenza a fare a meno dei tribunali dello </a:t>
            </a:r>
            <a:r>
              <a:rPr lang="it-IT" sz="3200" dirty="0" smtClean="0"/>
              <a:t>stato si fa via via più forte man mano che lo stato imperiale, soprattutto in Occidente, si indebolisce.</a:t>
            </a:r>
            <a:endParaRPr lang="it-IT" sz="3200" dirty="0" smtClean="0"/>
          </a:p>
          <a:p>
            <a:pPr marL="0" indent="0">
              <a:buNone/>
            </a:pPr>
            <a:r>
              <a:rPr lang="it-IT" sz="3200" dirty="0" smtClean="0"/>
              <a:t>Quando </a:t>
            </a:r>
            <a:r>
              <a:rPr lang="it-IT" sz="3200" dirty="0" smtClean="0"/>
              <a:t>poi non è possibile (o non si vuole) ricorrere </a:t>
            </a:r>
            <a:r>
              <a:rPr lang="it-IT" sz="3200" dirty="0" smtClean="0"/>
              <a:t>a </a:t>
            </a:r>
            <a:r>
              <a:rPr lang="it-IT" sz="3200" b="1" dirty="0" smtClean="0">
                <a:solidFill>
                  <a:srgbClr val="008000"/>
                </a:solidFill>
              </a:rPr>
              <a:t>sistemi di giustizia </a:t>
            </a:r>
            <a:r>
              <a:rPr lang="it-IT" sz="3200" b="1" dirty="0" smtClean="0">
                <a:solidFill>
                  <a:srgbClr val="008000"/>
                </a:solidFill>
              </a:rPr>
              <a:t>alternativi</a:t>
            </a:r>
            <a:r>
              <a:rPr lang="it-IT" sz="3200" dirty="0" smtClean="0"/>
              <a:t>, </a:t>
            </a:r>
            <a:r>
              <a:rPr lang="it-IT" sz="3200" dirty="0" smtClean="0"/>
              <a:t>si ricorre </a:t>
            </a:r>
            <a:r>
              <a:rPr lang="it-IT" sz="3200" dirty="0" smtClean="0"/>
              <a:t>all’</a:t>
            </a:r>
            <a:r>
              <a:rPr lang="it-IT" sz="3200" b="1" dirty="0" smtClean="0">
                <a:solidFill>
                  <a:schemeClr val="accent1"/>
                </a:solidFill>
              </a:rPr>
              <a:t>auto-giustizia </a:t>
            </a:r>
            <a:r>
              <a:rPr lang="it-IT" sz="3200" dirty="0" smtClean="0">
                <a:solidFill>
                  <a:srgbClr val="000000"/>
                </a:solidFill>
              </a:rPr>
              <a:t>(per esempio nella repressione del brigantaggio)</a:t>
            </a:r>
            <a:endParaRPr lang="it-IT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02284"/>
            <a:ext cx="7313613" cy="629329"/>
          </a:xfrm>
        </p:spPr>
        <p:txBody>
          <a:bodyPr/>
          <a:lstStyle/>
          <a:p>
            <a:r>
              <a:rPr lang="it-IT" dirty="0" smtClean="0"/>
              <a:t>Le </a:t>
            </a:r>
            <a:r>
              <a:rPr lang="it-IT" i="1" dirty="0" err="1" smtClean="0"/>
              <a:t>tabulae</a:t>
            </a:r>
            <a:r>
              <a:rPr lang="it-IT" i="1" dirty="0" smtClean="0"/>
              <a:t> </a:t>
            </a:r>
            <a:r>
              <a:rPr lang="it-IT" i="1" dirty="0" err="1" smtClean="0"/>
              <a:t>defixionum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0804" r="-10804"/>
          <a:stretch>
            <a:fillRect/>
          </a:stretch>
        </p:blipFill>
        <p:spPr>
          <a:xfrm>
            <a:off x="258894" y="955232"/>
            <a:ext cx="8719888" cy="3135406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44" y="4203019"/>
            <a:ext cx="7839880" cy="237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79808"/>
            <a:ext cx="7313613" cy="854090"/>
          </a:xfrm>
        </p:spPr>
        <p:txBody>
          <a:bodyPr/>
          <a:lstStyle/>
          <a:p>
            <a:r>
              <a:rPr lang="it-IT" dirty="0"/>
              <a:t>Le </a:t>
            </a:r>
            <a:r>
              <a:rPr lang="it-IT" i="1" dirty="0" err="1"/>
              <a:t>tabulae</a:t>
            </a:r>
            <a:r>
              <a:rPr lang="it-IT" i="1" dirty="0"/>
              <a:t> </a:t>
            </a:r>
            <a:r>
              <a:rPr lang="it-IT" i="1" dirty="0" err="1"/>
              <a:t>defixionum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67431" r="-67431"/>
          <a:stretch>
            <a:fillRect/>
          </a:stretch>
        </p:blipFill>
        <p:spPr>
          <a:xfrm>
            <a:off x="314325" y="1033463"/>
            <a:ext cx="8553450" cy="5697537"/>
          </a:xfrm>
        </p:spPr>
      </p:pic>
    </p:spTree>
    <p:extLst>
      <p:ext uri="{BB962C8B-B14F-4D97-AF65-F5344CB8AC3E}">
        <p14:creationId xmlns:p14="http://schemas.microsoft.com/office/powerpoint/2010/main" val="197944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Linee di tendenza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754" y="1735138"/>
            <a:ext cx="8091849" cy="40560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it-IT" sz="3200" dirty="0" smtClean="0">
                <a:solidFill>
                  <a:srgbClr val="0000FF"/>
                </a:solidFill>
              </a:rPr>
              <a:t>Nella giurisdizione ordinaria </a:t>
            </a:r>
            <a:r>
              <a:rPr lang="it-IT" sz="3200" dirty="0" smtClean="0"/>
              <a:t>si affermano alcune tendenze:</a:t>
            </a:r>
          </a:p>
          <a:p>
            <a:pPr algn="just">
              <a:defRPr/>
            </a:pPr>
            <a:r>
              <a:rPr lang="it-IT" sz="3200" dirty="0" smtClean="0"/>
              <a:t>Trattamento </a:t>
            </a:r>
            <a:r>
              <a:rPr lang="it-IT" sz="3200" dirty="0"/>
              <a:t>processuale privilegiato </a:t>
            </a:r>
            <a:r>
              <a:rPr lang="it-IT" sz="3200" dirty="0" smtClean="0"/>
              <a:t>per </a:t>
            </a:r>
            <a:r>
              <a:rPr lang="it-IT" sz="3200" dirty="0"/>
              <a:t>gli </a:t>
            </a:r>
            <a:r>
              <a:rPr lang="it-IT" sz="3200" i="1" dirty="0" err="1" smtClean="0"/>
              <a:t>honestiores</a:t>
            </a:r>
            <a:r>
              <a:rPr lang="it-IT" sz="3200" dirty="0" smtClean="0"/>
              <a:t> rispetto </a:t>
            </a:r>
            <a:r>
              <a:rPr lang="it-IT" sz="3200" dirty="0"/>
              <a:t>agli </a:t>
            </a:r>
            <a:r>
              <a:rPr lang="it-IT" sz="3200" i="1" dirty="0" err="1" smtClean="0"/>
              <a:t>humiliores</a:t>
            </a:r>
            <a:endParaRPr lang="it-IT" sz="3200" i="1" dirty="0" smtClean="0"/>
          </a:p>
          <a:p>
            <a:pPr algn="just">
              <a:defRPr/>
            </a:pPr>
            <a:r>
              <a:rPr lang="it-IT" sz="3200" dirty="0"/>
              <a:t>L’uso della tortura come strumento di </a:t>
            </a:r>
            <a:r>
              <a:rPr lang="it-IT" sz="3200" dirty="0" smtClean="0"/>
              <a:t>indagine è </a:t>
            </a:r>
            <a:r>
              <a:rPr lang="it-IT" sz="3200" dirty="0"/>
              <a:t>esteso anche ai </a:t>
            </a:r>
            <a:r>
              <a:rPr lang="it-IT" sz="3200" dirty="0" smtClean="0"/>
              <a:t>liberi </a:t>
            </a:r>
            <a:endParaRPr lang="it-IT" sz="3200" dirty="0"/>
          </a:p>
          <a:p>
            <a:pPr algn="just">
              <a:defRPr/>
            </a:pPr>
            <a:r>
              <a:rPr lang="it-IT" sz="3200" dirty="0"/>
              <a:t>Rifiuto della testimonianza </a:t>
            </a:r>
            <a:r>
              <a:rPr lang="it-IT" sz="3200" dirty="0" smtClean="0"/>
              <a:t>singola</a:t>
            </a:r>
          </a:p>
        </p:txBody>
      </p:sp>
    </p:spTree>
    <p:extLst>
      <p:ext uri="{BB962C8B-B14F-4D97-AF65-F5344CB8AC3E}">
        <p14:creationId xmlns:p14="http://schemas.microsoft.com/office/powerpoint/2010/main" val="142405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Linee di tendenza </a:t>
            </a:r>
            <a:r>
              <a:rPr lang="it-IT" dirty="0" smtClean="0"/>
              <a:t>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615105"/>
          </a:xfrm>
        </p:spPr>
        <p:txBody>
          <a:bodyPr>
            <a:normAutofit lnSpcReduction="10000"/>
          </a:bodyPr>
          <a:lstStyle/>
          <a:p>
            <a:pPr algn="just">
              <a:buNone/>
              <a:defRPr/>
            </a:pPr>
            <a:r>
              <a:rPr lang="it-IT" sz="3600" dirty="0" smtClean="0"/>
              <a:t>Si </a:t>
            </a:r>
            <a:r>
              <a:rPr lang="it-IT" sz="3600" dirty="0"/>
              <a:t>diffonde </a:t>
            </a:r>
            <a:r>
              <a:rPr lang="it-IT" sz="3600" dirty="0" smtClean="0"/>
              <a:t>l’uso di </a:t>
            </a:r>
            <a:r>
              <a:rPr lang="it-IT" sz="3600" dirty="0"/>
              <a:t>precostituire delle </a:t>
            </a:r>
            <a:r>
              <a:rPr lang="it-IT" sz="3600" dirty="0" smtClean="0"/>
              <a:t>prove al </a:t>
            </a:r>
            <a:r>
              <a:rPr lang="it-IT" sz="3600" dirty="0"/>
              <a:t>momento della confezione dei </a:t>
            </a:r>
            <a:r>
              <a:rPr lang="it-IT" sz="3600" dirty="0" smtClean="0"/>
              <a:t>negozi</a:t>
            </a:r>
          </a:p>
          <a:p>
            <a:pPr algn="just">
              <a:buNone/>
              <a:defRPr/>
            </a:pPr>
            <a:r>
              <a:rPr lang="it-IT" sz="3600" dirty="0" smtClean="0"/>
              <a:t>Il valore probatorio viene fissato per legge (principio della prova legale)</a:t>
            </a:r>
            <a:endParaRPr lang="it-IT" sz="3600" dirty="0"/>
          </a:p>
          <a:p>
            <a:pPr algn="just">
              <a:buNone/>
              <a:defRPr/>
            </a:pPr>
            <a:r>
              <a:rPr lang="it-IT" sz="3600" dirty="0" smtClean="0"/>
              <a:t>Il legislatore invita i giudici statali a preferire la </a:t>
            </a:r>
            <a:r>
              <a:rPr lang="it-IT" sz="3600" dirty="0"/>
              <a:t>prova documentale a</a:t>
            </a:r>
            <a:r>
              <a:rPr lang="it-IT" sz="3600" dirty="0" smtClean="0"/>
              <a:t> quella </a:t>
            </a:r>
            <a:r>
              <a:rPr lang="it-IT" sz="3600" dirty="0"/>
              <a:t>testimoniale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8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/>
              <a:t>Doppio onere probatorio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6975" y="1735138"/>
            <a:ext cx="8013117" cy="4749198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it-IT" sz="3200" dirty="0"/>
              <a:t>Il principio probatorio </a:t>
            </a:r>
            <a:r>
              <a:rPr lang="it-IT" sz="3200" dirty="0" smtClean="0"/>
              <a:t>classico sull’onere della prova (</a:t>
            </a:r>
            <a:r>
              <a:rPr lang="it-IT" sz="3200" i="1" dirty="0" err="1" smtClean="0">
                <a:solidFill>
                  <a:srgbClr val="3366FF"/>
                </a:solidFill>
              </a:rPr>
              <a:t>actore</a:t>
            </a:r>
            <a:r>
              <a:rPr lang="it-IT" sz="3200" i="1" dirty="0" smtClean="0">
                <a:solidFill>
                  <a:srgbClr val="3366FF"/>
                </a:solidFill>
              </a:rPr>
              <a:t> non probante, </a:t>
            </a:r>
            <a:r>
              <a:rPr lang="it-IT" sz="3200" i="1" dirty="0" err="1" smtClean="0">
                <a:solidFill>
                  <a:srgbClr val="3366FF"/>
                </a:solidFill>
              </a:rPr>
              <a:t>reus</a:t>
            </a:r>
            <a:r>
              <a:rPr lang="it-IT" sz="3200" i="1" dirty="0" smtClean="0">
                <a:solidFill>
                  <a:srgbClr val="3366FF"/>
                </a:solidFill>
              </a:rPr>
              <a:t> </a:t>
            </a:r>
            <a:r>
              <a:rPr lang="it-IT" sz="3200" i="1" dirty="0" err="1" smtClean="0">
                <a:solidFill>
                  <a:srgbClr val="3366FF"/>
                </a:solidFill>
              </a:rPr>
              <a:t>absolvitur</a:t>
            </a:r>
            <a:r>
              <a:rPr lang="it-IT" sz="3200" i="1" dirty="0" smtClean="0">
                <a:solidFill>
                  <a:srgbClr val="3366FF"/>
                </a:solidFill>
              </a:rPr>
              <a:t> </a:t>
            </a:r>
            <a:r>
              <a:rPr lang="it-IT" sz="3200" dirty="0" smtClean="0"/>
              <a:t>= </a:t>
            </a:r>
            <a:r>
              <a:rPr lang="it-IT" sz="3200" dirty="0" smtClean="0">
                <a:solidFill>
                  <a:srgbClr val="800000"/>
                </a:solidFill>
              </a:rPr>
              <a:t>se </a:t>
            </a:r>
            <a:r>
              <a:rPr lang="it-IT" sz="3200" dirty="0">
                <a:solidFill>
                  <a:srgbClr val="800000"/>
                </a:solidFill>
              </a:rPr>
              <a:t>l’attore non prova, </a:t>
            </a:r>
            <a:r>
              <a:rPr lang="it-IT" sz="3200" dirty="0" smtClean="0">
                <a:solidFill>
                  <a:srgbClr val="800000"/>
                </a:solidFill>
              </a:rPr>
              <a:t>il </a:t>
            </a:r>
            <a:r>
              <a:rPr lang="it-IT" sz="3200" dirty="0">
                <a:solidFill>
                  <a:srgbClr val="800000"/>
                </a:solidFill>
              </a:rPr>
              <a:t>convenuto è </a:t>
            </a:r>
            <a:r>
              <a:rPr lang="it-IT" sz="3200" dirty="0" smtClean="0">
                <a:solidFill>
                  <a:srgbClr val="800000"/>
                </a:solidFill>
              </a:rPr>
              <a:t>assolto senz’altro</a:t>
            </a:r>
            <a:r>
              <a:rPr lang="it-IT" sz="3200" dirty="0" smtClean="0"/>
              <a:t>) viene </a:t>
            </a:r>
            <a:r>
              <a:rPr lang="it-IT" sz="3200" dirty="0"/>
              <a:t>sostituito da quello che </a:t>
            </a:r>
            <a:r>
              <a:rPr lang="it-IT" sz="3200" dirty="0" smtClean="0"/>
              <a:t>impone a </a:t>
            </a:r>
            <a:r>
              <a:rPr lang="it-IT" sz="3200" dirty="0"/>
              <a:t>entrambe le parti di provare </a:t>
            </a:r>
            <a:r>
              <a:rPr lang="it-IT" sz="3200" dirty="0" smtClean="0"/>
              <a:t>le </a:t>
            </a:r>
            <a:r>
              <a:rPr lang="it-IT" sz="3200" dirty="0"/>
              <a:t>rispettive </a:t>
            </a:r>
            <a:r>
              <a:rPr lang="it-IT" sz="3200" dirty="0" smtClean="0"/>
              <a:t>asserzioni e </a:t>
            </a:r>
            <a:r>
              <a:rPr lang="it-IT" sz="3200" dirty="0" smtClean="0"/>
              <a:t>pretese.</a:t>
            </a:r>
            <a:endParaRPr lang="it-IT" sz="32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235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it-IT" dirty="0" smtClean="0"/>
              <a:t>La ‘fuga dai tribunali’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700" y="1584560"/>
            <a:ext cx="7886700" cy="4930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smtClean="0"/>
              <a:t>Grande diffusione di vari </a:t>
            </a:r>
            <a:r>
              <a:rPr lang="it-IT" sz="3200" dirty="0">
                <a:solidFill>
                  <a:srgbClr val="0000FF"/>
                </a:solidFill>
              </a:rPr>
              <a:t>sistemi di </a:t>
            </a:r>
            <a:r>
              <a:rPr lang="it-IT" sz="3200" dirty="0" smtClean="0">
                <a:solidFill>
                  <a:srgbClr val="0000FF"/>
                </a:solidFill>
              </a:rPr>
              <a:t>giustizia cd. </a:t>
            </a:r>
            <a:r>
              <a:rPr lang="it-IT" sz="3200" dirty="0">
                <a:solidFill>
                  <a:srgbClr val="0000FF"/>
                </a:solidFill>
              </a:rPr>
              <a:t>extragiudiziali </a:t>
            </a:r>
            <a:r>
              <a:rPr lang="it-IT" sz="3200" dirty="0"/>
              <a:t>o comunque</a:t>
            </a:r>
            <a:r>
              <a:rPr lang="it-IT" sz="3200" dirty="0">
                <a:solidFill>
                  <a:srgbClr val="0000FF"/>
                </a:solidFill>
              </a:rPr>
              <a:t> alternativi </a:t>
            </a:r>
            <a:r>
              <a:rPr lang="it-IT" sz="3200" dirty="0"/>
              <a:t>a quelli ordinari come:</a:t>
            </a:r>
          </a:p>
          <a:p>
            <a:pPr>
              <a:buFontTx/>
              <a:buChar char="-"/>
            </a:pPr>
            <a:r>
              <a:rPr lang="it-IT" sz="3200" dirty="0" smtClean="0"/>
              <a:t>Il ricorso al </a:t>
            </a:r>
            <a:r>
              <a:rPr lang="it-IT" sz="3200" u="sng" dirty="0" smtClean="0"/>
              <a:t>giudice militare </a:t>
            </a:r>
            <a:r>
              <a:rPr lang="it-IT" sz="3200" dirty="0" smtClean="0"/>
              <a:t>anche da parte dei civili (soprattutto nelle province)</a:t>
            </a:r>
          </a:p>
          <a:p>
            <a:pPr>
              <a:buFontTx/>
              <a:buChar char="-"/>
            </a:pPr>
            <a:r>
              <a:rPr lang="it-IT" sz="3200" dirty="0" smtClean="0"/>
              <a:t>L’</a:t>
            </a:r>
            <a:r>
              <a:rPr lang="it-IT" sz="3200" i="1" u="sng" dirty="0" err="1" smtClean="0"/>
              <a:t>episcopalis</a:t>
            </a:r>
            <a:r>
              <a:rPr lang="it-IT" sz="3200" i="1" u="sng" dirty="0" smtClean="0"/>
              <a:t> </a:t>
            </a:r>
            <a:r>
              <a:rPr lang="it-IT" sz="3200" i="1" u="sng" dirty="0" err="1" smtClean="0"/>
              <a:t>audientia</a:t>
            </a:r>
            <a:endParaRPr lang="it-IT" sz="3200" i="1" u="sng" dirty="0" smtClean="0"/>
          </a:p>
          <a:p>
            <a:pPr>
              <a:buFontTx/>
              <a:buChar char="-"/>
            </a:pPr>
            <a:r>
              <a:rPr lang="it-IT" sz="3200" dirty="0" smtClean="0"/>
              <a:t>L’uso di </a:t>
            </a:r>
            <a:r>
              <a:rPr lang="it-IT" sz="3200" u="sng" dirty="0" smtClean="0"/>
              <a:t>arbitrati e transazioni </a:t>
            </a:r>
            <a:r>
              <a:rPr lang="it-IT" sz="3200" dirty="0" smtClean="0"/>
              <a:t>(anche in materia criminale)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2349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639762"/>
          </a:xfrm>
        </p:spPr>
        <p:txBody>
          <a:bodyPr/>
          <a:lstStyle/>
          <a:p>
            <a:r>
              <a:rPr lang="it-IT" sz="4400" dirty="0" smtClean="0">
                <a:solidFill>
                  <a:srgbClr val="800000"/>
                </a:solidFill>
              </a:rPr>
              <a:t>Le forme alternative di giustizia</a:t>
            </a:r>
            <a:endParaRPr lang="it-IT" sz="4400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4500" y="1549400"/>
            <a:ext cx="8355318" cy="4940300"/>
          </a:xfrm>
        </p:spPr>
        <p:txBody>
          <a:bodyPr/>
          <a:lstStyle/>
          <a:p>
            <a:r>
              <a:rPr lang="it-IT" sz="3200" dirty="0" smtClean="0"/>
              <a:t>Queste forme alternative e concorrenti di giustizia hanno successo </a:t>
            </a:r>
            <a:r>
              <a:rPr lang="it-IT" sz="3200" dirty="0" smtClean="0"/>
              <a:t>perché, rispetto al tribunale ordinario, </a:t>
            </a:r>
            <a:r>
              <a:rPr lang="it-IT" sz="3200" dirty="0" smtClean="0"/>
              <a:t>offrono i seguenti vantaggi:</a:t>
            </a:r>
          </a:p>
          <a:p>
            <a:pPr>
              <a:buFontTx/>
              <a:buChar char="-"/>
            </a:pPr>
            <a:r>
              <a:rPr lang="it-IT" sz="3200" b="1" dirty="0">
                <a:solidFill>
                  <a:srgbClr val="800000"/>
                </a:solidFill>
              </a:rPr>
              <a:t>m</a:t>
            </a:r>
            <a:r>
              <a:rPr lang="it-IT" sz="3200" b="1" dirty="0" smtClean="0">
                <a:solidFill>
                  <a:srgbClr val="800000"/>
                </a:solidFill>
              </a:rPr>
              <a:t>aggiore celerità</a:t>
            </a:r>
            <a:r>
              <a:rPr lang="it-IT" sz="3200" b="1" dirty="0" smtClean="0"/>
              <a:t> </a:t>
            </a:r>
            <a:r>
              <a:rPr lang="it-IT" sz="3200" dirty="0" smtClean="0"/>
              <a:t>nel giungere a una decisione</a:t>
            </a:r>
          </a:p>
          <a:p>
            <a:pPr>
              <a:buFontTx/>
              <a:buChar char="-"/>
            </a:pPr>
            <a:r>
              <a:rPr lang="it-IT" sz="3200" b="1" dirty="0">
                <a:solidFill>
                  <a:srgbClr val="800000"/>
                </a:solidFill>
              </a:rPr>
              <a:t>m</a:t>
            </a:r>
            <a:r>
              <a:rPr lang="it-IT" sz="3200" b="1" dirty="0" smtClean="0">
                <a:solidFill>
                  <a:srgbClr val="800000"/>
                </a:solidFill>
              </a:rPr>
              <a:t>inor costo </a:t>
            </a:r>
            <a:r>
              <a:rPr lang="it-IT" sz="3200" dirty="0" smtClean="0"/>
              <a:t>della </a:t>
            </a:r>
            <a:r>
              <a:rPr lang="it-IT" sz="3200" dirty="0" smtClean="0"/>
              <a:t>procedura (che è orale)</a:t>
            </a:r>
            <a:endParaRPr lang="it-IT" sz="3200" dirty="0" smtClean="0"/>
          </a:p>
          <a:p>
            <a:pPr>
              <a:buFontTx/>
              <a:buChar char="-"/>
            </a:pPr>
            <a:r>
              <a:rPr lang="it-IT" sz="3200" dirty="0"/>
              <a:t>u</a:t>
            </a:r>
            <a:r>
              <a:rPr lang="it-IT" sz="3200" dirty="0" smtClean="0"/>
              <a:t>na decisione maggiormente improntata all’</a:t>
            </a:r>
            <a:r>
              <a:rPr lang="it-IT" sz="3200" b="1" dirty="0" smtClean="0">
                <a:solidFill>
                  <a:srgbClr val="800000"/>
                </a:solidFill>
              </a:rPr>
              <a:t>equità </a:t>
            </a:r>
            <a:r>
              <a:rPr lang="it-IT" sz="3200" b="1" dirty="0" smtClean="0">
                <a:solidFill>
                  <a:srgbClr val="800000"/>
                </a:solidFill>
              </a:rPr>
              <a:t>sostanziale </a:t>
            </a:r>
            <a:endParaRPr lang="it-IT" sz="32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484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L’obiettivo della conciliazione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8032" y="1735138"/>
            <a:ext cx="7754628" cy="40560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endParaRPr lang="it-IT" dirty="0" smtClean="0"/>
          </a:p>
          <a:p>
            <a:pPr marL="0" indent="0" algn="ctr">
              <a:buNone/>
              <a:defRPr/>
            </a:pPr>
            <a:r>
              <a:rPr lang="it-IT" sz="3200" dirty="0" smtClean="0"/>
              <a:t>Queste </a:t>
            </a:r>
            <a:r>
              <a:rPr lang="it-IT" sz="3200" dirty="0"/>
              <a:t>forme alternative di giustizia </a:t>
            </a:r>
          </a:p>
          <a:p>
            <a:pPr marL="0" indent="0" algn="ctr">
              <a:buNone/>
              <a:defRPr/>
            </a:pPr>
            <a:r>
              <a:rPr lang="it-IT" sz="3200" dirty="0"/>
              <a:t>si distinguono poi da quella statale</a:t>
            </a:r>
          </a:p>
          <a:p>
            <a:pPr marL="0" indent="0" algn="ctr">
              <a:buNone/>
              <a:defRPr/>
            </a:pPr>
            <a:r>
              <a:rPr lang="it-IT" sz="3200" dirty="0"/>
              <a:t>soprattutto perché mirano in via principale </a:t>
            </a:r>
          </a:p>
          <a:p>
            <a:pPr marL="0" indent="0" algn="ctr">
              <a:buNone/>
              <a:defRPr/>
            </a:pPr>
            <a:r>
              <a:rPr lang="it-IT" sz="3200" dirty="0"/>
              <a:t>a </a:t>
            </a:r>
            <a:r>
              <a:rPr lang="it-IT" sz="3200" dirty="0" smtClean="0"/>
              <a:t>riconciliare </a:t>
            </a:r>
            <a:r>
              <a:rPr lang="it-IT" sz="3200" dirty="0"/>
              <a:t>le parti e </a:t>
            </a:r>
            <a:r>
              <a:rPr lang="it-IT" sz="3200" dirty="0" smtClean="0"/>
              <a:t>cercando </a:t>
            </a:r>
            <a:endParaRPr lang="it-IT" sz="3200" dirty="0"/>
          </a:p>
          <a:p>
            <a:pPr marL="0" indent="0" algn="ctr">
              <a:buNone/>
              <a:defRPr/>
            </a:pPr>
            <a:r>
              <a:rPr lang="it-IT" sz="3200" b="1" dirty="0">
                <a:solidFill>
                  <a:srgbClr val="800000"/>
                </a:solidFill>
              </a:rPr>
              <a:t>soluzioni di compromesso</a:t>
            </a:r>
          </a:p>
          <a:p>
            <a:pPr marL="0" indent="0">
              <a:buNone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80630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Ricerca del consenso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it-IT" sz="3200" dirty="0"/>
              <a:t>Il </a:t>
            </a:r>
            <a:r>
              <a:rPr lang="it-IT" sz="3200" dirty="0" smtClean="0"/>
              <a:t>giudice alternativo/</a:t>
            </a:r>
            <a:r>
              <a:rPr lang="it-IT" sz="3200" dirty="0"/>
              <a:t>mediatore/arbitro cerca di coinvolgere un ampio numero di persone in modo da creare una base di consenso alla sua </a:t>
            </a:r>
            <a:r>
              <a:rPr lang="it-IT" sz="3200" dirty="0" smtClean="0"/>
              <a:t>decisione </a:t>
            </a:r>
            <a:endParaRPr lang="it-IT" sz="3200" dirty="0"/>
          </a:p>
          <a:p>
            <a:pPr algn="ctr">
              <a:buNone/>
              <a:defRPr/>
            </a:pPr>
            <a:r>
              <a:rPr lang="it-IT" sz="3200" dirty="0">
                <a:solidFill>
                  <a:srgbClr val="3366FF"/>
                </a:solidFill>
              </a:rPr>
              <a:t>Un ampio consenso rende più sicura l’esecutività della </a:t>
            </a:r>
            <a:r>
              <a:rPr lang="it-IT" sz="3200" dirty="0" smtClean="0">
                <a:solidFill>
                  <a:srgbClr val="3366FF"/>
                </a:solidFill>
              </a:rPr>
              <a:t>decisione</a:t>
            </a:r>
            <a:endParaRPr lang="it-IT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9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/>
              <a:t>La prova testimoniale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it-IT" sz="3200" dirty="0" smtClean="0"/>
              <a:t>In </a:t>
            </a:r>
            <a:r>
              <a:rPr lang="it-IT" sz="3200" dirty="0" smtClean="0"/>
              <a:t>questi </a:t>
            </a:r>
            <a:r>
              <a:rPr lang="it-IT" sz="3200" dirty="0"/>
              <a:t>sistemi alternativi di </a:t>
            </a:r>
            <a:r>
              <a:rPr lang="it-IT" sz="3200" dirty="0" smtClean="0"/>
              <a:t>giustizia – in controtendenza rispetto ai tribunali ordinari – il </a:t>
            </a:r>
            <a:r>
              <a:rPr lang="it-IT" sz="3200" dirty="0"/>
              <a:t>giudice poteva </a:t>
            </a:r>
            <a:r>
              <a:rPr lang="it-IT" sz="3200" dirty="0" smtClean="0"/>
              <a:t>amministrare con </a:t>
            </a:r>
            <a:r>
              <a:rPr lang="it-IT" sz="3200" dirty="0"/>
              <a:t>maggiore libertà </a:t>
            </a:r>
            <a:r>
              <a:rPr lang="it-IT" sz="3200" dirty="0" smtClean="0"/>
              <a:t>la </a:t>
            </a:r>
            <a:r>
              <a:rPr lang="it-IT" sz="3200" dirty="0"/>
              <a:t>prova </a:t>
            </a:r>
            <a:r>
              <a:rPr lang="it-IT" sz="3200" dirty="0" smtClean="0"/>
              <a:t>testimoniale e la prediligeva a quella </a:t>
            </a:r>
            <a:r>
              <a:rPr lang="it-IT" sz="3200" dirty="0" smtClean="0"/>
              <a:t>documentale (il virtù </a:t>
            </a:r>
            <a:r>
              <a:rPr lang="it-IT" sz="3200" dirty="0" smtClean="0"/>
              <a:t>del principio dell’oralità e non solo)</a:t>
            </a:r>
            <a:endParaRPr lang="it-IT" sz="32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085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lamaio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Calamaio.thmx</Template>
  <TotalTime>247</TotalTime>
  <Words>645</Words>
  <Application>Microsoft Macintosh PowerPoint</Application>
  <PresentationFormat>Presentazione su schermo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Calamaio</vt:lpstr>
      <vt:lpstr>Processo e giustizia nell’epoca ‘volgare’</vt:lpstr>
      <vt:lpstr>Linee di tendenza (1)</vt:lpstr>
      <vt:lpstr>Linee di tendenza (2)</vt:lpstr>
      <vt:lpstr>Doppio onere probatorio</vt:lpstr>
      <vt:lpstr>La ‘fuga dai tribunali’</vt:lpstr>
      <vt:lpstr>Le forme alternative di giustizia</vt:lpstr>
      <vt:lpstr>L’obiettivo della conciliazione</vt:lpstr>
      <vt:lpstr>Ricerca del consenso</vt:lpstr>
      <vt:lpstr>La prova testimoniale</vt:lpstr>
      <vt:lpstr>Il ricorso al giuramento</vt:lpstr>
      <vt:lpstr>Il giuramento prova ‘formale’</vt:lpstr>
      <vt:lpstr>La giustizia dei militari (1)</vt:lpstr>
      <vt:lpstr>La giustizia dei militari (2)</vt:lpstr>
      <vt:lpstr>La giustizia militare (3)</vt:lpstr>
      <vt:lpstr>L’auto-giustizia</vt:lpstr>
      <vt:lpstr>Le tabulae defixionum</vt:lpstr>
      <vt:lpstr>Le tabulae defixionum</vt:lpstr>
    </vt:vector>
  </TitlesOfParts>
  <Company>ange180194SW1401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processo  nell’epoca ‘volgare’</dc:title>
  <dc:creator>Luca Loschiavo</dc:creator>
  <cp:lastModifiedBy>Luca Loschiavo</cp:lastModifiedBy>
  <cp:revision>15</cp:revision>
  <dcterms:created xsi:type="dcterms:W3CDTF">2020-03-01T10:56:15Z</dcterms:created>
  <dcterms:modified xsi:type="dcterms:W3CDTF">2021-03-22T14:23:39Z</dcterms:modified>
</cp:coreProperties>
</file>