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p:spTree>
      <p:nvGrpSpPr>
        <p:cNvPr id="1" name=""/>
        <p:cNvGrpSpPr/>
        <p:nvPr/>
      </p:nvGrpSpPr>
      <p:grpSpPr>
        <a:xfrm>
          <a:off x="0" y="0"/>
          <a:ext cx="0" cy="0"/>
          <a:chOff x="0" y="0"/>
          <a:chExt cx="0" cy="0"/>
        </a:xfrm>
      </p:grpSpPr>
      <p:sp>
        <p:nvSpPr>
          <p:cNvPr id="11" name="Autore e data"/>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Autore e data</a:t>
            </a:r>
          </a:p>
        </p:txBody>
      </p:sp>
      <p:sp>
        <p:nvSpPr>
          <p:cNvPr id="12" name="Titolo presentazione"/>
          <p:cNvSpPr txBox="1"/>
          <p:nvPr>
            <p:ph type="title" hasCustomPrompt="1"/>
          </p:nvPr>
        </p:nvSpPr>
        <p:spPr>
          <a:xfrm>
            <a:off x="1206496" y="2574991"/>
            <a:ext cx="21971004" cy="4648201"/>
          </a:xfrm>
          <a:prstGeom prst="rect">
            <a:avLst/>
          </a:prstGeom>
        </p:spPr>
        <p:txBody>
          <a:bodyPr anchor="b"/>
          <a:lstStyle>
            <a:lvl1pPr>
              <a:defRPr spc="-232" sz="11600"/>
            </a:lvl1pPr>
          </a:lstStyle>
          <a:p>
            <a:pPr/>
            <a:r>
              <a:t>Titolo presentazione</a:t>
            </a:r>
          </a:p>
        </p:txBody>
      </p:sp>
      <p:sp>
        <p:nvSpPr>
          <p:cNvPr id="13" name="Corpo livello uno…"/>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Sottotitolo presentazione</a:t>
            </a:r>
          </a:p>
          <a:p>
            <a:pPr lvl="1"/>
            <a:r>
              <a:t/>
            </a:r>
          </a:p>
          <a:p>
            <a:pPr lvl="2"/>
            <a:r>
              <a:t/>
            </a:r>
          </a:p>
          <a:p>
            <a:pPr lvl="3"/>
            <a:r>
              <a:t/>
            </a:r>
          </a:p>
          <a:p>
            <a:pPr lvl="4"/>
            <a:r>
              <a:t/>
            </a:r>
          </a:p>
        </p:txBody>
      </p:sp>
      <p:sp>
        <p:nvSpPr>
          <p:cNvPr id="1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chiarazione">
    <p:spTree>
      <p:nvGrpSpPr>
        <p:cNvPr id="1" name=""/>
        <p:cNvGrpSpPr/>
        <p:nvPr/>
      </p:nvGrpSpPr>
      <p:grpSpPr>
        <a:xfrm>
          <a:off x="0" y="0"/>
          <a:ext cx="0" cy="0"/>
          <a:chOff x="0" y="0"/>
          <a:chExt cx="0" cy="0"/>
        </a:xfrm>
      </p:grpSpPr>
      <p:sp>
        <p:nvSpPr>
          <p:cNvPr id="98" name="Corpo livello uno…"/>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Dichiarazione</a:t>
            </a:r>
          </a:p>
          <a:p>
            <a:pPr lvl="1"/>
            <a:r>
              <a:t/>
            </a:r>
          </a:p>
          <a:p>
            <a:pPr lvl="2"/>
            <a:r>
              <a:t/>
            </a:r>
          </a:p>
          <a:p>
            <a:pPr lvl="3"/>
            <a:r>
              <a:t/>
            </a:r>
          </a:p>
          <a:p>
            <a:pPr lvl="4"/>
            <a:r>
              <a:t/>
            </a:r>
          </a:p>
        </p:txBody>
      </p:sp>
      <p:sp>
        <p:nvSpPr>
          <p:cNvPr id="9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formazione importante">
    <p:spTree>
      <p:nvGrpSpPr>
        <p:cNvPr id="1" name=""/>
        <p:cNvGrpSpPr/>
        <p:nvPr/>
      </p:nvGrpSpPr>
      <p:grpSpPr>
        <a:xfrm>
          <a:off x="0" y="0"/>
          <a:ext cx="0" cy="0"/>
          <a:chOff x="0" y="0"/>
          <a:chExt cx="0" cy="0"/>
        </a:xfrm>
      </p:grpSpPr>
      <p:sp>
        <p:nvSpPr>
          <p:cNvPr id="106" name="Corpo livello uno…"/>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Dettagli informazione"/>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Dettagli informazione</a:t>
            </a:r>
          </a:p>
        </p:txBody>
      </p:sp>
      <p:sp>
        <p:nvSpPr>
          <p:cNvPr id="10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115" name="Attribuzione"/>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Attribuzione</a:t>
            </a:r>
          </a:p>
        </p:txBody>
      </p:sp>
      <p:sp>
        <p:nvSpPr>
          <p:cNvPr id="116" name="Corpo livello uno…"/>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“Citazione degna di nota”</a:t>
            </a:r>
          </a:p>
          <a:p>
            <a:pPr lvl="1"/>
            <a:r>
              <a:t/>
            </a:r>
          </a:p>
          <a:p>
            <a:pPr lvl="2"/>
            <a:r>
              <a:t/>
            </a:r>
          </a:p>
          <a:p>
            <a:pPr lvl="3"/>
            <a:r>
              <a:t/>
            </a:r>
          </a:p>
          <a:p>
            <a:pPr lvl="4"/>
            <a:r>
              <a:t/>
            </a:r>
          </a:p>
        </p:txBody>
      </p:sp>
      <p:sp>
        <p:nvSpPr>
          <p:cNvPr id="11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124" name="Immagin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magin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magin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4" name="Immagin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Numero diapositiva"/>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14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f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Titolo presentazione"/>
          <p:cNvSpPr txBox="1"/>
          <p:nvPr>
            <p:ph type="title" hasCustomPrompt="1"/>
          </p:nvPr>
        </p:nvSpPr>
        <p:spPr>
          <a:xfrm>
            <a:off x="1206500" y="7124700"/>
            <a:ext cx="21971000" cy="4648200"/>
          </a:xfrm>
          <a:prstGeom prst="rect">
            <a:avLst/>
          </a:prstGeom>
        </p:spPr>
        <p:txBody>
          <a:bodyPr anchor="b"/>
          <a:lstStyle>
            <a:lvl1pPr>
              <a:defRPr spc="-232" sz="11600"/>
            </a:lvl1pPr>
          </a:lstStyle>
          <a:p>
            <a:pPr/>
            <a:r>
              <a:t>Titolo presentazione</a:t>
            </a:r>
          </a:p>
        </p:txBody>
      </p:sp>
      <p:sp>
        <p:nvSpPr>
          <p:cNvPr id="23" name="Autore e data"/>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Autore e data</a:t>
            </a:r>
          </a:p>
        </p:txBody>
      </p:sp>
      <p:sp>
        <p:nvSpPr>
          <p:cNvPr id="24" name="Corpo livello uno…"/>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Sottotitolo presentazione</a:t>
            </a:r>
          </a:p>
          <a:p>
            <a:pPr lvl="1"/>
            <a:r>
              <a:t/>
            </a:r>
          </a:p>
          <a:p>
            <a:pPr lvl="2"/>
            <a:r>
              <a:t/>
            </a:r>
          </a:p>
          <a:p>
            <a:pPr lvl="3"/>
            <a:r>
              <a:t/>
            </a:r>
          </a:p>
          <a:p>
            <a:pPr lvl="4"/>
            <a:r>
              <a:t/>
            </a:r>
          </a:p>
        </p:txBody>
      </p:sp>
      <p:sp>
        <p:nvSpPr>
          <p:cNvPr id="2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foto 2">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Titolo"/>
          <p:cNvSpPr txBox="1"/>
          <p:nvPr>
            <p:ph type="title" hasCustomPrompt="1"/>
          </p:nvPr>
        </p:nvSpPr>
        <p:spPr>
          <a:xfrm>
            <a:off x="1206500" y="1270000"/>
            <a:ext cx="9779000" cy="5882273"/>
          </a:xfrm>
          <a:prstGeom prst="rect">
            <a:avLst/>
          </a:prstGeom>
        </p:spPr>
        <p:txBody>
          <a:bodyPr anchor="b"/>
          <a:lstStyle/>
          <a:p>
            <a:pPr/>
            <a:r>
              <a:t>Titolo</a:t>
            </a:r>
          </a:p>
        </p:txBody>
      </p:sp>
      <p:sp>
        <p:nvSpPr>
          <p:cNvPr id="34" name="Corpo livello uno…"/>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Sottotitolo diapositiva</a:t>
            </a:r>
          </a:p>
          <a:p>
            <a:pPr lvl="1"/>
            <a:r>
              <a:t/>
            </a:r>
          </a:p>
          <a:p>
            <a:pPr lvl="2"/>
            <a:r>
              <a:t/>
            </a:r>
          </a:p>
          <a:p>
            <a:pPr lvl="3"/>
            <a:r>
              <a:t/>
            </a:r>
          </a:p>
          <a:p>
            <a:pPr lvl="4"/>
            <a:r>
              <a:t/>
            </a:r>
          </a:p>
        </p:txBody>
      </p:sp>
      <p:sp>
        <p:nvSpPr>
          <p:cNvPr id="35" name="Numero diapositiva"/>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42" name="Titolo"/>
          <p:cNvSpPr txBox="1"/>
          <p:nvPr>
            <p:ph type="title" hasCustomPrompt="1"/>
          </p:nvPr>
        </p:nvSpPr>
        <p:spPr>
          <a:prstGeom prst="rect">
            <a:avLst/>
          </a:prstGeom>
        </p:spPr>
        <p:txBody>
          <a:bodyPr/>
          <a:lstStyle/>
          <a:p>
            <a:pPr/>
            <a:r>
              <a:t>Titolo</a:t>
            </a:r>
          </a:p>
        </p:txBody>
      </p:sp>
      <p:sp>
        <p:nvSpPr>
          <p:cNvPr id="43" name="Sottotitolo diapositiva"/>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Sottotitolo diapositiva</a:t>
            </a:r>
          </a:p>
        </p:txBody>
      </p:sp>
      <p:sp>
        <p:nvSpPr>
          <p:cNvPr id="44" name="Corpo livello uno…"/>
          <p:cNvSpPr txBox="1"/>
          <p:nvPr>
            <p:ph type="body" idx="1" hasCustomPrompt="1"/>
          </p:nvPr>
        </p:nvSpPr>
        <p:spPr>
          <a:prstGeom prst="rect">
            <a:avLst/>
          </a:prstGeom>
        </p:spPr>
        <p:txBody>
          <a:bodyPr/>
          <a:lstStyle/>
          <a:p>
            <a:pPr/>
            <a:r>
              <a:t>Testo elenco puntato diapositiva</a:t>
            </a:r>
          </a:p>
          <a:p>
            <a:pPr lvl="1"/>
            <a:r>
              <a:t/>
            </a:r>
          </a:p>
          <a:p>
            <a:pPr lvl="2"/>
            <a:r>
              <a:t/>
            </a:r>
          </a:p>
          <a:p>
            <a:pPr lvl="3"/>
            <a:r>
              <a:t/>
            </a:r>
          </a:p>
          <a:p>
            <a:pPr lvl="4"/>
            <a:r>
              <a:t/>
            </a:r>
          </a:p>
        </p:txBody>
      </p:sp>
      <p:sp>
        <p:nvSpPr>
          <p:cNvPr id="4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52" name="Corpo livello uno…"/>
          <p:cNvSpPr txBox="1"/>
          <p:nvPr>
            <p:ph type="body" idx="1" hasCustomPrompt="1"/>
          </p:nvPr>
        </p:nvSpPr>
        <p:spPr>
          <a:prstGeom prst="rect">
            <a:avLst/>
          </a:prstGeom>
        </p:spPr>
        <p:txBody>
          <a:bodyPr numCol="2" spcCol="1098550"/>
          <a:lstStyle/>
          <a:p>
            <a:pPr/>
            <a:r>
              <a:t>Testo elenco puntato diapositiva</a:t>
            </a:r>
          </a:p>
          <a:p>
            <a:pPr lvl="1"/>
            <a:r>
              <a:t/>
            </a:r>
          </a:p>
          <a:p>
            <a:pPr lvl="2"/>
            <a:r>
              <a:t/>
            </a:r>
          </a:p>
          <a:p>
            <a:pPr lvl="3"/>
            <a:r>
              <a:t/>
            </a:r>
          </a:p>
          <a:p>
            <a:pPr lvl="4"/>
            <a:r>
              <a:t/>
            </a:r>
          </a:p>
        </p:txBody>
      </p:sp>
      <p:sp>
        <p:nvSpPr>
          <p:cNvPr id="5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spTree>
      <p:nvGrpSpPr>
        <p:cNvPr id="1" name=""/>
        <p:cNvGrpSpPr/>
        <p:nvPr/>
      </p:nvGrpSpPr>
      <p:grpSpPr>
        <a:xfrm>
          <a:off x="0" y="0"/>
          <a:ext cx="0" cy="0"/>
          <a:chOff x="0" y="0"/>
          <a:chExt cx="0" cy="0"/>
        </a:xfrm>
      </p:grpSpPr>
      <p:sp>
        <p:nvSpPr>
          <p:cNvPr id="60" name="Sottotitolo diapositiva"/>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Sottotitolo diapositiva</a:t>
            </a:r>
          </a:p>
        </p:txBody>
      </p:sp>
      <p:sp>
        <p:nvSpPr>
          <p:cNvPr id="61" name="Corpo livello uno…"/>
          <p:cNvSpPr txBox="1"/>
          <p:nvPr>
            <p:ph type="body" sz="half" idx="1" hasCustomPrompt="1"/>
          </p:nvPr>
        </p:nvSpPr>
        <p:spPr>
          <a:xfrm>
            <a:off x="1206500" y="4248504"/>
            <a:ext cx="9779000" cy="8256630"/>
          </a:xfrm>
          <a:prstGeom prst="rect">
            <a:avLst/>
          </a:prstGeom>
        </p:spPr>
        <p:txBody>
          <a:bodyPr/>
          <a:lstStyle/>
          <a:p>
            <a:pPr/>
            <a:r>
              <a:t>Testo elenco puntato diapositiva</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Titolo"/>
          <p:cNvSpPr txBox="1"/>
          <p:nvPr>
            <p:ph type="title" hasCustomPrompt="1"/>
          </p:nvPr>
        </p:nvSpPr>
        <p:spPr>
          <a:xfrm>
            <a:off x="1206500" y="1079500"/>
            <a:ext cx="9779000" cy="1435100"/>
          </a:xfrm>
          <a:prstGeom prst="rect">
            <a:avLst/>
          </a:prstGeom>
        </p:spPr>
        <p:txBody>
          <a:bodyPr/>
          <a:lstStyle/>
          <a:p>
            <a:pPr/>
            <a:r>
              <a:t>Titolo</a:t>
            </a:r>
          </a:p>
        </p:txBody>
      </p:sp>
      <p:sp>
        <p:nvSpPr>
          <p:cNvPr id="6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zione">
    <p:spTree>
      <p:nvGrpSpPr>
        <p:cNvPr id="1" name=""/>
        <p:cNvGrpSpPr/>
        <p:nvPr/>
      </p:nvGrpSpPr>
      <p:grpSpPr>
        <a:xfrm>
          <a:off x="0" y="0"/>
          <a:ext cx="0" cy="0"/>
          <a:chOff x="0" y="0"/>
          <a:chExt cx="0" cy="0"/>
        </a:xfrm>
      </p:grpSpPr>
      <p:sp>
        <p:nvSpPr>
          <p:cNvPr id="71" name="Titolo sezion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Titolo sezione</a:t>
            </a:r>
          </a:p>
        </p:txBody>
      </p:sp>
      <p:sp>
        <p:nvSpPr>
          <p:cNvPr id="72" name="Numero diapositiva"/>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79" name="Titolo"/>
          <p:cNvSpPr txBox="1"/>
          <p:nvPr>
            <p:ph type="title" hasCustomPrompt="1"/>
          </p:nvPr>
        </p:nvSpPr>
        <p:spPr>
          <a:xfrm>
            <a:off x="1206500" y="1079500"/>
            <a:ext cx="21971000" cy="1434949"/>
          </a:xfrm>
          <a:prstGeom prst="rect">
            <a:avLst/>
          </a:prstGeom>
        </p:spPr>
        <p:txBody>
          <a:bodyPr/>
          <a:lstStyle/>
          <a:p>
            <a:pPr/>
            <a:r>
              <a:t>Titolo</a:t>
            </a:r>
          </a:p>
        </p:txBody>
      </p:sp>
      <p:sp>
        <p:nvSpPr>
          <p:cNvPr id="80" name="Sottotitolo diapositiva"/>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Sottotitolo diapositiva</a:t>
            </a:r>
          </a:p>
        </p:txBody>
      </p:sp>
      <p:sp>
        <p:nvSpPr>
          <p:cNvPr id="8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gramma">
    <p:spTree>
      <p:nvGrpSpPr>
        <p:cNvPr id="1" name=""/>
        <p:cNvGrpSpPr/>
        <p:nvPr/>
      </p:nvGrpSpPr>
      <p:grpSpPr>
        <a:xfrm>
          <a:off x="0" y="0"/>
          <a:ext cx="0" cy="0"/>
          <a:chOff x="0" y="0"/>
          <a:chExt cx="0" cy="0"/>
        </a:xfrm>
      </p:grpSpPr>
      <p:sp>
        <p:nvSpPr>
          <p:cNvPr id="88" name="Titolo programma"/>
          <p:cNvSpPr txBox="1"/>
          <p:nvPr>
            <p:ph type="title" hasCustomPrompt="1"/>
          </p:nvPr>
        </p:nvSpPr>
        <p:spPr>
          <a:xfrm>
            <a:off x="1206500" y="1079500"/>
            <a:ext cx="21971000" cy="1435100"/>
          </a:xfrm>
          <a:prstGeom prst="rect">
            <a:avLst/>
          </a:prstGeom>
        </p:spPr>
        <p:txBody>
          <a:bodyPr/>
          <a:lstStyle/>
          <a:p>
            <a:pPr/>
            <a:r>
              <a:t>Titolo programma</a:t>
            </a:r>
          </a:p>
        </p:txBody>
      </p:sp>
      <p:sp>
        <p:nvSpPr>
          <p:cNvPr id="89" name="Sottotitolo programma"/>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Sottotitolo programma</a:t>
            </a:r>
          </a:p>
        </p:txBody>
      </p:sp>
      <p:sp>
        <p:nvSpPr>
          <p:cNvPr id="90" name="Corpo livello uno…"/>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Argomenti del programma</a:t>
            </a:r>
          </a:p>
          <a:p>
            <a:pPr lvl="1"/>
            <a:r>
              <a:t/>
            </a:r>
          </a:p>
          <a:p>
            <a:pPr lvl="2"/>
            <a:r>
              <a:t/>
            </a:r>
          </a:p>
          <a:p>
            <a:pPr lvl="3"/>
            <a:r>
              <a:t/>
            </a:r>
          </a:p>
          <a:p>
            <a:pPr lvl="4"/>
            <a:r>
              <a:t/>
            </a:r>
          </a:p>
        </p:txBody>
      </p:sp>
      <p:sp>
        <p:nvSpPr>
          <p:cNvPr id="9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Titolo</a:t>
            </a:r>
          </a:p>
        </p:txBody>
      </p:sp>
      <p:sp>
        <p:nvSpPr>
          <p:cNvPr id="3" name="Corpo livello uno…"/>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Testo elenco puntato diapositiva</a:t>
            </a:r>
          </a:p>
          <a:p>
            <a:pPr lvl="1"/>
            <a:r>
              <a:t/>
            </a:r>
          </a:p>
          <a:p>
            <a:pPr lvl="2"/>
            <a:r>
              <a:t/>
            </a:r>
          </a:p>
          <a:p>
            <a:pPr lvl="3"/>
            <a:r>
              <a:t/>
            </a:r>
          </a:p>
          <a:p>
            <a:pPr lvl="4"/>
            <a:r>
              <a:t/>
            </a:r>
          </a:p>
        </p:txBody>
      </p:sp>
      <p:sp>
        <p:nvSpPr>
          <p:cNvPr id="4" name="Numero diapositiva"/>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0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0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0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3.png"/></Relationships>

</file>

<file path=ppt/slides/_rels/slide10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 Id="rId3" Type="http://schemas.openxmlformats.org/officeDocument/2006/relationships/image" Target="../media/image14.png"/></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 Id="rId3" Type="http://schemas.openxmlformats.org/officeDocument/2006/relationships/image" Target="../media/image1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3.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4.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8.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jpeg"/></Relationships>

</file>

<file path=ppt/slides/_rels/slide6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hyperlink" Target="http://c.ca" TargetMode="External"/></Relationships>

</file>

<file path=ppt/slides/_rels/slide6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9.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0.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1.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2.png"/></Relationships>

</file>

<file path=ppt/slides/_rels/slide9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1" name="Davide Fazio 20.02.202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Davide Fazio 20.02.2023</a:t>
            </a:r>
          </a:p>
        </p:txBody>
      </p:sp>
      <p:sp>
        <p:nvSpPr>
          <p:cNvPr id="152" name="Logica e Intelligenza Artificiale"/>
          <p:cNvSpPr txBox="1"/>
          <p:nvPr>
            <p:ph type="ctrTitle"/>
          </p:nvPr>
        </p:nvSpPr>
        <p:spPr>
          <a:prstGeom prst="rect">
            <a:avLst/>
          </a:prstGeom>
        </p:spPr>
        <p:txBody>
          <a:bodyPr/>
          <a:lstStyle/>
          <a:p>
            <a:pPr/>
            <a:r>
              <a:t>Logica e Intelligenza Artificiale</a:t>
            </a:r>
          </a:p>
        </p:txBody>
      </p:sp>
      <p:sp>
        <p:nvSpPr>
          <p:cNvPr id="153" name="A. a. 2024/2025"/>
          <p:cNvSpPr txBox="1"/>
          <p:nvPr>
            <p:ph type="subTitle" sz="quarter" idx="1"/>
          </p:nvPr>
        </p:nvSpPr>
        <p:spPr>
          <a:prstGeom prst="rect">
            <a:avLst/>
          </a:prstGeom>
        </p:spPr>
        <p:txBody>
          <a:bodyPr/>
          <a:lstStyle/>
          <a:p>
            <a:pPr/>
            <a:r>
              <a:t>A. a. 2024/2025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5" name="Che cos’è l’IA?"/>
          <p:cNvSpPr txBox="1"/>
          <p:nvPr>
            <p:ph type="title"/>
          </p:nvPr>
        </p:nvSpPr>
        <p:spPr>
          <a:prstGeom prst="rect">
            <a:avLst/>
          </a:prstGeom>
        </p:spPr>
        <p:txBody>
          <a:bodyPr/>
          <a:lstStyle/>
          <a:p>
            <a:pPr/>
            <a:r>
              <a:t>Che cos’è l’IA?</a:t>
            </a:r>
          </a:p>
        </p:txBody>
      </p:sp>
      <p:sp>
        <p:nvSpPr>
          <p:cNvPr id="186" name="L’ IA come scienza che si occupa della simulazione del pensiero razionale (approccio logico-matematico) si basa sull’idea per cui si debba provvedere ad un account del pensiero razionale rigoroso attraverso la creazione di sistemi formali complessi. Simu"/>
          <p:cNvSpPr txBox="1"/>
          <p:nvPr>
            <p:ph type="body" idx="1"/>
          </p:nvPr>
        </p:nvSpPr>
        <p:spPr>
          <a:prstGeom prst="rect">
            <a:avLst/>
          </a:prstGeom>
        </p:spPr>
        <p:txBody>
          <a:bodyPr/>
          <a:lstStyle/>
          <a:p>
            <a:pPr/>
            <a:r>
              <a:t>L’ </a:t>
            </a:r>
            <a:r>
              <a:rPr b="1"/>
              <a:t>IA</a:t>
            </a:r>
            <a:r>
              <a:t> come scienza che si occupa della </a:t>
            </a:r>
            <a:r>
              <a:rPr b="1"/>
              <a:t>simulazione del pensiero razionale (</a:t>
            </a:r>
            <a:r>
              <a:t>approccio logico-matematico</a:t>
            </a:r>
            <a:r>
              <a:rPr b="1"/>
              <a:t>) </a:t>
            </a:r>
            <a:r>
              <a:t>si basa sull’idea per cui si debba provvedere ad un account del pensiero razionale rigoroso attraverso la creazione di sistemi formali complessi. Simulare il pensiero significa dunque </a:t>
            </a:r>
            <a:r>
              <a:rPr b="1"/>
              <a:t>costruire sistemi formali</a:t>
            </a:r>
            <a:r>
              <a:t>.</a:t>
            </a:r>
          </a:p>
          <a:p>
            <a:pPr/>
            <a:r>
              <a:t>L’ </a:t>
            </a:r>
            <a:r>
              <a:rPr b="1"/>
              <a:t>IA </a:t>
            </a:r>
            <a:r>
              <a:t>come scienza che si occupa della </a:t>
            </a:r>
            <a:r>
              <a:rPr b="1"/>
              <a:t>simulazione del comportamento razionale </a:t>
            </a:r>
            <a:r>
              <a:t>si basa sull’idea per cui si debba provvedere a simulare (e prototipare) agenti artificiali che svolgano, pensino, decidano la “cosa giusta”.</a:t>
            </a:r>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84" name="Come funziona il Word2Vec?"/>
          <p:cNvSpPr txBox="1"/>
          <p:nvPr>
            <p:ph type="title"/>
          </p:nvPr>
        </p:nvSpPr>
        <p:spPr>
          <a:prstGeom prst="rect">
            <a:avLst/>
          </a:prstGeom>
        </p:spPr>
        <p:txBody>
          <a:bodyPr/>
          <a:lstStyle/>
          <a:p>
            <a:pPr/>
            <a:r>
              <a:t>Come funziona il Word2Vec?</a:t>
            </a:r>
          </a:p>
        </p:txBody>
      </p:sp>
      <p:sp>
        <p:nvSpPr>
          <p:cNvPr id="585" name="Problema: Il Word2vec è efficace ma favorisce la propagazione di Bias.…"/>
          <p:cNvSpPr txBox="1"/>
          <p:nvPr>
            <p:ph type="body" idx="1"/>
          </p:nvPr>
        </p:nvSpPr>
        <p:spPr>
          <a:xfrm>
            <a:off x="1511300" y="5879594"/>
            <a:ext cx="21971000" cy="10575746"/>
          </a:xfrm>
          <a:prstGeom prst="rect">
            <a:avLst/>
          </a:prstGeom>
        </p:spPr>
        <p:txBody>
          <a:bodyPr/>
          <a:lstStyle/>
          <a:p>
            <a:pPr>
              <a:defRPr b="1"/>
            </a:pPr>
            <a:r>
              <a:t>Problema: Il Word2vec </a:t>
            </a:r>
            <a:r>
              <a:rPr b="0"/>
              <a:t>è efficace ma favorisce la propagazione di Bias.</a:t>
            </a:r>
            <a:endParaRPr b="0"/>
          </a:p>
          <a:p>
            <a:pPr>
              <a:defRPr b="1"/>
            </a:pPr>
            <a:r>
              <a:rPr b="0"/>
              <a:t>Tuttavia: il Word2Vec rappresenta un a tecnologia promettente anche per risolvere problemi di ragionamento. Ha il vantaggio di sfruttare il potenziale degli ambienti matematici della geometria per trattare il significato.</a:t>
            </a:r>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87" name="Traduzione automatica"/>
          <p:cNvSpPr txBox="1"/>
          <p:nvPr>
            <p:ph type="title"/>
          </p:nvPr>
        </p:nvSpPr>
        <p:spPr>
          <a:prstGeom prst="rect">
            <a:avLst/>
          </a:prstGeom>
        </p:spPr>
        <p:txBody>
          <a:bodyPr/>
          <a:lstStyle/>
          <a:p>
            <a:pPr/>
            <a:r>
              <a:t>Traduzione automatica</a:t>
            </a:r>
          </a:p>
        </p:txBody>
      </p:sp>
      <p:sp>
        <p:nvSpPr>
          <p:cNvPr id="588" name="Come tradurre un testo automaticamente?…"/>
          <p:cNvSpPr txBox="1"/>
          <p:nvPr>
            <p:ph type="body" idx="1"/>
          </p:nvPr>
        </p:nvSpPr>
        <p:spPr>
          <a:xfrm>
            <a:off x="1206500" y="2729994"/>
            <a:ext cx="21971000" cy="10242867"/>
          </a:xfrm>
          <a:prstGeom prst="rect">
            <a:avLst/>
          </a:prstGeom>
        </p:spPr>
        <p:txBody>
          <a:bodyPr/>
          <a:lstStyle/>
          <a:p>
            <a:pPr marL="524255" indent="-524255" defTabSz="2096971">
              <a:spcBef>
                <a:spcPts val="3800"/>
              </a:spcBef>
              <a:defRPr sz="4128"/>
            </a:pPr>
            <a:r>
              <a:t>Come tradurre un testo automaticamente?</a:t>
            </a:r>
          </a:p>
          <a:p>
            <a:pPr marL="524255" indent="-524255" defTabSz="2096971">
              <a:spcBef>
                <a:spcPts val="3800"/>
              </a:spcBef>
              <a:defRPr sz="4128"/>
            </a:pPr>
            <a:r>
              <a:t>Primi sistemi basati sull’IA simbolica: equipaggiare il sistema con sistemi di regole in grado di trasformare le strutture sintattiche in una lingua </a:t>
            </a:r>
            <a:r>
              <a:rPr b="1"/>
              <a:t>sorgente</a:t>
            </a:r>
            <a:r>
              <a:t> nelle strutture sintattiche corrispondenti nella </a:t>
            </a:r>
            <a:r>
              <a:rPr b="1"/>
              <a:t>lingua di arrivo</a:t>
            </a:r>
            <a:r>
              <a:t>. Equipaggiare il sistema con regole capaci di mettere in corrispondenza il lessico.</a:t>
            </a:r>
          </a:p>
          <a:p>
            <a:pPr marL="524255" indent="-524255" defTabSz="2096971">
              <a:spcBef>
                <a:spcPts val="3800"/>
              </a:spcBef>
              <a:defRPr b="1" sz="4128"/>
            </a:pPr>
            <a:r>
              <a:t>Traduzione automatica statistica</a:t>
            </a:r>
            <a:r>
              <a:rPr b="0"/>
              <a:t>: Allenare sistemi di machine learning con coppie di frasi (o meglio, </a:t>
            </a:r>
            <a:r>
              <a:t>sintagmi</a:t>
            </a:r>
            <a:r>
              <a:rPr b="0"/>
              <a:t>), costituite da una frase nella lingua sorgente e dalla frase corrispondente nella lingua di arrivo. </a:t>
            </a:r>
            <a:r>
              <a:t>Obiettivo:</a:t>
            </a:r>
            <a:r>
              <a:rPr b="0"/>
              <a:t> Ottenere valori di probabilità circa la corrispondenza di un sintagma nella lingua sorgente con il sintagma corretto nella lingua di arrivo</a:t>
            </a:r>
            <a:endParaRPr b="0"/>
          </a:p>
          <a:p>
            <a:pPr marL="524255" indent="-524255" defTabSz="2096971">
              <a:spcBef>
                <a:spcPts val="3800"/>
              </a:spcBef>
              <a:defRPr b="1" sz="4128"/>
            </a:pPr>
            <a:r>
              <a:t>Traduzione automatica neurale (Google translate): </a:t>
            </a:r>
            <a:r>
              <a:rPr b="0"/>
              <a:t>la traduzione avviene per codifica e decodifica. Il codificatore e il decodificatore sono due reti neurali ricorrenti. la prima prende in input le parole codificate con Word2Vec. La seconda i valori di output del codificatore. Ad ogni passo temporale del decodificatore, la rete prende in input il valore precedente.</a:t>
            </a:r>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90" name="Problemi della traduzione automatica"/>
          <p:cNvSpPr txBox="1"/>
          <p:nvPr>
            <p:ph type="title"/>
          </p:nvPr>
        </p:nvSpPr>
        <p:spPr>
          <a:prstGeom prst="rect">
            <a:avLst/>
          </a:prstGeom>
        </p:spPr>
        <p:txBody>
          <a:bodyPr/>
          <a:lstStyle/>
          <a:p>
            <a:pPr/>
            <a:r>
              <a:t>Problemi della traduzione automatica</a:t>
            </a:r>
          </a:p>
        </p:txBody>
      </p:sp>
      <p:sp>
        <p:nvSpPr>
          <p:cNvPr id="591" name="I sistemi di questo tipo tendono a gestire frasi molto lunghe con difficoltà: perdono il filo del discorso molto velocemente.…"/>
          <p:cNvSpPr txBox="1"/>
          <p:nvPr>
            <p:ph type="body" idx="1"/>
          </p:nvPr>
        </p:nvSpPr>
        <p:spPr>
          <a:xfrm>
            <a:off x="1206500" y="2469991"/>
            <a:ext cx="21971000" cy="10470475"/>
          </a:xfrm>
          <a:prstGeom prst="rect">
            <a:avLst/>
          </a:prstGeom>
        </p:spPr>
        <p:txBody>
          <a:bodyPr/>
          <a:lstStyle/>
          <a:p>
            <a:pPr marL="603504" indent="-603504" defTabSz="2413955">
              <a:spcBef>
                <a:spcPts val="4400"/>
              </a:spcBef>
              <a:defRPr sz="4752"/>
            </a:pPr>
            <a:r>
              <a:t>I sistemi di questo tipo tendono a gestire frasi molto lunghe con difficoltà: perdono il filo del discorso molto velocemente.</a:t>
            </a:r>
          </a:p>
          <a:p>
            <a:pPr marL="603504" indent="-603504" defTabSz="2413955">
              <a:spcBef>
                <a:spcPts val="4400"/>
              </a:spcBef>
              <a:defRPr b="1" sz="4752"/>
            </a:pPr>
            <a:r>
              <a:t>Soluzione: Long-Short-Term Memory. </a:t>
            </a:r>
            <a:r>
              <a:rPr b="0"/>
              <a:t>Equipaggiare i nodi negli strati profondi delle reti neurali ricorrenti con pesi speciali in grado di permettere la propagazione delle informazioni “acquisite” in precedenza.</a:t>
            </a:r>
            <a:endParaRPr b="0"/>
          </a:p>
          <a:p>
            <a:pPr marL="603504" indent="-603504" defTabSz="2413955">
              <a:spcBef>
                <a:spcPts val="4400"/>
              </a:spcBef>
              <a:defRPr b="1" sz="4752"/>
            </a:pPr>
            <a:r>
              <a:rPr b="0"/>
              <a:t>Come si valuta l’adeguatezza di una traduzione automatica?</a:t>
            </a:r>
            <a:br>
              <a:rPr b="0"/>
            </a:br>
            <a:br>
              <a:rPr b="0"/>
            </a:br>
            <a:r>
              <a:rPr b="0"/>
              <a:t>- </a:t>
            </a:r>
            <a:r>
              <a:t>Bilingual evaluation understudy</a:t>
            </a:r>
            <a:r>
              <a:rPr b="0"/>
              <a:t>: confronto automatico tra la traduzione effettuata da una macchina e la traduzione effettuata da un agente umano.</a:t>
            </a:r>
            <a:br>
              <a:rPr b="0"/>
            </a:br>
            <a:br>
              <a:rPr b="0"/>
            </a:br>
            <a:r>
              <a:rPr b="0"/>
              <a:t>- Controllo della traduzione automatica da parte di agenti umani -&gt; Può basarsi sulla media: si attribuisce un punteggio alle traduzioni automatiche e a quelle umane. Si fanno le medie dei punteggi attribuiti e si confrontano.-&gt; La media può essere forviante.</a:t>
            </a:r>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93" name="Il problema del significato"/>
          <p:cNvSpPr txBox="1"/>
          <p:nvPr>
            <p:ph type="title"/>
          </p:nvPr>
        </p:nvSpPr>
        <p:spPr>
          <a:prstGeom prst="rect">
            <a:avLst/>
          </a:prstGeom>
        </p:spPr>
        <p:txBody>
          <a:bodyPr/>
          <a:lstStyle/>
          <a:p>
            <a:pPr/>
            <a:r>
              <a:t>Il problema del significato</a:t>
            </a:r>
          </a:p>
        </p:txBody>
      </p:sp>
      <p:sp>
        <p:nvSpPr>
          <p:cNvPr id="594" name="Il vero problema dei primi sistemi di traduzione automatica è il superamento della barriera del significato. -&gt; Watson (Ibm) -&gt; Sistema in grado di fornire risposte in forma di domanda a domande contenenti giochi di parole.…"/>
          <p:cNvSpPr txBox="1"/>
          <p:nvPr>
            <p:ph type="body" idx="1"/>
          </p:nvPr>
        </p:nvSpPr>
        <p:spPr>
          <a:xfrm>
            <a:off x="1206500" y="2729994"/>
            <a:ext cx="21971000" cy="10011886"/>
          </a:xfrm>
          <a:prstGeom prst="rect">
            <a:avLst/>
          </a:prstGeom>
        </p:spPr>
        <p:txBody>
          <a:bodyPr/>
          <a:lstStyle/>
          <a:p>
            <a:pPr/>
            <a:r>
              <a:t>Il vero problema dei primi sistemi di traduzione automatica è il superamento della barriera del significato. -&gt; Watson (Ibm) -&gt; Sistema in grado di fornire risposte in forma di domanda a domande contenenti giochi di parole.</a:t>
            </a:r>
          </a:p>
          <a:p>
            <a:pPr>
              <a:defRPr b="1"/>
            </a:pPr>
            <a:r>
              <a:t>test Comprensione della lettura: </a:t>
            </a:r>
            <a:r>
              <a:rPr b="0"/>
              <a:t>Metodo SQuAD (Stanford Question Answering Dataset) -&gt; estrarre una risposta su un testo dal testo. -&gt; Primi sistemi basati su DNN.</a:t>
            </a:r>
            <a:endParaRPr b="0"/>
          </a:p>
          <a:p>
            <a:pPr>
              <a:defRPr b="1"/>
            </a:pPr>
            <a:r>
              <a:rPr b="0"/>
              <a:t>Test di Winograd per la comprensione del significato -&gt; Rispondere a domande ambigue contenenti e.g. indicali .</a:t>
            </a:r>
            <a:endParaRPr b="0"/>
          </a:p>
          <a:p>
            <a:pPr>
              <a:defRPr b="1"/>
            </a:pPr>
            <a:r>
              <a:rPr b="0"/>
              <a:t>Il fatto che le macchine possano realmente comprendere è discutibile alla luce degli esempi avversari.</a:t>
            </a:r>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96" name="Comprendere le situazioni"/>
          <p:cNvSpPr txBox="1"/>
          <p:nvPr>
            <p:ph type="title"/>
          </p:nvPr>
        </p:nvSpPr>
        <p:spPr>
          <a:prstGeom prst="rect">
            <a:avLst/>
          </a:prstGeom>
        </p:spPr>
        <p:txBody>
          <a:bodyPr/>
          <a:lstStyle/>
          <a:p>
            <a:pPr/>
            <a:r>
              <a:t>Comprendere le situazioni</a:t>
            </a:r>
          </a:p>
        </p:txBody>
      </p:sp>
      <p:sp>
        <p:nvSpPr>
          <p:cNvPr id="597" name="Gli esseri umani comprendono le situazioni in virtù di una - Fisica intuitiva; - Biologia Intuitiva; - Psicologia Intuitiva; - Capacità di prevedere futuri possibili anche in base al ragionamento plausibile - Capacità di maturare modelli mentali.…"/>
          <p:cNvSpPr txBox="1"/>
          <p:nvPr>
            <p:ph type="body" idx="1"/>
          </p:nvPr>
        </p:nvSpPr>
        <p:spPr>
          <a:xfrm>
            <a:off x="1206500" y="3923794"/>
            <a:ext cx="21971000" cy="8256012"/>
          </a:xfrm>
          <a:prstGeom prst="rect">
            <a:avLst/>
          </a:prstGeom>
        </p:spPr>
        <p:txBody>
          <a:bodyPr/>
          <a:lstStyle/>
          <a:p>
            <a:pPr/>
            <a:r>
              <a:t>Gli esseri umani comprendono le situazioni in virtù di una</a:t>
            </a:r>
            <a:br/>
            <a:r>
              <a:t>- Fisica intuitiva;</a:t>
            </a:r>
            <a:br/>
            <a:r>
              <a:t>- Biologia Intuitiva;</a:t>
            </a:r>
            <a:br/>
            <a:r>
              <a:t>- Psicologia Intuitiva;</a:t>
            </a:r>
            <a:br/>
            <a:r>
              <a:t>- Capacità di prevedere futuri possibili anche in base al ragionamento plausibile</a:t>
            </a:r>
            <a:br/>
            <a:r>
              <a:t>- Capacità di maturare modelli mentali.</a:t>
            </a:r>
          </a:p>
          <a:p>
            <a:pPr/>
            <a:r>
              <a:t>In </a:t>
            </a:r>
            <a:r>
              <a:rPr b="1"/>
              <a:t>generale: </a:t>
            </a:r>
            <a:r>
              <a:t>quando comprendiamo un fenomeno, è possibile rappresentarcelo al livello mentale, siamo in grado di </a:t>
            </a:r>
            <a:r>
              <a:rPr b="1"/>
              <a:t>modellarlo</a:t>
            </a:r>
            <a:endParaRPr b="1"/>
          </a:p>
          <a:p>
            <a:pPr/>
            <a:r>
              <a:rPr b="1"/>
              <a:t>Lawrence Barsalou: Comprensione = simulazione mentale.</a:t>
            </a:r>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99" name="Comprensione e metafore"/>
          <p:cNvSpPr txBox="1"/>
          <p:nvPr>
            <p:ph type="title"/>
          </p:nvPr>
        </p:nvSpPr>
        <p:spPr>
          <a:prstGeom prst="rect">
            <a:avLst/>
          </a:prstGeom>
        </p:spPr>
        <p:txBody>
          <a:bodyPr/>
          <a:lstStyle/>
          <a:p>
            <a:pPr/>
            <a:r>
              <a:t>Comprensione e metafore</a:t>
            </a:r>
          </a:p>
        </p:txBody>
      </p:sp>
      <p:sp>
        <p:nvSpPr>
          <p:cNvPr id="600" name="George Lakoff, Mar Johnson, Metafora e vita quotidiana (1980)…"/>
          <p:cNvSpPr txBox="1"/>
          <p:nvPr>
            <p:ph type="body" idx="1"/>
          </p:nvPr>
        </p:nvSpPr>
        <p:spPr>
          <a:xfrm>
            <a:off x="1206500" y="4761994"/>
            <a:ext cx="21971000" cy="8256012"/>
          </a:xfrm>
          <a:prstGeom prst="rect">
            <a:avLst/>
          </a:prstGeom>
        </p:spPr>
        <p:txBody>
          <a:bodyPr/>
          <a:lstStyle/>
          <a:p>
            <a:pPr/>
            <a:r>
              <a:t>George Lakoff, Mar Johnson, </a:t>
            </a:r>
            <a:r>
              <a:rPr b="1"/>
              <a:t>Metafora e vita quotidiana </a:t>
            </a:r>
            <a:r>
              <a:t>(1980)</a:t>
            </a:r>
          </a:p>
          <a:p>
            <a:pPr/>
            <a:r>
              <a:t>La comprensione avviene per mezzo di metafore -&gt; ricorriamo a metafore per “afferrare” concetti astratti -&gt; attingiamo a metafore estratte dal mondo fisico (e.g. “cadere nella disperazione”), dal mondo economico (e.g. “un tempo ben speso”)</a:t>
            </a:r>
          </a:p>
          <a:p>
            <a:pPr/>
            <a:r>
              <a:t>Alcuni studi psicologici hanno sottolineato l’importanza delle sensazioni fisiche per l’attribuzione di senso e di proprietà astratte (il calore fisico è associato al calore sociale).</a:t>
            </a:r>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2" name="Astrazione e analogia"/>
          <p:cNvSpPr txBox="1"/>
          <p:nvPr>
            <p:ph type="title"/>
          </p:nvPr>
        </p:nvSpPr>
        <p:spPr>
          <a:prstGeom prst="rect">
            <a:avLst/>
          </a:prstGeom>
        </p:spPr>
        <p:txBody>
          <a:bodyPr/>
          <a:lstStyle/>
          <a:p>
            <a:pPr/>
            <a:r>
              <a:t>Astrazione e analogia</a:t>
            </a:r>
          </a:p>
        </p:txBody>
      </p:sp>
      <p:sp>
        <p:nvSpPr>
          <p:cNvPr id="603" name="Che cosa significa “astrarre”? -&gt; Creazione di categorie generali a partire da un insieme limitato di casi concreti -&gt; generalizzazione e creazione di modelli.…"/>
          <p:cNvSpPr txBox="1"/>
          <p:nvPr>
            <p:ph type="body" idx="1"/>
          </p:nvPr>
        </p:nvSpPr>
        <p:spPr>
          <a:xfrm>
            <a:off x="1714500" y="5264504"/>
            <a:ext cx="21971000" cy="8256012"/>
          </a:xfrm>
          <a:prstGeom prst="rect">
            <a:avLst/>
          </a:prstGeom>
        </p:spPr>
        <p:txBody>
          <a:bodyPr/>
          <a:lstStyle/>
          <a:p>
            <a:pPr/>
            <a:r>
              <a:t>Che cosa significa “astrarre”? -&gt; Creazione di categorie generali a partire da un insieme limitato di casi concreti -&gt; generalizzazione e creazione di modelli.</a:t>
            </a:r>
          </a:p>
          <a:p>
            <a:pPr/>
            <a:r>
              <a:t>L’astrazione è connessa alla creazione di analogie -&gt; la possibilità di creare analogie dipende dalla capacità di cogliere proprietà astratte che non dipendono dall’oggetto specifico considerato.</a:t>
            </a:r>
          </a:p>
        </p:txBody>
      </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5" name="Sistemi esperti"/>
          <p:cNvSpPr txBox="1"/>
          <p:nvPr>
            <p:ph type="title"/>
          </p:nvPr>
        </p:nvSpPr>
        <p:spPr>
          <a:prstGeom prst="rect">
            <a:avLst/>
          </a:prstGeom>
        </p:spPr>
        <p:txBody>
          <a:bodyPr/>
          <a:lstStyle/>
          <a:p>
            <a:pPr/>
            <a:r>
              <a:t>Sistemi esperti</a:t>
            </a:r>
          </a:p>
        </p:txBody>
      </p:sp>
      <p:sp>
        <p:nvSpPr>
          <p:cNvPr id="606" name="Primi tentativi di dotare le macchine di “senso comune” -&gt; Douglas Lenat (Cyc) -&gt; codificare la conoscenza non scritta (e.g. consapevolezza di relazioni spaziali, mereologiche, etc…)…"/>
          <p:cNvSpPr txBox="1"/>
          <p:nvPr>
            <p:ph type="body" idx="1"/>
          </p:nvPr>
        </p:nvSpPr>
        <p:spPr>
          <a:xfrm>
            <a:off x="1206500" y="2978504"/>
            <a:ext cx="21971000" cy="9916438"/>
          </a:xfrm>
          <a:prstGeom prst="rect">
            <a:avLst/>
          </a:prstGeom>
        </p:spPr>
        <p:txBody>
          <a:bodyPr/>
          <a:lstStyle/>
          <a:p>
            <a:pPr marL="536447" indent="-536447" defTabSz="2145738">
              <a:spcBef>
                <a:spcPts val="3900"/>
              </a:spcBef>
              <a:defRPr sz="4224"/>
            </a:pPr>
            <a:r>
              <a:t>Primi tentativi di dotare le macchine di “senso comune” -&gt; Douglas Lenat (Cyc) -&gt; codificare la conoscenza non scritta (e.g. consapevolezza di relazioni spaziali, mereologiche, etc…)</a:t>
            </a:r>
          </a:p>
          <a:p>
            <a:pPr marL="536447" indent="-536447" defTabSz="2145738">
              <a:spcBef>
                <a:spcPts val="3900"/>
              </a:spcBef>
              <a:defRPr b="1" sz="4224"/>
            </a:pPr>
            <a:r>
              <a:t>Problema: </a:t>
            </a:r>
            <a:r>
              <a:rPr b="0"/>
              <a:t>Cyc tratta la conoscenza come esplicita. Solo quando la conoscenza è esplicita, i.e. l’agente ne è consapevole, allora è possibile manipolarla utilizzando regole di inferenza. </a:t>
            </a:r>
            <a:r>
              <a:t>Tuttavia, </a:t>
            </a:r>
            <a:r>
              <a:rPr b="0"/>
              <a:t>esiste una parte della conoscenza che è </a:t>
            </a:r>
            <a:r>
              <a:t>implicita</a:t>
            </a:r>
            <a:r>
              <a:rPr b="0"/>
              <a:t>.</a:t>
            </a:r>
            <a:endParaRPr b="0"/>
          </a:p>
          <a:p>
            <a:pPr marL="536447" indent="-536447" defTabSz="2145738">
              <a:spcBef>
                <a:spcPts val="3900"/>
              </a:spcBef>
              <a:defRPr b="1" sz="4224"/>
            </a:pPr>
            <a:r>
              <a:rPr b="0"/>
              <a:t>L’astrazione così come il riconoscimento di schemi spesso non poggia sul calcolo (Mikhail Bongard, </a:t>
            </a:r>
            <a:r>
              <a:rPr b="0" i="1"/>
              <a:t>Pattern recognition</a:t>
            </a:r>
            <a:r>
              <a:rPr b="0"/>
              <a:t>).</a:t>
            </a:r>
            <a:br>
              <a:rPr b="0"/>
            </a:br>
            <a:r>
              <a:rPr b="0"/>
              <a:t>- 12 riquadri in gruppi da 6. Il primo gruppo di riquadri esemplifica un concetto, l’altro esemplifica il suo opposto.</a:t>
            </a:r>
            <a:endParaRPr b="0"/>
          </a:p>
          <a:p>
            <a:pPr marL="536447" indent="-536447" defTabSz="2145738">
              <a:spcBef>
                <a:spcPts val="3900"/>
              </a:spcBef>
              <a:defRPr b="1" sz="4224"/>
            </a:pPr>
            <a:r>
              <a:t>In generale: riuscire in compiti di astrazione ed analogia richiede capacità di prevedere uno slittamento concettuale (fare in modo che determinati concetti e schemi non si applichino soltanto ad un numero finito di oggetti ma si applichino ad un numero potenzialmente infinito di oggetti date determinate precondizioni.</a:t>
            </a:r>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608" name="Immagine" descr="Immagine"/>
          <p:cNvPicPr>
            <a:picLocks noChangeAspect="1"/>
          </p:cNvPicPr>
          <p:nvPr/>
        </p:nvPicPr>
        <p:blipFill>
          <a:blip r:embed="rId3">
            <a:extLst/>
          </a:blip>
          <a:stretch>
            <a:fillRect/>
          </a:stretch>
        </p:blipFill>
        <p:spPr>
          <a:xfrm>
            <a:off x="6133896" y="3353660"/>
            <a:ext cx="12116208" cy="7718154"/>
          </a:xfrm>
          <a:prstGeom prst="rect">
            <a:avLst/>
          </a:prstGeom>
          <a:ln w="12700">
            <a:miter lim="400000"/>
          </a:ln>
        </p:spPr>
      </p:pic>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10" name="Un’osservazione finale"/>
          <p:cNvSpPr txBox="1"/>
          <p:nvPr>
            <p:ph type="title"/>
          </p:nvPr>
        </p:nvSpPr>
        <p:spPr>
          <a:prstGeom prst="rect">
            <a:avLst/>
          </a:prstGeom>
        </p:spPr>
        <p:txBody>
          <a:bodyPr/>
          <a:lstStyle/>
          <a:p>
            <a:pPr/>
            <a:r>
              <a:t>Un’osservazione finale</a:t>
            </a:r>
          </a:p>
        </p:txBody>
      </p:sp>
      <p:sp>
        <p:nvSpPr>
          <p:cNvPr id="611" name="Come abbiamo potuto notare durante il corso, buona parte delle nostre facoltà cognitive sono alimentate dall’esperienza e sono radicate profondamente nel fatto che questi siano performate all’interno di un corpo.…"/>
          <p:cNvSpPr txBox="1"/>
          <p:nvPr>
            <p:ph type="body" idx="1"/>
          </p:nvPr>
        </p:nvSpPr>
        <p:spPr>
          <a:xfrm>
            <a:off x="1435100" y="4959704"/>
            <a:ext cx="21971000" cy="8256012"/>
          </a:xfrm>
          <a:prstGeom prst="rect">
            <a:avLst/>
          </a:prstGeom>
        </p:spPr>
        <p:txBody>
          <a:bodyPr/>
          <a:lstStyle/>
          <a:p>
            <a:pPr/>
            <a:r>
              <a:t>Come abbiamo potuto notare durante il corso, buona parte delle nostre facoltà cognitive sono alimentate dall’esperienza e sono radicate profondamente nel fatto che questi siano performate all’interno di un </a:t>
            </a:r>
            <a:r>
              <a:rPr b="1"/>
              <a:t>corpo.</a:t>
            </a:r>
            <a:endParaRPr b="1"/>
          </a:p>
          <a:p>
            <a:pPr/>
            <a:r>
              <a:rPr b="1"/>
              <a:t>Secondo M. Mitchell, il problema dell’embodiment non può essere trascurato nella valutazione dei limiti della raggiungibilità dell’AGI.</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8" name="Che cos’è l’IA?"/>
          <p:cNvSpPr txBox="1"/>
          <p:nvPr>
            <p:ph type="title"/>
          </p:nvPr>
        </p:nvSpPr>
        <p:spPr>
          <a:prstGeom prst="rect">
            <a:avLst/>
          </a:prstGeom>
        </p:spPr>
        <p:txBody>
          <a:bodyPr/>
          <a:lstStyle/>
          <a:p>
            <a:pPr/>
            <a:r>
              <a:t>Che cos’è l’IA?</a:t>
            </a:r>
          </a:p>
        </p:txBody>
      </p:sp>
      <p:sp>
        <p:nvSpPr>
          <p:cNvPr id="189" name="Oggi per IA intendiamo la branca dell’Informatica che si occupa della prototipazione di agenti razionali. Il vantaggio fornito dalla nozione di razionalità risiede nel fatto questa sia facilmente trattabile da un punto di vista matematico."/>
          <p:cNvSpPr txBox="1"/>
          <p:nvPr>
            <p:ph type="body" idx="1"/>
          </p:nvPr>
        </p:nvSpPr>
        <p:spPr>
          <a:prstGeom prst="rect">
            <a:avLst/>
          </a:prstGeom>
        </p:spPr>
        <p:txBody>
          <a:bodyPr/>
          <a:lstStyle/>
          <a:p>
            <a:pPr/>
            <a:r>
              <a:t>Oggi per IA intendiamo </a:t>
            </a:r>
            <a:r>
              <a:rPr u="sng"/>
              <a:t>la branca dell’Informatica che si occupa della prototipazione di agenti razionali</a:t>
            </a:r>
            <a:r>
              <a:t>. Il vantaggio fornito dalla nozione di razionalità risiede nel fatto questa sia </a:t>
            </a:r>
            <a:r>
              <a:rPr b="1"/>
              <a:t>facilmente trattabile da un punto di vista matematico</a:t>
            </a:r>
            <a:r>
              <a:t>.</a:t>
            </a: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613" name="Locandina_seminario_fakenews.pdf" descr="Locandina_seminario_fakenews.pdf"/>
          <p:cNvPicPr>
            <a:picLocks noChangeAspect="1"/>
          </p:cNvPicPr>
          <p:nvPr/>
        </p:nvPicPr>
        <p:blipFill>
          <a:blip r:embed="rId3">
            <a:extLst/>
          </a:blip>
          <a:stretch>
            <a:fillRect/>
          </a:stretch>
        </p:blipFill>
        <p:spPr>
          <a:xfrm>
            <a:off x="7672294" y="465890"/>
            <a:ext cx="9039412" cy="12784220"/>
          </a:xfrm>
          <a:prstGeom prst="rect">
            <a:avLst/>
          </a:prstGeom>
          <a:ln w="12700">
            <a:miter lim="400000"/>
          </a:ln>
        </p:spPr>
      </p:pic>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615" name="un robot che festeggia il Natale con la sua famiglia di robot e affetta un panettone. La stanza contiene un camino..png" descr="un robot che festeggia il Natale con la sua famiglia di robot e affetta un panettone. La stanza contiene un camino..png"/>
          <p:cNvPicPr>
            <a:picLocks noChangeAspect="1"/>
          </p:cNvPicPr>
          <p:nvPr/>
        </p:nvPicPr>
        <p:blipFill>
          <a:blip r:embed="rId3">
            <a:extLst/>
          </a:blip>
          <a:stretch>
            <a:fillRect/>
          </a:stretch>
        </p:blipFill>
        <p:spPr>
          <a:xfrm>
            <a:off x="5689600" y="355600"/>
            <a:ext cx="13004800" cy="130048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1" name="Le origini dell’IA"/>
          <p:cNvSpPr txBox="1"/>
          <p:nvPr>
            <p:ph type="title"/>
          </p:nvPr>
        </p:nvSpPr>
        <p:spPr>
          <a:prstGeom prst="rect">
            <a:avLst/>
          </a:prstGeom>
        </p:spPr>
        <p:txBody>
          <a:bodyPr/>
          <a:lstStyle/>
          <a:p>
            <a:pPr/>
            <a:r>
              <a:t>Le origini dell’IA</a:t>
            </a:r>
          </a:p>
        </p:txBody>
      </p:sp>
      <p:sp>
        <p:nvSpPr>
          <p:cNvPr id="192" name="Cenni storici"/>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Cenni storici</a:t>
            </a:r>
          </a:p>
        </p:txBody>
      </p:sp>
      <p:sp>
        <p:nvSpPr>
          <p:cNvPr id="193" name="Reti neurali (W. McCulloch, W. Pitts, 1943). Costruire un modello matematico del funzionamento del cervello come rete di neuroni che si attivano sulla base di stimoli di una data entità.…"/>
          <p:cNvSpPr txBox="1"/>
          <p:nvPr>
            <p:ph type="body" idx="1"/>
          </p:nvPr>
        </p:nvSpPr>
        <p:spPr>
          <a:prstGeom prst="rect">
            <a:avLst/>
          </a:prstGeom>
        </p:spPr>
        <p:txBody>
          <a:bodyPr/>
          <a:lstStyle/>
          <a:p>
            <a:pPr marL="548639" indent="-548639" defTabSz="2194505">
              <a:spcBef>
                <a:spcPts val="4000"/>
              </a:spcBef>
              <a:defRPr sz="4319"/>
            </a:pPr>
            <a:r>
              <a:t>Reti neurali (W. McCulloch, W. Pitts, 1943). Costruire un modello matematico del funzionamento del cervello come rete di neuroni che si attivano sulla base di stimoli di una data entità.</a:t>
            </a:r>
          </a:p>
          <a:p>
            <a:pPr marL="548639" indent="-548639" defTabSz="2194505">
              <a:spcBef>
                <a:spcPts val="4000"/>
              </a:spcBef>
              <a:defRPr sz="4319"/>
            </a:pPr>
            <a:r>
              <a:t>Conferenza di A. Turing per la London Mathematical Society (1947). </a:t>
            </a:r>
          </a:p>
          <a:p>
            <a:pPr marL="548639" indent="-548639" defTabSz="2194505">
              <a:spcBef>
                <a:spcPts val="4000"/>
              </a:spcBef>
              <a:defRPr sz="4319"/>
            </a:pPr>
            <a:r>
              <a:t>A. Turing, </a:t>
            </a:r>
            <a:r>
              <a:rPr i="1"/>
              <a:t>Computing machinery and intelligence </a:t>
            </a:r>
            <a:r>
              <a:t>(1950). -&gt; Test di Turing e idea del “Programma bambino”.</a:t>
            </a:r>
          </a:p>
          <a:p>
            <a:pPr marL="548639" indent="-548639" defTabSz="2194505">
              <a:spcBef>
                <a:spcPts val="4000"/>
              </a:spcBef>
              <a:defRPr sz="4319"/>
            </a:pPr>
            <a:r>
              <a:t>Workshop al Dartmouth College (1956) - Programma di sviluppo dell’IA.</a:t>
            </a:r>
            <a:br/>
            <a:br/>
            <a:r>
              <a:t>- A. Newell e H. Simon (</a:t>
            </a:r>
            <a:r>
              <a:rPr i="1"/>
              <a:t>Logic theorist) -&gt; </a:t>
            </a:r>
            <a:r>
              <a:t>le facoltà umane sono di principio  simulabili e implementabili in una macchina</a:t>
            </a:r>
            <a:r>
              <a:rPr i="1"/>
              <a:t> (è solo questione di tempo…) -&gt; </a:t>
            </a:r>
            <a:r>
              <a:t>General Problem Solver (progettato per imitare il problem solving umano)</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5" name="Le origini dell’IA"/>
          <p:cNvSpPr txBox="1"/>
          <p:nvPr>
            <p:ph type="title"/>
          </p:nvPr>
        </p:nvSpPr>
        <p:spPr>
          <a:prstGeom prst="rect">
            <a:avLst/>
          </a:prstGeom>
        </p:spPr>
        <p:txBody>
          <a:bodyPr/>
          <a:lstStyle/>
          <a:p>
            <a:pPr/>
            <a:r>
              <a:t>Le origini dell’IA</a:t>
            </a:r>
          </a:p>
        </p:txBody>
      </p:sp>
      <p:sp>
        <p:nvSpPr>
          <p:cNvPr id="196" name="Cenni storici"/>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Cenni storici</a:t>
            </a:r>
          </a:p>
        </p:txBody>
      </p:sp>
      <p:sp>
        <p:nvSpPr>
          <p:cNvPr id="197" name="John Mc Carthy inventa l’Advice Taker (1958). Idea fondamentale: separare la “base di conoscenza” dalla logica per manipolarla -&gt; Macchine non più vincolate da determinati contenuti.…"/>
          <p:cNvSpPr txBox="1"/>
          <p:nvPr>
            <p:ph type="body" idx="1"/>
          </p:nvPr>
        </p:nvSpPr>
        <p:spPr>
          <a:prstGeom prst="rect">
            <a:avLst/>
          </a:prstGeom>
        </p:spPr>
        <p:txBody>
          <a:bodyPr/>
          <a:lstStyle/>
          <a:p>
            <a:pPr/>
            <a:r>
              <a:t>John Mc Carthy inventa l’Advice Taker (1958). Idea fondamentale: separare la “base di conoscenza” dalla logica per manipolarla -&gt; Macchine non più vincolate da determinati contenuti.</a:t>
            </a:r>
          </a:p>
          <a:p>
            <a:pPr>
              <a:defRPr b="1"/>
            </a:pPr>
            <a:r>
              <a:t>Micromondi: </a:t>
            </a:r>
            <a:r>
              <a:rPr b="0"/>
              <a:t>progettare sistemi capaci di simulare facoltà umane specifiche. Esempio: ANALOGY di T. Evans (1968) e STUDENT di D. Bobrow (1967).</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9" name="Le origini dell’IA"/>
          <p:cNvSpPr txBox="1"/>
          <p:nvPr>
            <p:ph type="title"/>
          </p:nvPr>
        </p:nvSpPr>
        <p:spPr>
          <a:prstGeom prst="rect">
            <a:avLst/>
          </a:prstGeom>
        </p:spPr>
        <p:txBody>
          <a:bodyPr/>
          <a:lstStyle/>
          <a:p>
            <a:pPr/>
            <a:r>
              <a:t>Le origini dell’IA</a:t>
            </a:r>
          </a:p>
        </p:txBody>
      </p:sp>
      <p:sp>
        <p:nvSpPr>
          <p:cNvPr id="200" name="Cenni storici"/>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Cenni storici</a:t>
            </a:r>
          </a:p>
        </p:txBody>
      </p:sp>
      <p:sp>
        <p:nvSpPr>
          <p:cNvPr id="201" name="Difficoltà dell’IA:  1. I primi sistemi di intelligenza artificiale si basavano essenzialmente su manipolazioni sintattiche, non erano in grado di avere a che fare con la semantica.  2. Problemi di complessità computazionale. I primi sistemi procedevano "/>
          <p:cNvSpPr txBox="1"/>
          <p:nvPr>
            <p:ph type="body" idx="1"/>
          </p:nvPr>
        </p:nvSpPr>
        <p:spPr>
          <a:prstGeom prst="rect">
            <a:avLst/>
          </a:prstGeom>
        </p:spPr>
        <p:txBody>
          <a:bodyPr/>
          <a:lstStyle/>
          <a:p>
            <a:pPr/>
            <a:r>
              <a:t>Difficoltà dell’IA:</a:t>
            </a:r>
            <a:br/>
            <a:br/>
            <a:r>
              <a:t>1. I primi sistemi di intelligenza artificiale si basavano essenzialmente su manipolazioni sintattiche, non erano in grado di avere a che fare con la semantica.</a:t>
            </a:r>
            <a:br/>
            <a:br/>
            <a:r>
              <a:t>2. Problemi di complessità computazionale. I primi sistemi procedevano per tentativi (</a:t>
            </a:r>
            <a:r>
              <a:rPr b="1"/>
              <a:t>metodi deboli</a:t>
            </a:r>
            <a:r>
              <a:t>) -&gt; </a:t>
            </a:r>
            <a:r>
              <a:rPr i="1"/>
              <a:t>esplosione combinatoria -&gt; </a:t>
            </a:r>
            <a:r>
              <a:t>limiti nella simulazione di fenomeni di apprendimento.</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3" name="Sistemi basati sulla conoscenza"/>
          <p:cNvSpPr txBox="1"/>
          <p:nvPr>
            <p:ph type="title"/>
          </p:nvPr>
        </p:nvSpPr>
        <p:spPr>
          <a:prstGeom prst="rect">
            <a:avLst/>
          </a:prstGeom>
        </p:spPr>
        <p:txBody>
          <a:bodyPr/>
          <a:lstStyle/>
          <a:p>
            <a:pPr/>
            <a:r>
              <a:t>Sistemi basati sulla conoscenza</a:t>
            </a:r>
          </a:p>
        </p:txBody>
      </p:sp>
      <p:sp>
        <p:nvSpPr>
          <p:cNvPr id="204" name="DENDRAL e MYCI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DENDRAL e MYCIN</a:t>
            </a:r>
          </a:p>
        </p:txBody>
      </p:sp>
      <p:sp>
        <p:nvSpPr>
          <p:cNvPr id="205" name="DENDRAL (1969): rappresentare la struttura di una molecola data la sua formula elementare e lo spettro di massa.  (basato su una base di conoscenza fissata)  I versione: generare possibili strutture e confrontarle con lo spettro.  II versione: Includere "/>
          <p:cNvSpPr txBox="1"/>
          <p:nvPr>
            <p:ph type="body" idx="1"/>
          </p:nvPr>
        </p:nvSpPr>
        <p:spPr>
          <a:prstGeom prst="rect">
            <a:avLst/>
          </a:prstGeom>
        </p:spPr>
        <p:txBody>
          <a:bodyPr/>
          <a:lstStyle/>
          <a:p>
            <a:pPr marL="591312" indent="-591312" defTabSz="2365188">
              <a:spcBef>
                <a:spcPts val="4300"/>
              </a:spcBef>
              <a:defRPr sz="4656"/>
            </a:pPr>
            <a:r>
              <a:t>DENDRAL (1969): rappresentare la struttura di una molecola data la sua formula elementare e lo spettro di massa.  (basato su una base di conoscenza fissata)</a:t>
            </a:r>
            <a:br/>
            <a:br/>
            <a:r>
              <a:t>I versione: generare possibili strutture e confrontarle con lo spettro.</a:t>
            </a:r>
            <a:br/>
            <a:br/>
            <a:r>
              <a:t>II versione: </a:t>
            </a:r>
            <a:r>
              <a:rPr b="1"/>
              <a:t>Includere</a:t>
            </a:r>
            <a:r>
              <a:t> </a:t>
            </a:r>
            <a:r>
              <a:rPr b="1"/>
              <a:t>nel programma</a:t>
            </a:r>
            <a:r>
              <a:t> informazioni circa possibili strutture che possono tipicamente evincersi dallo spettro di massa. </a:t>
            </a:r>
          </a:p>
          <a:p>
            <a:pPr marL="591312" indent="-591312" defTabSz="2365188">
              <a:spcBef>
                <a:spcPts val="4300"/>
              </a:spcBef>
              <a:defRPr sz="4656"/>
            </a:pPr>
            <a:r>
              <a:t>MYCIN (1975): sistemi capaci di effettuare diagnosi su alcune patologie. Il sistema </a:t>
            </a:r>
            <a:r>
              <a:rPr b="1"/>
              <a:t>NON è equipaggiato con una base di conoscenza determinata</a:t>
            </a:r>
            <a:r>
              <a:t> ma può essere arricchito con i dati degli esperti e con i dati estrapolati dai casi concreti. -&gt; Il sistema deve essere in grado di </a:t>
            </a:r>
            <a:r>
              <a:rPr u="sng"/>
              <a:t>gestire l’ncertezza.</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7" name="Agenti razionali"/>
          <p:cNvSpPr txBox="1"/>
          <p:nvPr>
            <p:ph type="title"/>
          </p:nvPr>
        </p:nvSpPr>
        <p:spPr>
          <a:prstGeom prst="rect">
            <a:avLst/>
          </a:prstGeom>
        </p:spPr>
        <p:txBody>
          <a:bodyPr/>
          <a:lstStyle/>
          <a:p>
            <a:pPr/>
            <a:r>
              <a:t>Agenti razionali</a:t>
            </a:r>
          </a:p>
        </p:txBody>
      </p:sp>
      <p:sp>
        <p:nvSpPr>
          <p:cNvPr id="208" name="Sistemi esperti normativi (Pearl, 1982) -&gt; i sistemi NON devono essere prototipati in modo da ricalcare le facoltà umane -&gt; devono “ragionare” secondo strategie ottimali come definite dalla teoria delle decisioni.…"/>
          <p:cNvSpPr txBox="1"/>
          <p:nvPr>
            <p:ph type="body" idx="1"/>
          </p:nvPr>
        </p:nvSpPr>
        <p:spPr>
          <a:prstGeom prst="rect">
            <a:avLst/>
          </a:prstGeom>
        </p:spPr>
        <p:txBody>
          <a:bodyPr/>
          <a:lstStyle/>
          <a:p>
            <a:pPr marL="579119" indent="-579119" defTabSz="2316421">
              <a:spcBef>
                <a:spcPts val="4200"/>
              </a:spcBef>
              <a:defRPr sz="4560"/>
            </a:pPr>
            <a:r>
              <a:t>Sistemi esperti </a:t>
            </a:r>
            <a:r>
              <a:rPr i="1"/>
              <a:t>normativi (Pearl, 1982) -&gt; </a:t>
            </a:r>
            <a:r>
              <a:t>i sistemi </a:t>
            </a:r>
            <a:r>
              <a:rPr b="1"/>
              <a:t>NON</a:t>
            </a:r>
            <a:r>
              <a:t> devono essere prototipati in modo da ricalcare le facoltà umane -&gt; devono “ragionare” secondo strategie ottimali come definite dalla teoria delle decisioni.</a:t>
            </a:r>
            <a:br/>
            <a:br/>
          </a:p>
          <a:p>
            <a:pPr marL="579119" indent="-579119" defTabSz="2316421">
              <a:spcBef>
                <a:spcPts val="4200"/>
              </a:spcBef>
              <a:defRPr b="1" sz="4560"/>
            </a:pPr>
            <a:r>
              <a:t>IN GENERALE: </a:t>
            </a:r>
            <a:r>
              <a:rPr b="0"/>
              <a:t>l’IA si allontana dal programma di riprodurre l’intelligenza nella sua interezza limitandosi a considerare la riproduzione di singole funzioni.</a:t>
            </a:r>
            <a:br>
              <a:rPr b="0"/>
            </a:br>
            <a:br>
              <a:rPr b="0"/>
            </a:br>
            <a:endParaRPr b="0"/>
          </a:p>
          <a:p>
            <a:pPr marL="579119" indent="-579119" defTabSz="2316421">
              <a:spcBef>
                <a:spcPts val="4200"/>
              </a:spcBef>
              <a:defRPr b="1" sz="4560"/>
            </a:pPr>
            <a:r>
              <a:t>TUTTAVIA: </a:t>
            </a:r>
            <a:r>
              <a:rPr b="0"/>
              <a:t>l’ambito del’Intelligenza Generale Artificiale intende sopperire a tale mancanza -&gt; algoritmi capaci di implementare </a:t>
            </a:r>
            <a:r>
              <a:rPr b="0" i="1"/>
              <a:t>qualsiasi </a:t>
            </a:r>
            <a:r>
              <a:rPr b="0"/>
              <a:t>comportamento razionale.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0" name="Cos’è un agente?"/>
          <p:cNvSpPr txBox="1"/>
          <p:nvPr>
            <p:ph type="title"/>
          </p:nvPr>
        </p:nvSpPr>
        <p:spPr>
          <a:prstGeom prst="rect">
            <a:avLst/>
          </a:prstGeom>
        </p:spPr>
        <p:txBody>
          <a:bodyPr/>
          <a:lstStyle/>
          <a:p>
            <a:pPr/>
            <a:r>
              <a:t>Cos’è un agente?</a:t>
            </a:r>
          </a:p>
        </p:txBody>
      </p:sp>
      <p:sp>
        <p:nvSpPr>
          <p:cNvPr id="211" name="Definizio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Definizione</a:t>
            </a:r>
          </a:p>
        </p:txBody>
      </p:sp>
      <p:sp>
        <p:nvSpPr>
          <p:cNvPr id="212" name="Un agente è un’entità dotata di sensori e di attuatori (interagisce con un ambiente)   - un agente deve essere in grado di percepire.        Percezioni: input percettivi in un dato istante        Sequenza percettiva: la sequenza delle percezioni dell’age"/>
          <p:cNvSpPr txBox="1"/>
          <p:nvPr>
            <p:ph type="body" idx="1"/>
          </p:nvPr>
        </p:nvSpPr>
        <p:spPr>
          <a:prstGeom prst="rect">
            <a:avLst/>
          </a:prstGeom>
        </p:spPr>
        <p:txBody>
          <a:bodyPr/>
          <a:lstStyle/>
          <a:p>
            <a:pPr lvl="1" marL="1133855" indent="-566927" defTabSz="2267655">
              <a:spcBef>
                <a:spcPts val="4100"/>
              </a:spcBef>
              <a:defRPr sz="4464"/>
            </a:pPr>
            <a:r>
              <a:t>Un </a:t>
            </a:r>
            <a:r>
              <a:rPr b="1"/>
              <a:t>agente </a:t>
            </a:r>
            <a:r>
              <a:t>è un’entità dotata di </a:t>
            </a:r>
            <a:r>
              <a:rPr b="1"/>
              <a:t>sensori </a:t>
            </a:r>
            <a:r>
              <a:t>e di </a:t>
            </a:r>
            <a:r>
              <a:rPr b="1"/>
              <a:t>attuatori (</a:t>
            </a:r>
            <a:r>
              <a:t>interagisce con un ambiente) </a:t>
            </a:r>
            <a:br/>
            <a:br/>
            <a:r>
              <a:t>- un agente deve essere in grado di percepire.</a:t>
            </a:r>
            <a:br/>
            <a:br/>
            <a:r>
              <a:t>      </a:t>
            </a:r>
            <a:r>
              <a:rPr b="1"/>
              <a:t>Percezioni</a:t>
            </a:r>
            <a:r>
              <a:t>: input percettivi in un dato istante</a:t>
            </a:r>
            <a:br/>
            <a:br/>
            <a:r>
              <a:t>      </a:t>
            </a:r>
            <a:r>
              <a:rPr b="1"/>
              <a:t>Sequenza percettiva: </a:t>
            </a:r>
            <a:r>
              <a:t>la sequenza delle percezioni dell’agente dalla  sua nascita.</a:t>
            </a:r>
            <a:br/>
            <a:br/>
            <a:r>
              <a:t>- un agente deve essere in grado di agire in base a percezioni. Agisce sulla base delle sue percezioni in base ad un </a:t>
            </a:r>
            <a:r>
              <a:rPr b="1"/>
              <a:t>programma agente</a:t>
            </a:r>
            <a:r>
              <a:t> (algoritmo) che implementa una </a:t>
            </a:r>
            <a:r>
              <a:rPr b="1"/>
              <a:t>funzione agente </a:t>
            </a:r>
            <a:r>
              <a:t>(oggetto matematico).</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4" name="Che cos’è un agente razionale?"/>
          <p:cNvSpPr txBox="1"/>
          <p:nvPr>
            <p:ph type="title"/>
          </p:nvPr>
        </p:nvSpPr>
        <p:spPr>
          <a:prstGeom prst="rect">
            <a:avLst/>
          </a:prstGeom>
        </p:spPr>
        <p:txBody>
          <a:bodyPr/>
          <a:lstStyle/>
          <a:p>
            <a:pPr/>
            <a:r>
              <a:t>Che cos’è un agente razionale?</a:t>
            </a:r>
          </a:p>
        </p:txBody>
      </p:sp>
      <p:sp>
        <p:nvSpPr>
          <p:cNvPr id="215" name="Un agente si dice razionale quando fa la cosa giusta.…"/>
          <p:cNvSpPr txBox="1"/>
          <p:nvPr>
            <p:ph type="body" idx="1"/>
          </p:nvPr>
        </p:nvSpPr>
        <p:spPr>
          <a:prstGeom prst="rect">
            <a:avLst/>
          </a:prstGeom>
        </p:spPr>
        <p:txBody>
          <a:bodyPr/>
          <a:lstStyle/>
          <a:p>
            <a:pPr marL="548639" indent="-548639" defTabSz="2194505">
              <a:spcBef>
                <a:spcPts val="4000"/>
              </a:spcBef>
              <a:defRPr sz="4319"/>
            </a:pPr>
            <a:r>
              <a:t>Un agente si dice razionale quando fa la cosa giusta.</a:t>
            </a:r>
            <a:br/>
          </a:p>
          <a:p>
            <a:pPr marL="548639" indent="-548639" defTabSz="2194505">
              <a:spcBef>
                <a:spcPts val="4000"/>
              </a:spcBef>
              <a:defRPr sz="4319"/>
            </a:pPr>
            <a:r>
              <a:t>Fare la cosa giusta significa massimizzare una </a:t>
            </a:r>
            <a:r>
              <a:rPr b="1"/>
              <a:t>misura di prestazione</a:t>
            </a:r>
            <a:r>
              <a:t> che quantifica la “bontà” del risultato che l’agente ha ottenuto.</a:t>
            </a:r>
            <a:br/>
          </a:p>
          <a:p>
            <a:pPr marL="548639" indent="-548639" defTabSz="2194505">
              <a:spcBef>
                <a:spcPts val="4000"/>
              </a:spcBef>
              <a:defRPr sz="4319"/>
            </a:pPr>
            <a:r>
              <a:t>L’intelligenza dell’agente dipenderà dunque da 4 fattori: ciò che l’agente percepisce, le ulteriori informazioni che ha a disposizione, ciò che l’agente </a:t>
            </a:r>
            <a:r>
              <a:rPr b="1"/>
              <a:t>può </a:t>
            </a:r>
            <a:r>
              <a:t>fare, la misura di prestazione.</a:t>
            </a:r>
            <a:br/>
            <a:br/>
            <a:r>
              <a:rPr b="1"/>
              <a:t>Definizione: </a:t>
            </a:r>
            <a:r>
              <a:t>un agente si dice </a:t>
            </a:r>
            <a:r>
              <a:rPr b="1"/>
              <a:t>razionale</a:t>
            </a:r>
            <a:r>
              <a:t> quando, </a:t>
            </a:r>
            <a:r>
              <a:rPr b="1"/>
              <a:t>per ogni</a:t>
            </a:r>
            <a:r>
              <a:t> data </a:t>
            </a:r>
            <a:r>
              <a:rPr b="1"/>
              <a:t>sequenza percettiva</a:t>
            </a:r>
            <a:r>
              <a:t>, </a:t>
            </a:r>
            <a:r>
              <a:rPr b="1"/>
              <a:t>sceglie un’azione</a:t>
            </a:r>
            <a:r>
              <a:t> </a:t>
            </a:r>
            <a:r>
              <a:rPr b="1"/>
              <a:t>che massimizzi la misura di prestazione</a:t>
            </a:r>
            <a:r>
              <a:t> sulla base delle proprie percezioni e delle proprie conoscenze pregresse.</a:t>
            </a:r>
            <a:r>
              <a:rPr b="1"/>
              <a:t>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7" name="Che cosa è un agente razionale?"/>
          <p:cNvSpPr txBox="1"/>
          <p:nvPr>
            <p:ph type="title"/>
          </p:nvPr>
        </p:nvSpPr>
        <p:spPr>
          <a:prstGeom prst="rect">
            <a:avLst/>
          </a:prstGeom>
        </p:spPr>
        <p:txBody>
          <a:bodyPr/>
          <a:lstStyle/>
          <a:p>
            <a:pPr/>
            <a:r>
              <a:t>Che cosa è un agente razionale?</a:t>
            </a:r>
          </a:p>
        </p:txBody>
      </p:sp>
      <p:sp>
        <p:nvSpPr>
          <p:cNvPr id="218" name="IMPORTANTE: un agente razionale non deve essere perfetto. Deve massimizzare il risultato atteso sulla base delle risorse di cui dispone. TUTTAVIA, deve eventualmente essere in grado di procurarsi le informazioni per svolgere al meglio il proprio compito "/>
          <p:cNvSpPr txBox="1"/>
          <p:nvPr>
            <p:ph type="body" idx="1"/>
          </p:nvPr>
        </p:nvSpPr>
        <p:spPr>
          <a:xfrm>
            <a:off x="939448" y="2944995"/>
            <a:ext cx="22238052" cy="9559521"/>
          </a:xfrm>
          <a:prstGeom prst="rect">
            <a:avLst/>
          </a:prstGeom>
        </p:spPr>
        <p:txBody>
          <a:bodyPr/>
          <a:lstStyle/>
          <a:p>
            <a:pPr>
              <a:defRPr b="1"/>
            </a:pPr>
            <a:r>
              <a:t>IMPORTANTE: </a:t>
            </a:r>
            <a:r>
              <a:rPr b="0"/>
              <a:t>un agente razionale </a:t>
            </a:r>
            <a:r>
              <a:t>non deve essere perfetto</a:t>
            </a:r>
            <a:r>
              <a:rPr b="0"/>
              <a:t>. Deve </a:t>
            </a:r>
            <a:r>
              <a:t>massimizzare il risultato atteso</a:t>
            </a:r>
            <a:r>
              <a:rPr b="0"/>
              <a:t> sulla base delle risorse di cui dispone.</a:t>
            </a:r>
            <a:r>
              <a:t> TUTTAVIA</a:t>
            </a:r>
            <a:r>
              <a:rPr b="0"/>
              <a:t>, deve eventualmente essere in grado di procurarsi le informazioni per svolgere al meglio il proprio compito (</a:t>
            </a:r>
            <a:r>
              <a:rPr b="0" i="1"/>
              <a:t>information gathering</a:t>
            </a:r>
            <a:r>
              <a:rPr b="0"/>
              <a:t>).</a:t>
            </a:r>
            <a:br>
              <a:rPr b="0"/>
            </a:br>
            <a:endParaRPr b="0"/>
          </a:p>
          <a:p>
            <a:pPr>
              <a:defRPr b="1"/>
            </a:pPr>
            <a:r>
              <a:rPr b="0"/>
              <a:t>Per specificare un agente razionale dobbiamo tener conto di:</a:t>
            </a:r>
            <a:br>
              <a:rPr b="0"/>
            </a:br>
            <a:br>
              <a:rPr b="0"/>
            </a:br>
            <a:r>
              <a:rPr b="0"/>
              <a:t>a) La misura di prestazione (</a:t>
            </a:r>
            <a:r>
              <a:rPr b="0" i="1"/>
              <a:t>Performance</a:t>
            </a:r>
            <a:r>
              <a:rPr b="0"/>
              <a:t>);</a:t>
            </a:r>
            <a:br>
              <a:rPr b="0"/>
            </a:br>
            <a:r>
              <a:rPr b="0"/>
              <a:t>b) L’ambiente in cui opera (</a:t>
            </a:r>
            <a:r>
              <a:rPr b="0" i="1"/>
              <a:t>Environment</a:t>
            </a:r>
            <a:r>
              <a:rPr b="0"/>
              <a:t>);</a:t>
            </a:r>
            <a:br>
              <a:rPr b="0"/>
            </a:br>
            <a:r>
              <a:rPr b="0"/>
              <a:t>c) Gli attuatori (</a:t>
            </a:r>
            <a:r>
              <a:rPr b="0" i="1"/>
              <a:t>Actuators</a:t>
            </a:r>
            <a:r>
              <a:rPr b="0"/>
              <a:t>)</a:t>
            </a:r>
            <a:br>
              <a:rPr b="0"/>
            </a:br>
            <a:r>
              <a:rPr b="0"/>
              <a:t>d) I sensori (</a:t>
            </a:r>
            <a:r>
              <a:rPr b="0" i="1"/>
              <a:t>Sensors</a:t>
            </a:r>
            <a:r>
              <a:rPr b="0"/>
              <a:t>)</a:t>
            </a:r>
            <a:br>
              <a:rPr b="0"/>
            </a:br>
            <a:br>
              <a:rPr b="0"/>
            </a:br>
            <a:r>
              <a:rPr b="0"/>
              <a:t>a) - d) costituiscono l’</a:t>
            </a:r>
            <a:r>
              <a:t>ambiente operativo </a:t>
            </a:r>
            <a:r>
              <a:rPr b="0"/>
              <a:t>dell’agente.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5" name="Informazioni di servizio"/>
          <p:cNvSpPr txBox="1"/>
          <p:nvPr>
            <p:ph type="title"/>
          </p:nvPr>
        </p:nvSpPr>
        <p:spPr>
          <a:prstGeom prst="rect">
            <a:avLst/>
          </a:prstGeom>
        </p:spPr>
        <p:txBody>
          <a:bodyPr/>
          <a:lstStyle/>
          <a:p>
            <a:pPr/>
            <a:r>
              <a:t>Informazioni di servizio</a:t>
            </a:r>
          </a:p>
        </p:txBody>
      </p:sp>
      <p:sp>
        <p:nvSpPr>
          <p:cNvPr id="156" name="Orari, Ricevimenti, Testi, E-learning, Modalità d’esam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Orari, Ricevimenti, Testi, E-learning, Modalità d’esame,</a:t>
            </a:r>
          </a:p>
        </p:txBody>
      </p:sp>
      <p:sp>
        <p:nvSpPr>
          <p:cNvPr id="157" name="Orari  Lunedì 8:30 - 10:30  Martedì 8:30 - 10:30  Mercoledì 8:30 - 10:30"/>
          <p:cNvSpPr txBox="1"/>
          <p:nvPr>
            <p:ph type="body" sz="quarter" idx="1"/>
          </p:nvPr>
        </p:nvSpPr>
        <p:spPr>
          <a:xfrm>
            <a:off x="1846313" y="3774568"/>
            <a:ext cx="8308133" cy="7075152"/>
          </a:xfrm>
          <a:prstGeom prst="rect">
            <a:avLst/>
          </a:prstGeom>
        </p:spPr>
        <p:txBody>
          <a:bodyPr/>
          <a:lstStyle/>
          <a:p>
            <a:pPr marL="0" indent="0" defTabSz="2316421">
              <a:spcBef>
                <a:spcPts val="4200"/>
              </a:spcBef>
              <a:buSzTx/>
              <a:buNone/>
              <a:defRPr b="1" sz="6175"/>
            </a:pPr>
            <a:r>
              <a:t>Orari</a:t>
            </a:r>
            <a:br/>
            <a:br/>
            <a:r>
              <a:t>Lunedì 8:30 - 10:30</a:t>
            </a:r>
            <a:br/>
            <a:br/>
            <a:r>
              <a:t>Martedì 8:30 - 10:30</a:t>
            </a:r>
            <a:br/>
            <a:br/>
            <a:r>
              <a:t>Mercoledì 8:30 - 10:30</a:t>
            </a:r>
            <a:br/>
          </a:p>
        </p:txBody>
      </p:sp>
      <p:sp>
        <p:nvSpPr>
          <p:cNvPr id="158" name="Ricevimenti…"/>
          <p:cNvSpPr txBox="1"/>
          <p:nvPr/>
        </p:nvSpPr>
        <p:spPr>
          <a:xfrm>
            <a:off x="15469212" y="3873887"/>
            <a:ext cx="8442405" cy="83852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sz="6000">
                <a:solidFill>
                  <a:srgbClr val="000000"/>
                </a:solidFill>
              </a:defRPr>
            </a:pPr>
            <a:r>
              <a:t>Ricevimenti</a:t>
            </a:r>
            <a:br/>
          </a:p>
          <a:p>
            <a:pPr algn="l">
              <a:defRPr sz="6000">
                <a:solidFill>
                  <a:srgbClr val="000000"/>
                </a:solidFill>
              </a:defRPr>
            </a:pPr>
            <a:r>
              <a:t>Per ricevimenti concordare un appuntamento con il docente scrivendo all’indirizzo</a:t>
            </a:r>
            <a:br/>
            <a:br/>
            <a:r>
              <a:rPr b="1"/>
              <a:t>dfazio2@unite.it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0" name="Ambienti operativi"/>
          <p:cNvSpPr txBox="1"/>
          <p:nvPr>
            <p:ph type="title"/>
          </p:nvPr>
        </p:nvSpPr>
        <p:spPr>
          <a:prstGeom prst="rect">
            <a:avLst/>
          </a:prstGeom>
        </p:spPr>
        <p:txBody>
          <a:bodyPr/>
          <a:lstStyle/>
          <a:p>
            <a:pPr/>
            <a:r>
              <a:t>Ambienti operativi</a:t>
            </a:r>
          </a:p>
        </p:txBody>
      </p:sp>
      <p:sp>
        <p:nvSpPr>
          <p:cNvPr id="221" name="Classificazio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Classificazione</a:t>
            </a:r>
          </a:p>
        </p:txBody>
      </p:sp>
      <p:sp>
        <p:nvSpPr>
          <p:cNvPr id="222" name="Completamente osservabili/Parzialmente osservabili: Un ambiente si dice completamente osservabile quando l’agente può acquisire in esso tutte le informazioni necessarie per operare al meglio.…"/>
          <p:cNvSpPr txBox="1"/>
          <p:nvPr>
            <p:ph type="body" idx="1"/>
          </p:nvPr>
        </p:nvSpPr>
        <p:spPr>
          <a:prstGeom prst="rect">
            <a:avLst/>
          </a:prstGeom>
        </p:spPr>
        <p:txBody>
          <a:bodyPr/>
          <a:lstStyle/>
          <a:p>
            <a:pPr marL="475487" indent="-475487" defTabSz="1901904">
              <a:spcBef>
                <a:spcPts val="3500"/>
              </a:spcBef>
              <a:defRPr b="1" sz="3743"/>
            </a:pPr>
            <a:r>
              <a:t>Completamente osservabili/Parzialmente osservabili: </a:t>
            </a:r>
            <a:r>
              <a:rPr b="0"/>
              <a:t>Un ambiente si dice completamente osservabile quando l’agente può acquisire in esso tutte le informazioni necessarie per operare al meglio.</a:t>
            </a:r>
            <a:endParaRPr b="0"/>
          </a:p>
          <a:p>
            <a:pPr marL="475487" indent="-475487" defTabSz="1901904">
              <a:spcBef>
                <a:spcPts val="3500"/>
              </a:spcBef>
              <a:defRPr b="1" sz="3743"/>
            </a:pPr>
            <a:r>
              <a:t>Agente singolo/Multiagente: </a:t>
            </a:r>
            <a:r>
              <a:rPr b="0"/>
              <a:t>l’ambiente comprende solo l’agente o anche altre entità riconoscibili come agenti. Come si riconosce un altro </a:t>
            </a:r>
            <a:r>
              <a:t>agente</a:t>
            </a:r>
            <a:r>
              <a:rPr b="0"/>
              <a:t>? -&gt; </a:t>
            </a:r>
            <a:r>
              <a:t>Entità che si comporta come se dovesse massimizzare una misura di prestazione.</a:t>
            </a:r>
            <a:r>
              <a:rPr b="0"/>
              <a:t> Gli ambienti possono essere </a:t>
            </a:r>
            <a:r>
              <a:t>cooperativi </a:t>
            </a:r>
            <a:r>
              <a:rPr b="0"/>
              <a:t>o </a:t>
            </a:r>
            <a:r>
              <a:t>competitivi</a:t>
            </a:r>
            <a:r>
              <a:rPr b="0"/>
              <a:t>.</a:t>
            </a:r>
            <a:endParaRPr b="0"/>
          </a:p>
          <a:p>
            <a:pPr marL="475487" indent="-475487" defTabSz="1901904">
              <a:spcBef>
                <a:spcPts val="3500"/>
              </a:spcBef>
              <a:defRPr b="1" sz="3743"/>
            </a:pPr>
            <a:r>
              <a:t>Deterministico/Stocastico: </a:t>
            </a:r>
            <a:r>
              <a:rPr b="0"/>
              <a:t>un ambiente è deterministico quando gli effetti delle azioni dell’agente sono </a:t>
            </a:r>
            <a:r>
              <a:t>univocamente determinati </a:t>
            </a:r>
            <a:r>
              <a:rPr b="0"/>
              <a:t>dallo stato attuale dell’ambiente e della specifica azione compiuta. Altrimenti sarà:</a:t>
            </a:r>
            <a:br>
              <a:rPr b="0"/>
            </a:br>
            <a:br>
              <a:rPr b="0"/>
            </a:br>
            <a:r>
              <a:rPr b="0"/>
              <a:t>   - </a:t>
            </a:r>
            <a:r>
              <a:t>Non deterministico: </a:t>
            </a:r>
            <a:r>
              <a:rPr b="0"/>
              <a:t>il risultato è costituito da un insieme di possibilità, oppure</a:t>
            </a:r>
            <a:br>
              <a:rPr b="0"/>
            </a:br>
            <a:br>
              <a:rPr b="0"/>
            </a:br>
            <a:r>
              <a:rPr b="0"/>
              <a:t>   - </a:t>
            </a:r>
            <a:r>
              <a:t>Stocastico: </a:t>
            </a:r>
            <a:r>
              <a:rPr b="0"/>
              <a:t>ad ogni esito è associato un possibile valore di probabilità.</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4" name="Ambienti operativi"/>
          <p:cNvSpPr txBox="1"/>
          <p:nvPr>
            <p:ph type="title"/>
          </p:nvPr>
        </p:nvSpPr>
        <p:spPr>
          <a:prstGeom prst="rect">
            <a:avLst/>
          </a:prstGeom>
        </p:spPr>
        <p:txBody>
          <a:bodyPr/>
          <a:lstStyle/>
          <a:p>
            <a:pPr/>
            <a:r>
              <a:t>Ambienti operativi</a:t>
            </a:r>
          </a:p>
        </p:txBody>
      </p:sp>
      <p:sp>
        <p:nvSpPr>
          <p:cNvPr id="225" name="Classificazio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Classificazione</a:t>
            </a:r>
          </a:p>
        </p:txBody>
      </p:sp>
      <p:sp>
        <p:nvSpPr>
          <p:cNvPr id="226" name="Episodico/Sequenziale: L’agente può percepire l’ambiente attraverso pezzi di informazione “atomici” oppure attraverso sequenze di percezioni più o meno lunghe.…"/>
          <p:cNvSpPr txBox="1"/>
          <p:nvPr>
            <p:ph type="body" idx="1"/>
          </p:nvPr>
        </p:nvSpPr>
        <p:spPr>
          <a:prstGeom prst="rect">
            <a:avLst/>
          </a:prstGeom>
        </p:spPr>
        <p:txBody>
          <a:bodyPr/>
          <a:lstStyle/>
          <a:p>
            <a:pPr>
              <a:defRPr b="1"/>
            </a:pPr>
            <a:r>
              <a:t>Episodico/Sequenziale: </a:t>
            </a:r>
            <a:r>
              <a:rPr b="0"/>
              <a:t>L’agente può percepire l’ambiente attraverso pezzi di informazione “atomici” oppure attraverso </a:t>
            </a:r>
            <a:r>
              <a:t>sequenze di percezioni</a:t>
            </a:r>
            <a:r>
              <a:rPr b="0"/>
              <a:t> più o meno lunghe.  </a:t>
            </a:r>
            <a:endParaRPr b="0"/>
          </a:p>
          <a:p>
            <a:pPr>
              <a:defRPr b="1"/>
            </a:pPr>
            <a:r>
              <a:t>Statico/Dinamico: </a:t>
            </a:r>
            <a:r>
              <a:rPr b="0"/>
              <a:t>l’ambiente può essere stabile oppure può evolversi. L’evoluzione del sistema può essere </a:t>
            </a:r>
            <a:r>
              <a:t>discreta </a:t>
            </a:r>
            <a:r>
              <a:rPr b="0"/>
              <a:t>oppure </a:t>
            </a:r>
            <a:r>
              <a:t>continua</a:t>
            </a:r>
            <a:r>
              <a:rPr b="0"/>
              <a:t>.</a:t>
            </a:r>
            <a:endParaRPr b="0"/>
          </a:p>
          <a:p>
            <a:pPr>
              <a:defRPr b="1"/>
            </a:pPr>
            <a:r>
              <a:t>Noto/Ignoto: </a:t>
            </a:r>
            <a:r>
              <a:rPr b="0"/>
              <a:t>se l’agente conosce l’esito delle proprie azioni, l’ambiente si dirà </a:t>
            </a:r>
            <a:r>
              <a:t>noto, </a:t>
            </a:r>
            <a:r>
              <a:rPr b="0"/>
              <a:t>altrimenti si dirà </a:t>
            </a:r>
            <a:r>
              <a:t>ignoto</a:t>
            </a:r>
            <a:r>
              <a:rPr b="0"/>
              <a:t>.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8" name="Struttura degli agenti"/>
          <p:cNvSpPr txBox="1"/>
          <p:nvPr>
            <p:ph type="title"/>
          </p:nvPr>
        </p:nvSpPr>
        <p:spPr>
          <a:prstGeom prst="rect">
            <a:avLst/>
          </a:prstGeom>
        </p:spPr>
        <p:txBody>
          <a:bodyPr/>
          <a:lstStyle/>
          <a:p>
            <a:pPr/>
            <a:r>
              <a:t>Struttura degli agenti</a:t>
            </a:r>
          </a:p>
        </p:txBody>
      </p:sp>
      <p:sp>
        <p:nvSpPr>
          <p:cNvPr id="229" name="Programmi agente e loro classificazio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Programmi agente e loro classificazione</a:t>
            </a:r>
          </a:p>
        </p:txBody>
      </p:sp>
      <p:sp>
        <p:nvSpPr>
          <p:cNvPr id="230" name="Un agente è costituito da due componenti:  a) Programma agente;  b) Architettura (il supporto fisico).…"/>
          <p:cNvSpPr txBox="1"/>
          <p:nvPr>
            <p:ph type="body" idx="1"/>
          </p:nvPr>
        </p:nvSpPr>
        <p:spPr>
          <a:prstGeom prst="rect">
            <a:avLst/>
          </a:prstGeom>
        </p:spPr>
        <p:txBody>
          <a:bodyPr/>
          <a:lstStyle/>
          <a:p>
            <a:pPr/>
            <a:r>
              <a:t>Un agente è costituito da due componenti:</a:t>
            </a:r>
            <a:br/>
            <a:br/>
            <a:r>
              <a:t>a) Programma agente;</a:t>
            </a:r>
            <a:br/>
            <a:br/>
            <a:r>
              <a:t>b) Architettura (il supporto fisico).</a:t>
            </a:r>
          </a:p>
          <a:p>
            <a:pPr/>
            <a:r>
              <a:t>Gli agenti possono essere classificati sulla base di come </a:t>
            </a:r>
            <a:r>
              <a:rPr b="1"/>
              <a:t>percepiscono</a:t>
            </a:r>
            <a:r>
              <a:t> e </a:t>
            </a:r>
            <a:r>
              <a:rPr b="1"/>
              <a:t>reagiscono</a:t>
            </a:r>
            <a:r>
              <a:t> agli stimoli esterni.</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2" name="Struttura degli agenti"/>
          <p:cNvSpPr txBox="1"/>
          <p:nvPr>
            <p:ph type="title"/>
          </p:nvPr>
        </p:nvSpPr>
        <p:spPr>
          <a:prstGeom prst="rect">
            <a:avLst/>
          </a:prstGeom>
        </p:spPr>
        <p:txBody>
          <a:bodyPr/>
          <a:lstStyle/>
          <a:p>
            <a:pPr/>
            <a:r>
              <a:t>Struttura degli agenti</a:t>
            </a:r>
          </a:p>
        </p:txBody>
      </p:sp>
      <p:sp>
        <p:nvSpPr>
          <p:cNvPr id="233" name="Agenti reattivi semplici: un agente si dice reattivo semplice quando agisce soltanto in base alla percezione corrente. Le sue azioni sono basate su regole di condizione/azione (if - then)-&gt; l’azione è completamente determinata dalla percezione attuale  P"/>
          <p:cNvSpPr txBox="1"/>
          <p:nvPr>
            <p:ph type="body" idx="1"/>
          </p:nvPr>
        </p:nvSpPr>
        <p:spPr>
          <a:xfrm>
            <a:off x="1206500" y="2950735"/>
            <a:ext cx="22278966" cy="9758813"/>
          </a:xfrm>
          <a:prstGeom prst="rect">
            <a:avLst/>
          </a:prstGeom>
        </p:spPr>
        <p:txBody>
          <a:bodyPr/>
          <a:lstStyle/>
          <a:p>
            <a:pPr marL="560831" indent="-560831" defTabSz="2243271">
              <a:spcBef>
                <a:spcPts val="4100"/>
              </a:spcBef>
              <a:defRPr b="1" sz="4416"/>
            </a:pPr>
            <a:r>
              <a:t>Agenti reattivi semplici:</a:t>
            </a:r>
            <a:r>
              <a:rPr b="0"/>
              <a:t> un agente si dice reattivo semplice quando agisce soltanto in base alla </a:t>
            </a:r>
            <a:r>
              <a:t>percezione corrente</a:t>
            </a:r>
            <a:r>
              <a:rPr b="0"/>
              <a:t>. Le sue azioni sono basate su </a:t>
            </a:r>
            <a:r>
              <a:t>regole di condizione/azione</a:t>
            </a:r>
            <a:r>
              <a:rPr b="0"/>
              <a:t> (</a:t>
            </a:r>
            <a:r>
              <a:t>if </a:t>
            </a:r>
            <a:r>
              <a:rPr b="0"/>
              <a:t>- </a:t>
            </a:r>
            <a:r>
              <a:t>then</a:t>
            </a:r>
            <a:r>
              <a:rPr b="0"/>
              <a:t>)-&gt; l’azione è completamente determinata dalla percezione attuale</a:t>
            </a:r>
            <a:br>
              <a:rPr b="0"/>
            </a:br>
            <a:br>
              <a:rPr b="0"/>
            </a:br>
            <a:r>
              <a:t>Problema: </a:t>
            </a:r>
            <a:r>
              <a:rPr b="0"/>
              <a:t>se il sistema non è completamente osservabile l’agente può incorrere in loops infiniti.</a:t>
            </a:r>
            <a:endParaRPr b="0"/>
          </a:p>
          <a:p>
            <a:pPr marL="560831" indent="-560831" defTabSz="2243271">
              <a:spcBef>
                <a:spcPts val="4100"/>
              </a:spcBef>
              <a:defRPr b="1" sz="4416"/>
            </a:pPr>
            <a:r>
              <a:t>Agenti reattivi basati su modello: </a:t>
            </a:r>
            <a:r>
              <a:rPr b="0"/>
              <a:t>agente che agisce sulla base della storia delle proprie percezioni (preferibile in caso di osservabilità parziale).  Si crea una “immagine” del mondo, detta </a:t>
            </a:r>
            <a:r>
              <a:t>modello. </a:t>
            </a:r>
            <a:r>
              <a:rPr b="0"/>
              <a:t>L’azione è determinata da due tipi di conoscenza:</a:t>
            </a:r>
            <a:br>
              <a:rPr b="0"/>
            </a:br>
            <a:br>
              <a:rPr b="0"/>
            </a:br>
            <a:r>
              <a:rPr b="0"/>
              <a:t>a)Informazioni sull’ambiente pregresse</a:t>
            </a:r>
            <a:br>
              <a:rPr b="0"/>
            </a:br>
            <a:br>
              <a:rPr b="0"/>
            </a:br>
            <a:r>
              <a:rPr b="0"/>
              <a:t>b) Conoscenza degli esiti delle proprie azioni</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5" name="Struttura degli agenti"/>
          <p:cNvSpPr txBox="1"/>
          <p:nvPr>
            <p:ph type="title"/>
          </p:nvPr>
        </p:nvSpPr>
        <p:spPr>
          <a:prstGeom prst="rect">
            <a:avLst/>
          </a:prstGeom>
        </p:spPr>
        <p:txBody>
          <a:bodyPr/>
          <a:lstStyle/>
          <a:p>
            <a:pPr/>
            <a:r>
              <a:t>Struttura degli agenti</a:t>
            </a:r>
          </a:p>
        </p:txBody>
      </p:sp>
      <p:sp>
        <p:nvSpPr>
          <p:cNvPr id="236" name="Agenti basati su obiettivi: agenti che agiscono non in base ad uno stato di cose percepito più o meno attualmente ma attraverso obiettivi specifici sulla base dei quali pianificano le azioni più convenienti.…"/>
          <p:cNvSpPr txBox="1"/>
          <p:nvPr>
            <p:ph type="body" idx="1"/>
          </p:nvPr>
        </p:nvSpPr>
        <p:spPr>
          <a:xfrm>
            <a:off x="1206500" y="2722283"/>
            <a:ext cx="21971000" cy="9782233"/>
          </a:xfrm>
          <a:prstGeom prst="rect">
            <a:avLst/>
          </a:prstGeom>
        </p:spPr>
        <p:txBody>
          <a:bodyPr/>
          <a:lstStyle/>
          <a:p>
            <a:pPr marL="463295" indent="-463295" defTabSz="1853137">
              <a:spcBef>
                <a:spcPts val="3400"/>
              </a:spcBef>
              <a:defRPr b="1" sz="3648"/>
            </a:pPr>
            <a:r>
              <a:t>Agenti basati su obiettivi: </a:t>
            </a:r>
            <a:r>
              <a:rPr b="0"/>
              <a:t>agenti che agiscono non in base ad uno stato di cose percepito più o meno attualmente ma attraverso obiettivi specifici sulla base dei quali pianificano le azioni più convenienti. </a:t>
            </a:r>
            <a:endParaRPr b="0"/>
          </a:p>
          <a:p>
            <a:pPr marL="463295" indent="-463295" defTabSz="1853137">
              <a:spcBef>
                <a:spcPts val="3400"/>
              </a:spcBef>
              <a:defRPr b="1" sz="3648"/>
            </a:pPr>
            <a:r>
              <a:t>Agenti basati sull’utilità: </a:t>
            </a:r>
            <a:r>
              <a:rPr b="0"/>
              <a:t>agenti che internalizzano una misura di prestazione attraverso la misura di utilità. L’agente agisce per massimizzare l’utilità attesa degli esiti delle proprie azioni (dipende dalla  utilità del singolo esito e dalla sua probabilità).</a:t>
            </a:r>
            <a:endParaRPr b="0"/>
          </a:p>
          <a:p>
            <a:pPr marL="463295" indent="-463295" defTabSz="1853137">
              <a:spcBef>
                <a:spcPts val="3400"/>
              </a:spcBef>
              <a:defRPr b="1" sz="3648"/>
            </a:pPr>
            <a:r>
              <a:t>Agenti basati sull’apprendimento: </a:t>
            </a:r>
            <a:r>
              <a:rPr b="0"/>
              <a:t>un agente basato sull’apprendimento modifica/apprende strategie ottimali d’azione per massimizzare la funzione di prestazione. La loro struttura si basa su quattro elementi:</a:t>
            </a:r>
            <a:br>
              <a:rPr b="0"/>
            </a:br>
            <a:br>
              <a:rPr b="0"/>
            </a:br>
            <a:r>
              <a:rPr b="0"/>
              <a:t>a) </a:t>
            </a:r>
            <a:r>
              <a:t>Elemento esecutivo: </a:t>
            </a:r>
            <a:r>
              <a:rPr b="0"/>
              <a:t>si occupa della scelta e dell’implementazione delle azioni dell’agente;</a:t>
            </a:r>
            <a:br/>
            <a:r>
              <a:rPr b="0"/>
              <a:t>b) </a:t>
            </a:r>
            <a:r>
              <a:t>Elemento critico: </a:t>
            </a:r>
            <a:r>
              <a:rPr b="0"/>
              <a:t>valuta l’operato dell’elemento esecutivo sulla base di uno </a:t>
            </a:r>
            <a:r>
              <a:t>standard di prestazione </a:t>
            </a:r>
            <a:r>
              <a:rPr b="0"/>
              <a:t>prefissato;</a:t>
            </a:r>
            <a:br>
              <a:rPr b="0"/>
            </a:br>
            <a:r>
              <a:rPr b="0"/>
              <a:t>c) </a:t>
            </a:r>
            <a:r>
              <a:t>Elemento di apprendimento: </a:t>
            </a:r>
            <a:r>
              <a:rPr b="0"/>
              <a:t>appronta modifiche al fine di massimizzare la prestazione alla luce della valutazione dell’elemento critico.</a:t>
            </a:r>
            <a:br>
              <a:rPr b="0"/>
            </a:br>
            <a:r>
              <a:rPr b="0"/>
              <a:t>d) </a:t>
            </a:r>
            <a:r>
              <a:t>Generatore di problemi: </a:t>
            </a:r>
            <a:r>
              <a:rPr b="0"/>
              <a:t>elemento la cui funzione è suggerire strategie che portino ad esperienze nuove e significative in base alle quali l’elemento di apprendimento può determinare come modificare l’elemento esecutivo.</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8" name="Come un agente può “rappresentare” uno stato di cose?"/>
          <p:cNvSpPr txBox="1"/>
          <p:nvPr>
            <p:ph type="title"/>
          </p:nvPr>
        </p:nvSpPr>
        <p:spPr>
          <a:prstGeom prst="rect">
            <a:avLst/>
          </a:prstGeom>
        </p:spPr>
        <p:txBody>
          <a:bodyPr/>
          <a:lstStyle>
            <a:lvl1pPr defTabSz="1901904">
              <a:defRPr spc="-132" sz="6629"/>
            </a:lvl1pPr>
          </a:lstStyle>
          <a:p>
            <a:pPr/>
            <a:r>
              <a:t>Come un agente può “rappresentare” uno stato di cose? </a:t>
            </a:r>
          </a:p>
        </p:txBody>
      </p:sp>
      <p:sp>
        <p:nvSpPr>
          <p:cNvPr id="239" name="Rappresentazione atomica: l’agente rappresenta lo stato di cose come una totalità compatta (acceso/spento, sporco/pulito, etc…)…"/>
          <p:cNvSpPr txBox="1"/>
          <p:nvPr>
            <p:ph type="body" idx="1"/>
          </p:nvPr>
        </p:nvSpPr>
        <p:spPr>
          <a:prstGeom prst="rect">
            <a:avLst/>
          </a:prstGeom>
        </p:spPr>
        <p:txBody>
          <a:bodyPr/>
          <a:lstStyle/>
          <a:p>
            <a:pPr>
              <a:defRPr b="1"/>
            </a:pPr>
            <a:r>
              <a:t>Rappresentazione atomica: </a:t>
            </a:r>
            <a:r>
              <a:rPr b="0"/>
              <a:t>l’agente rappresenta lo stato di cose come una totalità compatta (acceso/spento, sporco/pulito, etc…)</a:t>
            </a:r>
            <a:endParaRPr b="0"/>
          </a:p>
          <a:p>
            <a:pPr>
              <a:defRPr b="1"/>
            </a:pPr>
            <a:r>
              <a:t>Rappresentazione fattorizzata: </a:t>
            </a:r>
            <a:r>
              <a:rPr b="0"/>
              <a:t>l’agente rappresenta lo stato di cose come un insieme di parametri con determinati valori.</a:t>
            </a:r>
            <a:endParaRPr b="0"/>
          </a:p>
          <a:p>
            <a:pPr>
              <a:defRPr b="1"/>
            </a:pPr>
            <a:r>
              <a:t>Rappresentazione strutturata: </a:t>
            </a:r>
            <a:r>
              <a:rPr b="0"/>
              <a:t>l’agente si rappresenta la realtà come un insieme di oggetti.</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1" name="Modulo 2  Intelligenza Artificiale Simbolica e Subsimbolica"/>
          <p:cNvSpPr txBox="1"/>
          <p:nvPr>
            <p:ph type="body" sz="half" idx="1"/>
          </p:nvPr>
        </p:nvSpPr>
        <p:spPr>
          <a:prstGeom prst="rect">
            <a:avLst/>
          </a:prstGeom>
        </p:spPr>
        <p:txBody>
          <a:bodyPr/>
          <a:lstStyle/>
          <a:p>
            <a:pPr defTabSz="1706837">
              <a:defRPr spc="-162" sz="8119" u="sng"/>
            </a:pPr>
            <a:r>
              <a:t>Modulo 2</a:t>
            </a:r>
            <a:br/>
            <a:br/>
            <a:r>
              <a:rPr u="none"/>
              <a:t>Intelligenza Artificiale Simbolica e Subsimbolica</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3" name="Dove agisce la logica?"/>
          <p:cNvSpPr txBox="1"/>
          <p:nvPr>
            <p:ph type="title"/>
          </p:nvPr>
        </p:nvSpPr>
        <p:spPr>
          <a:prstGeom prst="rect">
            <a:avLst/>
          </a:prstGeom>
        </p:spPr>
        <p:txBody>
          <a:bodyPr/>
          <a:lstStyle/>
          <a:p>
            <a:pPr/>
            <a:r>
              <a:t>Dove agisce la logica?</a:t>
            </a:r>
          </a:p>
        </p:txBody>
      </p:sp>
      <p:sp>
        <p:nvSpPr>
          <p:cNvPr id="244" name="e, soprattutto, cos’è?"/>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e, soprattutto, cos’è?</a:t>
            </a:r>
          </a:p>
        </p:txBody>
      </p:sp>
      <p:sp>
        <p:nvSpPr>
          <p:cNvPr id="245" name="La logica è la scienza che studia relazioni tra (insiemi di) enunciati.…"/>
          <p:cNvSpPr txBox="1"/>
          <p:nvPr>
            <p:ph type="body" idx="1"/>
          </p:nvPr>
        </p:nvSpPr>
        <p:spPr>
          <a:xfrm>
            <a:off x="1206500" y="3643495"/>
            <a:ext cx="21971000" cy="8861021"/>
          </a:xfrm>
          <a:prstGeom prst="rect">
            <a:avLst/>
          </a:prstGeom>
        </p:spPr>
        <p:txBody>
          <a:bodyPr/>
          <a:lstStyle/>
          <a:p>
            <a:pPr marL="591312" indent="-591312" defTabSz="2365188">
              <a:spcBef>
                <a:spcPts val="4300"/>
              </a:spcBef>
              <a:defRPr sz="4656"/>
            </a:pPr>
            <a:r>
              <a:t>La logica è la scienza che studia relazioni tra (insiemi di) enunciati.</a:t>
            </a:r>
          </a:p>
          <a:p>
            <a:pPr marL="591312" indent="-591312" defTabSz="2365188">
              <a:spcBef>
                <a:spcPts val="4300"/>
              </a:spcBef>
              <a:defRPr sz="4656"/>
            </a:pPr>
            <a:r>
              <a:t>La logica si preoccupa di rispondere a domande quali, ad esempio,“Cosa significa affermare che una conclusione segue da determinate premesse?”, “In che modo dovremmo ragionare su tipi particolari di oggetti?”, “Quali sono le regole valide che ci permettono di dimostrare un teorema?”.</a:t>
            </a:r>
          </a:p>
          <a:p>
            <a:pPr marL="591312" indent="-591312" defTabSz="2365188">
              <a:spcBef>
                <a:spcPts val="4300"/>
              </a:spcBef>
              <a:defRPr sz="4656"/>
            </a:pPr>
            <a:r>
              <a:t>Bisogna distinguere immediatamente due nozioni di logica. </a:t>
            </a:r>
            <a:br/>
            <a:br/>
            <a:r>
              <a:rPr b="1"/>
              <a:t>a) Logica deduttiva: </a:t>
            </a:r>
            <a:r>
              <a:t>riguarda la deduzione di conclusioni a partire da premesse -&gt; la logica deduttiva estrae informazioni da “bacini” di informazioni.</a:t>
            </a:r>
            <a:br/>
            <a:br/>
            <a:r>
              <a:rPr b="1"/>
              <a:t>b) Logica induttiva: </a:t>
            </a:r>
            <a:r>
              <a:t>ha una funzione </a:t>
            </a:r>
            <a:r>
              <a:rPr b="1"/>
              <a:t>ampliativa</a:t>
            </a:r>
            <a:r>
              <a:t>, ovvero ci permette di acquisire </a:t>
            </a:r>
            <a:r>
              <a:rPr b="1"/>
              <a:t> nuove </a:t>
            </a:r>
            <a:r>
              <a:t>informazioni.</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7" name="Logica deduttiva e logica induttiva"/>
          <p:cNvSpPr txBox="1"/>
          <p:nvPr>
            <p:ph type="title"/>
          </p:nvPr>
        </p:nvSpPr>
        <p:spPr>
          <a:prstGeom prst="rect">
            <a:avLst/>
          </a:prstGeom>
        </p:spPr>
        <p:txBody>
          <a:bodyPr/>
          <a:lstStyle/>
          <a:p>
            <a:pPr/>
            <a:r>
              <a:t>Logica deduttiva e logica induttiva</a:t>
            </a:r>
          </a:p>
        </p:txBody>
      </p:sp>
      <p:sp>
        <p:nvSpPr>
          <p:cNvPr id="248" name="Logica deduttiva  A) Se piove, il pavimento è bagnato  B) Piove…"/>
          <p:cNvSpPr txBox="1"/>
          <p:nvPr>
            <p:ph type="body" sz="half" idx="1"/>
          </p:nvPr>
        </p:nvSpPr>
        <p:spPr>
          <a:xfrm>
            <a:off x="1064319" y="4461775"/>
            <a:ext cx="10236367" cy="8256012"/>
          </a:xfrm>
          <a:prstGeom prst="rect">
            <a:avLst/>
          </a:prstGeom>
        </p:spPr>
        <p:txBody>
          <a:bodyPr/>
          <a:lstStyle/>
          <a:p>
            <a:pPr marL="0" indent="0">
              <a:buSzTx/>
              <a:buNone/>
              <a:defRPr b="1"/>
            </a:pPr>
            <a:r>
              <a:t>Logica deduttiva</a:t>
            </a:r>
            <a:br/>
            <a:br/>
            <a:r>
              <a:t>A) </a:t>
            </a:r>
            <a:r>
              <a:rPr b="0"/>
              <a:t>Se piove, il pavimento è bagnato</a:t>
            </a:r>
            <a:br>
              <a:rPr b="0"/>
            </a:br>
            <a:br>
              <a:rPr b="0"/>
            </a:br>
            <a:r>
              <a:t>B) </a:t>
            </a:r>
            <a:r>
              <a:rPr b="0"/>
              <a:t>Piove</a:t>
            </a:r>
            <a:br>
              <a:rPr b="0"/>
            </a:br>
            <a:endParaRPr b="0"/>
          </a:p>
          <a:p>
            <a:pPr marL="0" indent="0">
              <a:buSzTx/>
              <a:buNone/>
              <a:defRPr b="1"/>
            </a:pPr>
            <a:r>
              <a:t>Conclusione: </a:t>
            </a:r>
            <a:r>
              <a:rPr b="0"/>
              <a:t>Il pavimento è bagnato</a:t>
            </a:r>
            <a:br>
              <a:rPr b="0"/>
            </a:br>
          </a:p>
        </p:txBody>
      </p:sp>
      <p:sp>
        <p:nvSpPr>
          <p:cNvPr id="249" name="Logica induttiva  In un campione arbitrario di 200.000 corvi, ogni esemplare è nero.     Conclusione: Tutti i corvi sono neri"/>
          <p:cNvSpPr txBox="1"/>
          <p:nvPr/>
        </p:nvSpPr>
        <p:spPr>
          <a:xfrm>
            <a:off x="13140196" y="4461775"/>
            <a:ext cx="10236368"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lnSpc>
                <a:spcPct val="90000"/>
              </a:lnSpc>
              <a:spcBef>
                <a:spcPts val="4500"/>
              </a:spcBef>
              <a:defRPr b="1" sz="4800">
                <a:solidFill>
                  <a:srgbClr val="000000"/>
                </a:solidFill>
              </a:defRPr>
            </a:pPr>
            <a:r>
              <a:t>Logica induttiva</a:t>
            </a:r>
            <a:br/>
            <a:br/>
            <a:r>
              <a:rPr b="0"/>
              <a:t>In un campione arbitrario di 200.000 corvi, ogni esemplare è nero. </a:t>
            </a:r>
            <a:br>
              <a:rPr b="0"/>
            </a:br>
            <a:br>
              <a:rPr b="0"/>
            </a:br>
            <a:br>
              <a:rPr b="0"/>
            </a:br>
            <a:br>
              <a:rPr b="0"/>
            </a:br>
            <a:r>
              <a:t>Conclusione: </a:t>
            </a:r>
            <a:r>
              <a:rPr b="0"/>
              <a:t>Tutti i corvi sono neri</a:t>
            </a:r>
          </a:p>
        </p:txBody>
      </p:sp>
      <p:sp>
        <p:nvSpPr>
          <p:cNvPr id="250" name="Differenze?"/>
          <p:cNvSpPr txBox="1"/>
          <p:nvPr/>
        </p:nvSpPr>
        <p:spPr>
          <a:xfrm>
            <a:off x="9565974" y="11163403"/>
            <a:ext cx="3403703"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800">
                <a:solidFill>
                  <a:srgbClr val="000000"/>
                </a:solidFill>
              </a:defRPr>
            </a:lvl1pPr>
          </a:lstStyle>
          <a:p>
            <a:pPr/>
            <a:r>
              <a:t>Differenze?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2" name="Logica e Monotonia"/>
          <p:cNvSpPr txBox="1"/>
          <p:nvPr>
            <p:ph type="title"/>
          </p:nvPr>
        </p:nvSpPr>
        <p:spPr>
          <a:prstGeom prst="rect">
            <a:avLst/>
          </a:prstGeom>
        </p:spPr>
        <p:txBody>
          <a:bodyPr/>
          <a:lstStyle/>
          <a:p>
            <a:pPr/>
            <a:r>
              <a:t>Logica e Monotonia</a:t>
            </a:r>
          </a:p>
        </p:txBody>
      </p:sp>
      <p:sp>
        <p:nvSpPr>
          <p:cNvPr id="253" name="La differenza essenziale tra la logica deduttiva e la logica induttiva è che la prima è “stabile” rispetto all’aggiunta di nuove premesse (monotona).…"/>
          <p:cNvSpPr txBox="1"/>
          <p:nvPr>
            <p:ph type="body" idx="1"/>
          </p:nvPr>
        </p:nvSpPr>
        <p:spPr>
          <a:prstGeom prst="rect">
            <a:avLst/>
          </a:prstGeom>
        </p:spPr>
        <p:txBody>
          <a:bodyPr/>
          <a:lstStyle/>
          <a:p>
            <a:pPr/>
            <a:r>
              <a:t>La differenza essenziale tra la logica deduttiva e la logica induttiva è che la prima è “</a:t>
            </a:r>
            <a:r>
              <a:rPr b="1"/>
              <a:t>stabile”</a:t>
            </a:r>
            <a:r>
              <a:t> rispetto all’aggiunta di nuove premesse (</a:t>
            </a:r>
            <a:r>
              <a:rPr b="1"/>
              <a:t>monotona</a:t>
            </a:r>
            <a:r>
              <a:t>). </a:t>
            </a:r>
          </a:p>
          <a:p>
            <a:pPr/>
            <a:r>
              <a:t>La logica induttiva è meno stabile: l’aggiunta di nuove premesse può falsificare la conclusione (</a:t>
            </a:r>
            <a:r>
              <a:rPr b="1"/>
              <a:t>non monotonia)</a:t>
            </a:r>
            <a:r>
              <a:t>. </a:t>
            </a:r>
          </a:p>
          <a:p>
            <a:pPr/>
            <a:r>
              <a:t>Sebbene l’IA si avvalga sia di logiche monotone che non monotone, durante questo corso ci occuperemo prevalentemente di logiche monotone, in particolare richiameremo quella che oggi è meglio nota come logica classica (</a:t>
            </a:r>
            <a:r>
              <a:rPr b="1"/>
              <a:t>CL</a:t>
            </a: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0" name="Informazioni di servizio"/>
          <p:cNvSpPr txBox="1"/>
          <p:nvPr>
            <p:ph type="title"/>
          </p:nvPr>
        </p:nvSpPr>
        <p:spPr>
          <a:prstGeom prst="rect">
            <a:avLst/>
          </a:prstGeom>
        </p:spPr>
        <p:txBody>
          <a:bodyPr/>
          <a:lstStyle/>
          <a:p>
            <a:pPr/>
            <a:r>
              <a:t>Informazioni di servizio</a:t>
            </a:r>
          </a:p>
        </p:txBody>
      </p:sp>
      <p:sp>
        <p:nvSpPr>
          <p:cNvPr id="161" name="Orari, Ricevimenti, Testi, E-learning, Modalità d’esam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Orari, Ricevimenti, Testi, E-learning, Modalità d’esame,</a:t>
            </a:r>
          </a:p>
        </p:txBody>
      </p:sp>
      <p:sp>
        <p:nvSpPr>
          <p:cNvPr id="162" name="In piattaforma e-learning troverete:  - News (eventuali variazioni orario, etc..)…"/>
          <p:cNvSpPr txBox="1"/>
          <p:nvPr>
            <p:ph type="body" idx="1"/>
          </p:nvPr>
        </p:nvSpPr>
        <p:spPr>
          <a:prstGeom prst="rect">
            <a:avLst/>
          </a:prstGeom>
        </p:spPr>
        <p:txBody>
          <a:bodyPr/>
          <a:lstStyle/>
          <a:p>
            <a:pPr marL="0" indent="0">
              <a:buSzTx/>
              <a:buNone/>
            </a:pPr>
            <a:r>
              <a:t>In piattaforma e-learning troverete:</a:t>
            </a:r>
            <a:br/>
            <a:br/>
            <a:r>
              <a:t>- </a:t>
            </a:r>
            <a:r>
              <a:rPr b="1"/>
              <a:t>News (eventuali variazioni orario, etc..)</a:t>
            </a:r>
            <a:endParaRPr b="1"/>
          </a:p>
          <a:p>
            <a:pPr marL="0" indent="0">
              <a:buSzTx/>
              <a:buNone/>
            </a:pPr>
            <a:r>
              <a:rPr b="1"/>
              <a:t>- Materiale didattico complementare (Esercizi, approfondimenti)</a:t>
            </a:r>
            <a:endParaRPr b="1"/>
          </a:p>
          <a:p>
            <a:pPr marL="0" indent="0">
              <a:buSzTx/>
              <a:buNone/>
            </a:pPr>
            <a:r>
              <a:rPr b="1"/>
              <a:t>- Sinossi relativa agli ultimi argomenti trattati durante le lezioni (cosa è importante ricordare della lezione?)</a:t>
            </a:r>
            <a:endParaRPr b="1"/>
          </a:p>
          <a:p>
            <a:pPr marL="0" indent="0" algn="ctr">
              <a:buSzTx/>
              <a:buNone/>
            </a:pPr>
            <a:endParaRPr b="1"/>
          </a:p>
          <a:p>
            <a:pPr marL="0" indent="0" algn="ctr">
              <a:buSzTx/>
              <a:buNone/>
              <a:defRPr sz="5500" u="sng"/>
            </a:pPr>
            <a:r>
              <a:rPr b="1"/>
              <a:t>Ogni informazione sarà resa nota in piattaforma.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5" name="Logica Deduttiva: su cosa ragionare?"/>
          <p:cNvSpPr txBox="1"/>
          <p:nvPr>
            <p:ph type="title"/>
          </p:nvPr>
        </p:nvSpPr>
        <p:spPr>
          <a:prstGeom prst="rect">
            <a:avLst/>
          </a:prstGeom>
        </p:spPr>
        <p:txBody>
          <a:bodyPr/>
          <a:lstStyle/>
          <a:p>
            <a:pPr/>
            <a:r>
              <a:t>Logica Deduttiva: su cosa ragionare?</a:t>
            </a:r>
          </a:p>
        </p:txBody>
      </p:sp>
      <p:sp>
        <p:nvSpPr>
          <p:cNvPr id="256" name="Sulla base di come un agente si rappresenta uno stato di cose, (in modo atomico, fattorizzato, strutturato…) sarà opportuno utilizzare un linguaggio piuttosto che un altro. Detto altrimenti, l’uso di un linguaggio è sempre funzione di come vogliamo rappr"/>
          <p:cNvSpPr txBox="1"/>
          <p:nvPr>
            <p:ph type="body" idx="1"/>
          </p:nvPr>
        </p:nvSpPr>
        <p:spPr>
          <a:prstGeom prst="rect">
            <a:avLst/>
          </a:prstGeom>
        </p:spPr>
        <p:txBody>
          <a:bodyPr/>
          <a:lstStyle/>
          <a:p>
            <a:pPr marL="597408" indent="-597408" defTabSz="2389572">
              <a:spcBef>
                <a:spcPts val="4400"/>
              </a:spcBef>
              <a:defRPr sz="4704"/>
            </a:pPr>
            <a:r>
              <a:t>Sulla base di come un agente si rappresenta uno stato di cose, (in modo atomico, fattorizzato, strutturato…) sarà opportuno utilizzare un linguaggio piuttosto che un altro. Detto altrimenti, l’uso di un linguaggio è sempre funzione di come vogliamo rappresentare e ragionare su uno stato di cose  e di quanto vogliamo essere dettagliati.</a:t>
            </a:r>
            <a:br/>
            <a:br/>
            <a:r>
              <a:rPr b="1"/>
              <a:t>Esempio</a:t>
            </a:r>
            <a:r>
              <a:t>: Se intendiamo rappresentare enunciati quali “La spia è accesa”, “Marco è al mare”; “I mercati sono in ribasso”, e non siamo interessati alla struttura interna di questi enunciati ma solo alle loro condizioni di verità, potremo limitarci a ragionare con la logica </a:t>
            </a:r>
            <a:r>
              <a:rPr b="1"/>
              <a:t>proposizionale. </a:t>
            </a:r>
            <a:r>
              <a:t>Se, invece, vogliamo rappresentare stati di cose in cui rendere esplicite tutte le informazioni di cui disponiamo, è necessario considerare il linguaggio </a:t>
            </a:r>
            <a:r>
              <a:rPr b="1"/>
              <a:t>predicativo.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8" name="Inferenze deduttive"/>
          <p:cNvSpPr txBox="1"/>
          <p:nvPr>
            <p:ph type="title"/>
          </p:nvPr>
        </p:nvSpPr>
        <p:spPr>
          <a:prstGeom prst="rect">
            <a:avLst/>
          </a:prstGeom>
        </p:spPr>
        <p:txBody>
          <a:bodyPr/>
          <a:lstStyle/>
          <a:p>
            <a:pPr/>
            <a:r>
              <a:t>Inferenze deduttive</a:t>
            </a:r>
          </a:p>
        </p:txBody>
      </p:sp>
      <p:sp>
        <p:nvSpPr>
          <p:cNvPr id="259" name="Un’inferenza (talvolta chiamata argomento) è una relazione tra enunciati chiamati premesse e un enunciato chiamato conclusione.…"/>
          <p:cNvSpPr txBox="1"/>
          <p:nvPr>
            <p:ph type="body" idx="1"/>
          </p:nvPr>
        </p:nvSpPr>
        <p:spPr>
          <a:xfrm>
            <a:off x="1206500" y="2548722"/>
            <a:ext cx="21971000" cy="9955794"/>
          </a:xfrm>
          <a:prstGeom prst="rect">
            <a:avLst/>
          </a:prstGeom>
        </p:spPr>
        <p:txBody>
          <a:bodyPr/>
          <a:lstStyle/>
          <a:p>
            <a:pPr marL="457200" indent="-457200" defTabSz="1828754">
              <a:spcBef>
                <a:spcPts val="3300"/>
              </a:spcBef>
              <a:defRPr sz="3600"/>
            </a:pPr>
            <a:r>
              <a:t>Un’inferenza (talvolta chiamata argomento) è una relazione tra enunciati chiamati </a:t>
            </a:r>
            <a:r>
              <a:rPr b="1"/>
              <a:t>premesse</a:t>
            </a:r>
            <a:r>
              <a:t> e un enunciato chiamato </a:t>
            </a:r>
            <a:r>
              <a:rPr b="1"/>
              <a:t>conclusione</a:t>
            </a:r>
            <a:r>
              <a:t>. </a:t>
            </a:r>
          </a:p>
          <a:p>
            <a:pPr marL="457200" indent="-457200" defTabSz="1828754">
              <a:spcBef>
                <a:spcPts val="3300"/>
              </a:spcBef>
              <a:defRPr sz="3600"/>
            </a:pPr>
            <a:r>
              <a:t>Una inferenza deduttiva si dice </a:t>
            </a:r>
            <a:r>
              <a:rPr b="1"/>
              <a:t>valida </a:t>
            </a:r>
            <a:r>
              <a:t>quando è impossibile che le premesse siano </a:t>
            </a:r>
            <a:r>
              <a:rPr b="1"/>
              <a:t>vere</a:t>
            </a:r>
            <a:r>
              <a:t> ma la conclusione sia </a:t>
            </a:r>
            <a:r>
              <a:rPr b="1"/>
              <a:t>falsa.</a:t>
            </a:r>
          </a:p>
          <a:p>
            <a:pPr marL="457200" indent="-457200" defTabSz="1828754">
              <a:spcBef>
                <a:spcPts val="3300"/>
              </a:spcBef>
              <a:defRPr sz="3600"/>
            </a:pPr>
            <a:r>
              <a:t>Supponiamo di avere un linguaggio </a:t>
            </a:r>
            <a14:m>
              <m:oMath>
                <m:r>
                  <a:rPr xmlns:a="http://schemas.openxmlformats.org/drawingml/2006/main" sz="4250" i="1">
                    <a:solidFill>
                      <a:srgbClr val="000000"/>
                    </a:solidFill>
                    <a:latin typeface="Cambria Math" panose="02040503050406030204" pitchFamily="18" charset="0"/>
                  </a:rPr>
                  <m:t>L</m:t>
                </m:r>
              </m:oMath>
            </a14:m>
            <a:r>
              <a:t> (ovvero una classe di possibili enunciati espressi in una qualche lingua, con un determinato apparato di simboli, etc…). Siano ora </a:t>
            </a:r>
            <a14:m>
              <m:oMath>
                <m:r>
                  <a:rPr xmlns:a="http://schemas.openxmlformats.org/drawingml/2006/main" sz="4300" i="1">
                    <a:solidFill>
                      <a:srgbClr val="000000"/>
                    </a:solidFill>
                    <a:latin typeface="Cambria Math" panose="02040503050406030204" pitchFamily="18" charset="0"/>
                  </a:rPr>
                  <m:t>X</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A</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L</m:t>
                </m:r>
              </m:oMath>
            </a14:m>
            <a:r>
              <a:t>. In altri termini, abbiamo un insieme di enunciati </a:t>
            </a:r>
            <a14:m>
              <m:oMath>
                <m:r>
                  <a:rPr xmlns:a="http://schemas.openxmlformats.org/drawingml/2006/main" sz="3850" i="1">
                    <a:solidFill>
                      <a:srgbClr val="000000"/>
                    </a:solidFill>
                    <a:latin typeface="Cambria Math" panose="02040503050406030204" pitchFamily="18" charset="0"/>
                  </a:rPr>
                  <m:t>X</m:t>
                </m:r>
              </m:oMath>
            </a14:m>
            <a:r>
              <a:t> e un enunciato </a:t>
            </a:r>
            <a14:m>
              <m:oMath>
                <m:r>
                  <a:rPr xmlns:a="http://schemas.openxmlformats.org/drawingml/2006/main" sz="4300" i="1">
                    <a:solidFill>
                      <a:srgbClr val="000000"/>
                    </a:solidFill>
                    <a:latin typeface="Cambria Math" panose="02040503050406030204" pitchFamily="18" charset="0"/>
                  </a:rPr>
                  <m:t>A</m:t>
                </m:r>
              </m:oMath>
            </a14:m>
            <a:r>
              <a:t> nel linguaggio </a:t>
            </a:r>
            <a14:m>
              <m:oMath>
                <m:r>
                  <a:rPr xmlns:a="http://schemas.openxmlformats.org/drawingml/2006/main" sz="4250" i="1">
                    <a:solidFill>
                      <a:srgbClr val="000000"/>
                    </a:solidFill>
                    <a:latin typeface="Cambria Math" panose="02040503050406030204" pitchFamily="18" charset="0"/>
                  </a:rPr>
                  <m:t>L</m:t>
                </m:r>
              </m:oMath>
            </a14:m>
            <a:r>
              <a:t>. Rappresentiamo il fatto che </a:t>
            </a:r>
            <a14:m>
              <m:oMath>
                <m:r>
                  <a:rPr xmlns:a="http://schemas.openxmlformats.org/drawingml/2006/main" sz="4300" i="1">
                    <a:solidFill>
                      <a:srgbClr val="000000"/>
                    </a:solidFill>
                    <a:latin typeface="Cambria Math" panose="02040503050406030204" pitchFamily="18" charset="0"/>
                  </a:rPr>
                  <m:t>A</m:t>
                </m:r>
              </m:oMath>
            </a14:m>
            <a:r>
              <a:t> è una </a:t>
            </a:r>
            <a:r>
              <a:rPr b="1"/>
              <a:t>conseguenza deduttiva di </a:t>
            </a:r>
            <a14:m>
              <m:oMath>
                <m:r>
                  <a:rPr xmlns:a="http://schemas.openxmlformats.org/drawingml/2006/main" sz="3850" i="1">
                    <a:solidFill>
                      <a:srgbClr val="000000"/>
                    </a:solidFill>
                    <a:latin typeface="Cambria Math" panose="02040503050406030204" pitchFamily="18" charset="0"/>
                  </a:rPr>
                  <m:t>X</m:t>
                </m:r>
              </m:oMath>
            </a14:m>
            <a:r>
              <a:rPr b="1"/>
              <a:t>, </a:t>
            </a:r>
            <a:r>
              <a:t>ovvero che </a:t>
            </a:r>
            <a:r>
              <a:rPr b="1"/>
              <a:t>possiamo concludere</a:t>
            </a:r>
            <a:r>
              <a:t> </a:t>
            </a:r>
            <a14:m>
              <m:oMath>
                <m:r>
                  <a:rPr xmlns:a="http://schemas.openxmlformats.org/drawingml/2006/main" sz="4300" i="1">
                    <a:solidFill>
                      <a:srgbClr val="000000"/>
                    </a:solidFill>
                    <a:latin typeface="Cambria Math" panose="02040503050406030204" pitchFamily="18" charset="0"/>
                  </a:rPr>
                  <m:t>A</m:t>
                </m:r>
              </m:oMath>
            </a14:m>
            <a:r>
              <a:t> </a:t>
            </a:r>
            <a:r>
              <a:rPr b="1"/>
              <a:t>da</a:t>
            </a:r>
            <a:r>
              <a:t> </a:t>
            </a:r>
            <a14:m>
              <m:oMath>
                <m:r>
                  <a:rPr xmlns:a="http://schemas.openxmlformats.org/drawingml/2006/main" sz="3850" i="1">
                    <a:solidFill>
                      <a:srgbClr val="000000"/>
                    </a:solidFill>
                    <a:latin typeface="Cambria Math" panose="02040503050406030204" pitchFamily="18" charset="0"/>
                  </a:rPr>
                  <m:t>X</m:t>
                </m:r>
              </m:oMath>
            </a14:m>
            <a:r>
              <a:t> attraverso una inferenza valida con l’espressione</a:t>
            </a:r>
            <a:br/>
          </a:p>
          <a:p>
            <a:pPr marL="457200" indent="-457200" algn="ctr" defTabSz="1828754">
              <a:spcBef>
                <a:spcPts val="3300"/>
              </a:spcBef>
              <a:defRPr sz="3600"/>
            </a:pPr>
            <a14:m>
              <m:oMathPara>
                <m:oMathParaPr>
                  <m:jc m:val="center"/>
                </m:oMathParaPr>
                <m:oMath>
                  <m:r>
                    <a:rPr xmlns:a="http://schemas.openxmlformats.org/drawingml/2006/main" sz="4350" i="1">
                      <a:solidFill>
                        <a:srgbClr val="000000"/>
                      </a:solidFill>
                      <a:latin typeface="Cambria Math" panose="02040503050406030204" pitchFamily="18" charset="0"/>
                    </a:rPr>
                    <m:t>X</m:t>
                  </m:r>
                  <m:r>
                    <a:rPr xmlns:a="http://schemas.openxmlformats.org/drawingml/2006/main" sz="4350" i="1">
                      <a:solidFill>
                        <a:srgbClr val="000000"/>
                      </a:solidFill>
                      <a:latin typeface="Cambria Math" panose="02040503050406030204" pitchFamily="18" charset="0"/>
                    </a:rPr>
                    <m:t>⊢</m:t>
                  </m:r>
                  <m:r>
                    <a:rPr xmlns:a="http://schemas.openxmlformats.org/drawingml/2006/main" sz="4350" i="1">
                      <a:solidFill>
                        <a:srgbClr val="000000"/>
                      </a:solidFill>
                      <a:latin typeface="Cambria Math" panose="02040503050406030204" pitchFamily="18" charset="0"/>
                    </a:rPr>
                    <m:t>A</m:t>
                  </m:r>
                </m:oMath>
              </m:oMathPara>
            </a14:m>
          </a:p>
          <a:p>
            <a:pPr marL="457200" indent="-457200" defTabSz="1828754">
              <a:spcBef>
                <a:spcPts val="3300"/>
              </a:spcBef>
              <a:defRPr sz="3600"/>
            </a:pPr>
            <a:r>
              <a:t>Chiameremo ogni espressione della forma </a:t>
            </a:r>
            <a14:m>
              <m:oMath>
                <m:r>
                  <a:rPr xmlns:a="http://schemas.openxmlformats.org/drawingml/2006/main" sz="4350" i="1">
                    <a:solidFill>
                      <a:srgbClr val="000000"/>
                    </a:solidFill>
                    <a:latin typeface="Cambria Math" panose="02040503050406030204" pitchFamily="18" charset="0"/>
                  </a:rPr>
                  <m:t>X</m:t>
                </m:r>
                <m:r>
                  <a:rPr xmlns:a="http://schemas.openxmlformats.org/drawingml/2006/main" sz="4350" i="1">
                    <a:solidFill>
                      <a:srgbClr val="000000"/>
                    </a:solidFill>
                    <a:latin typeface="Cambria Math" panose="02040503050406030204" pitchFamily="18" charset="0"/>
                  </a:rPr>
                  <m:t>⊢</m:t>
                </m:r>
                <m:r>
                  <a:rPr xmlns:a="http://schemas.openxmlformats.org/drawingml/2006/main" sz="4350" i="1">
                    <a:solidFill>
                      <a:srgbClr val="000000"/>
                    </a:solidFill>
                    <a:latin typeface="Cambria Math" panose="02040503050406030204" pitchFamily="18" charset="0"/>
                  </a:rPr>
                  <m:t>A</m:t>
                </m:r>
              </m:oMath>
            </a14:m>
            <a:r>
              <a:t> per qualche insieme di enunciati </a:t>
            </a:r>
            <a14:m>
              <m:oMath>
                <m:r>
                  <a:rPr xmlns:a="http://schemas.openxmlformats.org/drawingml/2006/main" sz="3850" i="1">
                    <a:solidFill>
                      <a:srgbClr val="000000"/>
                    </a:solidFill>
                    <a:latin typeface="Cambria Math" panose="02040503050406030204" pitchFamily="18" charset="0"/>
                  </a:rPr>
                  <m:t>X</m:t>
                </m:r>
              </m:oMath>
            </a14:m>
            <a:r>
              <a:t>, e per un’espressione </a:t>
            </a:r>
            <a14:m>
              <m:oMath>
                <m:r>
                  <a:rPr xmlns:a="http://schemas.openxmlformats.org/drawingml/2006/main" sz="4300" i="1">
                    <a:solidFill>
                      <a:srgbClr val="000000"/>
                    </a:solidFill>
                    <a:latin typeface="Cambria Math" panose="02040503050406030204" pitchFamily="18" charset="0"/>
                  </a:rPr>
                  <m:t>A</m:t>
                </m:r>
              </m:oMath>
            </a14:m>
            <a:r>
              <a:t>, una inferenza deduttiva in </a:t>
            </a:r>
            <a14:m>
              <m:oMath>
                <m:r>
                  <a:rPr xmlns:a="http://schemas.openxmlformats.org/drawingml/2006/main" sz="4250" i="1">
                    <a:solidFill>
                      <a:srgbClr val="000000"/>
                    </a:solidFill>
                    <a:latin typeface="Cambria Math" panose="02040503050406030204" pitchFamily="18" charset="0"/>
                  </a:rPr>
                  <m:t>L</m:t>
                </m:r>
              </m:oMath>
            </a14:m>
            <a:r>
              <a:t>.</a:t>
            </a:r>
          </a:p>
          <a:p>
            <a:pPr marL="457200" indent="-457200" defTabSz="1828754">
              <a:spcBef>
                <a:spcPts val="3300"/>
              </a:spcBef>
              <a:defRPr sz="3600"/>
            </a:pPr>
            <a:r>
              <a:rPr b="1"/>
              <a:t>Inferire deduttivamente significa nient’altro che estrarre informazioni</a:t>
            </a:r>
            <a:r>
              <a:t>.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1" name="Cos’è una conseguenza (logica) deduttiva?"/>
          <p:cNvSpPr txBox="1"/>
          <p:nvPr>
            <p:ph type="title"/>
          </p:nvPr>
        </p:nvSpPr>
        <p:spPr>
          <a:prstGeom prst="rect">
            <a:avLst/>
          </a:prstGeom>
        </p:spPr>
        <p:txBody>
          <a:bodyPr/>
          <a:lstStyle/>
          <a:p>
            <a:pPr/>
            <a:r>
              <a:t>Cos’è una conseguenza (logica) deduttiva?</a:t>
            </a:r>
          </a:p>
        </p:txBody>
      </p:sp>
      <p:sp>
        <p:nvSpPr>
          <p:cNvPr id="262" name="Una relazione di conseguenza deduttiva   in un linguaggio   (o semplicemente conseguenza logica su L) è una collezione di inferenze in   con la seguente proprietà:…"/>
          <p:cNvSpPr txBox="1"/>
          <p:nvPr>
            <p:ph type="body" idx="1"/>
          </p:nvPr>
        </p:nvSpPr>
        <p:spPr>
          <a:prstGeom prst="rect">
            <a:avLst/>
          </a:prstGeom>
        </p:spPr>
        <p:txBody>
          <a:bodyPr/>
          <a:lstStyle/>
          <a:p>
            <a:pPr/>
            <a:r>
              <a:t>Una relazione di conseguenza </a:t>
            </a:r>
            <a:r>
              <a:rPr b="1"/>
              <a:t>deduttiva</a:t>
            </a:r>
            <a:r>
              <a:t> </a:t>
            </a:r>
            <a14:m>
              <m:oMath>
                <m:r>
                  <m:rPr>
                    <m:sty m:val="p"/>
                    <m:scr m:val="double-struck"/>
                  </m:rPr>
                  <a:rPr xmlns:a="http://schemas.openxmlformats.org/drawingml/2006/main" sz="6800" i="1">
                    <a:solidFill>
                      <a:srgbClr val="000000"/>
                    </a:solidFill>
                    <a:latin typeface="Cambria Math" panose="02040503050406030204" pitchFamily="18" charset="0"/>
                  </a:rPr>
                  <m:t>L</m:t>
                </m:r>
              </m:oMath>
            </a14:m>
            <a:r>
              <a:t> in un linguaggio </a:t>
            </a:r>
            <a14:m>
              <m:oMath>
                <m:r>
                  <a:rPr xmlns:a="http://schemas.openxmlformats.org/drawingml/2006/main" sz="5650" i="1">
                    <a:solidFill>
                      <a:srgbClr val="000000"/>
                    </a:solidFill>
                    <a:latin typeface="Cambria Math" panose="02040503050406030204" pitchFamily="18" charset="0"/>
                  </a:rPr>
                  <m:t>L</m:t>
                </m:r>
              </m:oMath>
            </a14:m>
            <a:r>
              <a:t> (o semplicemente </a:t>
            </a:r>
            <a:r>
              <a:rPr b="1"/>
              <a:t>conseguenza logica su L</a:t>
            </a:r>
            <a:r>
              <a:t>) è una collezione di inferenze in </a:t>
            </a:r>
            <a14:m>
              <m:oMath>
                <m:r>
                  <a:rPr xmlns:a="http://schemas.openxmlformats.org/drawingml/2006/main" sz="5650" i="1">
                    <a:solidFill>
                      <a:srgbClr val="000000"/>
                    </a:solidFill>
                    <a:latin typeface="Cambria Math" panose="02040503050406030204" pitchFamily="18" charset="0"/>
                  </a:rPr>
                  <m:t>L</m:t>
                </m:r>
              </m:oMath>
            </a14:m>
            <a:r>
              <a:rPr b="1"/>
              <a:t> </a:t>
            </a:r>
            <a:r>
              <a:t>con la seguente proprietà:</a:t>
            </a:r>
          </a:p>
          <a:p>
            <a:pPr/>
            <a:r>
              <a:t>(Riflessività) Se </a:t>
            </a:r>
            <a14:m>
              <m:oMath>
                <m:r>
                  <a:rPr xmlns:a="http://schemas.openxmlformats.org/drawingml/2006/main" sz="5150" i="1">
                    <a:solidFill>
                      <a:srgbClr val="000000"/>
                    </a:solidFill>
                    <a:latin typeface="Cambria Math" panose="02040503050406030204" pitchFamily="18" charset="0"/>
                  </a:rPr>
                  <m:t>X</m:t>
                </m:r>
              </m:oMath>
            </a14:m>
            <a:r>
              <a:t> è un insieme di enunciati e </a:t>
            </a:r>
            <a14:m>
              <m:oMath>
                <m:r>
                  <a:rPr xmlns:a="http://schemas.openxmlformats.org/drawingml/2006/main" sz="5550" i="1">
                    <a:solidFill>
                      <a:srgbClr val="000000"/>
                    </a:solidFill>
                    <a:latin typeface="Cambria Math" panose="02040503050406030204" pitchFamily="18" charset="0"/>
                  </a:rPr>
                  <m:t>A</m:t>
                </m:r>
                <m:r>
                  <a:rPr xmlns:a="http://schemas.openxmlformats.org/drawingml/2006/main" sz="5550" i="1">
                    <a:solidFill>
                      <a:srgbClr val="000000"/>
                    </a:solidFill>
                    <a:latin typeface="Cambria Math" panose="02040503050406030204" pitchFamily="18" charset="0"/>
                  </a:rPr>
                  <m:t>∈</m:t>
                </m:r>
                <m:r>
                  <a:rPr xmlns:a="http://schemas.openxmlformats.org/drawingml/2006/main" sz="5550" i="1">
                    <a:solidFill>
                      <a:srgbClr val="000000"/>
                    </a:solidFill>
                    <a:latin typeface="Cambria Math" panose="02040503050406030204" pitchFamily="18" charset="0"/>
                  </a:rPr>
                  <m:t>X</m:t>
                </m:r>
              </m:oMath>
            </a14:m>
            <a:r>
              <a:t>, allora </a:t>
            </a:r>
            <a14:m>
              <m:oMath>
                <m:r>
                  <a:rPr xmlns:a="http://schemas.openxmlformats.org/drawingml/2006/main" sz="5750" i="1">
                    <a:solidFill>
                      <a:srgbClr val="000000"/>
                    </a:solidFill>
                    <a:latin typeface="Cambria Math" panose="02040503050406030204" pitchFamily="18" charset="0"/>
                  </a:rPr>
                  <m:t>X</m:t>
                </m:r>
                <m:r>
                  <a:rPr xmlns:a="http://schemas.openxmlformats.org/drawingml/2006/main" sz="5750" i="1">
                    <a:solidFill>
                      <a:srgbClr val="000000"/>
                    </a:solidFill>
                    <a:latin typeface="Cambria Math" panose="02040503050406030204" pitchFamily="18" charset="0"/>
                  </a:rPr>
                  <m:t>⊢</m:t>
                </m:r>
                <m:r>
                  <a:rPr xmlns:a="http://schemas.openxmlformats.org/drawingml/2006/main" sz="5750" i="1">
                    <a:solidFill>
                      <a:srgbClr val="000000"/>
                    </a:solidFill>
                    <a:latin typeface="Cambria Math" panose="02040503050406030204" pitchFamily="18" charset="0"/>
                  </a:rPr>
                  <m:t>A</m:t>
                </m:r>
                <m:r>
                  <a:rPr xmlns:a="http://schemas.openxmlformats.org/drawingml/2006/main" sz="5750" i="1">
                    <a:solidFill>
                      <a:srgbClr val="000000"/>
                    </a:solidFill>
                    <a:latin typeface="Cambria Math" panose="02040503050406030204" pitchFamily="18" charset="0"/>
                  </a:rPr>
                  <m:t>∈</m:t>
                </m:r>
                <m:r>
                  <m:rPr>
                    <m:sty m:val="p"/>
                    <m:scr m:val="double-struck"/>
                  </m:rPr>
                  <a:rPr xmlns:a="http://schemas.openxmlformats.org/drawingml/2006/main" sz="5750" i="1">
                    <a:solidFill>
                      <a:srgbClr val="000000"/>
                    </a:solidFill>
                    <a:latin typeface="Cambria Math" panose="02040503050406030204" pitchFamily="18" charset="0"/>
                  </a:rPr>
                  <m:t>L</m:t>
                </m:r>
              </m:oMath>
            </a14:m>
          </a:p>
          <a:p>
            <a:pPr/>
            <a:r>
              <a:t>(Transitività) Se </a:t>
            </a:r>
            <a14:m>
              <m:oMath>
                <m:r>
                  <a:rPr xmlns:a="http://schemas.openxmlformats.org/drawingml/2006/main" sz="5750" i="1">
                    <a:solidFill>
                      <a:srgbClr val="000000"/>
                    </a:solidFill>
                    <a:latin typeface="Cambria Math" panose="02040503050406030204" pitchFamily="18" charset="0"/>
                  </a:rPr>
                  <m:t>X</m:t>
                </m:r>
                <m:r>
                  <a:rPr xmlns:a="http://schemas.openxmlformats.org/drawingml/2006/main" sz="5750" i="1">
                    <a:solidFill>
                      <a:srgbClr val="000000"/>
                    </a:solidFill>
                    <a:latin typeface="Cambria Math" panose="02040503050406030204" pitchFamily="18" charset="0"/>
                  </a:rPr>
                  <m:t>⊢</m:t>
                </m:r>
                <m:r>
                  <a:rPr xmlns:a="http://schemas.openxmlformats.org/drawingml/2006/main" sz="5750" i="1">
                    <a:solidFill>
                      <a:srgbClr val="000000"/>
                    </a:solidFill>
                    <a:latin typeface="Cambria Math" panose="02040503050406030204" pitchFamily="18" charset="0"/>
                  </a:rPr>
                  <m:t>A</m:t>
                </m:r>
                <m:r>
                  <a:rPr xmlns:a="http://schemas.openxmlformats.org/drawingml/2006/main" sz="5750" i="1">
                    <a:solidFill>
                      <a:srgbClr val="000000"/>
                    </a:solidFill>
                    <a:latin typeface="Cambria Math" panose="02040503050406030204" pitchFamily="18" charset="0"/>
                  </a:rPr>
                  <m:t>∈</m:t>
                </m:r>
                <m:r>
                  <m:rPr>
                    <m:sty m:val="p"/>
                    <m:scr m:val="double-struck"/>
                  </m:rPr>
                  <a:rPr xmlns:a="http://schemas.openxmlformats.org/drawingml/2006/main" sz="5750" i="1">
                    <a:solidFill>
                      <a:srgbClr val="000000"/>
                    </a:solidFill>
                    <a:latin typeface="Cambria Math" panose="02040503050406030204" pitchFamily="18" charset="0"/>
                  </a:rPr>
                  <m:t>L</m:t>
                </m:r>
              </m:oMath>
            </a14:m>
            <a:r>
              <a:t>, per ogni </a:t>
            </a:r>
            <a14:m>
              <m:oMath>
                <m:r>
                  <a:rPr xmlns:a="http://schemas.openxmlformats.org/drawingml/2006/main" sz="5500" i="1">
                    <a:solidFill>
                      <a:srgbClr val="000000"/>
                    </a:solidFill>
                    <a:latin typeface="Cambria Math" panose="02040503050406030204" pitchFamily="18" charset="0"/>
                  </a:rPr>
                  <m:t>A</m:t>
                </m:r>
                <m:r>
                  <a:rPr xmlns:a="http://schemas.openxmlformats.org/drawingml/2006/main" sz="5500" i="1">
                    <a:solidFill>
                      <a:srgbClr val="000000"/>
                    </a:solidFill>
                    <a:latin typeface="Cambria Math" panose="02040503050406030204" pitchFamily="18" charset="0"/>
                  </a:rPr>
                  <m:t>∈</m:t>
                </m:r>
                <m:r>
                  <a:rPr xmlns:a="http://schemas.openxmlformats.org/drawingml/2006/main" sz="5500" i="1">
                    <a:solidFill>
                      <a:srgbClr val="000000"/>
                    </a:solidFill>
                    <a:latin typeface="Cambria Math" panose="02040503050406030204" pitchFamily="18" charset="0"/>
                  </a:rPr>
                  <m:t>Y</m:t>
                </m:r>
              </m:oMath>
            </a14:m>
            <a:r>
              <a:t>, e </a:t>
            </a:r>
            <a14:m>
              <m:oMath>
                <m:r>
                  <a:rPr xmlns:a="http://schemas.openxmlformats.org/drawingml/2006/main" sz="5900" i="1">
                    <a:solidFill>
                      <a:srgbClr val="000000"/>
                    </a:solidFill>
                    <a:latin typeface="Cambria Math" panose="02040503050406030204" pitchFamily="18" charset="0"/>
                  </a:rPr>
                  <m:t>Y</m:t>
                </m:r>
                <m:r>
                  <a:rPr xmlns:a="http://schemas.openxmlformats.org/drawingml/2006/main" sz="5900" i="1">
                    <a:solidFill>
                      <a:srgbClr val="000000"/>
                    </a:solidFill>
                    <a:latin typeface="Cambria Math" panose="02040503050406030204" pitchFamily="18" charset="0"/>
                  </a:rPr>
                  <m:t>⊢</m:t>
                </m:r>
                <m:r>
                  <a:rPr xmlns:a="http://schemas.openxmlformats.org/drawingml/2006/main" sz="5900" i="1">
                    <a:solidFill>
                      <a:srgbClr val="000000"/>
                    </a:solidFill>
                    <a:latin typeface="Cambria Math" panose="02040503050406030204" pitchFamily="18" charset="0"/>
                  </a:rPr>
                  <m:t>B</m:t>
                </m:r>
                <m:r>
                  <a:rPr xmlns:a="http://schemas.openxmlformats.org/drawingml/2006/main" sz="5900" i="1">
                    <a:solidFill>
                      <a:srgbClr val="000000"/>
                    </a:solidFill>
                    <a:latin typeface="Cambria Math" panose="02040503050406030204" pitchFamily="18" charset="0"/>
                  </a:rPr>
                  <m:t>∈</m:t>
                </m:r>
                <m:r>
                  <m:rPr>
                    <m:sty m:val="p"/>
                    <m:scr m:val="double-struck"/>
                  </m:rPr>
                  <a:rPr xmlns:a="http://schemas.openxmlformats.org/drawingml/2006/main" sz="5900" i="1">
                    <a:solidFill>
                      <a:srgbClr val="000000"/>
                    </a:solidFill>
                    <a:latin typeface="Cambria Math" panose="02040503050406030204" pitchFamily="18" charset="0"/>
                  </a:rPr>
                  <m:t>L</m:t>
                </m:r>
              </m:oMath>
            </a14:m>
            <a:r>
              <a:t>, allora </a:t>
            </a:r>
            <a14:m>
              <m:oMath>
                <m:r>
                  <a:rPr xmlns:a="http://schemas.openxmlformats.org/drawingml/2006/main" sz="5750" i="1">
                    <a:solidFill>
                      <a:srgbClr val="000000"/>
                    </a:solidFill>
                    <a:latin typeface="Cambria Math" panose="02040503050406030204" pitchFamily="18" charset="0"/>
                  </a:rPr>
                  <m:t>X</m:t>
                </m:r>
                <m:r>
                  <a:rPr xmlns:a="http://schemas.openxmlformats.org/drawingml/2006/main" sz="5750" i="1">
                    <a:solidFill>
                      <a:srgbClr val="000000"/>
                    </a:solidFill>
                    <a:latin typeface="Cambria Math" panose="02040503050406030204" pitchFamily="18" charset="0"/>
                  </a:rPr>
                  <m:t>⊢</m:t>
                </m:r>
                <m:r>
                  <a:rPr xmlns:a="http://schemas.openxmlformats.org/drawingml/2006/main" sz="5750" i="1">
                    <a:solidFill>
                      <a:srgbClr val="000000"/>
                    </a:solidFill>
                    <a:latin typeface="Cambria Math" panose="02040503050406030204" pitchFamily="18" charset="0"/>
                  </a:rPr>
                  <m:t>B</m:t>
                </m:r>
                <m:r>
                  <a:rPr xmlns:a="http://schemas.openxmlformats.org/drawingml/2006/main" sz="5750" i="1">
                    <a:solidFill>
                      <a:srgbClr val="000000"/>
                    </a:solidFill>
                    <a:latin typeface="Cambria Math" panose="02040503050406030204" pitchFamily="18" charset="0"/>
                  </a:rPr>
                  <m:t>∈</m:t>
                </m:r>
                <m:r>
                  <m:rPr>
                    <m:sty m:val="p"/>
                    <m:scr m:val="double-struck"/>
                  </m:rPr>
                  <a:rPr xmlns:a="http://schemas.openxmlformats.org/drawingml/2006/main" sz="5750" i="1">
                    <a:solidFill>
                      <a:srgbClr val="000000"/>
                    </a:solidFill>
                    <a:latin typeface="Cambria Math" panose="02040503050406030204" pitchFamily="18" charset="0"/>
                  </a:rPr>
                  <m:t>L</m:t>
                </m:r>
              </m:oMath>
            </a14:m>
          </a:p>
          <a:p>
            <a:pPr/>
            <a:r>
              <a:t>(</a:t>
            </a:r>
            <a:r>
              <a:rPr b="1"/>
              <a:t>Monotonia</a:t>
            </a:r>
            <a:r>
              <a:t>) Se </a:t>
            </a:r>
            <a14:m>
              <m:oMath>
                <m:r>
                  <a:rPr xmlns:a="http://schemas.openxmlformats.org/drawingml/2006/main" sz="5750" i="1">
                    <a:solidFill>
                      <a:srgbClr val="000000"/>
                    </a:solidFill>
                    <a:latin typeface="Cambria Math" panose="02040503050406030204" pitchFamily="18" charset="0"/>
                  </a:rPr>
                  <m:t>X</m:t>
                </m:r>
                <m:r>
                  <a:rPr xmlns:a="http://schemas.openxmlformats.org/drawingml/2006/main" sz="5750" i="1">
                    <a:solidFill>
                      <a:srgbClr val="000000"/>
                    </a:solidFill>
                    <a:latin typeface="Cambria Math" panose="02040503050406030204" pitchFamily="18" charset="0"/>
                  </a:rPr>
                  <m:t>⊢</m:t>
                </m:r>
                <m:r>
                  <a:rPr xmlns:a="http://schemas.openxmlformats.org/drawingml/2006/main" sz="5750" i="1">
                    <a:solidFill>
                      <a:srgbClr val="000000"/>
                    </a:solidFill>
                    <a:latin typeface="Cambria Math" panose="02040503050406030204" pitchFamily="18" charset="0"/>
                  </a:rPr>
                  <m:t>A</m:t>
                </m:r>
                <m:r>
                  <a:rPr xmlns:a="http://schemas.openxmlformats.org/drawingml/2006/main" sz="5750" i="1">
                    <a:solidFill>
                      <a:srgbClr val="000000"/>
                    </a:solidFill>
                    <a:latin typeface="Cambria Math" panose="02040503050406030204" pitchFamily="18" charset="0"/>
                  </a:rPr>
                  <m:t>∈</m:t>
                </m:r>
                <m:r>
                  <m:rPr>
                    <m:sty m:val="p"/>
                    <m:scr m:val="double-struck"/>
                  </m:rPr>
                  <a:rPr xmlns:a="http://schemas.openxmlformats.org/drawingml/2006/main" sz="5750" i="1">
                    <a:solidFill>
                      <a:srgbClr val="000000"/>
                    </a:solidFill>
                    <a:latin typeface="Cambria Math" panose="02040503050406030204" pitchFamily="18" charset="0"/>
                  </a:rPr>
                  <m:t>L</m:t>
                </m:r>
              </m:oMath>
            </a14:m>
            <a:r>
              <a:t> e </a:t>
            </a:r>
            <a14:m>
              <m:oMath>
                <m:r>
                  <a:rPr xmlns:a="http://schemas.openxmlformats.org/drawingml/2006/main" sz="5550" i="1">
                    <a:solidFill>
                      <a:srgbClr val="000000"/>
                    </a:solidFill>
                    <a:latin typeface="Cambria Math" panose="02040503050406030204" pitchFamily="18" charset="0"/>
                  </a:rPr>
                  <m:t>X</m:t>
                </m:r>
                <m:r>
                  <a:rPr xmlns:a="http://schemas.openxmlformats.org/drawingml/2006/main" sz="5550" i="1">
                    <a:solidFill>
                      <a:srgbClr val="000000"/>
                    </a:solidFill>
                    <a:latin typeface="Cambria Math" panose="02040503050406030204" pitchFamily="18" charset="0"/>
                  </a:rPr>
                  <m:t>⊆</m:t>
                </m:r>
                <m:r>
                  <a:rPr xmlns:a="http://schemas.openxmlformats.org/drawingml/2006/main" sz="5550" i="1">
                    <a:solidFill>
                      <a:srgbClr val="000000"/>
                    </a:solidFill>
                    <a:latin typeface="Cambria Math" panose="02040503050406030204" pitchFamily="18" charset="0"/>
                  </a:rPr>
                  <m:t>Y</m:t>
                </m:r>
              </m:oMath>
            </a14:m>
            <a:r>
              <a:t>, allora </a:t>
            </a:r>
            <a14:m>
              <m:oMath>
                <m:r>
                  <a:rPr xmlns:a="http://schemas.openxmlformats.org/drawingml/2006/main" sz="5900" i="1">
                    <a:solidFill>
                      <a:srgbClr val="000000"/>
                    </a:solidFill>
                    <a:latin typeface="Cambria Math" panose="02040503050406030204" pitchFamily="18" charset="0"/>
                  </a:rPr>
                  <m:t>Y</m:t>
                </m:r>
                <m:r>
                  <a:rPr xmlns:a="http://schemas.openxmlformats.org/drawingml/2006/main" sz="5900" i="1">
                    <a:solidFill>
                      <a:srgbClr val="000000"/>
                    </a:solidFill>
                    <a:latin typeface="Cambria Math" panose="02040503050406030204" pitchFamily="18" charset="0"/>
                  </a:rPr>
                  <m:t>⊢</m:t>
                </m:r>
                <m:r>
                  <a:rPr xmlns:a="http://schemas.openxmlformats.org/drawingml/2006/main" sz="5900" i="1">
                    <a:solidFill>
                      <a:srgbClr val="000000"/>
                    </a:solidFill>
                    <a:latin typeface="Cambria Math" panose="02040503050406030204" pitchFamily="18" charset="0"/>
                  </a:rPr>
                  <m:t>A</m:t>
                </m:r>
                <m:r>
                  <a:rPr xmlns:a="http://schemas.openxmlformats.org/drawingml/2006/main" sz="5900" i="1">
                    <a:solidFill>
                      <a:srgbClr val="000000"/>
                    </a:solidFill>
                    <a:latin typeface="Cambria Math" panose="02040503050406030204" pitchFamily="18" charset="0"/>
                  </a:rPr>
                  <m:t>∈</m:t>
                </m:r>
                <m:r>
                  <m:rPr>
                    <m:sty m:val="p"/>
                    <m:scr m:val="double-struck"/>
                  </m:rPr>
                  <a:rPr xmlns:a="http://schemas.openxmlformats.org/drawingml/2006/main" sz="5900" i="1">
                    <a:solidFill>
                      <a:srgbClr val="000000"/>
                    </a:solidFill>
                    <a:latin typeface="Cambria Math" panose="02040503050406030204" pitchFamily="18" charset="0"/>
                  </a:rPr>
                  <m:t>L</m:t>
                </m:r>
              </m:oMath>
            </a14:m>
            <a:r>
              <a:t>.</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4" name="Precisazioni"/>
          <p:cNvSpPr txBox="1"/>
          <p:nvPr>
            <p:ph type="title"/>
          </p:nvPr>
        </p:nvSpPr>
        <p:spPr>
          <a:prstGeom prst="rect">
            <a:avLst/>
          </a:prstGeom>
        </p:spPr>
        <p:txBody>
          <a:bodyPr/>
          <a:lstStyle/>
          <a:p>
            <a:pPr/>
            <a:r>
              <a:t>Precisazioni</a:t>
            </a:r>
          </a:p>
        </p:txBody>
      </p:sp>
      <p:sp>
        <p:nvSpPr>
          <p:cNvPr id="265" name="Una conseguenza deduttiva   su un linguaggio L specifica un possibile modo di ``ragionare’’ all’interno di L (cosa posso concludere a partire da cosa).…"/>
          <p:cNvSpPr txBox="1"/>
          <p:nvPr>
            <p:ph type="body" idx="1"/>
          </p:nvPr>
        </p:nvSpPr>
        <p:spPr>
          <a:prstGeom prst="rect">
            <a:avLst/>
          </a:prstGeom>
        </p:spPr>
        <p:txBody>
          <a:bodyPr/>
          <a:lstStyle/>
          <a:p>
            <a:pPr/>
            <a:r>
              <a:t>Una conseguenza deduttiva </a:t>
            </a:r>
            <a14:m>
              <m:oMath>
                <m:r>
                  <m:rPr>
                    <m:sty m:val="p"/>
                    <m:scr m:val="double-struck"/>
                  </m:rPr>
                  <a:rPr xmlns:a="http://schemas.openxmlformats.org/drawingml/2006/main" sz="6800" i="1">
                    <a:solidFill>
                      <a:srgbClr val="000000"/>
                    </a:solidFill>
                    <a:latin typeface="Cambria Math" panose="02040503050406030204" pitchFamily="18" charset="0"/>
                  </a:rPr>
                  <m:t>L</m:t>
                </m:r>
              </m:oMath>
            </a14:m>
            <a:r>
              <a:t> su un linguaggio </a:t>
            </a:r>
            <a:r>
              <a:rPr b="1"/>
              <a:t>L</a:t>
            </a:r>
            <a:r>
              <a:t> specifica un possibile modo di ``ragionare’’ all’interno di </a:t>
            </a:r>
            <a:r>
              <a:rPr b="1"/>
              <a:t>L (cosa posso concludere a partire da cosa)</a:t>
            </a:r>
            <a:r>
              <a:t>.</a:t>
            </a:r>
          </a:p>
          <a:p>
            <a:pPr/>
            <a:r>
              <a:t>O anche: una conseguenza deduttiva specifica che informazioni posso estrarre da certi insiemi di informazioni.</a:t>
            </a:r>
          </a:p>
          <a:p>
            <a:pPr/>
            <a:r>
              <a:t>Quanti ``possibili modi di ragionare’’ (a.k.a. </a:t>
            </a:r>
            <a:r>
              <a:rPr b="1"/>
              <a:t>conseguenze deduttive</a:t>
            </a:r>
            <a:r>
              <a:t>) in un dato linguaggio ci sono? </a:t>
            </a:r>
            <a:r>
              <a:rPr b="1"/>
              <a:t>Infiniti (tanti quanti sono i numeri reali…).</a:t>
            </a:r>
            <a:endParaRPr b="1"/>
          </a:p>
          <a:p>
            <a:pPr/>
            <a:r>
              <a:t>[</a:t>
            </a:r>
            <a:r>
              <a:rPr b="1"/>
              <a:t>Ricorda</a:t>
            </a:r>
            <a:r>
              <a:t>] </a:t>
            </a:r>
            <a:r>
              <a:rPr b="1"/>
              <a:t>Dedurre significa sempre estrarre informazioni. La deduzione estrae informazioni, non ne aggiunge di nuove.</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7" name="Induzione"/>
          <p:cNvSpPr txBox="1"/>
          <p:nvPr>
            <p:ph type="title"/>
          </p:nvPr>
        </p:nvSpPr>
        <p:spPr>
          <a:prstGeom prst="rect">
            <a:avLst/>
          </a:prstGeom>
        </p:spPr>
        <p:txBody>
          <a:bodyPr/>
          <a:lstStyle/>
          <a:p>
            <a:pPr/>
            <a:r>
              <a:t>Induzione</a:t>
            </a:r>
          </a:p>
        </p:txBody>
      </p:sp>
      <p:sp>
        <p:nvSpPr>
          <p:cNvPr id="268" name="I ragionamenti che comunemente utilizziamo per ottenere informazioni non estraibili da ciò che creiamo hanno un’altra natura.…"/>
          <p:cNvSpPr txBox="1"/>
          <p:nvPr>
            <p:ph type="body" idx="1"/>
          </p:nvPr>
        </p:nvSpPr>
        <p:spPr>
          <a:prstGeom prst="rect">
            <a:avLst/>
          </a:prstGeom>
        </p:spPr>
        <p:txBody>
          <a:bodyPr/>
          <a:lstStyle/>
          <a:p>
            <a:pPr/>
            <a:r>
              <a:t>I ragionamenti che comunemente utilizziamo per ottenere informazioni non estraibili da ciò che creiamo hanno un’altra natura.</a:t>
            </a:r>
          </a:p>
          <a:p>
            <a:pPr>
              <a:defRPr b="1"/>
            </a:pPr>
            <a:r>
              <a:t>Ragionamenti induttivi</a:t>
            </a:r>
          </a:p>
          <a:p>
            <a:pPr>
              <a:defRPr b="1"/>
            </a:pPr>
            <a:r>
              <a:t>[Esempio] </a:t>
            </a:r>
            <a:r>
              <a:rPr b="0"/>
              <a:t>``Dal momento che l’85% del </a:t>
            </a:r>
            <a:r>
              <a:t>campione della popolazione</a:t>
            </a:r>
            <a:r>
              <a:rPr b="0"/>
              <a:t> scelto presenta la proprietà A, possiamo concludere, </a:t>
            </a:r>
            <a:r>
              <a:t>con una certa probabilità</a:t>
            </a:r>
            <a:r>
              <a:rPr b="0"/>
              <a:t>, che </a:t>
            </a:r>
            <a:r>
              <a:t>la maggior parte della popolazione </a:t>
            </a:r>
            <a:r>
              <a:rPr b="0"/>
              <a:t>ha la proprietà A.</a:t>
            </a:r>
            <a:endParaRPr b="0"/>
          </a:p>
          <a:p>
            <a:pPr>
              <a:defRPr b="1"/>
            </a:pPr>
            <a:r>
              <a:rPr b="0"/>
              <a:t>Caratterisitche: </a:t>
            </a:r>
            <a:br>
              <a:rPr b="0"/>
            </a:br>
            <a:r>
              <a:rPr b="0"/>
              <a:t>- I ragionamenti induttivi sono (e devono!) essere </a:t>
            </a:r>
            <a:r>
              <a:t>probabilistici</a:t>
            </a:r>
            <a:r>
              <a:rPr b="0"/>
              <a:t>.</a:t>
            </a:r>
            <a:br>
              <a:rPr b="0"/>
            </a:br>
            <a:r>
              <a:rPr b="0"/>
              <a:t>- I ragionamenti induttivi </a:t>
            </a:r>
            <a:r>
              <a:t>non sono mai conclusivi</a:t>
            </a:r>
            <a:r>
              <a:rPr b="0"/>
              <a:t> (non vale la monotonia)</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0" name="Abduzione"/>
          <p:cNvSpPr txBox="1"/>
          <p:nvPr>
            <p:ph type="title"/>
          </p:nvPr>
        </p:nvSpPr>
        <p:spPr>
          <a:prstGeom prst="rect">
            <a:avLst/>
          </a:prstGeom>
        </p:spPr>
        <p:txBody>
          <a:bodyPr/>
          <a:lstStyle/>
          <a:p>
            <a:pPr/>
            <a:r>
              <a:t>Abduzione</a:t>
            </a:r>
          </a:p>
        </p:txBody>
      </p:sp>
      <p:sp>
        <p:nvSpPr>
          <p:cNvPr id="271" name="Inference to the best explanation. Mentre nel ragionamento deduttivo estraiamo informazioni da un set di premesse, nel ragionamento abduttivo cerchiamo una serie di premesse che supportino la conclusione.…"/>
          <p:cNvSpPr txBox="1"/>
          <p:nvPr>
            <p:ph type="body" idx="1"/>
          </p:nvPr>
        </p:nvSpPr>
        <p:spPr>
          <a:prstGeom prst="rect">
            <a:avLst/>
          </a:prstGeom>
        </p:spPr>
        <p:txBody>
          <a:bodyPr/>
          <a:lstStyle/>
          <a:p>
            <a:pPr/>
            <a:r>
              <a:t>Inference to the best explanation. Mentre nel ragionamento deduttivo estraiamo informazioni da un set di premesse, nel ragionamento abduttivo cerchiamo una serie di premesse che supportino la conclusione.</a:t>
            </a:r>
          </a:p>
          <a:p>
            <a:pPr/>
            <a:r>
              <a:t>[</a:t>
            </a:r>
            <a:r>
              <a:rPr b="1"/>
              <a:t>Esempio</a:t>
            </a:r>
            <a:r>
              <a:t>] “Ho tre sacchi di fagioli. Il sacco A contiene fagioli bianchi, il sacco B fagioli neri, il sacco C fagioli rossi. questi fagioli sono rossi, Quindi, questi fagioli sono stati presi dal sacco C. </a:t>
            </a:r>
          </a:p>
          <a:p>
            <a:pPr/>
            <a:r>
              <a:t>In un ragionamento abduttivo passo dalla conclusione alle premesse. Uso un ragionamento per motivare qualcosa che considero vera (ha a che fare con la nozione di </a:t>
            </a:r>
            <a:r>
              <a:rPr b="1"/>
              <a:t>spiegazione</a:t>
            </a:r>
            <a:r>
              <a: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3" name="Tornando al Dartmouth College (1956)"/>
          <p:cNvSpPr txBox="1"/>
          <p:nvPr>
            <p:ph type="title"/>
          </p:nvPr>
        </p:nvSpPr>
        <p:spPr>
          <a:prstGeom prst="rect">
            <a:avLst/>
          </a:prstGeom>
        </p:spPr>
        <p:txBody>
          <a:bodyPr/>
          <a:lstStyle/>
          <a:p>
            <a:pPr/>
            <a:r>
              <a:t>Tornando al Dartmouth College (1956)</a:t>
            </a:r>
          </a:p>
        </p:txBody>
      </p:sp>
      <p:sp>
        <p:nvSpPr>
          <p:cNvPr id="274" name="Idea fondamentale: l’Intelligenza consta essenzialmente della manipolazione di simboli. Comprendere le leggi che permettono di manipolare i simboli è sufficiente per modellare i meccanismi di funzionamento dell’intelligenza autentica degli esseri umani.…"/>
          <p:cNvSpPr txBox="1"/>
          <p:nvPr>
            <p:ph type="body" idx="1"/>
          </p:nvPr>
        </p:nvSpPr>
        <p:spPr>
          <a:xfrm>
            <a:off x="993228" y="2729994"/>
            <a:ext cx="21971001" cy="10202759"/>
          </a:xfrm>
          <a:prstGeom prst="rect">
            <a:avLst/>
          </a:prstGeom>
        </p:spPr>
        <p:txBody>
          <a:bodyPr/>
          <a:lstStyle/>
          <a:p>
            <a:pPr marL="566927" indent="-566927" defTabSz="2267655">
              <a:spcBef>
                <a:spcPts val="4100"/>
              </a:spcBef>
              <a:defRPr sz="4464"/>
            </a:pPr>
            <a:r>
              <a:t>Idea fondamentale: l’Intelligenza consta essenzialmente della manipolazione di simboli. Comprendere le leggi che permettono di manipolare i simboli è sufficiente per modellare i meccanismi di funzionamento dell’intelligenza </a:t>
            </a:r>
            <a:r>
              <a:rPr b="1"/>
              <a:t>autentica </a:t>
            </a:r>
            <a:r>
              <a:t>degli esseri umani.</a:t>
            </a:r>
          </a:p>
          <a:p>
            <a:pPr marL="566927" indent="-566927" defTabSz="2267655">
              <a:spcBef>
                <a:spcPts val="4100"/>
              </a:spcBef>
              <a:defRPr sz="4464"/>
            </a:pPr>
            <a:r>
              <a:t>L’intelligenza  una “parola valigia” (M. Minsky), ovvero è un contenitore cn una miriade di significati determinati dal contesto e che non è semplice separare.</a:t>
            </a:r>
          </a:p>
          <a:p>
            <a:pPr marL="566927" indent="-566927" defTabSz="2267655">
              <a:spcBef>
                <a:spcPts val="4100"/>
              </a:spcBef>
              <a:defRPr sz="4464"/>
            </a:pPr>
            <a:r>
              <a:t>Cos’è l’intelligenza umana? Può essere unidimensionale o mutidimensionale, binaria (qualcosa è o non è intelligente) oppure distribuirsi su un continuo (graduata).</a:t>
            </a:r>
          </a:p>
          <a:p>
            <a:pPr marL="566927" indent="-566927" defTabSz="2267655">
              <a:spcBef>
                <a:spcPts val="4100"/>
              </a:spcBef>
              <a:defRPr sz="4464"/>
            </a:pPr>
            <a:r>
              <a:t>Già al Dartmouth College, i ricercatori si schierarono a favore di vari metodi. Alcuni sostenevano l’idea di ragionare su sistemi formali mediante un approccio logico-matematico. Altri sostenevano la necessità di fare appello alla biologia e alla psicologia per comprendere le dinamiche del pensiero umano -&gt; aspetti </a:t>
            </a:r>
            <a:r>
              <a:rPr b="1"/>
              <a:t>normativi </a:t>
            </a:r>
            <a:r>
              <a:t>e </a:t>
            </a:r>
            <a:r>
              <a:rPr b="1"/>
              <a:t>descrittivi </a:t>
            </a:r>
            <a:r>
              <a:t>dell’IA.</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6" name="IA simbolica e subsimbolica"/>
          <p:cNvSpPr txBox="1"/>
          <p:nvPr>
            <p:ph type="title"/>
          </p:nvPr>
        </p:nvSpPr>
        <p:spPr>
          <a:prstGeom prst="rect">
            <a:avLst/>
          </a:prstGeom>
        </p:spPr>
        <p:txBody>
          <a:bodyPr/>
          <a:lstStyle/>
          <a:p>
            <a:pPr/>
            <a:r>
              <a:t>IA simbolica e subsimbolica</a:t>
            </a:r>
          </a:p>
        </p:txBody>
      </p:sp>
      <p:sp>
        <p:nvSpPr>
          <p:cNvPr id="277" name="Oggi i paradigma dominante  dato dal deep learning e dalle deep neural networks, un ventaglio di metodi basato sul machine learning.…"/>
          <p:cNvSpPr txBox="1"/>
          <p:nvPr>
            <p:ph type="body" idx="1"/>
          </p:nvPr>
        </p:nvSpPr>
        <p:spPr>
          <a:xfrm>
            <a:off x="1206500" y="3245307"/>
            <a:ext cx="21971000" cy="8135399"/>
          </a:xfrm>
          <a:prstGeom prst="rect">
            <a:avLst/>
          </a:prstGeom>
        </p:spPr>
        <p:txBody>
          <a:bodyPr/>
          <a:lstStyle/>
          <a:p>
            <a:pPr/>
            <a:r>
              <a:t>Oggi i paradigma dominante  dato dal </a:t>
            </a:r>
            <a:r>
              <a:rPr b="1"/>
              <a:t>deep learning </a:t>
            </a:r>
            <a:r>
              <a:t>e dalle </a:t>
            </a:r>
            <a:r>
              <a:rPr b="1"/>
              <a:t>deep neural networks</a:t>
            </a:r>
            <a:r>
              <a:t>, un ventaglio di metodi basato sul </a:t>
            </a:r>
            <a:r>
              <a:rPr b="1"/>
              <a:t>machine learning</a:t>
            </a:r>
            <a:r>
              <a:t>. </a:t>
            </a:r>
          </a:p>
          <a:p>
            <a:pPr/>
            <a:r>
              <a:t>Tuttavia, i metodi logico matematici continuano ad essere utilizzati in ambiti in cui il machine learning non ha ancora ottenuto i risultati sperati.</a:t>
            </a:r>
          </a:p>
          <a:p>
            <a:pPr/>
            <a:r>
              <a:t>In generale, dobbiamo distinguere tra IA </a:t>
            </a:r>
            <a:r>
              <a:rPr b="1"/>
              <a:t>simbolica </a:t>
            </a:r>
            <a:r>
              <a:t>e </a:t>
            </a:r>
            <a:r>
              <a:rPr b="1"/>
              <a:t>subsimbolica</a:t>
            </a:r>
            <a:r>
              <a:t>. </a:t>
            </a:r>
          </a:p>
          <a:p>
            <a:pPr/>
            <a:r>
              <a:t>Secondo l’IA simbolica, la conoscenza può essere formalizzata attraverso simboli (frasi e parole).</a:t>
            </a:r>
          </a:p>
          <a:p>
            <a:pPr/>
            <a:r>
              <a:t>Esempio: </a:t>
            </a:r>
            <a:r>
              <a:rPr b="1"/>
              <a:t>General Problem Solver</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9" name="IA simbolica e subsimbolica"/>
          <p:cNvSpPr txBox="1"/>
          <p:nvPr>
            <p:ph type="title"/>
          </p:nvPr>
        </p:nvSpPr>
        <p:spPr>
          <a:prstGeom prst="rect">
            <a:avLst/>
          </a:prstGeom>
        </p:spPr>
        <p:txBody>
          <a:bodyPr/>
          <a:lstStyle/>
          <a:p>
            <a:pPr/>
            <a:r>
              <a:t>IA simbolica e subsimbolica</a:t>
            </a:r>
          </a:p>
        </p:txBody>
      </p:sp>
      <p:sp>
        <p:nvSpPr>
          <p:cNvPr id="280" name="Il GPS si basa essenzialmente su regole di manipolazione di simboli. Descrivo l’input e il problema da risolvere (ovvero l’output desiderato) e modifico l’input attraverso regole che codificano le ``mosse’’ che fare e i vincoli cui sono soggetto per avvi"/>
          <p:cNvSpPr txBox="1"/>
          <p:nvPr>
            <p:ph type="body" idx="1"/>
          </p:nvPr>
        </p:nvSpPr>
        <p:spPr>
          <a:xfrm>
            <a:off x="1206500" y="3245307"/>
            <a:ext cx="21971000" cy="10018923"/>
          </a:xfrm>
          <a:prstGeom prst="rect">
            <a:avLst/>
          </a:prstGeom>
        </p:spPr>
        <p:txBody>
          <a:bodyPr/>
          <a:lstStyle/>
          <a:p>
            <a:pPr marL="603504" indent="-603504" defTabSz="2413955">
              <a:spcBef>
                <a:spcPts val="4400"/>
              </a:spcBef>
              <a:defRPr sz="4752"/>
            </a:pPr>
            <a:r>
              <a:t>Il </a:t>
            </a:r>
            <a:r>
              <a:rPr b="1"/>
              <a:t>GPS </a:t>
            </a:r>
            <a:r>
              <a:t>si basa essenzialmente su regole di manipolazione di simboli. Descrivo l’input e il problema da risolvere (ovvero l’output desiderato) e modifico l’input attraverso regole che codificano le ``mosse’’ che fare e i vincoli cui sono soggetto per avvicinarmi sempre di più all’output. </a:t>
            </a:r>
            <a:r>
              <a:rPr b="1"/>
              <a:t>Esempio:</a:t>
            </a:r>
            <a:br>
              <a:rPr b="1"/>
            </a:br>
            <a:br>
              <a:rPr b="1"/>
            </a:br>
            <a:r>
              <a:rPr b="1"/>
              <a:t>Input: </a:t>
            </a:r>
            <a:br>
              <a:rPr b="1"/>
            </a:br>
            <a:r>
              <a:rPr b="1"/>
              <a:t>Riva destra: [3 missionari, 3 cannibali, 1 barca];</a:t>
            </a:r>
            <a:br>
              <a:rPr b="1"/>
            </a:br>
            <a:r>
              <a:rPr b="1"/>
              <a:t>Riva sinistra: [vuota]</a:t>
            </a:r>
            <a:br>
              <a:rPr b="1"/>
            </a:br>
            <a:br>
              <a:rPr b="1"/>
            </a:br>
            <a:r>
              <a:rPr b="1"/>
              <a:t>Stato desiderato:</a:t>
            </a:r>
            <a:br>
              <a:rPr b="1"/>
            </a:br>
            <a:r>
              <a:rPr b="1"/>
              <a:t>Riva destra: [vuota];</a:t>
            </a:r>
            <a:br>
              <a:rPr b="1"/>
            </a:br>
            <a:r>
              <a:rPr b="1"/>
              <a:t>Riva sinistra:  [3 missionari, 3 cannibali, 1 barca]</a:t>
            </a:r>
            <a:br>
              <a:rPr b="1"/>
            </a:br>
            <a:br>
              <a:rPr b="1"/>
            </a:br>
            <a:r>
              <a:rPr b="1"/>
              <a:t>Regola di manipolazione: SPOSTA[#missionari,#cannibali, da #riva a #riva]</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2" name="IA simbolica e subsimbolica"/>
          <p:cNvSpPr txBox="1"/>
          <p:nvPr>
            <p:ph type="title"/>
          </p:nvPr>
        </p:nvSpPr>
        <p:spPr>
          <a:prstGeom prst="rect">
            <a:avLst/>
          </a:prstGeom>
        </p:spPr>
        <p:txBody>
          <a:bodyPr/>
          <a:lstStyle/>
          <a:p>
            <a:pPr/>
            <a:r>
              <a:t>IA simbolica e subsimbolica</a:t>
            </a:r>
          </a:p>
        </p:txBody>
      </p:sp>
      <p:sp>
        <p:nvSpPr>
          <p:cNvPr id="283" name="Fondamentale: Il significato dei simboli è completamente determinato dalle regole per manipolarli.…"/>
          <p:cNvSpPr txBox="1"/>
          <p:nvPr>
            <p:ph type="body" idx="1"/>
          </p:nvPr>
        </p:nvSpPr>
        <p:spPr>
          <a:xfrm>
            <a:off x="1206500" y="3245307"/>
            <a:ext cx="21971000" cy="10018923"/>
          </a:xfrm>
          <a:prstGeom prst="rect">
            <a:avLst/>
          </a:prstGeom>
        </p:spPr>
        <p:txBody>
          <a:bodyPr/>
          <a:lstStyle/>
          <a:p>
            <a:pPr>
              <a:defRPr b="1"/>
            </a:pPr>
            <a:r>
              <a:t>Fondamentale: </a:t>
            </a:r>
            <a:r>
              <a:rPr b="0"/>
              <a:t>Il significato dei simboli è completamente determinato dalle regole per manipolarli. </a:t>
            </a:r>
            <a:endParaRPr b="0"/>
          </a:p>
          <a:p>
            <a:pPr>
              <a:defRPr b="1"/>
            </a:pPr>
            <a:r>
              <a:rPr b="0"/>
              <a:t>L’IA subsimbolica si basa sui risultati delle neuroscienze. -&gt; I processi mentali non sono del tutto consapevoli. I processi mentali si basano solo superficialmente su manipolazioni di concetti esprimibili attraverso unità sintattiche ma si devono a processi che non sono codificabili attraverso regole sintattiche.</a:t>
            </a:r>
            <a:endParaRPr b="0"/>
          </a:p>
          <a:p>
            <a:pPr>
              <a:defRPr b="1"/>
            </a:pPr>
            <a:r>
              <a:rPr b="0"/>
              <a:t>I primo esempio di programma subsimbolico è il </a:t>
            </a:r>
            <a:r>
              <a:t>percettrone </a:t>
            </a:r>
            <a:r>
              <a:rPr b="0"/>
              <a:t>di Frank Rosenblatt. Il percettrone  il progenitore delle deep neural networks.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4" name="Informazioni di servizio"/>
          <p:cNvSpPr txBox="1"/>
          <p:nvPr>
            <p:ph type="title"/>
          </p:nvPr>
        </p:nvSpPr>
        <p:spPr>
          <a:prstGeom prst="rect">
            <a:avLst/>
          </a:prstGeom>
        </p:spPr>
        <p:txBody>
          <a:bodyPr/>
          <a:lstStyle/>
          <a:p>
            <a:pPr/>
            <a:r>
              <a:t>Informazioni di servizio</a:t>
            </a:r>
          </a:p>
        </p:txBody>
      </p:sp>
      <p:sp>
        <p:nvSpPr>
          <p:cNvPr id="165" name="Orari, Ricevimenti, Testi, E-learning, Modalità d’esam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Orari, Ricevimenti, Testi, E-learning, Modalità d’esame,</a:t>
            </a:r>
          </a:p>
        </p:txBody>
      </p:sp>
      <p:sp>
        <p:nvSpPr>
          <p:cNvPr id="166" name="Testi di riferimento:  S. Russell, P. Norvig, Intelligenza Artificiale: un approccio moderno, Pearson Prentice Hill, vol.1, III ed. (o successive), 2010. (Solo introduzione)  M. Mitchell, L’intelligenza artificiale: una guida per esseri umani pensanti, E"/>
          <p:cNvSpPr txBox="1"/>
          <p:nvPr>
            <p:ph type="body" idx="1"/>
          </p:nvPr>
        </p:nvSpPr>
        <p:spPr>
          <a:xfrm>
            <a:off x="2201765" y="4035233"/>
            <a:ext cx="21971001" cy="8256012"/>
          </a:xfrm>
          <a:prstGeom prst="rect">
            <a:avLst/>
          </a:prstGeom>
        </p:spPr>
        <p:txBody>
          <a:bodyPr/>
          <a:lstStyle/>
          <a:p>
            <a:pPr marL="579119" indent="-579119" defTabSz="2316421">
              <a:spcBef>
                <a:spcPts val="4200"/>
              </a:spcBef>
              <a:defRPr sz="4560"/>
            </a:pPr>
            <a:r>
              <a:t>Testi di riferimento:</a:t>
            </a:r>
            <a:br/>
            <a:br/>
            <a:r>
              <a:t>S. Russell, P. Norvig, </a:t>
            </a:r>
            <a:r>
              <a:rPr b="1"/>
              <a:t>Intelligenza Artificiale: un approccio moderno</a:t>
            </a:r>
            <a:r>
              <a:t>, Pearson Prentice Hill, vol.1, III ed. (o successive), 2010. (Solo introduzione)</a:t>
            </a:r>
            <a:br/>
            <a:br/>
            <a:r>
              <a:t>M. Mitchell, </a:t>
            </a:r>
            <a:r>
              <a:rPr b="1"/>
              <a:t>L’intelligenza artificiale: una guida per esseri umani pensanti, </a:t>
            </a:r>
            <a:r>
              <a:t>Einaudi.</a:t>
            </a:r>
          </a:p>
          <a:p>
            <a:pPr marL="579119" indent="-579119" defTabSz="2316421">
              <a:spcBef>
                <a:spcPts val="4200"/>
              </a:spcBef>
              <a:defRPr sz="4560"/>
            </a:pPr>
            <a:r>
              <a:t>Testo di approfondimento</a:t>
            </a:r>
            <a:br/>
            <a:br/>
            <a:r>
              <a:t>M. Davis, </a:t>
            </a:r>
            <a:r>
              <a:rPr b="1"/>
              <a:t>Il calcolatore universale</a:t>
            </a:r>
            <a:r>
              <a:t>, Adelphi, 2012, ISBN: 9788845927416</a:t>
            </a:r>
            <a:br>
              <a:rPr sz="3705"/>
            </a:br>
            <a:b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5" name="Neuroni"/>
          <p:cNvSpPr txBox="1"/>
          <p:nvPr/>
        </p:nvSpPr>
        <p:spPr>
          <a:xfrm>
            <a:off x="-690420" y="857565"/>
            <a:ext cx="8799047" cy="13040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8000">
                <a:solidFill>
                  <a:srgbClr val="000000"/>
                </a:solidFill>
              </a:defRPr>
            </a:lvl1pPr>
          </a:lstStyle>
          <a:p>
            <a:pPr/>
            <a:r>
              <a:t>Neuroni</a:t>
            </a:r>
          </a:p>
        </p:txBody>
      </p:sp>
      <p:pic>
        <p:nvPicPr>
          <p:cNvPr id="286" name="Immagine" descr="Immagine"/>
          <p:cNvPicPr>
            <a:picLocks noChangeAspect="1"/>
          </p:cNvPicPr>
          <p:nvPr/>
        </p:nvPicPr>
        <p:blipFill>
          <a:blip r:embed="rId3">
            <a:extLst/>
          </a:blip>
          <a:stretch>
            <a:fillRect/>
          </a:stretch>
        </p:blipFill>
        <p:spPr>
          <a:xfrm>
            <a:off x="4999764" y="2763971"/>
            <a:ext cx="13436601" cy="1008380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8" name="Neuroni"/>
          <p:cNvSpPr txBox="1"/>
          <p:nvPr>
            <p:ph type="title"/>
          </p:nvPr>
        </p:nvSpPr>
        <p:spPr>
          <a:prstGeom prst="rect">
            <a:avLst/>
          </a:prstGeom>
        </p:spPr>
        <p:txBody>
          <a:bodyPr/>
          <a:lstStyle/>
          <a:p>
            <a:pPr/>
            <a:r>
              <a:t>Neuroni</a:t>
            </a:r>
          </a:p>
        </p:txBody>
      </p:sp>
      <p:sp>
        <p:nvSpPr>
          <p:cNvPr id="289" name="Un neurone riceve in input stimoli elettrici o chimici da altri neuroni attraverso i dendriti, se la somma degli stimoli supera una certa soglia, il neurone scarica un impulso tramite l’assone.…"/>
          <p:cNvSpPr txBox="1"/>
          <p:nvPr>
            <p:ph type="body" idx="1"/>
          </p:nvPr>
        </p:nvSpPr>
        <p:spPr>
          <a:xfrm>
            <a:off x="1206500" y="2992574"/>
            <a:ext cx="21971000" cy="8256012"/>
          </a:xfrm>
          <a:prstGeom prst="rect">
            <a:avLst/>
          </a:prstGeom>
        </p:spPr>
        <p:txBody>
          <a:bodyPr/>
          <a:lstStyle/>
          <a:p>
            <a:pPr/>
            <a:r>
              <a:t>Un neurone riceve in input stimoli elettrici o chimici da altri neuroni attraverso i dendriti, se la somma degli stimoli supera una certa soglia, il neurone scarica un impulso tramite l’assone.</a:t>
            </a:r>
          </a:p>
          <a:p>
            <a:pPr/>
            <a:r>
              <a:t> Il valore dell’impulso in entrata proveniente dagli altri neuroni tende a variare sulla base della forza delle connessioni sinaptiche (le connessioni ad alcuni neuroni saranno più “pesanti” rispetto ad altre).</a:t>
            </a:r>
          </a:p>
          <a:p>
            <a:pPr/>
            <a:r>
              <a:t>La forza delle connessioni sinaptiche è un fattore fondamentale dell’apprendimento</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1" name="I percettrone"/>
          <p:cNvSpPr txBox="1"/>
          <p:nvPr>
            <p:ph type="title"/>
          </p:nvPr>
        </p:nvSpPr>
        <p:spPr>
          <a:prstGeom prst="rect">
            <a:avLst/>
          </a:prstGeom>
        </p:spPr>
        <p:txBody>
          <a:bodyPr/>
          <a:lstStyle/>
          <a:p>
            <a:pPr/>
            <a:r>
              <a:t>I percettrone</a:t>
            </a:r>
          </a:p>
        </p:txBody>
      </p:sp>
      <p:sp>
        <p:nvSpPr>
          <p:cNvPr id="292" name="Testo elenco puntato diapositiva"/>
          <p:cNvSpPr txBox="1"/>
          <p:nvPr>
            <p:ph type="body" idx="1"/>
          </p:nvPr>
        </p:nvSpPr>
        <p:spPr>
          <a:xfrm>
            <a:off x="1206500" y="2729994"/>
            <a:ext cx="21971000" cy="8256012"/>
          </a:xfrm>
          <a:prstGeom prst="rect">
            <a:avLst/>
          </a:prstGeom>
        </p:spPr>
        <p:txBody>
          <a:bodyPr/>
          <a:lstStyle/>
          <a:p>
            <a:pPr/>
          </a:p>
        </p:txBody>
      </p:sp>
      <p:sp>
        <p:nvSpPr>
          <p:cNvPr id="293" name="Ovale"/>
          <p:cNvSpPr/>
          <p:nvPr/>
        </p:nvSpPr>
        <p:spPr>
          <a:xfrm>
            <a:off x="7963603" y="4525347"/>
            <a:ext cx="713496" cy="745956"/>
          </a:xfrm>
          <a:prstGeom prst="ellipse">
            <a:avLst/>
          </a:prstGeom>
          <a:solidFill>
            <a:schemeClr val="accent4">
              <a:hueOff val="-476017"/>
              <a:lumOff val="-10042"/>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294" name="Ovale"/>
          <p:cNvSpPr/>
          <p:nvPr/>
        </p:nvSpPr>
        <p:spPr>
          <a:xfrm>
            <a:off x="7963603" y="5481734"/>
            <a:ext cx="713496" cy="745957"/>
          </a:xfrm>
          <a:prstGeom prst="ellipse">
            <a:avLst/>
          </a:prstGeom>
          <a:solidFill>
            <a:schemeClr val="accent4">
              <a:hueOff val="-476017"/>
              <a:lumOff val="-10042"/>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295" name="Ovale"/>
          <p:cNvSpPr/>
          <p:nvPr/>
        </p:nvSpPr>
        <p:spPr>
          <a:xfrm>
            <a:off x="7963603" y="6485021"/>
            <a:ext cx="713496" cy="745957"/>
          </a:xfrm>
          <a:prstGeom prst="ellipse">
            <a:avLst/>
          </a:prstGeom>
          <a:solidFill>
            <a:schemeClr val="accent4">
              <a:hueOff val="-476017"/>
              <a:lumOff val="-10042"/>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296" name="Ovale"/>
          <p:cNvSpPr/>
          <p:nvPr/>
        </p:nvSpPr>
        <p:spPr>
          <a:xfrm>
            <a:off x="7963603" y="7488309"/>
            <a:ext cx="713496" cy="745957"/>
          </a:xfrm>
          <a:prstGeom prst="ellipse">
            <a:avLst/>
          </a:prstGeom>
          <a:solidFill>
            <a:schemeClr val="accent4">
              <a:hueOff val="-476017"/>
              <a:lumOff val="-10042"/>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297" name="Ovale"/>
          <p:cNvSpPr/>
          <p:nvPr/>
        </p:nvSpPr>
        <p:spPr>
          <a:xfrm>
            <a:off x="7963603" y="8491597"/>
            <a:ext cx="713496" cy="745956"/>
          </a:xfrm>
          <a:prstGeom prst="ellipse">
            <a:avLst/>
          </a:prstGeom>
          <a:solidFill>
            <a:schemeClr val="accent4">
              <a:hueOff val="-476017"/>
              <a:lumOff val="-10042"/>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298" name="Ovale"/>
          <p:cNvSpPr/>
          <p:nvPr/>
        </p:nvSpPr>
        <p:spPr>
          <a:xfrm>
            <a:off x="7963603" y="9494884"/>
            <a:ext cx="713496" cy="745956"/>
          </a:xfrm>
          <a:prstGeom prst="ellipse">
            <a:avLst/>
          </a:prstGeom>
          <a:solidFill>
            <a:schemeClr val="accent4">
              <a:hueOff val="-476017"/>
              <a:lumOff val="-10042"/>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299" name="Ovale"/>
          <p:cNvSpPr/>
          <p:nvPr/>
        </p:nvSpPr>
        <p:spPr>
          <a:xfrm>
            <a:off x="12360167" y="7133720"/>
            <a:ext cx="713496" cy="745957"/>
          </a:xfrm>
          <a:prstGeom prst="ellipse">
            <a:avLst/>
          </a:prstGeom>
          <a:solidFill>
            <a:schemeClr val="accent4">
              <a:hueOff val="-476017"/>
              <a:lumOff val="-10042"/>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300" name="Input numerici"/>
          <p:cNvSpPr txBox="1"/>
          <p:nvPr/>
        </p:nvSpPr>
        <p:spPr>
          <a:xfrm>
            <a:off x="6431772" y="3630284"/>
            <a:ext cx="3777158" cy="7338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200">
                <a:solidFill>
                  <a:srgbClr val="000000"/>
                </a:solidFill>
              </a:defRPr>
            </a:lvl1pPr>
          </a:lstStyle>
          <a:p>
            <a:pPr/>
            <a:r>
              <a:t>Input numerici</a:t>
            </a:r>
          </a:p>
        </p:txBody>
      </p:sp>
      <p:sp>
        <p:nvSpPr>
          <p:cNvPr id="301" name="Output 0,1"/>
          <p:cNvSpPr txBox="1"/>
          <p:nvPr/>
        </p:nvSpPr>
        <p:spPr>
          <a:xfrm>
            <a:off x="13676858" y="6626360"/>
            <a:ext cx="1863319" cy="13815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4200">
                <a:solidFill>
                  <a:srgbClr val="000000"/>
                </a:solidFill>
              </a:defRPr>
            </a:pPr>
            <a:r>
              <a:t>Output</a:t>
            </a:r>
            <a:br/>
            <a:r>
              <a:t>0,1</a:t>
            </a:r>
          </a:p>
        </p:txBody>
      </p:sp>
      <p:sp>
        <p:nvSpPr>
          <p:cNvPr id="302" name="Linea"/>
          <p:cNvSpPr/>
          <p:nvPr/>
        </p:nvSpPr>
        <p:spPr>
          <a:xfrm>
            <a:off x="8962061" y="4993821"/>
            <a:ext cx="3274880" cy="2114477"/>
          </a:xfrm>
          <a:prstGeom prst="line">
            <a:avLst/>
          </a:prstGeom>
          <a:ln w="25400">
            <a:solidFill>
              <a:srgbClr val="000000"/>
            </a:solidFill>
            <a:miter lim="400000"/>
          </a:ln>
        </p:spPr>
        <p:txBody>
          <a:bodyPr lIns="50800" tIns="50800" rIns="50800" bIns="50800" anchor="ctr"/>
          <a:lstStyle/>
          <a:p>
            <a:pPr/>
          </a:p>
        </p:txBody>
      </p:sp>
      <p:sp>
        <p:nvSpPr>
          <p:cNvPr id="303" name="Linea"/>
          <p:cNvSpPr/>
          <p:nvPr/>
        </p:nvSpPr>
        <p:spPr>
          <a:xfrm>
            <a:off x="8798677" y="5800762"/>
            <a:ext cx="3439912" cy="1578337"/>
          </a:xfrm>
          <a:prstGeom prst="line">
            <a:avLst/>
          </a:prstGeom>
          <a:ln w="25400">
            <a:solidFill>
              <a:srgbClr val="000000"/>
            </a:solidFill>
            <a:miter lim="400000"/>
          </a:ln>
        </p:spPr>
        <p:txBody>
          <a:bodyPr lIns="50800" tIns="50800" rIns="50800" bIns="50800" anchor="ctr"/>
          <a:lstStyle/>
          <a:p>
            <a:pPr/>
          </a:p>
        </p:txBody>
      </p:sp>
      <p:sp>
        <p:nvSpPr>
          <p:cNvPr id="304" name="Linea"/>
          <p:cNvSpPr/>
          <p:nvPr/>
        </p:nvSpPr>
        <p:spPr>
          <a:xfrm>
            <a:off x="8798677" y="6828240"/>
            <a:ext cx="3439913" cy="708929"/>
          </a:xfrm>
          <a:prstGeom prst="line">
            <a:avLst/>
          </a:prstGeom>
          <a:ln w="25400">
            <a:solidFill>
              <a:srgbClr val="000000"/>
            </a:solidFill>
            <a:miter lim="400000"/>
          </a:ln>
        </p:spPr>
        <p:txBody>
          <a:bodyPr lIns="50800" tIns="50800" rIns="50800" bIns="50800" anchor="ctr"/>
          <a:lstStyle/>
          <a:p>
            <a:pPr/>
          </a:p>
        </p:txBody>
      </p:sp>
      <p:sp>
        <p:nvSpPr>
          <p:cNvPr id="305" name="Linea"/>
          <p:cNvSpPr/>
          <p:nvPr/>
        </p:nvSpPr>
        <p:spPr>
          <a:xfrm flipV="1">
            <a:off x="8798677" y="7750444"/>
            <a:ext cx="3439913" cy="221687"/>
          </a:xfrm>
          <a:prstGeom prst="line">
            <a:avLst/>
          </a:prstGeom>
          <a:ln w="25400">
            <a:solidFill>
              <a:srgbClr val="000000"/>
            </a:solidFill>
            <a:miter lim="400000"/>
          </a:ln>
        </p:spPr>
        <p:txBody>
          <a:bodyPr lIns="50800" tIns="50800" rIns="50800" bIns="50800" anchor="ctr"/>
          <a:lstStyle/>
          <a:p>
            <a:pPr/>
          </a:p>
        </p:txBody>
      </p:sp>
      <p:sp>
        <p:nvSpPr>
          <p:cNvPr id="306" name="Linea"/>
          <p:cNvSpPr/>
          <p:nvPr/>
        </p:nvSpPr>
        <p:spPr>
          <a:xfrm flipV="1">
            <a:off x="8798677" y="7749918"/>
            <a:ext cx="3601648" cy="1088285"/>
          </a:xfrm>
          <a:prstGeom prst="line">
            <a:avLst/>
          </a:prstGeom>
          <a:ln w="25400">
            <a:solidFill>
              <a:srgbClr val="000000"/>
            </a:solidFill>
            <a:miter lim="400000"/>
          </a:ln>
        </p:spPr>
        <p:txBody>
          <a:bodyPr lIns="50800" tIns="50800" rIns="50800" bIns="50800" anchor="ctr"/>
          <a:lstStyle/>
          <a:p>
            <a:pPr/>
          </a:p>
        </p:txBody>
      </p:sp>
      <p:sp>
        <p:nvSpPr>
          <p:cNvPr id="307" name="Linea"/>
          <p:cNvSpPr/>
          <p:nvPr/>
        </p:nvSpPr>
        <p:spPr>
          <a:xfrm flipV="1">
            <a:off x="8717809" y="7749154"/>
            <a:ext cx="3601648" cy="1773721"/>
          </a:xfrm>
          <a:prstGeom prst="line">
            <a:avLst/>
          </a:prstGeom>
          <a:ln w="25400">
            <a:solidFill>
              <a:srgbClr val="000000"/>
            </a:solidFill>
            <a:miter lim="400000"/>
          </a:ln>
        </p:spPr>
        <p:txBody>
          <a:bodyPr lIns="50800" tIns="50800" rIns="50800" bIns="50800" anchor="ctr"/>
          <a:lstStyle/>
          <a:p>
            <a:pPr/>
          </a:p>
        </p:txBody>
      </p:sp>
      <p:sp>
        <p:nvSpPr>
          <p:cNvPr id="308" name="w1"/>
          <p:cNvSpPr txBox="1"/>
          <p:nvPr/>
        </p:nvSpPr>
        <p:spPr>
          <a:xfrm>
            <a:off x="10200498" y="5309733"/>
            <a:ext cx="63627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w1</a:t>
            </a:r>
          </a:p>
        </p:txBody>
      </p:sp>
      <p:sp>
        <p:nvSpPr>
          <p:cNvPr id="309" name="w2"/>
          <p:cNvSpPr txBox="1"/>
          <p:nvPr/>
        </p:nvSpPr>
        <p:spPr>
          <a:xfrm>
            <a:off x="9521807" y="5770835"/>
            <a:ext cx="63627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w2</a:t>
            </a:r>
          </a:p>
        </p:txBody>
      </p:sp>
      <p:sp>
        <p:nvSpPr>
          <p:cNvPr id="310" name="w3"/>
          <p:cNvSpPr txBox="1"/>
          <p:nvPr/>
        </p:nvSpPr>
        <p:spPr>
          <a:xfrm>
            <a:off x="9213749" y="6309706"/>
            <a:ext cx="63627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w3</a:t>
            </a:r>
          </a:p>
        </p:txBody>
      </p:sp>
      <p:sp>
        <p:nvSpPr>
          <p:cNvPr id="311" name="w4"/>
          <p:cNvSpPr txBox="1"/>
          <p:nvPr/>
        </p:nvSpPr>
        <p:spPr>
          <a:xfrm>
            <a:off x="9213749" y="7384577"/>
            <a:ext cx="636271"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w4</a:t>
            </a:r>
          </a:p>
        </p:txBody>
      </p:sp>
      <p:sp>
        <p:nvSpPr>
          <p:cNvPr id="312" name="w5"/>
          <p:cNvSpPr txBox="1"/>
          <p:nvPr/>
        </p:nvSpPr>
        <p:spPr>
          <a:xfrm>
            <a:off x="9213749" y="8034124"/>
            <a:ext cx="636271"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w5</a:t>
            </a:r>
          </a:p>
        </p:txBody>
      </p:sp>
      <p:sp>
        <p:nvSpPr>
          <p:cNvPr id="313" name="w6"/>
          <p:cNvSpPr txBox="1"/>
          <p:nvPr/>
        </p:nvSpPr>
        <p:spPr>
          <a:xfrm>
            <a:off x="8961600" y="8683672"/>
            <a:ext cx="63627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w6</a:t>
            </a:r>
          </a:p>
        </p:txBody>
      </p:sp>
      <p:sp>
        <p:nvSpPr>
          <p:cNvPr id="314" name="i1"/>
          <p:cNvSpPr txBox="1"/>
          <p:nvPr/>
        </p:nvSpPr>
        <p:spPr>
          <a:xfrm>
            <a:off x="6987369" y="4618100"/>
            <a:ext cx="42443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i1</a:t>
            </a:r>
          </a:p>
        </p:txBody>
      </p:sp>
      <p:sp>
        <p:nvSpPr>
          <p:cNvPr id="315" name="i2"/>
          <p:cNvSpPr txBox="1"/>
          <p:nvPr/>
        </p:nvSpPr>
        <p:spPr>
          <a:xfrm>
            <a:off x="6987369" y="5481734"/>
            <a:ext cx="424435"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i2</a:t>
            </a:r>
          </a:p>
        </p:txBody>
      </p:sp>
      <p:sp>
        <p:nvSpPr>
          <p:cNvPr id="316" name="i3"/>
          <p:cNvSpPr txBox="1"/>
          <p:nvPr/>
        </p:nvSpPr>
        <p:spPr>
          <a:xfrm>
            <a:off x="6987369" y="6577775"/>
            <a:ext cx="424435"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i3</a:t>
            </a:r>
          </a:p>
        </p:txBody>
      </p:sp>
      <p:sp>
        <p:nvSpPr>
          <p:cNvPr id="317" name="i4"/>
          <p:cNvSpPr txBox="1"/>
          <p:nvPr/>
        </p:nvSpPr>
        <p:spPr>
          <a:xfrm>
            <a:off x="6987369" y="7581063"/>
            <a:ext cx="42443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i4</a:t>
            </a:r>
          </a:p>
        </p:txBody>
      </p:sp>
      <p:sp>
        <p:nvSpPr>
          <p:cNvPr id="318" name="i5"/>
          <p:cNvSpPr txBox="1"/>
          <p:nvPr/>
        </p:nvSpPr>
        <p:spPr>
          <a:xfrm>
            <a:off x="6987369" y="8683672"/>
            <a:ext cx="42443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i5</a:t>
            </a:r>
          </a:p>
        </p:txBody>
      </p:sp>
      <p:sp>
        <p:nvSpPr>
          <p:cNvPr id="319" name="i6"/>
          <p:cNvSpPr txBox="1"/>
          <p:nvPr/>
        </p:nvSpPr>
        <p:spPr>
          <a:xfrm>
            <a:off x="6987369" y="9680391"/>
            <a:ext cx="424435"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000">
                <a:solidFill>
                  <a:srgbClr val="000000"/>
                </a:solidFill>
              </a:defRPr>
            </a:lvl1pPr>
          </a:lstStyle>
          <a:p>
            <a:pPr/>
            <a:r>
              <a:t>i6</a:t>
            </a:r>
          </a:p>
        </p:txBody>
      </p:sp>
      <p:sp>
        <p:nvSpPr>
          <p:cNvPr id="320" name="Linea"/>
          <p:cNvSpPr/>
          <p:nvPr/>
        </p:nvSpPr>
        <p:spPr>
          <a:xfrm flipV="1">
            <a:off x="12716640" y="7949674"/>
            <a:ext cx="1" cy="2986059"/>
          </a:xfrm>
          <a:prstGeom prst="line">
            <a:avLst/>
          </a:prstGeom>
          <a:ln w="25400">
            <a:solidFill>
              <a:srgbClr val="000000"/>
            </a:solidFill>
            <a:miter lim="400000"/>
          </a:ln>
        </p:spPr>
        <p:txBody>
          <a:bodyPr lIns="50800" tIns="50800" rIns="50800" bIns="50800" anchor="ctr"/>
          <a:lstStyle/>
          <a:p>
            <a:pPr/>
          </a:p>
        </p:txBody>
      </p:sp>
      <p:sp>
        <p:nvSpPr>
          <p:cNvPr id="321" name="BIAS (o soglia)…"/>
          <p:cNvSpPr txBox="1"/>
          <p:nvPr/>
        </p:nvSpPr>
        <p:spPr>
          <a:xfrm>
            <a:off x="11112061" y="10940746"/>
            <a:ext cx="3209709" cy="2440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3000">
                <a:solidFill>
                  <a:srgbClr val="000000"/>
                </a:solidFill>
              </a:defRPr>
            </a:pPr>
            <a:r>
              <a:t>BIAS (o soglia)</a:t>
            </a:r>
          </a:p>
          <a:p>
            <a:pPr>
              <a:defRPr b="1" sz="3000">
                <a:solidFill>
                  <a:srgbClr val="000000"/>
                </a:solidFill>
              </a:defRPr>
            </a:pPr>
            <a:r>
              <a:t>n</a:t>
            </a:r>
            <a:br/>
            <a:r>
              <a:t>(viene stabilito dal programmatore)</a:t>
            </a:r>
          </a:p>
        </p:txBody>
      </p:sp>
      <p:sp>
        <p:nvSpPr>
          <p:cNvPr id="322" name="Testo"/>
          <p:cNvSpPr txBox="1"/>
          <p:nvPr/>
        </p:nvSpPr>
        <p:spPr>
          <a:xfrm>
            <a:off x="16684266" y="4273239"/>
            <a:ext cx="6158227" cy="125017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400">
                <a:solidFill>
                  <a:srgbClr val="000000"/>
                </a:solidFill>
              </a:defRPr>
            </a:lvl1pPr>
          </a:lstStyle>
          <a:p>
            <a:pPr/>
            <a14:m>
              <m:oMathPara>
                <m:oMathParaPr>
                  <m:jc m:val="center"/>
                </m:oMathParaPr>
                <m:oMath>
                  <m:r>
                    <a:rPr xmlns:a="http://schemas.openxmlformats.org/drawingml/2006/main" sz="6550" i="1">
                      <a:solidFill>
                        <a:srgbClr val="000000"/>
                      </a:solidFill>
                      <a:latin typeface="Cambria Math" panose="02040503050406030204" pitchFamily="18" charset="0"/>
                    </a:rPr>
                    <m:t>h</m:t>
                  </m:r>
                  <m:r>
                    <a:rPr xmlns:a="http://schemas.openxmlformats.org/drawingml/2006/main" sz="6550" i="1">
                      <a:solidFill>
                        <a:srgbClr val="000000"/>
                      </a:solidFill>
                      <a:latin typeface="Cambria Math" panose="02040503050406030204" pitchFamily="18" charset="0"/>
                    </a:rPr>
                    <m:t>=</m:t>
                  </m:r>
                  <m:sSub>
                    <m:e>
                      <m:r>
                        <m:rPr>
                          <m:sty m:val="p"/>
                        </m:rPr>
                        <a:rPr xmlns:a="http://schemas.openxmlformats.org/drawingml/2006/main" sz="6550" i="1">
                          <a:solidFill>
                            <a:srgbClr val="000000"/>
                          </a:solidFill>
                          <a:latin typeface="Cambria Math" panose="02040503050406030204" pitchFamily="18" charset="0"/>
                        </a:rPr>
                        <m:t>Σ</m:t>
                      </m:r>
                    </m:e>
                    <m:sub>
                      <m:r>
                        <a:rPr xmlns:a="http://schemas.openxmlformats.org/drawingml/2006/main" sz="6550" i="1">
                          <a:solidFill>
                            <a:srgbClr val="000000"/>
                          </a:solidFill>
                          <a:latin typeface="Cambria Math" panose="02040503050406030204" pitchFamily="18" charset="0"/>
                        </a:rPr>
                        <m:t>1</m:t>
                      </m:r>
                      <m:r>
                        <a:rPr xmlns:a="http://schemas.openxmlformats.org/drawingml/2006/main" sz="6550" i="1">
                          <a:solidFill>
                            <a:srgbClr val="000000"/>
                          </a:solidFill>
                          <a:latin typeface="Cambria Math" panose="02040503050406030204" pitchFamily="18" charset="0"/>
                        </a:rPr>
                        <m:t>≤</m:t>
                      </m:r>
                      <m:r>
                        <a:rPr xmlns:a="http://schemas.openxmlformats.org/drawingml/2006/main" sz="6550" i="1">
                          <a:solidFill>
                            <a:srgbClr val="000000"/>
                          </a:solidFill>
                          <a:latin typeface="Cambria Math" panose="02040503050406030204" pitchFamily="18" charset="0"/>
                        </a:rPr>
                        <m:t>j</m:t>
                      </m:r>
                      <m:r>
                        <a:rPr xmlns:a="http://schemas.openxmlformats.org/drawingml/2006/main" sz="6550" i="1">
                          <a:solidFill>
                            <a:srgbClr val="000000"/>
                          </a:solidFill>
                          <a:latin typeface="Cambria Math" panose="02040503050406030204" pitchFamily="18" charset="0"/>
                        </a:rPr>
                        <m:t>≤</m:t>
                      </m:r>
                      <m:r>
                        <a:rPr xmlns:a="http://schemas.openxmlformats.org/drawingml/2006/main" sz="6550" i="1">
                          <a:solidFill>
                            <a:srgbClr val="000000"/>
                          </a:solidFill>
                          <a:latin typeface="Cambria Math" panose="02040503050406030204" pitchFamily="18" charset="0"/>
                        </a:rPr>
                        <m:t>6</m:t>
                      </m:r>
                    </m:sub>
                  </m:sSub>
                  <m:r>
                    <a:rPr xmlns:a="http://schemas.openxmlformats.org/drawingml/2006/main" sz="6550" i="1">
                      <a:solidFill>
                        <a:srgbClr val="000000"/>
                      </a:solidFill>
                      <a:latin typeface="Cambria Math" panose="02040503050406030204" pitchFamily="18" charset="0"/>
                    </a:rPr>
                    <m:t>(</m:t>
                  </m:r>
                  <m:sSub>
                    <m:e>
                      <m:r>
                        <a:rPr xmlns:a="http://schemas.openxmlformats.org/drawingml/2006/main" sz="6550" i="1">
                          <a:solidFill>
                            <a:srgbClr val="000000"/>
                          </a:solidFill>
                          <a:latin typeface="Cambria Math" panose="02040503050406030204" pitchFamily="18" charset="0"/>
                        </a:rPr>
                        <m:t>i</m:t>
                      </m:r>
                    </m:e>
                    <m:sub>
                      <m:r>
                        <a:rPr xmlns:a="http://schemas.openxmlformats.org/drawingml/2006/main" sz="6550" i="1">
                          <a:solidFill>
                            <a:srgbClr val="000000"/>
                          </a:solidFill>
                          <a:latin typeface="Cambria Math" panose="02040503050406030204" pitchFamily="18" charset="0"/>
                        </a:rPr>
                        <m:t>j</m:t>
                      </m:r>
                    </m:sub>
                  </m:sSub>
                  <m:r>
                    <a:rPr xmlns:a="http://schemas.openxmlformats.org/drawingml/2006/main" sz="6550" i="1">
                      <a:solidFill>
                        <a:srgbClr val="000000"/>
                      </a:solidFill>
                      <a:latin typeface="Cambria Math" panose="02040503050406030204" pitchFamily="18" charset="0"/>
                    </a:rPr>
                    <m:t>⋅</m:t>
                  </m:r>
                  <m:sSub>
                    <m:e>
                      <m:r>
                        <a:rPr xmlns:a="http://schemas.openxmlformats.org/drawingml/2006/main" sz="6550" i="1">
                          <a:solidFill>
                            <a:srgbClr val="000000"/>
                          </a:solidFill>
                          <a:latin typeface="Cambria Math" panose="02040503050406030204" pitchFamily="18" charset="0"/>
                        </a:rPr>
                        <m:t>w</m:t>
                      </m:r>
                    </m:e>
                    <m:sub>
                      <m:r>
                        <a:rPr xmlns:a="http://schemas.openxmlformats.org/drawingml/2006/main" sz="6550" i="1">
                          <a:solidFill>
                            <a:srgbClr val="000000"/>
                          </a:solidFill>
                          <a:latin typeface="Cambria Math" panose="02040503050406030204" pitchFamily="18" charset="0"/>
                        </a:rPr>
                        <m:t>j</m:t>
                      </m:r>
                    </m:sub>
                  </m:sSub>
                  <m:r>
                    <a:rPr xmlns:a="http://schemas.openxmlformats.org/drawingml/2006/main" sz="6550" i="1">
                      <a:solidFill>
                        <a:srgbClr val="000000"/>
                      </a:solidFill>
                      <a:latin typeface="Cambria Math" panose="02040503050406030204" pitchFamily="18" charset="0"/>
                    </a:rPr>
                    <m:t>)</m:t>
                  </m:r>
                </m:oMath>
              </m:oMathPara>
            </a14:m>
          </a:p>
        </p:txBody>
      </p:sp>
      <p:sp>
        <p:nvSpPr>
          <p:cNvPr id="323" name="Se   allora l’output è 1, altrimenti   0"/>
          <p:cNvSpPr txBox="1"/>
          <p:nvPr/>
        </p:nvSpPr>
        <p:spPr>
          <a:xfrm>
            <a:off x="15583262" y="9614742"/>
            <a:ext cx="7203648" cy="15177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300">
                <a:solidFill>
                  <a:srgbClr val="000000"/>
                </a:solidFill>
              </a:defRPr>
            </a:pPr>
            <a:r>
              <a:t>Se </a:t>
            </a:r>
            <a14:m>
              <m:oMath>
                <m:r>
                  <a:rPr xmlns:a="http://schemas.openxmlformats.org/drawingml/2006/main" sz="5300" i="1">
                    <a:solidFill>
                      <a:srgbClr val="000000"/>
                    </a:solidFill>
                    <a:latin typeface="Cambria Math" panose="02040503050406030204" pitchFamily="18" charset="0"/>
                  </a:rPr>
                  <m:t>h</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n</m:t>
                </m:r>
              </m:oMath>
            </a14:m>
            <a:r>
              <a:t> allora l’output è 1, altrimenti   0</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5" name="Applicazioni dei percettroni"/>
          <p:cNvSpPr txBox="1"/>
          <p:nvPr>
            <p:ph type="title"/>
          </p:nvPr>
        </p:nvSpPr>
        <p:spPr>
          <a:prstGeom prst="rect">
            <a:avLst/>
          </a:prstGeom>
        </p:spPr>
        <p:txBody>
          <a:bodyPr/>
          <a:lstStyle/>
          <a:p>
            <a:pPr/>
            <a:r>
              <a:t>Applicazioni dei percettroni</a:t>
            </a:r>
          </a:p>
        </p:txBody>
      </p:sp>
      <p:sp>
        <p:nvSpPr>
          <p:cNvPr id="326" name="Riconoscimento di immagini"/>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Riconoscimento di immagini</a:t>
            </a:r>
          </a:p>
        </p:txBody>
      </p:sp>
      <p:sp>
        <p:nvSpPr>
          <p:cNvPr id="327" name="Rosenblatt aveva ipotizzato la possibilità che i percettroni potessero svolgere compiti di riconoscimento di cifre scritte a mano.…"/>
          <p:cNvSpPr txBox="1"/>
          <p:nvPr>
            <p:ph type="body" idx="1"/>
          </p:nvPr>
        </p:nvSpPr>
        <p:spPr>
          <a:prstGeom prst="rect">
            <a:avLst/>
          </a:prstGeom>
        </p:spPr>
        <p:txBody>
          <a:bodyPr/>
          <a:lstStyle/>
          <a:p>
            <a:pPr/>
            <a:r>
              <a:t>Rosenblatt aveva ipotizzato la possibilità che i percettroni potessero svolgere compiti di riconoscimento di cifre scritte a mano.</a:t>
            </a:r>
          </a:p>
          <a:p>
            <a:pPr/>
            <a:r>
              <a:t>Possiamo concepire l’area occupata da una cifra come una griglia di pixels ognuno con un determinato valore di intensità. Ogni cella della griglia può essere visto come un nodo di input. </a:t>
            </a:r>
          </a:p>
          <a:p>
            <a:pPr/>
            <a:r>
              <a:t>Rosenblatt dimostra che data una specificazione adeguata di pesi e soglia, il neurone può riconoscere cifre scritte a mano.</a:t>
            </a:r>
          </a:p>
          <a:p>
            <a:pPr/>
            <a:r>
              <a:t>Cosa determina i pesi e la soglia? Il percettrone dovrebbe impararli </a:t>
            </a:r>
            <a:r>
              <a:rPr b="1"/>
              <a:t>autonomamente. </a:t>
            </a:r>
            <a:r>
              <a:t>Come? </a:t>
            </a:r>
            <a:r>
              <a:rPr b="1"/>
              <a:t>Attraverso il condizionamento. </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9" name="Applicazioni dei percettroni"/>
          <p:cNvSpPr txBox="1"/>
          <p:nvPr>
            <p:ph type="title"/>
          </p:nvPr>
        </p:nvSpPr>
        <p:spPr>
          <a:prstGeom prst="rect">
            <a:avLst/>
          </a:prstGeom>
        </p:spPr>
        <p:txBody>
          <a:bodyPr/>
          <a:lstStyle/>
          <a:p>
            <a:pPr/>
            <a:r>
              <a:t>Applicazioni dei percettroni</a:t>
            </a:r>
          </a:p>
        </p:txBody>
      </p:sp>
      <p:sp>
        <p:nvSpPr>
          <p:cNvPr id="330" name="Riconoscimento di immagini"/>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Riconoscimento di immagini</a:t>
            </a:r>
          </a:p>
        </p:txBody>
      </p:sp>
      <p:sp>
        <p:nvSpPr>
          <p:cNvPr id="331" name="Un percettrone deve essere addestrato in base ad esempi. Deve essere premiato quando scarica in modo corretto e punito quando sbaglia (supervised learning).…"/>
          <p:cNvSpPr txBox="1"/>
          <p:nvPr>
            <p:ph type="body" idx="1"/>
          </p:nvPr>
        </p:nvSpPr>
        <p:spPr>
          <a:prstGeom prst="rect">
            <a:avLst/>
          </a:prstGeom>
        </p:spPr>
        <p:txBody>
          <a:bodyPr/>
          <a:lstStyle/>
          <a:p>
            <a:pPr marL="585215" indent="-585215" defTabSz="2340805">
              <a:spcBef>
                <a:spcPts val="4300"/>
              </a:spcBef>
              <a:defRPr sz="4608"/>
            </a:pPr>
            <a:r>
              <a:t>Un percettrone deve essere addestrato in base ad esempi. Deve essere premiato quando scarica in modo corretto e punito quando sbaglia (</a:t>
            </a:r>
            <a:r>
              <a:rPr b="1"/>
              <a:t>supervised learning).</a:t>
            </a:r>
            <a:endParaRPr b="1"/>
          </a:p>
          <a:p>
            <a:pPr marL="585215" indent="-585215" defTabSz="2340805">
              <a:spcBef>
                <a:spcPts val="4300"/>
              </a:spcBef>
              <a:defRPr sz="4608"/>
            </a:pPr>
            <a:r>
              <a:t>Il percettrone va allenato attraverso un</a:t>
            </a:r>
            <a:r>
              <a:rPr b="1"/>
              <a:t> </a:t>
            </a:r>
            <a:r>
              <a:rPr b="1" u="sng"/>
              <a:t>training set, </a:t>
            </a:r>
            <a:r>
              <a:t>ovvero un insieme di input. In base alle risposte che fornisce, il percettrone riceve un feedback di supervisione che gli comunica lo scostamento dell’output fornito da quello reale. Il feedback viene utilizzato per aggiornare i pesi e la soglia. -&gt; </a:t>
            </a:r>
            <a:r>
              <a:rPr b="1"/>
              <a:t>N.B. per essere addestrato sono necessari un gran numero di esempi positivi e negativi</a:t>
            </a:r>
            <a:endParaRPr b="1"/>
          </a:p>
          <a:p>
            <a:pPr marL="585215" indent="-585215" defTabSz="2340805">
              <a:spcBef>
                <a:spcPts val="4300"/>
              </a:spcBef>
              <a:defRPr sz="4608"/>
            </a:pPr>
            <a:r>
              <a:t>Vi è un secondo insieme di input detto </a:t>
            </a:r>
            <a:r>
              <a:rPr b="1"/>
              <a:t>insieme di valutazione (test set)</a:t>
            </a:r>
            <a:r>
              <a:t> sulla base del quale si valutano i “progressi” del percettrone, ovvero in che misura ha imparato a svolgere il compito assegnatogli. </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3" name="Algoritmo di apprendimento del percettrone"/>
          <p:cNvSpPr txBox="1"/>
          <p:nvPr>
            <p:ph type="title"/>
          </p:nvPr>
        </p:nvSpPr>
        <p:spPr>
          <a:prstGeom prst="rect">
            <a:avLst/>
          </a:prstGeom>
        </p:spPr>
        <p:txBody>
          <a:bodyPr/>
          <a:lstStyle/>
          <a:p>
            <a:pPr/>
            <a:r>
              <a:t>Algoritmo di apprendimento del percettrone</a:t>
            </a:r>
          </a:p>
        </p:txBody>
      </p:sp>
      <p:sp>
        <p:nvSpPr>
          <p:cNvPr id="334" name="Allo stato iniziale, il percettrone ha una distribuzione random di pesi compresi  tra -1 e 1, ed ha una data soglia (la soglia è introdotta con un nodo di input con valore costante di 1 avente come peso -soglia)…"/>
          <p:cNvSpPr txBox="1"/>
          <p:nvPr>
            <p:ph type="body" idx="1"/>
          </p:nvPr>
        </p:nvSpPr>
        <p:spPr>
          <a:prstGeom prst="rect">
            <a:avLst/>
          </a:prstGeom>
        </p:spPr>
        <p:txBody>
          <a:bodyPr/>
          <a:lstStyle/>
          <a:p>
            <a:pPr marL="554736" indent="-554736" defTabSz="2218888">
              <a:spcBef>
                <a:spcPts val="4000"/>
              </a:spcBef>
              <a:defRPr sz="4368"/>
            </a:pPr>
            <a:r>
              <a:t>Allo stato iniziale, il percettrone ha una distribuzione </a:t>
            </a:r>
            <a:r>
              <a:rPr b="1"/>
              <a:t>random</a:t>
            </a:r>
            <a:r>
              <a:t> di pesi compresi  tra -1 e 1, ed ha una data soglia (la soglia è introdotta con un nodo di input con valore costante di 1 avente come peso -</a:t>
            </a:r>
            <a:r>
              <a:rPr i="1"/>
              <a:t>soglia</a:t>
            </a:r>
            <a:r>
              <a:t>) </a:t>
            </a:r>
          </a:p>
          <a:p>
            <a:pPr marL="554736" indent="-554736" defTabSz="2218888">
              <a:spcBef>
                <a:spcPts val="4000"/>
              </a:spcBef>
              <a:defRPr sz="4368"/>
            </a:pPr>
            <a:r>
              <a:t>Gli viene somministrato il primo esempio de training set. Il percettrone fa la somma pesata degli input e restituisce, dopo il confronto con la soglia, il valore 0 oppure 1. In altri termini, il percettrone scarica se la somma pesata degli input  è maggiore o uguale a 0 (</a:t>
            </a:r>
            <a:r>
              <a:rPr b="1"/>
              <a:t>questo significa che la somma pesata degli input supera la soglia</a:t>
            </a:r>
            <a:r>
              <a:t>).</a:t>
            </a:r>
          </a:p>
          <a:p>
            <a:pPr marL="554736" indent="-554736" defTabSz="2218888">
              <a:spcBef>
                <a:spcPts val="4000"/>
              </a:spcBef>
              <a:defRPr sz="4368"/>
            </a:pPr>
            <a:r>
              <a:t>L’output viene confrontato con il </a:t>
            </a:r>
            <a:r>
              <a:rPr b="1"/>
              <a:t>valore reale (fornito dall’uomo)</a:t>
            </a:r>
          </a:p>
          <a:p>
            <a:pPr marL="554736" indent="-554736" defTabSz="2218888">
              <a:spcBef>
                <a:spcPts val="4000"/>
              </a:spcBef>
              <a:defRPr sz="4368"/>
            </a:pPr>
            <a:r>
              <a:t>Se il percettrone risponde in modo corretto, non vi è alcuna variazione.</a:t>
            </a:r>
          </a:p>
          <a:p>
            <a:pPr marL="554736" indent="-554736" defTabSz="2218888">
              <a:spcBef>
                <a:spcPts val="4000"/>
              </a:spcBef>
              <a:defRPr sz="4368"/>
            </a:pPr>
            <a:r>
              <a:t>Se il percettrone sbaglia, i pesi e la soglia vengono modificati.</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6" name="Algoritmo di apprendimento del percettrone"/>
          <p:cNvSpPr txBox="1"/>
          <p:nvPr>
            <p:ph type="title"/>
          </p:nvPr>
        </p:nvSpPr>
        <p:spPr>
          <a:prstGeom prst="rect">
            <a:avLst/>
          </a:prstGeom>
        </p:spPr>
        <p:txBody>
          <a:bodyPr/>
          <a:lstStyle/>
          <a:p>
            <a:pPr/>
            <a:r>
              <a:t>Algoritmo di apprendimento del percettrone</a:t>
            </a:r>
          </a:p>
        </p:txBody>
      </p:sp>
      <p:sp>
        <p:nvSpPr>
          <p:cNvPr id="337" name="Come si aggiornano i pesi?"/>
          <p:cNvSpPr txBox="1"/>
          <p:nvPr>
            <p:ph type="body" idx="1"/>
          </p:nvPr>
        </p:nvSpPr>
        <p:spPr>
          <a:prstGeom prst="rect">
            <a:avLst/>
          </a:prstGeom>
        </p:spPr>
        <p:txBody>
          <a:bodyPr/>
          <a:lstStyle/>
          <a:p>
            <a:pPr/>
            <a:r>
              <a:rPr b="1"/>
              <a:t>Come si aggiornano i pesi? </a:t>
            </a:r>
            <a:br/>
            <a:br/>
            <a14:m>
              <m:oMath>
                <m:sSub>
                  <m:e>
                    <m:r>
                      <a:rPr xmlns:a="http://schemas.openxmlformats.org/drawingml/2006/main" sz="8300" i="1">
                        <a:solidFill>
                          <a:srgbClr val="000000"/>
                        </a:solidFill>
                        <a:latin typeface="Cambria Math" panose="02040503050406030204" pitchFamily="18" charset="0"/>
                      </a:rPr>
                      <m:t>w</m:t>
                    </m:r>
                  </m:e>
                  <m:sub>
                    <m:r>
                      <a:rPr xmlns:a="http://schemas.openxmlformats.org/drawingml/2006/main" sz="8300" i="1">
                        <a:solidFill>
                          <a:srgbClr val="000000"/>
                        </a:solidFill>
                        <a:latin typeface="Cambria Math" panose="02040503050406030204" pitchFamily="18" charset="0"/>
                      </a:rPr>
                      <m:t>j</m:t>
                    </m:r>
                  </m:sub>
                </m:sSub>
                <m:r>
                  <a:rPr xmlns:a="http://schemas.openxmlformats.org/drawingml/2006/main" sz="8300" i="1">
                    <a:solidFill>
                      <a:srgbClr val="000000"/>
                    </a:solidFill>
                    <a:latin typeface="Cambria Math" panose="02040503050406030204" pitchFamily="18" charset="0"/>
                  </a:rPr>
                  <m:t>:</m:t>
                </m:r>
                <m:r>
                  <a:rPr xmlns:a="http://schemas.openxmlformats.org/drawingml/2006/main" sz="8300" i="1">
                    <a:solidFill>
                      <a:srgbClr val="000000"/>
                    </a:solidFill>
                    <a:latin typeface="Cambria Math" panose="02040503050406030204" pitchFamily="18" charset="0"/>
                  </a:rPr>
                  <m:t>=</m:t>
                </m:r>
                <m:sSub>
                  <m:e>
                    <m:r>
                      <a:rPr xmlns:a="http://schemas.openxmlformats.org/drawingml/2006/main" sz="8300" i="1">
                        <a:solidFill>
                          <a:srgbClr val="000000"/>
                        </a:solidFill>
                        <a:latin typeface="Cambria Math" panose="02040503050406030204" pitchFamily="18" charset="0"/>
                      </a:rPr>
                      <m:t>w</m:t>
                    </m:r>
                  </m:e>
                  <m:sub>
                    <m:r>
                      <a:rPr xmlns:a="http://schemas.openxmlformats.org/drawingml/2006/main" sz="8300" i="1">
                        <a:solidFill>
                          <a:srgbClr val="000000"/>
                        </a:solidFill>
                        <a:latin typeface="Cambria Math" panose="02040503050406030204" pitchFamily="18" charset="0"/>
                      </a:rPr>
                      <m:t>j</m:t>
                    </m:r>
                  </m:sub>
                </m:sSub>
                <m:r>
                  <a:rPr xmlns:a="http://schemas.openxmlformats.org/drawingml/2006/main" sz="8300" i="1">
                    <a:solidFill>
                      <a:srgbClr val="000000"/>
                    </a:solidFill>
                    <a:latin typeface="Cambria Math" panose="02040503050406030204" pitchFamily="18" charset="0"/>
                  </a:rPr>
                  <m:t>←</m:t>
                </m:r>
                <m:sSub>
                  <m:e>
                    <m:r>
                      <a:rPr xmlns:a="http://schemas.openxmlformats.org/drawingml/2006/main" sz="8300" i="1">
                        <a:solidFill>
                          <a:srgbClr val="000000"/>
                        </a:solidFill>
                        <a:latin typeface="Cambria Math" panose="02040503050406030204" pitchFamily="18" charset="0"/>
                      </a:rPr>
                      <m:t>w</m:t>
                    </m:r>
                  </m:e>
                  <m:sub>
                    <m:r>
                      <a:rPr xmlns:a="http://schemas.openxmlformats.org/drawingml/2006/main" sz="8300" i="1">
                        <a:solidFill>
                          <a:srgbClr val="000000"/>
                        </a:solidFill>
                        <a:latin typeface="Cambria Math" panose="02040503050406030204" pitchFamily="18" charset="0"/>
                      </a:rPr>
                      <m:t>j</m:t>
                    </m:r>
                  </m:sub>
                </m:sSub>
                <m:r>
                  <a:rPr xmlns:a="http://schemas.openxmlformats.org/drawingml/2006/main" sz="8300" i="1">
                    <a:solidFill>
                      <a:srgbClr val="000000"/>
                    </a:solidFill>
                    <a:latin typeface="Cambria Math" panose="02040503050406030204" pitchFamily="18" charset="0"/>
                  </a:rPr>
                  <m:t>+</m:t>
                </m:r>
                <m:r>
                  <a:rPr xmlns:a="http://schemas.openxmlformats.org/drawingml/2006/main" sz="8300" i="1">
                    <a:solidFill>
                      <a:srgbClr val="000000"/>
                    </a:solidFill>
                    <a:latin typeface="Cambria Math" panose="02040503050406030204" pitchFamily="18" charset="0"/>
                  </a:rPr>
                  <m:t>η</m:t>
                </m:r>
                <m:r>
                  <a:rPr xmlns:a="http://schemas.openxmlformats.org/drawingml/2006/main" sz="8300" i="1">
                    <a:solidFill>
                      <a:srgbClr val="000000"/>
                    </a:solidFill>
                    <a:latin typeface="Cambria Math" panose="02040503050406030204" pitchFamily="18" charset="0"/>
                  </a:rPr>
                  <m:t>(</m:t>
                </m:r>
                <m:r>
                  <a:rPr xmlns:a="http://schemas.openxmlformats.org/drawingml/2006/main" sz="8300" i="1">
                    <a:solidFill>
                      <a:srgbClr val="000000"/>
                    </a:solidFill>
                    <a:latin typeface="Cambria Math" panose="02040503050406030204" pitchFamily="18" charset="0"/>
                  </a:rPr>
                  <m:t>t</m:t>
                </m:r>
                <m:r>
                  <a:rPr xmlns:a="http://schemas.openxmlformats.org/drawingml/2006/main" sz="8300" i="1">
                    <a:solidFill>
                      <a:srgbClr val="000000"/>
                    </a:solidFill>
                    <a:latin typeface="Cambria Math" panose="02040503050406030204" pitchFamily="18" charset="0"/>
                  </a:rPr>
                  <m:t>-</m:t>
                </m:r>
                <m:r>
                  <a:rPr xmlns:a="http://schemas.openxmlformats.org/drawingml/2006/main" sz="8300" i="1">
                    <a:solidFill>
                      <a:srgbClr val="000000"/>
                    </a:solidFill>
                    <a:latin typeface="Cambria Math" panose="02040503050406030204" pitchFamily="18" charset="0"/>
                  </a:rPr>
                  <m:t>y</m:t>
                </m:r>
                <m:r>
                  <a:rPr xmlns:a="http://schemas.openxmlformats.org/drawingml/2006/main" sz="8300" i="1">
                    <a:solidFill>
                      <a:srgbClr val="000000"/>
                    </a:solidFill>
                    <a:latin typeface="Cambria Math" panose="02040503050406030204" pitchFamily="18" charset="0"/>
                  </a:rPr>
                  <m:t>)</m:t>
                </m:r>
                <m:sSub>
                  <m:e>
                    <m:r>
                      <a:rPr xmlns:a="http://schemas.openxmlformats.org/drawingml/2006/main" sz="8300" i="1">
                        <a:solidFill>
                          <a:srgbClr val="000000"/>
                        </a:solidFill>
                        <a:latin typeface="Cambria Math" panose="02040503050406030204" pitchFamily="18" charset="0"/>
                      </a:rPr>
                      <m:t>x</m:t>
                    </m:r>
                  </m:e>
                  <m:sub>
                    <m:r>
                      <a:rPr xmlns:a="http://schemas.openxmlformats.org/drawingml/2006/main" sz="8300" i="1">
                        <a:solidFill>
                          <a:srgbClr val="000000"/>
                        </a:solidFill>
                        <a:latin typeface="Cambria Math" panose="02040503050406030204" pitchFamily="18" charset="0"/>
                      </a:rPr>
                      <m:t>j</m:t>
                    </m:r>
                  </m:sub>
                </m:sSub>
              </m:oMath>
            </a14:m>
            <a:endParaRPr sz="6900"/>
          </a:p>
        </p:txBody>
      </p:sp>
      <p:sp>
        <p:nvSpPr>
          <p:cNvPr id="338" name="Linea"/>
          <p:cNvSpPr/>
          <p:nvPr/>
        </p:nvSpPr>
        <p:spPr>
          <a:xfrm flipV="1">
            <a:off x="5846072" y="6768026"/>
            <a:ext cx="1270001" cy="1270001"/>
          </a:xfrm>
          <a:prstGeom prst="line">
            <a:avLst/>
          </a:prstGeom>
          <a:ln w="114300">
            <a:solidFill>
              <a:srgbClr val="000000"/>
            </a:solidFill>
            <a:miter lim="400000"/>
            <a:tailEnd type="triangle"/>
          </a:ln>
        </p:spPr>
        <p:txBody>
          <a:bodyPr lIns="50800" tIns="50800" rIns="50800" bIns="50800" anchor="ctr"/>
          <a:lstStyle/>
          <a:p>
            <a:pPr/>
          </a:p>
        </p:txBody>
      </p:sp>
      <p:sp>
        <p:nvSpPr>
          <p:cNvPr id="339" name="Linea"/>
          <p:cNvSpPr/>
          <p:nvPr/>
        </p:nvSpPr>
        <p:spPr>
          <a:xfrm flipV="1">
            <a:off x="6854482" y="6886509"/>
            <a:ext cx="2213244" cy="2517758"/>
          </a:xfrm>
          <a:prstGeom prst="line">
            <a:avLst/>
          </a:prstGeom>
          <a:ln w="114300">
            <a:solidFill>
              <a:srgbClr val="000000"/>
            </a:solidFill>
            <a:miter lim="400000"/>
            <a:tailEnd type="triangle"/>
          </a:ln>
        </p:spPr>
        <p:txBody>
          <a:bodyPr lIns="50800" tIns="50800" rIns="50800" bIns="50800" anchor="ctr"/>
          <a:lstStyle/>
          <a:p>
            <a:pPr/>
          </a:p>
        </p:txBody>
      </p:sp>
      <p:sp>
        <p:nvSpPr>
          <p:cNvPr id="340" name="Linea"/>
          <p:cNvSpPr/>
          <p:nvPr/>
        </p:nvSpPr>
        <p:spPr>
          <a:xfrm flipH="1" flipV="1">
            <a:off x="12500058" y="7052387"/>
            <a:ext cx="3305796" cy="1789266"/>
          </a:xfrm>
          <a:prstGeom prst="line">
            <a:avLst/>
          </a:prstGeom>
          <a:ln w="114300">
            <a:solidFill>
              <a:srgbClr val="000000"/>
            </a:solidFill>
            <a:miter lim="400000"/>
            <a:tailEnd type="triangle"/>
          </a:ln>
        </p:spPr>
        <p:txBody>
          <a:bodyPr lIns="50800" tIns="50800" rIns="50800" bIns="50800" anchor="ctr"/>
          <a:lstStyle/>
          <a:p>
            <a:pPr/>
          </a:p>
        </p:txBody>
      </p:sp>
      <p:sp>
        <p:nvSpPr>
          <p:cNvPr id="341" name="Linea"/>
          <p:cNvSpPr/>
          <p:nvPr/>
        </p:nvSpPr>
        <p:spPr>
          <a:xfrm flipH="1" flipV="1">
            <a:off x="11442219" y="6886509"/>
            <a:ext cx="2448268" cy="3701566"/>
          </a:xfrm>
          <a:prstGeom prst="line">
            <a:avLst/>
          </a:prstGeom>
          <a:ln w="114300">
            <a:solidFill>
              <a:srgbClr val="000000"/>
            </a:solidFill>
            <a:miter lim="400000"/>
            <a:tailEnd type="triangle"/>
          </a:ln>
        </p:spPr>
        <p:txBody>
          <a:bodyPr lIns="50800" tIns="50800" rIns="50800" bIns="50800" anchor="ctr"/>
          <a:lstStyle/>
          <a:p>
            <a:pPr/>
          </a:p>
        </p:txBody>
      </p:sp>
      <p:sp>
        <p:nvSpPr>
          <p:cNvPr id="342" name="Linea"/>
          <p:cNvSpPr/>
          <p:nvPr/>
        </p:nvSpPr>
        <p:spPr>
          <a:xfrm flipV="1">
            <a:off x="8615743" y="6886510"/>
            <a:ext cx="1271004" cy="4040552"/>
          </a:xfrm>
          <a:prstGeom prst="line">
            <a:avLst/>
          </a:prstGeom>
          <a:ln w="114300">
            <a:solidFill>
              <a:srgbClr val="000000"/>
            </a:solidFill>
            <a:miter lim="400000"/>
            <a:tailEnd type="triangle"/>
          </a:ln>
        </p:spPr>
        <p:txBody>
          <a:bodyPr lIns="50800" tIns="50800" rIns="50800" bIns="50800" anchor="ctr"/>
          <a:lstStyle/>
          <a:p>
            <a:pPr/>
          </a:p>
        </p:txBody>
      </p:sp>
      <p:sp>
        <p:nvSpPr>
          <p:cNvPr id="343" name="PESO originario"/>
          <p:cNvSpPr txBox="1"/>
          <p:nvPr/>
        </p:nvSpPr>
        <p:spPr>
          <a:xfrm>
            <a:off x="3388951" y="8046774"/>
            <a:ext cx="3672384" cy="6594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700">
                <a:solidFill>
                  <a:srgbClr val="000000"/>
                </a:solidFill>
              </a:defRPr>
            </a:lvl1pPr>
          </a:lstStyle>
          <a:p>
            <a:pPr/>
            <a:r>
              <a:t>PESO originario</a:t>
            </a:r>
          </a:p>
        </p:txBody>
      </p:sp>
      <p:sp>
        <p:nvSpPr>
          <p:cNvPr id="344" name="Tasso di  apprendimento"/>
          <p:cNvSpPr txBox="1"/>
          <p:nvPr/>
        </p:nvSpPr>
        <p:spPr>
          <a:xfrm>
            <a:off x="5036348" y="9375290"/>
            <a:ext cx="3515907" cy="12309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700">
                <a:solidFill>
                  <a:srgbClr val="000000"/>
                </a:solidFill>
              </a:defRPr>
            </a:pPr>
            <a:r>
              <a:t>Tasso di </a:t>
            </a:r>
            <a:br/>
            <a:r>
              <a:t>apprendimento</a:t>
            </a:r>
          </a:p>
        </p:txBody>
      </p:sp>
      <p:sp>
        <p:nvSpPr>
          <p:cNvPr id="345" name="input associato a peso"/>
          <p:cNvSpPr txBox="1"/>
          <p:nvPr/>
        </p:nvSpPr>
        <p:spPr>
          <a:xfrm>
            <a:off x="13278742" y="8817514"/>
            <a:ext cx="5779265" cy="8885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700">
                <a:solidFill>
                  <a:srgbClr val="000000"/>
                </a:solidFill>
              </a:defRPr>
            </a:pPr>
            <a:r>
              <a:t>input associato a peso </a:t>
            </a:r>
            <a14:m>
              <m:oMath>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j</m:t>
                    </m:r>
                  </m:sub>
                </m:sSub>
              </m:oMath>
            </a14:m>
          </a:p>
        </p:txBody>
      </p:sp>
      <p:sp>
        <p:nvSpPr>
          <p:cNvPr id="346" name="output effettivo"/>
          <p:cNvSpPr txBox="1"/>
          <p:nvPr/>
        </p:nvSpPr>
        <p:spPr>
          <a:xfrm>
            <a:off x="6478620" y="10898906"/>
            <a:ext cx="3529064" cy="6594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700">
                <a:solidFill>
                  <a:srgbClr val="000000"/>
                </a:solidFill>
              </a:defRPr>
            </a:lvl1pPr>
          </a:lstStyle>
          <a:p>
            <a:pPr/>
            <a:r>
              <a:t>output effettivo</a:t>
            </a:r>
          </a:p>
        </p:txBody>
      </p:sp>
      <p:sp>
        <p:nvSpPr>
          <p:cNvPr id="347" name="output fornito dal percettrone"/>
          <p:cNvSpPr txBox="1"/>
          <p:nvPr/>
        </p:nvSpPr>
        <p:spPr>
          <a:xfrm>
            <a:off x="11698558" y="10717848"/>
            <a:ext cx="6745060" cy="6594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700">
                <a:solidFill>
                  <a:srgbClr val="000000"/>
                </a:solidFill>
              </a:defRPr>
            </a:lvl1pPr>
          </a:lstStyle>
          <a:p>
            <a:pPr/>
            <a:r>
              <a:t>output fornito dal percettrone</a:t>
            </a:r>
          </a:p>
        </p:txBody>
      </p:sp>
      <p:sp>
        <p:nvSpPr>
          <p:cNvPr id="348" name="La soglia si aggiorna come un qualsiasi altro peso."/>
          <p:cNvSpPr txBox="1"/>
          <p:nvPr/>
        </p:nvSpPr>
        <p:spPr>
          <a:xfrm>
            <a:off x="909932" y="12147303"/>
            <a:ext cx="16396583" cy="7958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4600">
                <a:solidFill>
                  <a:srgbClr val="000000"/>
                </a:solidFill>
              </a:defRPr>
            </a:lvl1pPr>
          </a:lstStyle>
          <a:p>
            <a:pPr/>
            <a:r>
              <a:t>La soglia si aggiorna come un qualsiasi altro peso. </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0" name="Ancora sui percettroni"/>
          <p:cNvSpPr txBox="1"/>
          <p:nvPr>
            <p:ph type="title"/>
          </p:nvPr>
        </p:nvSpPr>
        <p:spPr>
          <a:prstGeom prst="rect">
            <a:avLst/>
          </a:prstGeom>
        </p:spPr>
        <p:txBody>
          <a:bodyPr/>
          <a:lstStyle/>
          <a:p>
            <a:pPr/>
            <a:r>
              <a:t>Ancora sui percettroni</a:t>
            </a:r>
          </a:p>
        </p:txBody>
      </p:sp>
      <p:sp>
        <p:nvSpPr>
          <p:cNvPr id="351" name="N.B. La variazione dei pesi non deve essere eccessiva altrimenti potrebbero occorrere distorsioni.…"/>
          <p:cNvSpPr txBox="1"/>
          <p:nvPr>
            <p:ph type="body" idx="1"/>
          </p:nvPr>
        </p:nvSpPr>
        <p:spPr>
          <a:prstGeom prst="rect">
            <a:avLst/>
          </a:prstGeom>
        </p:spPr>
        <p:txBody>
          <a:bodyPr/>
          <a:lstStyle/>
          <a:p>
            <a:pPr>
              <a:defRPr b="1"/>
            </a:pPr>
            <a:r>
              <a:t>N.B. </a:t>
            </a:r>
            <a:r>
              <a:rPr b="0"/>
              <a:t>La variazione dei pesi non deve essere eccessiva altrimenti potrebbero occorrere distorsioni.</a:t>
            </a:r>
            <a:endParaRPr b="0"/>
          </a:p>
          <a:p>
            <a:pPr>
              <a:defRPr b="1"/>
            </a:pPr>
            <a:r>
              <a:rPr b="0"/>
              <a:t>Possiamo concludere che il percettrone “ha imparato” quando i suoi pesi e la sua soglia si assestano su valori per cui gli output sull’insieme di addestramento sono corretti.</a:t>
            </a:r>
            <a:endParaRPr b="0"/>
          </a:p>
          <a:p>
            <a:pPr>
              <a:defRPr b="1"/>
            </a:pPr>
            <a:r>
              <a:rPr b="0"/>
              <a:t>Un percettrone come quello descritto può riconoscere e.g. una sola cifra. Tuttavia si può immaginare un percettrone con dieci output ognuno dei quali corrispondente ad un certo numero compreso tra 0 e 9.</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3" name="Outputs multipli"/>
          <p:cNvSpPr txBox="1"/>
          <p:nvPr>
            <p:ph type="title"/>
          </p:nvPr>
        </p:nvSpPr>
        <p:spPr>
          <a:prstGeom prst="rect">
            <a:avLst/>
          </a:prstGeom>
        </p:spPr>
        <p:txBody>
          <a:bodyPr/>
          <a:lstStyle/>
          <a:p>
            <a:pPr/>
            <a:r>
              <a:t>Outputs multipli</a:t>
            </a:r>
          </a:p>
        </p:txBody>
      </p:sp>
      <p:sp>
        <p:nvSpPr>
          <p:cNvPr id="354" name="Ovale"/>
          <p:cNvSpPr/>
          <p:nvPr/>
        </p:nvSpPr>
        <p:spPr>
          <a:xfrm>
            <a:off x="7922226" y="4388488"/>
            <a:ext cx="781532" cy="823743"/>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55" name="Ovale"/>
          <p:cNvSpPr/>
          <p:nvPr/>
        </p:nvSpPr>
        <p:spPr>
          <a:xfrm>
            <a:off x="7922226" y="5417308"/>
            <a:ext cx="781532" cy="823743"/>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56" name="Ovale"/>
          <p:cNvSpPr/>
          <p:nvPr/>
        </p:nvSpPr>
        <p:spPr>
          <a:xfrm>
            <a:off x="7922226" y="6446129"/>
            <a:ext cx="781532" cy="823742"/>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57" name="Ovale"/>
          <p:cNvSpPr/>
          <p:nvPr/>
        </p:nvSpPr>
        <p:spPr>
          <a:xfrm>
            <a:off x="7922226" y="9145696"/>
            <a:ext cx="781532" cy="823743"/>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58" name="Ovale"/>
          <p:cNvSpPr/>
          <p:nvPr/>
        </p:nvSpPr>
        <p:spPr>
          <a:xfrm>
            <a:off x="7922226" y="12208985"/>
            <a:ext cx="781532" cy="823743"/>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59" name="Ovale"/>
          <p:cNvSpPr/>
          <p:nvPr/>
        </p:nvSpPr>
        <p:spPr>
          <a:xfrm>
            <a:off x="15371536" y="5417308"/>
            <a:ext cx="781532" cy="823743"/>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0" name="Ovale"/>
          <p:cNvSpPr/>
          <p:nvPr/>
        </p:nvSpPr>
        <p:spPr>
          <a:xfrm>
            <a:off x="15371536" y="6446129"/>
            <a:ext cx="781532" cy="823742"/>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1" name="Ovale"/>
          <p:cNvSpPr/>
          <p:nvPr/>
        </p:nvSpPr>
        <p:spPr>
          <a:xfrm>
            <a:off x="15371536" y="7474949"/>
            <a:ext cx="781532" cy="823743"/>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2" name="Ovale"/>
          <p:cNvSpPr/>
          <p:nvPr/>
        </p:nvSpPr>
        <p:spPr>
          <a:xfrm>
            <a:off x="15371536" y="8503770"/>
            <a:ext cx="781532" cy="823742"/>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3" name="Ovale"/>
          <p:cNvSpPr/>
          <p:nvPr/>
        </p:nvSpPr>
        <p:spPr>
          <a:xfrm>
            <a:off x="15371536" y="9532590"/>
            <a:ext cx="781532" cy="823742"/>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4" name="Ovale"/>
          <p:cNvSpPr/>
          <p:nvPr/>
        </p:nvSpPr>
        <p:spPr>
          <a:xfrm>
            <a:off x="15371536" y="10561410"/>
            <a:ext cx="781532" cy="823742"/>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5" name="Ovale"/>
          <p:cNvSpPr/>
          <p:nvPr/>
        </p:nvSpPr>
        <p:spPr>
          <a:xfrm>
            <a:off x="15371536" y="11639671"/>
            <a:ext cx="781532" cy="823742"/>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6" name="Ovale"/>
          <p:cNvSpPr/>
          <p:nvPr/>
        </p:nvSpPr>
        <p:spPr>
          <a:xfrm>
            <a:off x="15371536" y="4388488"/>
            <a:ext cx="781532" cy="823743"/>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7" name="Ovale"/>
          <p:cNvSpPr/>
          <p:nvPr/>
        </p:nvSpPr>
        <p:spPr>
          <a:xfrm>
            <a:off x="15371536" y="12619051"/>
            <a:ext cx="781532" cy="823742"/>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8" name="Ovale"/>
          <p:cNvSpPr/>
          <p:nvPr/>
        </p:nvSpPr>
        <p:spPr>
          <a:xfrm>
            <a:off x="15371536" y="3310227"/>
            <a:ext cx="781532" cy="823742"/>
          </a:xfrm>
          <a:prstGeom prst="ellipse">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9" name="Linea"/>
          <p:cNvSpPr/>
          <p:nvPr/>
        </p:nvSpPr>
        <p:spPr>
          <a:xfrm flipV="1">
            <a:off x="8312992" y="7365138"/>
            <a:ext cx="1" cy="1672704"/>
          </a:xfrm>
          <a:prstGeom prst="line">
            <a:avLst/>
          </a:prstGeom>
          <a:ln w="127000">
            <a:solidFill>
              <a:srgbClr val="000000"/>
            </a:solidFill>
            <a:prstDash val="sysDot"/>
            <a:miter lim="400000"/>
          </a:ln>
        </p:spPr>
        <p:txBody>
          <a:bodyPr lIns="50800" tIns="50800" rIns="50800" bIns="50800" anchor="ctr"/>
          <a:lstStyle/>
          <a:p>
            <a:pPr/>
          </a:p>
        </p:txBody>
      </p:sp>
      <p:sp>
        <p:nvSpPr>
          <p:cNvPr id="370" name="Linea"/>
          <p:cNvSpPr/>
          <p:nvPr/>
        </p:nvSpPr>
        <p:spPr>
          <a:xfrm flipV="1">
            <a:off x="8312992" y="10161930"/>
            <a:ext cx="1" cy="1854564"/>
          </a:xfrm>
          <a:prstGeom prst="line">
            <a:avLst/>
          </a:prstGeom>
          <a:ln w="127000">
            <a:solidFill>
              <a:srgbClr val="000000"/>
            </a:solidFill>
            <a:prstDash val="sysDot"/>
            <a:miter lim="400000"/>
          </a:ln>
        </p:spPr>
        <p:txBody>
          <a:bodyPr lIns="50800" tIns="50800" rIns="50800" bIns="50800" anchor="ctr"/>
          <a:lstStyle/>
          <a:p>
            <a:pPr/>
          </a:p>
        </p:txBody>
      </p:sp>
      <p:sp>
        <p:nvSpPr>
          <p:cNvPr id="371" name="Linea"/>
          <p:cNvSpPr/>
          <p:nvPr/>
        </p:nvSpPr>
        <p:spPr>
          <a:xfrm flipV="1">
            <a:off x="8876498" y="3771585"/>
            <a:ext cx="6322298" cy="1146102"/>
          </a:xfrm>
          <a:prstGeom prst="line">
            <a:avLst/>
          </a:prstGeom>
          <a:ln w="25400">
            <a:solidFill>
              <a:srgbClr val="000000"/>
            </a:solidFill>
            <a:miter lim="400000"/>
          </a:ln>
        </p:spPr>
        <p:txBody>
          <a:bodyPr lIns="50800" tIns="50800" rIns="50800" bIns="50800" anchor="ctr"/>
          <a:lstStyle/>
          <a:p>
            <a:pPr/>
          </a:p>
        </p:txBody>
      </p:sp>
      <p:sp>
        <p:nvSpPr>
          <p:cNvPr id="372" name="Linea"/>
          <p:cNvSpPr/>
          <p:nvPr/>
        </p:nvSpPr>
        <p:spPr>
          <a:xfrm>
            <a:off x="8879262" y="4942262"/>
            <a:ext cx="6316770" cy="1"/>
          </a:xfrm>
          <a:prstGeom prst="line">
            <a:avLst/>
          </a:prstGeom>
          <a:ln w="25400">
            <a:solidFill>
              <a:srgbClr val="000000"/>
            </a:solidFill>
            <a:miter lim="400000"/>
          </a:ln>
        </p:spPr>
        <p:txBody>
          <a:bodyPr lIns="50800" tIns="50800" rIns="50800" bIns="50800" anchor="ctr"/>
          <a:lstStyle/>
          <a:p>
            <a:pPr/>
          </a:p>
        </p:txBody>
      </p:sp>
      <p:sp>
        <p:nvSpPr>
          <p:cNvPr id="373" name="Linea"/>
          <p:cNvSpPr/>
          <p:nvPr/>
        </p:nvSpPr>
        <p:spPr>
          <a:xfrm>
            <a:off x="8876916" y="4942262"/>
            <a:ext cx="6321462" cy="1089683"/>
          </a:xfrm>
          <a:prstGeom prst="line">
            <a:avLst/>
          </a:prstGeom>
          <a:ln w="25400">
            <a:solidFill>
              <a:srgbClr val="000000"/>
            </a:solidFill>
            <a:miter lim="400000"/>
          </a:ln>
        </p:spPr>
        <p:txBody>
          <a:bodyPr lIns="50800" tIns="50800" rIns="50800" bIns="50800" anchor="ctr"/>
          <a:lstStyle/>
          <a:p>
            <a:pPr/>
          </a:p>
        </p:txBody>
      </p:sp>
      <p:sp>
        <p:nvSpPr>
          <p:cNvPr id="374" name="Linea"/>
          <p:cNvSpPr/>
          <p:nvPr/>
        </p:nvSpPr>
        <p:spPr>
          <a:xfrm>
            <a:off x="8872411" y="4942263"/>
            <a:ext cx="6330471" cy="1773834"/>
          </a:xfrm>
          <a:prstGeom prst="line">
            <a:avLst/>
          </a:prstGeom>
          <a:ln w="25400">
            <a:solidFill>
              <a:srgbClr val="000000"/>
            </a:solidFill>
            <a:miter lim="400000"/>
          </a:ln>
        </p:spPr>
        <p:txBody>
          <a:bodyPr lIns="50800" tIns="50800" rIns="50800" bIns="50800" anchor="ctr"/>
          <a:lstStyle/>
          <a:p>
            <a:pPr/>
          </a:p>
        </p:txBody>
      </p:sp>
      <p:sp>
        <p:nvSpPr>
          <p:cNvPr id="375" name="Linea"/>
          <p:cNvSpPr/>
          <p:nvPr/>
        </p:nvSpPr>
        <p:spPr>
          <a:xfrm>
            <a:off x="8772111" y="4942263"/>
            <a:ext cx="6162798" cy="3831474"/>
          </a:xfrm>
          <a:prstGeom prst="line">
            <a:avLst/>
          </a:prstGeom>
          <a:ln w="25400">
            <a:solidFill>
              <a:srgbClr val="000000"/>
            </a:solidFill>
            <a:miter lim="400000"/>
          </a:ln>
        </p:spPr>
        <p:txBody>
          <a:bodyPr lIns="50800" tIns="50800" rIns="50800" bIns="50800" anchor="ctr"/>
          <a:lstStyle/>
          <a:p>
            <a:pPr/>
          </a:p>
        </p:txBody>
      </p:sp>
      <p:sp>
        <p:nvSpPr>
          <p:cNvPr id="376" name="Linea"/>
          <p:cNvSpPr/>
          <p:nvPr/>
        </p:nvSpPr>
        <p:spPr>
          <a:xfrm>
            <a:off x="9181118" y="4942262"/>
            <a:ext cx="6021764" cy="2729668"/>
          </a:xfrm>
          <a:prstGeom prst="line">
            <a:avLst/>
          </a:prstGeom>
          <a:ln w="25400">
            <a:solidFill>
              <a:srgbClr val="000000"/>
            </a:solidFill>
            <a:miter lim="400000"/>
          </a:ln>
        </p:spPr>
        <p:txBody>
          <a:bodyPr lIns="50800" tIns="50800" rIns="50800" bIns="50800" anchor="ctr"/>
          <a:lstStyle/>
          <a:p>
            <a:pPr/>
          </a:p>
        </p:txBody>
      </p:sp>
      <p:sp>
        <p:nvSpPr>
          <p:cNvPr id="377" name="Linea"/>
          <p:cNvSpPr/>
          <p:nvPr/>
        </p:nvSpPr>
        <p:spPr>
          <a:xfrm>
            <a:off x="9153765" y="5069263"/>
            <a:ext cx="6038959" cy="4685207"/>
          </a:xfrm>
          <a:prstGeom prst="line">
            <a:avLst/>
          </a:prstGeom>
          <a:ln w="25400">
            <a:solidFill>
              <a:srgbClr val="000000"/>
            </a:solidFill>
            <a:miter lim="400000"/>
          </a:ln>
        </p:spPr>
        <p:txBody>
          <a:bodyPr lIns="50800" tIns="50800" rIns="50800" bIns="50800" anchor="ctr"/>
          <a:lstStyle/>
          <a:p>
            <a:pPr/>
          </a:p>
        </p:txBody>
      </p:sp>
      <p:sp>
        <p:nvSpPr>
          <p:cNvPr id="378" name="Linea"/>
          <p:cNvSpPr/>
          <p:nvPr/>
        </p:nvSpPr>
        <p:spPr>
          <a:xfrm>
            <a:off x="9280765" y="5196263"/>
            <a:ext cx="5822470" cy="5381115"/>
          </a:xfrm>
          <a:prstGeom prst="line">
            <a:avLst/>
          </a:prstGeom>
          <a:ln w="25400">
            <a:solidFill>
              <a:srgbClr val="000000"/>
            </a:solidFill>
            <a:miter lim="400000"/>
          </a:ln>
        </p:spPr>
        <p:txBody>
          <a:bodyPr lIns="50800" tIns="50800" rIns="50800" bIns="50800" anchor="ctr"/>
          <a:lstStyle/>
          <a:p>
            <a:pPr/>
          </a:p>
        </p:txBody>
      </p:sp>
      <p:sp>
        <p:nvSpPr>
          <p:cNvPr id="379" name="Linea"/>
          <p:cNvSpPr/>
          <p:nvPr/>
        </p:nvSpPr>
        <p:spPr>
          <a:xfrm>
            <a:off x="9407766" y="5323262"/>
            <a:ext cx="5783309" cy="6500697"/>
          </a:xfrm>
          <a:prstGeom prst="line">
            <a:avLst/>
          </a:prstGeom>
          <a:ln w="25400">
            <a:solidFill>
              <a:srgbClr val="000000"/>
            </a:solidFill>
            <a:miter lim="400000"/>
          </a:ln>
        </p:spPr>
        <p:txBody>
          <a:bodyPr lIns="50800" tIns="50800" rIns="50800" bIns="50800" anchor="ctr"/>
          <a:lstStyle/>
          <a:p>
            <a:pPr/>
          </a:p>
        </p:txBody>
      </p:sp>
      <p:sp>
        <p:nvSpPr>
          <p:cNvPr id="380" name="Linea"/>
          <p:cNvSpPr/>
          <p:nvPr/>
        </p:nvSpPr>
        <p:spPr>
          <a:xfrm>
            <a:off x="9534766" y="5450262"/>
            <a:ext cx="5783309" cy="6500697"/>
          </a:xfrm>
          <a:prstGeom prst="line">
            <a:avLst/>
          </a:prstGeom>
          <a:ln w="25400">
            <a:solidFill>
              <a:srgbClr val="000000"/>
            </a:solidFill>
            <a:miter lim="400000"/>
          </a:ln>
        </p:spPr>
        <p:txBody>
          <a:bodyPr lIns="50800" tIns="50800" rIns="50800" bIns="50800" anchor="ctr"/>
          <a:lstStyle/>
          <a:p>
            <a:pPr/>
          </a:p>
        </p:txBody>
      </p:sp>
      <p:sp>
        <p:nvSpPr>
          <p:cNvPr id="381" name="Linea"/>
          <p:cNvSpPr/>
          <p:nvPr/>
        </p:nvSpPr>
        <p:spPr>
          <a:xfrm flipV="1">
            <a:off x="8698761" y="3879431"/>
            <a:ext cx="6309498" cy="1841857"/>
          </a:xfrm>
          <a:prstGeom prst="line">
            <a:avLst/>
          </a:prstGeom>
          <a:ln w="25400">
            <a:solidFill>
              <a:srgbClr val="000000"/>
            </a:solidFill>
            <a:miter lim="400000"/>
          </a:ln>
        </p:spPr>
        <p:txBody>
          <a:bodyPr lIns="50800" tIns="50800" rIns="50800" bIns="50800" anchor="ctr"/>
          <a:lstStyle/>
          <a:p>
            <a:pPr/>
          </a:p>
        </p:txBody>
      </p:sp>
      <p:sp>
        <p:nvSpPr>
          <p:cNvPr id="382" name="Linea"/>
          <p:cNvSpPr/>
          <p:nvPr/>
        </p:nvSpPr>
        <p:spPr>
          <a:xfrm>
            <a:off x="9069082" y="5078938"/>
            <a:ext cx="6208326" cy="7672499"/>
          </a:xfrm>
          <a:prstGeom prst="line">
            <a:avLst/>
          </a:prstGeom>
          <a:ln w="25400">
            <a:solidFill>
              <a:srgbClr val="000000"/>
            </a:solidFill>
            <a:miter lim="400000"/>
          </a:ln>
        </p:spPr>
        <p:txBody>
          <a:bodyPr lIns="50800" tIns="50800" rIns="50800" bIns="50800" anchor="ctr"/>
          <a:lstStyle/>
          <a:p>
            <a:pPr/>
          </a:p>
        </p:txBody>
      </p:sp>
      <p:sp>
        <p:nvSpPr>
          <p:cNvPr id="383" name="Linea"/>
          <p:cNvSpPr/>
          <p:nvPr/>
        </p:nvSpPr>
        <p:spPr>
          <a:xfrm flipV="1">
            <a:off x="8698762" y="4922777"/>
            <a:ext cx="6677771" cy="798511"/>
          </a:xfrm>
          <a:prstGeom prst="line">
            <a:avLst/>
          </a:prstGeom>
          <a:ln w="25400">
            <a:solidFill>
              <a:srgbClr val="000000"/>
            </a:solidFill>
            <a:miter lim="400000"/>
          </a:ln>
        </p:spPr>
        <p:txBody>
          <a:bodyPr lIns="50800" tIns="50800" rIns="50800" bIns="50800" anchor="ctr"/>
          <a:lstStyle/>
          <a:p>
            <a:pPr/>
          </a:p>
        </p:txBody>
      </p:sp>
      <p:sp>
        <p:nvSpPr>
          <p:cNvPr id="384" name="Linea"/>
          <p:cNvSpPr/>
          <p:nvPr/>
        </p:nvSpPr>
        <p:spPr>
          <a:xfrm>
            <a:off x="8698762" y="5721286"/>
            <a:ext cx="6501463" cy="215787"/>
          </a:xfrm>
          <a:prstGeom prst="line">
            <a:avLst/>
          </a:prstGeom>
          <a:ln w="25400">
            <a:solidFill>
              <a:srgbClr val="000000"/>
            </a:solidFill>
            <a:miter lim="400000"/>
          </a:ln>
        </p:spPr>
        <p:txBody>
          <a:bodyPr lIns="50800" tIns="50800" rIns="50800" bIns="50800" anchor="ctr"/>
          <a:lstStyle/>
          <a:p>
            <a:pPr/>
          </a:p>
        </p:txBody>
      </p:sp>
      <p:sp>
        <p:nvSpPr>
          <p:cNvPr id="385" name="Linea"/>
          <p:cNvSpPr/>
          <p:nvPr/>
        </p:nvSpPr>
        <p:spPr>
          <a:xfrm>
            <a:off x="8786915" y="5721286"/>
            <a:ext cx="6325155" cy="1171620"/>
          </a:xfrm>
          <a:prstGeom prst="line">
            <a:avLst/>
          </a:prstGeom>
          <a:ln w="25400">
            <a:solidFill>
              <a:srgbClr val="000000"/>
            </a:solidFill>
            <a:miter lim="400000"/>
          </a:ln>
        </p:spPr>
        <p:txBody>
          <a:bodyPr lIns="50800" tIns="50800" rIns="50800" bIns="50800" anchor="ctr"/>
          <a:lstStyle/>
          <a:p>
            <a:pPr/>
          </a:p>
        </p:txBody>
      </p:sp>
      <p:sp>
        <p:nvSpPr>
          <p:cNvPr id="386" name="Linea"/>
          <p:cNvSpPr/>
          <p:nvPr/>
        </p:nvSpPr>
        <p:spPr>
          <a:xfrm>
            <a:off x="8795642" y="5721286"/>
            <a:ext cx="6307701" cy="2905003"/>
          </a:xfrm>
          <a:prstGeom prst="line">
            <a:avLst/>
          </a:prstGeom>
          <a:ln w="25400">
            <a:solidFill>
              <a:srgbClr val="000000"/>
            </a:solidFill>
            <a:miter lim="400000"/>
          </a:ln>
        </p:spPr>
        <p:txBody>
          <a:bodyPr lIns="50800" tIns="50800" rIns="50800" bIns="50800" anchor="ctr"/>
          <a:lstStyle/>
          <a:p>
            <a:pPr/>
          </a:p>
        </p:txBody>
      </p:sp>
      <p:sp>
        <p:nvSpPr>
          <p:cNvPr id="387" name="Linea"/>
          <p:cNvSpPr/>
          <p:nvPr/>
        </p:nvSpPr>
        <p:spPr>
          <a:xfrm>
            <a:off x="8888556" y="5721286"/>
            <a:ext cx="6307701" cy="2273428"/>
          </a:xfrm>
          <a:prstGeom prst="line">
            <a:avLst/>
          </a:prstGeom>
          <a:ln w="25400">
            <a:solidFill>
              <a:srgbClr val="000000"/>
            </a:solidFill>
            <a:miter lim="400000"/>
          </a:ln>
        </p:spPr>
        <p:txBody>
          <a:bodyPr lIns="50800" tIns="50800" rIns="50800" bIns="50800" anchor="ctr"/>
          <a:lstStyle/>
          <a:p>
            <a:pPr/>
          </a:p>
        </p:txBody>
      </p:sp>
      <p:sp>
        <p:nvSpPr>
          <p:cNvPr id="388" name="Linea"/>
          <p:cNvSpPr/>
          <p:nvPr/>
        </p:nvSpPr>
        <p:spPr>
          <a:xfrm>
            <a:off x="8794308" y="5721286"/>
            <a:ext cx="6486677" cy="3938312"/>
          </a:xfrm>
          <a:prstGeom prst="line">
            <a:avLst/>
          </a:prstGeom>
          <a:ln w="25400">
            <a:solidFill>
              <a:srgbClr val="000000"/>
            </a:solidFill>
            <a:miter lim="400000"/>
          </a:ln>
        </p:spPr>
        <p:txBody>
          <a:bodyPr lIns="50800" tIns="50800" rIns="50800" bIns="50800" anchor="ctr"/>
          <a:lstStyle/>
          <a:p>
            <a:pPr/>
          </a:p>
        </p:txBody>
      </p:sp>
      <p:sp>
        <p:nvSpPr>
          <p:cNvPr id="389" name="Linea"/>
          <p:cNvSpPr/>
          <p:nvPr/>
        </p:nvSpPr>
        <p:spPr>
          <a:xfrm>
            <a:off x="8795586" y="5721286"/>
            <a:ext cx="6484123" cy="4960408"/>
          </a:xfrm>
          <a:prstGeom prst="line">
            <a:avLst/>
          </a:prstGeom>
          <a:ln w="25400">
            <a:solidFill>
              <a:srgbClr val="000000"/>
            </a:solidFill>
            <a:miter lim="400000"/>
          </a:ln>
        </p:spPr>
        <p:txBody>
          <a:bodyPr lIns="50800" tIns="50800" rIns="50800" bIns="50800" anchor="ctr"/>
          <a:lstStyle/>
          <a:p>
            <a:pPr/>
          </a:p>
        </p:txBody>
      </p:sp>
      <p:sp>
        <p:nvSpPr>
          <p:cNvPr id="390" name="Linea"/>
          <p:cNvSpPr/>
          <p:nvPr/>
        </p:nvSpPr>
        <p:spPr>
          <a:xfrm>
            <a:off x="8895101" y="5721286"/>
            <a:ext cx="6382163" cy="5958650"/>
          </a:xfrm>
          <a:prstGeom prst="line">
            <a:avLst/>
          </a:prstGeom>
          <a:ln w="25400">
            <a:solidFill>
              <a:srgbClr val="000000"/>
            </a:solidFill>
            <a:miter lim="400000"/>
          </a:ln>
        </p:spPr>
        <p:txBody>
          <a:bodyPr lIns="50800" tIns="50800" rIns="50800" bIns="50800" anchor="ctr"/>
          <a:lstStyle/>
          <a:p>
            <a:pPr/>
          </a:p>
        </p:txBody>
      </p:sp>
      <p:sp>
        <p:nvSpPr>
          <p:cNvPr id="391" name="Linea"/>
          <p:cNvSpPr/>
          <p:nvPr/>
        </p:nvSpPr>
        <p:spPr>
          <a:xfrm>
            <a:off x="8890150" y="5721286"/>
            <a:ext cx="6566190" cy="7231055"/>
          </a:xfrm>
          <a:prstGeom prst="line">
            <a:avLst/>
          </a:prstGeom>
          <a:ln w="25400">
            <a:solidFill>
              <a:srgbClr val="000000"/>
            </a:solidFill>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3" name="Perceptrons (Seymur Papert, Marvin Minsky, 1969)"/>
          <p:cNvSpPr txBox="1"/>
          <p:nvPr>
            <p:ph type="title"/>
          </p:nvPr>
        </p:nvSpPr>
        <p:spPr>
          <a:prstGeom prst="rect">
            <a:avLst/>
          </a:prstGeom>
        </p:spPr>
        <p:txBody>
          <a:bodyPr/>
          <a:lstStyle>
            <a:lvl1pPr defTabSz="2145738">
              <a:defRPr spc="-149" sz="7480"/>
            </a:lvl1pPr>
          </a:lstStyle>
          <a:p>
            <a:pPr/>
            <a:r>
              <a:t>Perceptrons (Seymur Papert, Marvin Minsky, 1969)</a:t>
            </a:r>
          </a:p>
        </p:txBody>
      </p:sp>
      <p:sp>
        <p:nvSpPr>
          <p:cNvPr id="394" name="Perceptrons dimostrò che i percettroni avevano un potenziale limitato e che, aggiungendo uno strato intermedio si sarebbe potuto svolgere compiti molto più ampi. Tuttavia, non si era al corrente di estensioni dei risultati di Rosenblatt alle reti multist"/>
          <p:cNvSpPr txBox="1"/>
          <p:nvPr>
            <p:ph type="body" idx="1"/>
          </p:nvPr>
        </p:nvSpPr>
        <p:spPr>
          <a:prstGeom prst="rect">
            <a:avLst/>
          </a:prstGeom>
        </p:spPr>
        <p:txBody>
          <a:bodyPr/>
          <a:lstStyle/>
          <a:p>
            <a:pPr>
              <a:defRPr i="1"/>
            </a:pPr>
            <a:r>
              <a:t>Perceptrons </a:t>
            </a:r>
            <a:r>
              <a:rPr i="0"/>
              <a:t>dimostrò che i percettroni avevano un potenziale limitato e che, aggiungendo uno strato intermedio si sarebbe potuto svolgere compiti molto più ampi. Tuttavia, non si era al corrente di estensioni dei risultati di Rosenblatt alle reti multistrato.</a:t>
            </a:r>
            <a:endParaRPr i="0"/>
          </a:p>
          <a:p>
            <a:pPr>
              <a:defRPr i="1"/>
            </a:pPr>
            <a:r>
              <a:rPr i="0"/>
              <a:t>L’indagine sull’IA subsimbolica fu abbandonato in favore di sistemi più “canonici”, ovvero i sistemi esperti e le loro applicazioni.</a:t>
            </a:r>
            <a:endParaRPr i="0"/>
          </a:p>
          <a:p>
            <a:pPr>
              <a:defRPr i="1"/>
            </a:pPr>
            <a:r>
              <a:rPr i="0"/>
              <a:t>Il “fallimento” del programma di Rosenblatt produsse un nuovo inverno dell’IA a seguito della riduzione di fondi.</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8" name="Esame"/>
          <p:cNvSpPr txBox="1"/>
          <p:nvPr>
            <p:ph type="title"/>
          </p:nvPr>
        </p:nvSpPr>
        <p:spPr>
          <a:prstGeom prst="rect">
            <a:avLst/>
          </a:prstGeom>
        </p:spPr>
        <p:txBody>
          <a:bodyPr/>
          <a:lstStyle/>
          <a:p>
            <a:pPr/>
            <a:r>
              <a:t>Esame</a:t>
            </a:r>
          </a:p>
        </p:txBody>
      </p:sp>
      <p:sp>
        <p:nvSpPr>
          <p:cNvPr id="169" name="Esame orale tradizionale oppure (se i numeri lo consentono) tesina su argomento specifico trattato durante il corso e presentazione."/>
          <p:cNvSpPr txBox="1"/>
          <p:nvPr>
            <p:ph type="body" idx="1"/>
          </p:nvPr>
        </p:nvSpPr>
        <p:spPr>
          <a:prstGeom prst="rect">
            <a:avLst/>
          </a:prstGeom>
        </p:spPr>
        <p:txBody>
          <a:bodyPr/>
          <a:lstStyle/>
          <a:p>
            <a:pPr marL="609600" indent="-609600">
              <a:defRPr sz="7600"/>
            </a:pPr>
            <a:r>
              <a:rPr b="1"/>
              <a:t>Esame orale</a:t>
            </a:r>
            <a:r>
              <a:t> tradizionale oppure (</a:t>
            </a:r>
            <a:r>
              <a:rPr b="1" u="sng"/>
              <a:t>se i numeri lo consentono</a:t>
            </a:r>
            <a:r>
              <a:t>) </a:t>
            </a:r>
            <a:r>
              <a:rPr b="1"/>
              <a:t>tesina</a:t>
            </a:r>
            <a:r>
              <a:t> su argomento specifico trattato durante il corso e </a:t>
            </a:r>
            <a:r>
              <a:rPr b="1"/>
              <a:t>presentazione.</a:t>
            </a:r>
            <a:r>
              <a:t> </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6" name="Reti Neurali Profonde"/>
          <p:cNvSpPr txBox="1"/>
          <p:nvPr>
            <p:ph type="title"/>
          </p:nvPr>
        </p:nvSpPr>
        <p:spPr>
          <a:prstGeom prst="rect">
            <a:avLst/>
          </a:prstGeom>
        </p:spPr>
        <p:txBody>
          <a:bodyPr/>
          <a:lstStyle/>
          <a:p>
            <a:pPr/>
            <a:r>
              <a:t>Reti Neurali Profonde</a:t>
            </a:r>
          </a:p>
        </p:txBody>
      </p:sp>
      <p:sp>
        <p:nvSpPr>
          <p:cNvPr id="397" name="Come abbiamo potuto notare, i percettroni constano di 2 soli strati. Tuttavia non  è difficile immaginare reti composte da un numero superiore di strati"/>
          <p:cNvSpPr txBox="1"/>
          <p:nvPr>
            <p:ph type="body" sz="quarter" idx="1"/>
          </p:nvPr>
        </p:nvSpPr>
        <p:spPr>
          <a:xfrm>
            <a:off x="1206500" y="2729994"/>
            <a:ext cx="21971000" cy="2450760"/>
          </a:xfrm>
          <a:prstGeom prst="rect">
            <a:avLst/>
          </a:prstGeom>
        </p:spPr>
        <p:txBody>
          <a:bodyPr/>
          <a:lstStyle/>
          <a:p>
            <a:pPr/>
            <a:r>
              <a:t>Come abbiamo potuto notare, i percettroni constano di 2 soli strati. Tuttavia non  è difficile immaginare reti composte da un numero superiore di strati</a:t>
            </a:r>
          </a:p>
        </p:txBody>
      </p:sp>
      <p:pic>
        <p:nvPicPr>
          <p:cNvPr id="398" name="Immagine" descr="Immagine"/>
          <p:cNvPicPr>
            <a:picLocks noChangeAspect="1"/>
          </p:cNvPicPr>
          <p:nvPr/>
        </p:nvPicPr>
        <p:blipFill>
          <a:blip r:embed="rId3">
            <a:extLst/>
          </a:blip>
          <a:stretch>
            <a:fillRect/>
          </a:stretch>
        </p:blipFill>
        <p:spPr>
          <a:xfrm>
            <a:off x="8869746" y="4581997"/>
            <a:ext cx="6644508" cy="8859343"/>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0" name="Reti neurali profonde"/>
          <p:cNvSpPr txBox="1"/>
          <p:nvPr>
            <p:ph type="title"/>
          </p:nvPr>
        </p:nvSpPr>
        <p:spPr>
          <a:prstGeom prst="rect">
            <a:avLst/>
          </a:prstGeom>
        </p:spPr>
        <p:txBody>
          <a:bodyPr/>
          <a:lstStyle/>
          <a:p>
            <a:pPr/>
            <a:r>
              <a:t>Reti neurali profonde</a:t>
            </a:r>
          </a:p>
        </p:txBody>
      </p:sp>
      <p:sp>
        <p:nvSpPr>
          <p:cNvPr id="401" name="Sottotitolo diapositiva"/>
          <p:cNvSpPr txBox="1"/>
          <p:nvPr>
            <p:ph type="body" idx="21"/>
          </p:nvPr>
        </p:nvSpPr>
        <p:spPr>
          <a:prstGeom prst="rect">
            <a:avLst/>
          </a:prstGeom>
        </p:spPr>
        <p:txBody>
          <a:bodyPr/>
          <a:lstStyle/>
          <a:p>
            <a:pPr/>
          </a:p>
        </p:txBody>
      </p:sp>
      <p:sp>
        <p:nvSpPr>
          <p:cNvPr id="402" name="Una rete neurale si dice profonda se ha almeno tre strati…"/>
          <p:cNvSpPr txBox="1"/>
          <p:nvPr>
            <p:ph type="body" idx="1"/>
          </p:nvPr>
        </p:nvSpPr>
        <p:spPr>
          <a:prstGeom prst="rect">
            <a:avLst/>
          </a:prstGeom>
        </p:spPr>
        <p:txBody>
          <a:bodyPr/>
          <a:lstStyle/>
          <a:p>
            <a:pPr marL="554736" indent="-554736" defTabSz="2218888">
              <a:spcBef>
                <a:spcPts val="4000"/>
              </a:spcBef>
              <a:defRPr sz="4368"/>
            </a:pPr>
            <a:r>
              <a:t>Una rete neurale si dice profonda se ha almeno tre strati</a:t>
            </a:r>
          </a:p>
          <a:p>
            <a:pPr marL="554736" indent="-554736" defTabSz="2218888">
              <a:spcBef>
                <a:spcPts val="4000"/>
              </a:spcBef>
              <a:defRPr sz="4368"/>
            </a:pPr>
            <a:r>
              <a:t>Come per i percettroni le reti neurali profonde (o multistrato) sono composte di nodi e di connessioni pesate. Come nel caso dei percettroni, ogni nodo riceve valori pesati in input e li processa attraverso la loro somma pesata.</a:t>
            </a:r>
          </a:p>
          <a:p>
            <a:pPr marL="554736" indent="-554736" defTabSz="2218888">
              <a:spcBef>
                <a:spcPts val="4000"/>
              </a:spcBef>
              <a:defRPr b="1" sz="4368"/>
            </a:pPr>
            <a:r>
              <a:t>TUTTAVIA: </a:t>
            </a:r>
            <a:r>
              <a:rPr b="0"/>
              <a:t>ora i nodi non producono più soltanto 0 oppure 1 ma producono un valore attraverso una </a:t>
            </a:r>
            <a:r>
              <a:t>funzione di attivazione </a:t>
            </a:r>
            <a:r>
              <a:rPr b="0"/>
              <a:t>applicata alla somma pesata degli input.  La funzione di attivazione produce sempre un valore tra 0 e 1.</a:t>
            </a:r>
            <a:endParaRPr b="0"/>
          </a:p>
          <a:p>
            <a:pPr marL="554736" indent="-554736" defTabSz="2218888">
              <a:spcBef>
                <a:spcPts val="4000"/>
              </a:spcBef>
              <a:defRPr b="1" sz="4368"/>
            </a:pPr>
            <a:r>
              <a:rPr b="0"/>
              <a:t>I valori di attivazione divengono gli input per i neuroni cui il neurone è collegato.</a:t>
            </a:r>
            <a:endParaRPr b="0"/>
          </a:p>
          <a:p>
            <a:pPr marL="554736" indent="-554736" defTabSz="2218888">
              <a:spcBef>
                <a:spcPts val="4000"/>
              </a:spcBef>
              <a:defRPr b="1" sz="4368"/>
            </a:pPr>
            <a:r>
              <a:rPr b="0"/>
              <a:t>I valori di output misurano il “grado di confidenza” della rete circa un determinato risultato.</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4" name="Come funziona una rete neurale?"/>
          <p:cNvSpPr txBox="1"/>
          <p:nvPr/>
        </p:nvSpPr>
        <p:spPr>
          <a:xfrm>
            <a:off x="375936" y="525976"/>
            <a:ext cx="8799047" cy="25359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8000">
                <a:solidFill>
                  <a:srgbClr val="000000"/>
                </a:solidFill>
              </a:defRPr>
            </a:lvl1pPr>
          </a:lstStyle>
          <a:p>
            <a:pPr/>
            <a:r>
              <a:t>Come funziona una rete neurale?</a:t>
            </a:r>
          </a:p>
        </p:txBody>
      </p:sp>
      <p:pic>
        <p:nvPicPr>
          <p:cNvPr id="405" name="1*ZXAOUqmlyECgfVa81Sr6Ew.png" descr="1*ZXAOUqmlyECgfVa81Sr6Ew.png"/>
          <p:cNvPicPr>
            <a:picLocks noChangeAspect="1"/>
          </p:cNvPicPr>
          <p:nvPr/>
        </p:nvPicPr>
        <p:blipFill>
          <a:blip r:embed="rId3">
            <a:extLst/>
          </a:blip>
          <a:stretch>
            <a:fillRect/>
          </a:stretch>
        </p:blipFill>
        <p:spPr>
          <a:xfrm>
            <a:off x="11368444" y="805369"/>
            <a:ext cx="11666321" cy="5991489"/>
          </a:xfrm>
          <a:prstGeom prst="rect">
            <a:avLst/>
          </a:prstGeom>
          <a:ln w="12700">
            <a:miter lim="400000"/>
          </a:ln>
        </p:spPr>
      </p:pic>
      <p:pic>
        <p:nvPicPr>
          <p:cNvPr id="406" name="Immagine" descr="Immagine"/>
          <p:cNvPicPr>
            <a:picLocks noChangeAspect="1"/>
          </p:cNvPicPr>
          <p:nvPr/>
        </p:nvPicPr>
        <p:blipFill>
          <a:blip r:embed="rId4">
            <a:extLst/>
          </a:blip>
          <a:stretch>
            <a:fillRect/>
          </a:stretch>
        </p:blipFill>
        <p:spPr>
          <a:xfrm>
            <a:off x="684251" y="7839785"/>
            <a:ext cx="9926202" cy="4931886"/>
          </a:xfrm>
          <a:prstGeom prst="rect">
            <a:avLst/>
          </a:prstGeom>
          <a:ln w="12700">
            <a:miter lim="400000"/>
          </a:ln>
        </p:spPr>
      </p:pic>
      <p:sp>
        <p:nvSpPr>
          <p:cNvPr id="407" name="Linea"/>
          <p:cNvSpPr/>
          <p:nvPr/>
        </p:nvSpPr>
        <p:spPr>
          <a:xfrm flipV="1">
            <a:off x="4783278" y="3343654"/>
            <a:ext cx="9915777" cy="4527951"/>
          </a:xfrm>
          <a:prstGeom prst="line">
            <a:avLst/>
          </a:prstGeom>
          <a:ln w="50800">
            <a:solidFill>
              <a:srgbClr val="000000"/>
            </a:solidFill>
            <a:prstDash val="sysDot"/>
            <a:miter lim="400000"/>
            <a:tailEnd type="triangle"/>
          </a:ln>
        </p:spPr>
        <p:txBody>
          <a:bodyPr lIns="50800" tIns="50800" rIns="50800" bIns="50800" anchor="ctr"/>
          <a:lstStyle/>
          <a:p>
            <a:pPr/>
          </a:p>
        </p:txBody>
      </p:sp>
      <p:sp>
        <p:nvSpPr>
          <p:cNvPr id="408" name="Una rete neurale ha l’obiettivo di calcolare una funzione. La funzione viene stabilita dopo cicli (epoche) di allenamento."/>
          <p:cNvSpPr txBox="1"/>
          <p:nvPr/>
        </p:nvSpPr>
        <p:spPr>
          <a:xfrm>
            <a:off x="467395" y="3930692"/>
            <a:ext cx="15187916" cy="37576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06400" indent="-406400" algn="l">
              <a:buSzPct val="123000"/>
              <a:buChar char="-"/>
              <a:defRPr sz="4000">
                <a:solidFill>
                  <a:srgbClr val="000000"/>
                </a:solidFill>
              </a:defRPr>
            </a:pPr>
            <a:r>
              <a:t>Una rete neurale ha l’obiettivo di calcolare</a:t>
            </a:r>
            <a:br/>
            <a:r>
              <a:t>una funzione. La funzione viene stabilita dopo</a:t>
            </a:r>
            <a:br/>
            <a:r>
              <a:t>cicli (</a:t>
            </a:r>
            <a:r>
              <a:rPr b="1"/>
              <a:t>epoche</a:t>
            </a:r>
            <a:r>
              <a:t>) di </a:t>
            </a:r>
            <a:r>
              <a:rPr b="1"/>
              <a:t>allenamento</a:t>
            </a:r>
            <a:r>
              <a:t>.</a:t>
            </a:r>
            <a:br/>
          </a:p>
          <a:p>
            <a:pPr algn="l">
              <a:defRPr sz="4000">
                <a:solidFill>
                  <a:srgbClr val="000000"/>
                </a:solidFill>
              </a:defRPr>
            </a:pPr>
            <a:br/>
          </a:p>
        </p:txBody>
      </p:sp>
      <p:sp>
        <p:nvSpPr>
          <p:cNvPr id="409" name="Valore di pre-attivazione"/>
          <p:cNvSpPr txBox="1"/>
          <p:nvPr/>
        </p:nvSpPr>
        <p:spPr>
          <a:xfrm>
            <a:off x="11417161" y="7079457"/>
            <a:ext cx="5388560"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600">
                <a:solidFill>
                  <a:srgbClr val="000000"/>
                </a:solidFill>
              </a:defRPr>
            </a:lvl1pPr>
          </a:lstStyle>
          <a:p>
            <a:pPr/>
            <a:r>
              <a:t>Valore di pre-attivazione</a:t>
            </a:r>
          </a:p>
        </p:txBody>
      </p:sp>
      <p:sp>
        <p:nvSpPr>
          <p:cNvPr id="410" name="Linea"/>
          <p:cNvSpPr/>
          <p:nvPr/>
        </p:nvSpPr>
        <p:spPr>
          <a:xfrm flipH="1">
            <a:off x="5568654" y="7734035"/>
            <a:ext cx="8331013" cy="2335182"/>
          </a:xfrm>
          <a:prstGeom prst="line">
            <a:avLst/>
          </a:prstGeom>
          <a:ln w="25400">
            <a:solidFill>
              <a:srgbClr val="000000"/>
            </a:solidFill>
            <a:miter lim="400000"/>
            <a:tailEnd type="triangle"/>
          </a:ln>
        </p:spPr>
        <p:txBody>
          <a:bodyPr lIns="50800" tIns="50800" rIns="50800" bIns="50800" anchor="ctr"/>
          <a:lstStyle/>
          <a:p>
            <a:pPr/>
          </a:p>
        </p:txBody>
      </p:sp>
      <p:sp>
        <p:nvSpPr>
          <p:cNvPr id="411" name="Valore di post-attivazione"/>
          <p:cNvSpPr txBox="1"/>
          <p:nvPr/>
        </p:nvSpPr>
        <p:spPr>
          <a:xfrm>
            <a:off x="11397396" y="8572506"/>
            <a:ext cx="5949418" cy="6718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3800">
                <a:solidFill>
                  <a:srgbClr val="000000"/>
                </a:solidFill>
              </a:defRPr>
            </a:lvl1pPr>
          </a:lstStyle>
          <a:p>
            <a:pPr/>
            <a:r>
              <a:t>Valore di post-attivazione</a:t>
            </a:r>
          </a:p>
        </p:txBody>
      </p:sp>
      <p:sp>
        <p:nvSpPr>
          <p:cNvPr id="412" name="Linea"/>
          <p:cNvSpPr/>
          <p:nvPr/>
        </p:nvSpPr>
        <p:spPr>
          <a:xfrm flipH="1">
            <a:off x="8558893" y="9306004"/>
            <a:ext cx="5199644" cy="1198540"/>
          </a:xfrm>
          <a:prstGeom prst="line">
            <a:avLst/>
          </a:prstGeom>
          <a:ln w="25400">
            <a:solidFill>
              <a:srgbClr val="000000"/>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14" name="Retropropagazione"/>
          <p:cNvSpPr txBox="1"/>
          <p:nvPr>
            <p:ph type="title"/>
          </p:nvPr>
        </p:nvSpPr>
        <p:spPr>
          <a:prstGeom prst="rect">
            <a:avLst/>
          </a:prstGeom>
        </p:spPr>
        <p:txBody>
          <a:bodyPr/>
          <a:lstStyle/>
          <a:p>
            <a:pPr/>
            <a:r>
              <a:t>Retropropagazione</a:t>
            </a:r>
          </a:p>
        </p:txBody>
      </p:sp>
      <p:sp>
        <p:nvSpPr>
          <p:cNvPr id="415" name="Come per il percettrone, una rete neurale profonda viene allenata attraverso meccanismi di rewarding e punishment.…"/>
          <p:cNvSpPr txBox="1"/>
          <p:nvPr>
            <p:ph type="body" idx="1"/>
          </p:nvPr>
        </p:nvSpPr>
        <p:spPr>
          <a:xfrm>
            <a:off x="1206500" y="2729994"/>
            <a:ext cx="21971000" cy="10065299"/>
          </a:xfrm>
          <a:prstGeom prst="rect">
            <a:avLst/>
          </a:prstGeom>
        </p:spPr>
        <p:txBody>
          <a:bodyPr/>
          <a:lstStyle/>
          <a:p>
            <a:pPr marL="579119" indent="-579119" defTabSz="2316421">
              <a:spcBef>
                <a:spcPts val="4200"/>
              </a:spcBef>
              <a:defRPr sz="4560"/>
            </a:pPr>
            <a:r>
              <a:t>Come per il percettrone, una rete neurale profonda viene allenata attraverso meccanismi di rewarding e punishment.</a:t>
            </a:r>
          </a:p>
          <a:p>
            <a:pPr marL="579119" indent="-579119" defTabSz="2316421">
              <a:spcBef>
                <a:spcPts val="4200"/>
              </a:spcBef>
              <a:defRPr sz="4560"/>
            </a:pPr>
            <a:r>
              <a:t>Considerato un dataset etichettato </a:t>
            </a:r>
            <a:r>
              <a:rPr b="1"/>
              <a:t>D</a:t>
            </a:r>
            <a:r>
              <a:t>, la rete prende i valori di input in </a:t>
            </a:r>
            <a:r>
              <a:rPr b="1"/>
              <a:t>D </a:t>
            </a:r>
            <a:r>
              <a:t>e li processa di strato in strato fino ai nodi di output. Una volta ottenuto il risultato, la rete lo confronta con il valore </a:t>
            </a:r>
            <a:r>
              <a:rPr b="1"/>
              <a:t>reale </a:t>
            </a:r>
            <a:r>
              <a:t>e, nel caso in cui questo è corretto, non fa nulla, altrimenti implementa una </a:t>
            </a:r>
            <a:r>
              <a:rPr b="1"/>
              <a:t>funzione di</a:t>
            </a:r>
            <a:r>
              <a:t> </a:t>
            </a:r>
            <a:r>
              <a:rPr b="1"/>
              <a:t>perdita</a:t>
            </a:r>
            <a:r>
              <a:t> che ha la funzione di misurare la </a:t>
            </a:r>
            <a:r>
              <a:rPr b="1"/>
              <a:t>“gravità” </a:t>
            </a:r>
            <a:r>
              <a:t>dell’errore.</a:t>
            </a:r>
          </a:p>
          <a:p>
            <a:pPr marL="579119" indent="-579119" defTabSz="2316421">
              <a:spcBef>
                <a:spcPts val="4200"/>
              </a:spcBef>
              <a:defRPr sz="4560"/>
            </a:pPr>
            <a:r>
              <a:t>La responsabilità dell’errore è attribuita a ritroso attraverso l’</a:t>
            </a:r>
            <a:r>
              <a:rPr b="1"/>
              <a:t>algoritmo di backpropagation </a:t>
            </a:r>
            <a:r>
              <a:t>che ha la funzione di determinare di quanto modificare ciascun peso nella rete per ridurre l’errore.</a:t>
            </a:r>
          </a:p>
          <a:p>
            <a:pPr marL="579119" indent="-579119" defTabSz="2316421">
              <a:spcBef>
                <a:spcPts val="4200"/>
              </a:spcBef>
              <a:defRPr sz="4560"/>
            </a:pPr>
            <a:r>
              <a:t>Una volta modificati i pesi, la procedura viene reiterata fino a quando non si ottiene un risultato accettabile (</a:t>
            </a:r>
            <a:r>
              <a:rPr b="1"/>
              <a:t>ovvero un valore della funzione prossimo allo 0</a:t>
            </a:r>
            <a:r>
              <a:t>) per ogni esempio nel dataset.</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17" name="IA ristretta, generale, debole, forte"/>
          <p:cNvSpPr txBox="1"/>
          <p:nvPr>
            <p:ph type="title"/>
          </p:nvPr>
        </p:nvSpPr>
        <p:spPr>
          <a:prstGeom prst="rect">
            <a:avLst/>
          </a:prstGeom>
        </p:spPr>
        <p:txBody>
          <a:bodyPr/>
          <a:lstStyle/>
          <a:p>
            <a:pPr/>
            <a:r>
              <a:t>IA ristretta, generale, debole, forte</a:t>
            </a:r>
          </a:p>
        </p:txBody>
      </p:sp>
      <p:sp>
        <p:nvSpPr>
          <p:cNvPr id="418" name="L’IA ristretta (o debole) si riferisce ad un insieme di sistemi che svolgono singoli compiti che richiedono intelligenza;…"/>
          <p:cNvSpPr txBox="1"/>
          <p:nvPr>
            <p:ph type="body" idx="1"/>
          </p:nvPr>
        </p:nvSpPr>
        <p:spPr>
          <a:prstGeom prst="rect">
            <a:avLst/>
          </a:prstGeom>
        </p:spPr>
        <p:txBody>
          <a:bodyPr/>
          <a:lstStyle/>
          <a:p>
            <a:pPr marL="560831" indent="-560831" defTabSz="2243271">
              <a:spcBef>
                <a:spcPts val="4100"/>
              </a:spcBef>
              <a:defRPr sz="4416"/>
            </a:pPr>
            <a:r>
              <a:t>L’IA </a:t>
            </a:r>
            <a:r>
              <a:rPr b="1"/>
              <a:t>ristretta (o debole) </a:t>
            </a:r>
            <a:r>
              <a:t>si riferisce ad un insieme di sistemi che svolgono </a:t>
            </a:r>
            <a:r>
              <a:rPr b="1"/>
              <a:t>singoli </a:t>
            </a:r>
            <a:r>
              <a:t>compiti che richiedono intelligenza;</a:t>
            </a:r>
          </a:p>
          <a:p>
            <a:pPr marL="560831" indent="-560831" defTabSz="2243271">
              <a:spcBef>
                <a:spcPts val="4100"/>
              </a:spcBef>
              <a:defRPr sz="4416"/>
            </a:pPr>
            <a:r>
              <a:t>L’IA </a:t>
            </a:r>
            <a:r>
              <a:rPr b="1"/>
              <a:t>forte </a:t>
            </a:r>
            <a:r>
              <a:t>si riferisce a un insieme di sistemi che simulano l’intelligenza umana (Artificial General Intelligence).</a:t>
            </a:r>
          </a:p>
          <a:p>
            <a:pPr marL="560831" indent="-560831" defTabSz="2243271">
              <a:spcBef>
                <a:spcPts val="4100"/>
              </a:spcBef>
              <a:defRPr sz="4416"/>
            </a:pPr>
            <a:r>
              <a:t>Ma come è possibile implementare un sistema di IA forte?</a:t>
            </a:r>
          </a:p>
          <a:p>
            <a:pPr marL="560831" indent="-560831" defTabSz="2243271">
              <a:spcBef>
                <a:spcPts val="4100"/>
              </a:spcBef>
              <a:defRPr sz="4416"/>
            </a:pPr>
            <a:r>
              <a:t>Serve integrazione delle parti (i.e. delle varie facoltà cognitive)</a:t>
            </a:r>
          </a:p>
          <a:p>
            <a:pPr marL="560831" indent="-560831" defTabSz="2243271">
              <a:spcBef>
                <a:spcPts val="4100"/>
              </a:spcBef>
              <a:defRPr sz="4416"/>
            </a:pPr>
            <a:r>
              <a:t>Serve </a:t>
            </a:r>
            <a:r>
              <a:rPr b="1"/>
              <a:t>autocoscienza (da intendersi non solo come consapevolezza di sé, ma anche come capacità di provare emozioni, volizioni, avere aspirazioni, etc..)</a:t>
            </a:r>
            <a:endParaRPr b="1"/>
          </a:p>
          <a:p>
            <a:pPr marL="560831" indent="-560831" defTabSz="2243271">
              <a:spcBef>
                <a:spcPts val="4100"/>
              </a:spcBef>
              <a:defRPr sz="4416"/>
            </a:pPr>
            <a:r>
              <a:t>È possibile creare una macchina autocosciente?</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0" name="Il test di Turing"/>
          <p:cNvSpPr txBox="1"/>
          <p:nvPr>
            <p:ph type="title"/>
          </p:nvPr>
        </p:nvSpPr>
        <p:spPr>
          <a:prstGeom prst="rect">
            <a:avLst/>
          </a:prstGeom>
        </p:spPr>
        <p:txBody>
          <a:bodyPr/>
          <a:lstStyle/>
          <a:p>
            <a:pPr/>
            <a:r>
              <a:t>Il test di Turing</a:t>
            </a:r>
          </a:p>
        </p:txBody>
      </p:sp>
      <p:sp>
        <p:nvSpPr>
          <p:cNvPr id="421" name="Il test di Turing fornisce un criterio di attribuzione di intelligenza di natura “funzionalista” (o fenomenologico)-&gt; un agente è intelligente se viene riconosciuto come tale da un tester nel “gioco dell’imitazione”.…"/>
          <p:cNvSpPr txBox="1"/>
          <p:nvPr>
            <p:ph type="body" sz="half" idx="1"/>
          </p:nvPr>
        </p:nvSpPr>
        <p:spPr>
          <a:xfrm>
            <a:off x="945835" y="2423393"/>
            <a:ext cx="21971001" cy="3597740"/>
          </a:xfrm>
          <a:prstGeom prst="rect">
            <a:avLst/>
          </a:prstGeom>
        </p:spPr>
        <p:txBody>
          <a:bodyPr/>
          <a:lstStyle/>
          <a:p>
            <a:pPr marL="408431" indent="-408431" defTabSz="1633687">
              <a:spcBef>
                <a:spcPts val="3000"/>
              </a:spcBef>
              <a:defRPr sz="3216"/>
            </a:pPr>
            <a:r>
              <a:t>Il test di Turing fornisce un criterio di attribuzione di intelligenza di natura “funzionalista” (o fenomenologico)-&gt; un agente è intelligente se viene riconosciuto come tale da un tester nel “gioco dell’imitazione”.</a:t>
            </a:r>
          </a:p>
          <a:p>
            <a:pPr marL="408431" indent="-408431" defTabSz="1633687">
              <a:spcBef>
                <a:spcPts val="3000"/>
              </a:spcBef>
              <a:defRPr sz="3216"/>
            </a:pPr>
            <a:r>
              <a:t>Previsione di Turing: entro 50 anni un tester umano non avrà più del 70% di possibilità di individuare l’umano  dopo 5 minuti di domande. </a:t>
            </a:r>
          </a:p>
          <a:p>
            <a:pPr marL="408431" indent="-408431" defTabSz="1633687">
              <a:spcBef>
                <a:spcPts val="3000"/>
              </a:spcBef>
              <a:defRPr sz="3216"/>
            </a:pPr>
            <a:r>
              <a:t>2014: In una dimostrazione indetta dalla Royal Society , il ChatBot Eugene Goostman creato da programmatori russi e ucraini ha realizzato la previsione di Turing</a:t>
            </a:r>
          </a:p>
        </p:txBody>
      </p:sp>
      <p:sp>
        <p:nvSpPr>
          <p:cNvPr id="422" name="Quadrato"/>
          <p:cNvSpPr/>
          <p:nvPr/>
        </p:nvSpPr>
        <p:spPr>
          <a:xfrm>
            <a:off x="5119988" y="6223000"/>
            <a:ext cx="1270001" cy="1270000"/>
          </a:xfrm>
          <a:prstGeom prst="rect">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23" name="Quadrato"/>
          <p:cNvSpPr/>
          <p:nvPr/>
        </p:nvSpPr>
        <p:spPr>
          <a:xfrm>
            <a:off x="15602486" y="6223000"/>
            <a:ext cx="1270001" cy="1270000"/>
          </a:xfrm>
          <a:prstGeom prst="rect">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24" name="Linea"/>
          <p:cNvSpPr/>
          <p:nvPr/>
        </p:nvSpPr>
        <p:spPr>
          <a:xfrm>
            <a:off x="3809303" y="8198349"/>
            <a:ext cx="14621835" cy="1"/>
          </a:xfrm>
          <a:prstGeom prst="line">
            <a:avLst/>
          </a:prstGeom>
          <a:ln w="25400">
            <a:solidFill>
              <a:srgbClr val="000000"/>
            </a:solidFill>
            <a:miter lim="400000"/>
          </a:ln>
        </p:spPr>
        <p:txBody>
          <a:bodyPr lIns="50800" tIns="50800" rIns="50800" bIns="50800" anchor="ctr"/>
          <a:lstStyle/>
          <a:p>
            <a:pPr/>
          </a:p>
        </p:txBody>
      </p:sp>
      <p:sp>
        <p:nvSpPr>
          <p:cNvPr id="425" name="Quadrato"/>
          <p:cNvSpPr/>
          <p:nvPr/>
        </p:nvSpPr>
        <p:spPr>
          <a:xfrm>
            <a:off x="10485221" y="11018268"/>
            <a:ext cx="1270001" cy="1270001"/>
          </a:xfrm>
          <a:prstGeom prst="rect">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26" name="Linea"/>
          <p:cNvSpPr/>
          <p:nvPr/>
        </p:nvSpPr>
        <p:spPr>
          <a:xfrm flipV="1">
            <a:off x="11541819" y="8599825"/>
            <a:ext cx="4326239" cy="2029668"/>
          </a:xfrm>
          <a:prstGeom prst="line">
            <a:avLst/>
          </a:prstGeom>
          <a:ln w="317500">
            <a:solidFill>
              <a:srgbClr val="000000"/>
            </a:solidFill>
            <a:prstDash val="sysDot"/>
            <a:miter lim="400000"/>
          </a:ln>
        </p:spPr>
        <p:txBody>
          <a:bodyPr lIns="50800" tIns="50800" rIns="50800" bIns="50800" anchor="ctr"/>
          <a:lstStyle/>
          <a:p>
            <a:pPr/>
          </a:p>
        </p:txBody>
      </p:sp>
      <p:sp>
        <p:nvSpPr>
          <p:cNvPr id="427" name="Linea"/>
          <p:cNvSpPr/>
          <p:nvPr/>
        </p:nvSpPr>
        <p:spPr>
          <a:xfrm flipH="1" flipV="1">
            <a:off x="6215594" y="8454940"/>
            <a:ext cx="4285140" cy="2092078"/>
          </a:xfrm>
          <a:prstGeom prst="line">
            <a:avLst/>
          </a:prstGeom>
          <a:ln w="317500">
            <a:solidFill>
              <a:srgbClr val="000000"/>
            </a:solidFill>
            <a:prstDash val="sysDot"/>
            <a:miter lim="400000"/>
          </a:ln>
        </p:spPr>
        <p:txBody>
          <a:bodyPr lIns="50800" tIns="50800" rIns="50800" bIns="50800" anchor="ctr"/>
          <a:lstStyle/>
          <a:p>
            <a:pPr/>
          </a:p>
        </p:txBody>
      </p:sp>
      <p:sp>
        <p:nvSpPr>
          <p:cNvPr id="428" name="Linea"/>
          <p:cNvSpPr/>
          <p:nvPr/>
        </p:nvSpPr>
        <p:spPr>
          <a:xfrm flipV="1">
            <a:off x="11120221" y="5598929"/>
            <a:ext cx="1" cy="2613492"/>
          </a:xfrm>
          <a:prstGeom prst="line">
            <a:avLst/>
          </a:prstGeom>
          <a:ln w="25400">
            <a:solidFill>
              <a:srgbClr val="000000"/>
            </a:solidFill>
            <a:miter lim="400000"/>
          </a:ln>
        </p:spPr>
        <p:txBody>
          <a:bodyPr lIns="50800" tIns="50800" rIns="50800" bIns="50800" anchor="ctr"/>
          <a:lstStyle/>
          <a:p>
            <a:pPr/>
          </a:p>
        </p:txBody>
      </p:sp>
      <p:sp>
        <p:nvSpPr>
          <p:cNvPr id="429" name="U"/>
          <p:cNvSpPr txBox="1"/>
          <p:nvPr/>
        </p:nvSpPr>
        <p:spPr>
          <a:xfrm>
            <a:off x="5509624" y="6503417"/>
            <a:ext cx="490729"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lvl1pPr>
          </a:lstStyle>
          <a:p>
            <a:pPr/>
            <a:r>
              <a:t>U</a:t>
            </a:r>
          </a:p>
        </p:txBody>
      </p:sp>
      <p:sp>
        <p:nvSpPr>
          <p:cNvPr id="430" name="M"/>
          <p:cNvSpPr txBox="1"/>
          <p:nvPr/>
        </p:nvSpPr>
        <p:spPr>
          <a:xfrm>
            <a:off x="15949958" y="6503417"/>
            <a:ext cx="57505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lvl1pPr>
          </a:lstStyle>
          <a:p>
            <a:pPr/>
            <a:r>
              <a:t>M</a:t>
            </a:r>
          </a:p>
        </p:txBody>
      </p:sp>
      <p:sp>
        <p:nvSpPr>
          <p:cNvPr id="431" name="T"/>
          <p:cNvSpPr txBox="1"/>
          <p:nvPr/>
        </p:nvSpPr>
        <p:spPr>
          <a:xfrm>
            <a:off x="10907877" y="11298686"/>
            <a:ext cx="42468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lvl1pPr>
          </a:lstStyle>
          <a:p>
            <a:pPr/>
            <a:r>
              <a:t>T</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3" name="L’ottimismo dei fautori dell’IA"/>
          <p:cNvSpPr txBox="1"/>
          <p:nvPr>
            <p:ph type="title"/>
          </p:nvPr>
        </p:nvSpPr>
        <p:spPr>
          <a:prstGeom prst="rect">
            <a:avLst/>
          </a:prstGeom>
        </p:spPr>
        <p:txBody>
          <a:bodyPr/>
          <a:lstStyle/>
          <a:p>
            <a:pPr/>
            <a:r>
              <a:t>L’ottimismo dei fautori dell’IA</a:t>
            </a:r>
          </a:p>
        </p:txBody>
      </p:sp>
      <p:sp>
        <p:nvSpPr>
          <p:cNvPr id="434" name="Ray Kurzweil: verrà un tempo in cui saranno disponibili macchine di intelligenza superiore a quella umana. Sarà un evento con conseguenze singolari -&gt; Singolarità…"/>
          <p:cNvSpPr txBox="1"/>
          <p:nvPr>
            <p:ph type="body" idx="1"/>
          </p:nvPr>
        </p:nvSpPr>
        <p:spPr>
          <a:xfrm>
            <a:off x="1206500" y="2566032"/>
            <a:ext cx="21971000" cy="10548862"/>
          </a:xfrm>
          <a:prstGeom prst="rect">
            <a:avLst/>
          </a:prstGeom>
        </p:spPr>
        <p:txBody>
          <a:bodyPr/>
          <a:lstStyle/>
          <a:p>
            <a:pPr marL="554736" indent="-554736" defTabSz="2218888">
              <a:spcBef>
                <a:spcPts val="4000"/>
              </a:spcBef>
              <a:defRPr sz="4368"/>
            </a:pPr>
            <a:r>
              <a:t>Ray Kurzweil: verrà un tempo in cui saranno disponibili macchine di intelligenza superiore a quella umana. Sarà un evento con conseguenze singolari -&gt; </a:t>
            </a:r>
            <a:r>
              <a:rPr b="1"/>
              <a:t>Singolarità</a:t>
            </a:r>
            <a:endParaRPr b="1"/>
          </a:p>
          <a:p>
            <a:pPr marL="554736" indent="-554736" defTabSz="2218888">
              <a:spcBef>
                <a:spcPts val="4000"/>
              </a:spcBef>
              <a:defRPr sz="4368"/>
            </a:pPr>
            <a:r>
              <a:t>La motivazione di Kurzweil riposa sulla constatazione della crescita esponenziale delle capacità dei moderni computers (legge di Moore—&gt; il numero di componenti nel chip di un computer raddoppia ogni 2 anni —&gt; sviluppo tecnologico esponenziale)</a:t>
            </a:r>
          </a:p>
          <a:p>
            <a:pPr marL="554736" indent="-554736" defTabSz="2218888">
              <a:spcBef>
                <a:spcPts val="4000"/>
              </a:spcBef>
              <a:defRPr sz="4368"/>
            </a:pPr>
            <a:r>
              <a:t>Quando avremo macchine sufficientemente potenti, la creazione di una intelligenza “sovraumana” sarà solo un fatto di retroingegneria (bisognerà solo aspettare di aver compreso a sufficienza il funzionamento del cervello)</a:t>
            </a:r>
          </a:p>
          <a:p>
            <a:pPr marL="554736" indent="-554736" defTabSz="2218888">
              <a:spcBef>
                <a:spcPts val="4000"/>
              </a:spcBef>
              <a:defRPr sz="4368"/>
            </a:pPr>
            <a:r>
              <a:t>Sarà sufficiente addestrare le macchine fornendo loro le competenze minime per apprendere da sole.</a:t>
            </a:r>
          </a:p>
          <a:p>
            <a:pPr marL="554736" indent="-554736" defTabSz="2218888">
              <a:spcBef>
                <a:spcPts val="4000"/>
              </a:spcBef>
              <a:defRPr sz="4368"/>
            </a:pPr>
            <a:r>
              <a:t>Tuttavia, il fatto l’intelligenza artificiale non sia ancora </a:t>
            </a:r>
            <a:r>
              <a:rPr b="1"/>
              <a:t>embodied </a:t>
            </a:r>
            <a:r>
              <a:t>(in un corpo) preclude la possibilità di permettere alle macchine di fare alcune delle esperienze fortemente caratterizzanti per l’esperienza umana. </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6" name="Computer Vision"/>
          <p:cNvSpPr txBox="1"/>
          <p:nvPr>
            <p:ph type="title"/>
          </p:nvPr>
        </p:nvSpPr>
        <p:spPr>
          <a:prstGeom prst="rect">
            <a:avLst/>
          </a:prstGeom>
        </p:spPr>
        <p:txBody>
          <a:bodyPr/>
          <a:lstStyle/>
          <a:p>
            <a:pPr/>
            <a:r>
              <a:t>Computer Vision</a:t>
            </a:r>
          </a:p>
        </p:txBody>
      </p:sp>
      <p:sp>
        <p:nvSpPr>
          <p:cNvPr id="437" name="Come è possibile insegnare ad una macchina a vedere (guardare?)  e riconoscere gli oggetti? (M. Minsky, S. Papert -&gt; Summer Vision Project, 1966).…"/>
          <p:cNvSpPr txBox="1"/>
          <p:nvPr>
            <p:ph type="body" idx="1"/>
          </p:nvPr>
        </p:nvSpPr>
        <p:spPr>
          <a:xfrm>
            <a:off x="1206500" y="2566032"/>
            <a:ext cx="21971000" cy="8256012"/>
          </a:xfrm>
          <a:prstGeom prst="rect">
            <a:avLst/>
          </a:prstGeom>
        </p:spPr>
        <p:txBody>
          <a:bodyPr/>
          <a:lstStyle/>
          <a:p>
            <a:pPr/>
            <a:r>
              <a:t>Come è possibile insegnare ad una macchina a vedere (guardare?)  e riconoscere gli oggetti? (M. Minsky, S. Papert -&gt; Summer Vision Project, 1966).</a:t>
            </a:r>
          </a:p>
          <a:p>
            <a:pPr/>
            <a:r>
              <a:t>Classificare un’immagine implica categorizzare i pixel che la costituiscono.</a:t>
            </a:r>
          </a:p>
          <a:p>
            <a:pPr/>
            <a:r>
              <a:t>Come posso riconoscere i pixel di un cane e distinguerli da quelli di un gatto? </a:t>
            </a:r>
          </a:p>
          <a:p>
            <a:pPr/>
            <a:r>
              <a:t>Come posso riconoscere un cane a prescindere dalla razza, dalla sua posizione, dalla qualità dell’immagine, dall’illuminazione, dal fatto una sua parte sia coperta o meno etc.?</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9" name="Computer Vision"/>
          <p:cNvSpPr txBox="1"/>
          <p:nvPr>
            <p:ph type="title"/>
          </p:nvPr>
        </p:nvSpPr>
        <p:spPr>
          <a:prstGeom prst="rect">
            <a:avLst/>
          </a:prstGeom>
        </p:spPr>
        <p:txBody>
          <a:bodyPr/>
          <a:lstStyle/>
          <a:p>
            <a:pPr/>
            <a:r>
              <a:t>Computer Vision</a:t>
            </a:r>
          </a:p>
        </p:txBody>
      </p:sp>
      <p:sp>
        <p:nvSpPr>
          <p:cNvPr id="440" name="David Hubel, Torsten Weisel (1959) -&gt; Studi sulla corteccia visiva…"/>
          <p:cNvSpPr txBox="1"/>
          <p:nvPr>
            <p:ph type="body" idx="1"/>
          </p:nvPr>
        </p:nvSpPr>
        <p:spPr>
          <a:xfrm>
            <a:off x="1206500" y="2729994"/>
            <a:ext cx="21971000" cy="8256012"/>
          </a:xfrm>
          <a:prstGeom prst="rect">
            <a:avLst/>
          </a:prstGeom>
        </p:spPr>
        <p:txBody>
          <a:bodyPr/>
          <a:lstStyle/>
          <a:p>
            <a:pPr/>
            <a:r>
              <a:t>David Hubel, Torsten Weisel (1959) -&gt; Studi sulla corteccia visiva</a:t>
            </a:r>
          </a:p>
          <a:p>
            <a:pPr/>
            <a:r>
              <a:t>La luce riflessa dagli oggetti e dalle superfici colpisce la retina, posta in fondo all’occhio. La retina può essere vista come una griglia di neuroni, ogni area della retina è deputata alla “scansione” di una porzione del campo visivo. </a:t>
            </a:r>
          </a:p>
          <a:p>
            <a:pPr/>
            <a:r>
              <a:t>Tramite il nervo ottico, le informazioni catturate dalla retina passano alla corteccia visiva.</a:t>
            </a:r>
          </a:p>
          <a:p>
            <a:pPr/>
            <a:r>
              <a:t>La corteccia visiva è suddivisa in “strati”. Ogni strato è deputato a catturare proprietà delle immagini di livello sempre più alto. </a:t>
            </a:r>
          </a:p>
        </p:txBody>
      </p:sp>
      <p:sp>
        <p:nvSpPr>
          <p:cNvPr id="441" name="Rettangolo"/>
          <p:cNvSpPr/>
          <p:nvPr/>
        </p:nvSpPr>
        <p:spPr>
          <a:xfrm>
            <a:off x="1470682" y="10544332"/>
            <a:ext cx="2554441" cy="2080320"/>
          </a:xfrm>
          <a:prstGeom prst="rect">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42" name="Rettangolo"/>
          <p:cNvSpPr/>
          <p:nvPr/>
        </p:nvSpPr>
        <p:spPr>
          <a:xfrm>
            <a:off x="6597705" y="10544332"/>
            <a:ext cx="2554442" cy="2080320"/>
          </a:xfrm>
          <a:prstGeom prst="rect">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43" name="Rettangolo"/>
          <p:cNvSpPr/>
          <p:nvPr/>
        </p:nvSpPr>
        <p:spPr>
          <a:xfrm>
            <a:off x="11724729" y="10544332"/>
            <a:ext cx="2554441" cy="2080320"/>
          </a:xfrm>
          <a:prstGeom prst="rect">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44" name="Rettangolo"/>
          <p:cNvSpPr/>
          <p:nvPr/>
        </p:nvSpPr>
        <p:spPr>
          <a:xfrm>
            <a:off x="16851752" y="10544332"/>
            <a:ext cx="2554441" cy="2080320"/>
          </a:xfrm>
          <a:prstGeom prst="rect">
            <a:avLst/>
          </a:prstGeom>
          <a:solidFill>
            <a:schemeClr val="accent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45" name="Contorni"/>
          <p:cNvSpPr txBox="1"/>
          <p:nvPr/>
        </p:nvSpPr>
        <p:spPr>
          <a:xfrm>
            <a:off x="1870674" y="11298102"/>
            <a:ext cx="1754456"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100">
                <a:solidFill>
                  <a:srgbClr val="000000"/>
                </a:solidFill>
              </a:defRPr>
            </a:lvl1pPr>
          </a:lstStyle>
          <a:p>
            <a:pPr/>
            <a:r>
              <a:t>Contorni</a:t>
            </a:r>
          </a:p>
        </p:txBody>
      </p:sp>
      <p:sp>
        <p:nvSpPr>
          <p:cNvPr id="446" name="Forme semplici"/>
          <p:cNvSpPr txBox="1"/>
          <p:nvPr/>
        </p:nvSpPr>
        <p:spPr>
          <a:xfrm>
            <a:off x="7035099" y="11056802"/>
            <a:ext cx="1679653" cy="10553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100">
                <a:solidFill>
                  <a:srgbClr val="000000"/>
                </a:solidFill>
              </a:defRPr>
            </a:pPr>
            <a:r>
              <a:t>Forme</a:t>
            </a:r>
            <a:br/>
            <a:r>
              <a:t>semplici</a:t>
            </a:r>
          </a:p>
        </p:txBody>
      </p:sp>
      <p:sp>
        <p:nvSpPr>
          <p:cNvPr id="447" name="Forme complesse"/>
          <p:cNvSpPr txBox="1"/>
          <p:nvPr/>
        </p:nvSpPr>
        <p:spPr>
          <a:xfrm>
            <a:off x="11924722" y="11056802"/>
            <a:ext cx="2154454" cy="10553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100">
                <a:solidFill>
                  <a:srgbClr val="000000"/>
                </a:solidFill>
              </a:defRPr>
            </a:pPr>
            <a:r>
              <a:t>Forme</a:t>
            </a:r>
            <a:br/>
            <a:r>
              <a:t>complesse</a:t>
            </a:r>
          </a:p>
        </p:txBody>
      </p:sp>
      <p:sp>
        <p:nvSpPr>
          <p:cNvPr id="448" name="Volti e  immagini"/>
          <p:cNvSpPr txBox="1"/>
          <p:nvPr/>
        </p:nvSpPr>
        <p:spPr>
          <a:xfrm>
            <a:off x="17212769" y="11056802"/>
            <a:ext cx="1832407" cy="10553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100">
                <a:solidFill>
                  <a:srgbClr val="000000"/>
                </a:solidFill>
              </a:defRPr>
            </a:pPr>
            <a:r>
              <a:t>Volti e </a:t>
            </a:r>
            <a:br/>
            <a:r>
              <a:t>immagini</a:t>
            </a:r>
          </a:p>
        </p:txBody>
      </p:sp>
      <p:sp>
        <p:nvSpPr>
          <p:cNvPr id="449" name="Freccia"/>
          <p:cNvSpPr/>
          <p:nvPr/>
        </p:nvSpPr>
        <p:spPr>
          <a:xfrm>
            <a:off x="4676413" y="10428162"/>
            <a:ext cx="1270001" cy="738767"/>
          </a:xfrm>
          <a:prstGeom prst="rightArrow">
            <a:avLst>
              <a:gd name="adj1" fmla="val 32000"/>
              <a:gd name="adj2" fmla="val 110021"/>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50" name="Freccia"/>
          <p:cNvSpPr/>
          <p:nvPr/>
        </p:nvSpPr>
        <p:spPr>
          <a:xfrm>
            <a:off x="9983945" y="10428162"/>
            <a:ext cx="1270001" cy="738767"/>
          </a:xfrm>
          <a:prstGeom prst="rightArrow">
            <a:avLst>
              <a:gd name="adj1" fmla="val 32000"/>
              <a:gd name="adj2" fmla="val 110021"/>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51" name="Freccia"/>
          <p:cNvSpPr/>
          <p:nvPr/>
        </p:nvSpPr>
        <p:spPr>
          <a:xfrm>
            <a:off x="15110969" y="10428162"/>
            <a:ext cx="1270001" cy="738767"/>
          </a:xfrm>
          <a:prstGeom prst="rightArrow">
            <a:avLst>
              <a:gd name="adj1" fmla="val 32000"/>
              <a:gd name="adj2" fmla="val 110021"/>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52" name="Freccia"/>
          <p:cNvSpPr/>
          <p:nvPr/>
        </p:nvSpPr>
        <p:spPr>
          <a:xfrm flipH="1">
            <a:off x="4676413" y="11570561"/>
            <a:ext cx="1270001" cy="738767"/>
          </a:xfrm>
          <a:prstGeom prst="rightArrow">
            <a:avLst>
              <a:gd name="adj1" fmla="val 32000"/>
              <a:gd name="adj2" fmla="val 110021"/>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53" name="Freccia"/>
          <p:cNvSpPr/>
          <p:nvPr/>
        </p:nvSpPr>
        <p:spPr>
          <a:xfrm flipH="1">
            <a:off x="9903434" y="11570561"/>
            <a:ext cx="1270001" cy="738767"/>
          </a:xfrm>
          <a:prstGeom prst="rightArrow">
            <a:avLst>
              <a:gd name="adj1" fmla="val 32000"/>
              <a:gd name="adj2" fmla="val 110021"/>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54" name="Freccia"/>
          <p:cNvSpPr/>
          <p:nvPr/>
        </p:nvSpPr>
        <p:spPr>
          <a:xfrm flipH="1">
            <a:off x="15010972" y="11570561"/>
            <a:ext cx="1270001" cy="738767"/>
          </a:xfrm>
          <a:prstGeom prst="rightArrow">
            <a:avLst>
              <a:gd name="adj1" fmla="val 32000"/>
              <a:gd name="adj2" fmla="val 110021"/>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56" name="Dal Neocognitron alle CNN"/>
          <p:cNvSpPr txBox="1"/>
          <p:nvPr>
            <p:ph type="title"/>
          </p:nvPr>
        </p:nvSpPr>
        <p:spPr>
          <a:prstGeom prst="rect">
            <a:avLst/>
          </a:prstGeom>
        </p:spPr>
        <p:txBody>
          <a:bodyPr/>
          <a:lstStyle/>
          <a:p>
            <a:pPr/>
            <a:r>
              <a:t>Dal Neocognitron alle CNN</a:t>
            </a:r>
          </a:p>
        </p:txBody>
      </p:sp>
      <p:sp>
        <p:nvSpPr>
          <p:cNvPr id="457" name="I lavori di Hubel e Weisel hanno ispirato il Cognitron e il Neocognitron  di Kunihiko Fukushima.…"/>
          <p:cNvSpPr txBox="1"/>
          <p:nvPr>
            <p:ph type="body" idx="1"/>
          </p:nvPr>
        </p:nvSpPr>
        <p:spPr>
          <a:xfrm>
            <a:off x="1206500" y="2945181"/>
            <a:ext cx="21971000" cy="8256011"/>
          </a:xfrm>
          <a:prstGeom prst="rect">
            <a:avLst/>
          </a:prstGeom>
        </p:spPr>
        <p:txBody>
          <a:bodyPr/>
          <a:lstStyle/>
          <a:p>
            <a:pPr/>
            <a:r>
              <a:t>I lavori di Hubel e Weisel hanno ispirato il </a:t>
            </a:r>
            <a:r>
              <a:rPr i="1"/>
              <a:t>Cognitron </a:t>
            </a:r>
            <a:r>
              <a:t>e il </a:t>
            </a:r>
            <a:r>
              <a:rPr i="1"/>
              <a:t>Neocognitron </a:t>
            </a:r>
            <a:r>
              <a:t> di Kunihiko Fukushima.</a:t>
            </a:r>
          </a:p>
          <a:p>
            <a:pPr/>
            <a:r>
              <a:t>Il Neocognitron ha ispirato Yan LeCunn che ha ideato le reti neurali convolutive.</a:t>
            </a:r>
          </a:p>
          <a:p>
            <a:pPr/>
            <a:r>
              <a:t>Come funziona una rete neurale convolutiva?</a:t>
            </a:r>
          </a:p>
        </p:txBody>
      </p:sp>
      <p:pic>
        <p:nvPicPr>
          <p:cNvPr id="458" name="Schermata 2024-11-17 alle 16.30.20.png" descr="Schermata 2024-11-17 alle 16.30.20.png"/>
          <p:cNvPicPr>
            <a:picLocks noChangeAspect="1"/>
          </p:cNvPicPr>
          <p:nvPr/>
        </p:nvPicPr>
        <p:blipFill>
          <a:blip r:embed="rId3">
            <a:extLst/>
          </a:blip>
          <a:stretch>
            <a:fillRect/>
          </a:stretch>
        </p:blipFill>
        <p:spPr>
          <a:xfrm>
            <a:off x="3710010" y="7632126"/>
            <a:ext cx="14605550" cy="602705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1" name="Sinossi del corso"/>
          <p:cNvSpPr txBox="1"/>
          <p:nvPr>
            <p:ph type="title"/>
          </p:nvPr>
        </p:nvSpPr>
        <p:spPr>
          <a:prstGeom prst="rect">
            <a:avLst/>
          </a:prstGeom>
        </p:spPr>
        <p:txBody>
          <a:bodyPr/>
          <a:lstStyle/>
          <a:p>
            <a:pPr/>
            <a:r>
              <a:t>Sinossi del corso</a:t>
            </a:r>
          </a:p>
        </p:txBody>
      </p:sp>
      <p:sp>
        <p:nvSpPr>
          <p:cNvPr id="172" name="Moduli didattici"/>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Moduli didattici</a:t>
            </a:r>
          </a:p>
        </p:txBody>
      </p:sp>
      <p:sp>
        <p:nvSpPr>
          <p:cNvPr id="173" name="Modulo 1: Che cos’è l’intelligenza artificiale?                - Che cosa è l’Intelligenza artificiale?                - Brevi cenni storici sull’origine dell’IA;                - Il concetto di agente intelligente;                - Ambienti operativi   "/>
          <p:cNvSpPr txBox="1"/>
          <p:nvPr>
            <p:ph type="body" idx="1"/>
          </p:nvPr>
        </p:nvSpPr>
        <p:spPr>
          <a:prstGeom prst="rect">
            <a:avLst/>
          </a:prstGeom>
        </p:spPr>
        <p:txBody>
          <a:bodyPr/>
          <a:lstStyle/>
          <a:p>
            <a:pPr>
              <a:buSzPct val="40000"/>
              <a:buBlip>
                <a:blip r:embed="rId3"/>
              </a:buBlip>
            </a:pPr>
            <a:r>
              <a:rPr b="1"/>
              <a:t>Modulo 1</a:t>
            </a:r>
            <a:r>
              <a:t>: </a:t>
            </a:r>
            <a:r>
              <a:rPr b="1"/>
              <a:t>Che cos’è l’intelligenza artificiale?</a:t>
            </a:r>
            <a:br/>
            <a:br/>
            <a:r>
              <a:t>              - Che cosa è l’Intelligenza artificiale?</a:t>
            </a:r>
            <a:br/>
            <a:br/>
            <a:r>
              <a:t>              - Brevi cenni storici sull’origine dell’IA;</a:t>
            </a:r>
            <a:br/>
            <a:br/>
            <a:r>
              <a:t>              - Il concetto di agente intelligente;</a:t>
            </a:r>
            <a:br/>
            <a:br/>
            <a:r>
              <a:t>              - Ambienti operativi</a:t>
            </a:r>
            <a:br/>
            <a:br/>
            <a:r>
              <a:t>              - Strutture degli agenti e loro classificazione</a:t>
            </a:r>
            <a:br/>
            <a:r>
              <a:t>         </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0" name="Convolutional Neural Networks"/>
          <p:cNvSpPr txBox="1"/>
          <p:nvPr>
            <p:ph type="title"/>
          </p:nvPr>
        </p:nvSpPr>
        <p:spPr>
          <a:prstGeom prst="rect">
            <a:avLst/>
          </a:prstGeom>
        </p:spPr>
        <p:txBody>
          <a:bodyPr/>
          <a:lstStyle/>
          <a:p>
            <a:pPr/>
            <a:r>
              <a:t>Convolutional Neural Networks</a:t>
            </a:r>
          </a:p>
        </p:txBody>
      </p:sp>
      <p:sp>
        <p:nvSpPr>
          <p:cNvPr id="461" name="Testo elenco puntato diapositiva"/>
          <p:cNvSpPr txBox="1"/>
          <p:nvPr>
            <p:ph type="body" idx="1"/>
          </p:nvPr>
        </p:nvSpPr>
        <p:spPr>
          <a:xfrm>
            <a:off x="1206500" y="2729994"/>
            <a:ext cx="21971000" cy="8256012"/>
          </a:xfrm>
          <a:prstGeom prst="rect">
            <a:avLst/>
          </a:prstGeom>
        </p:spPr>
        <p:txBody>
          <a:bodyPr/>
          <a:lstStyle/>
          <a:p>
            <a:pPr/>
            <a:r>
              <a:t> </a:t>
            </a:r>
          </a:p>
        </p:txBody>
      </p:sp>
      <p:pic>
        <p:nvPicPr>
          <p:cNvPr id="462" name="Schermata 2024-01-22 alle 13.38.47.png" descr="Schermata 2024-01-22 alle 13.38.47.png"/>
          <p:cNvPicPr>
            <a:picLocks noChangeAspect="1"/>
          </p:cNvPicPr>
          <p:nvPr/>
        </p:nvPicPr>
        <p:blipFill>
          <a:blip r:embed="rId3">
            <a:extLst/>
          </a:blip>
          <a:stretch>
            <a:fillRect/>
          </a:stretch>
        </p:blipFill>
        <p:spPr>
          <a:xfrm>
            <a:off x="1667754" y="4443807"/>
            <a:ext cx="18577797" cy="7865406"/>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4" name="Le CNN"/>
          <p:cNvSpPr txBox="1"/>
          <p:nvPr>
            <p:ph type="title"/>
          </p:nvPr>
        </p:nvSpPr>
        <p:spPr>
          <a:prstGeom prst="rect">
            <a:avLst/>
          </a:prstGeom>
        </p:spPr>
        <p:txBody>
          <a:bodyPr/>
          <a:lstStyle/>
          <a:p>
            <a:pPr/>
            <a:r>
              <a:t>Le CNN</a:t>
            </a:r>
          </a:p>
        </p:txBody>
      </p:sp>
      <p:sp>
        <p:nvSpPr>
          <p:cNvPr id="465" name="Una rete neurale convoluzionale ha, in genere, una funzione di classificazione di un input rappresentabile come una matrice (e.g. un’immagine -&gt; matrice dei valori dei pixel).…"/>
          <p:cNvSpPr txBox="1"/>
          <p:nvPr>
            <p:ph type="body" idx="1"/>
          </p:nvPr>
        </p:nvSpPr>
        <p:spPr>
          <a:xfrm>
            <a:off x="1206500" y="2729994"/>
            <a:ext cx="21971000" cy="10369967"/>
          </a:xfrm>
          <a:prstGeom prst="rect">
            <a:avLst/>
          </a:prstGeom>
        </p:spPr>
        <p:txBody>
          <a:bodyPr/>
          <a:lstStyle/>
          <a:p>
            <a:pPr marL="469391" indent="-469391" defTabSz="1877520">
              <a:spcBef>
                <a:spcPts val="3400"/>
              </a:spcBef>
              <a:defRPr sz="3696"/>
            </a:pPr>
            <a:r>
              <a:t>Una rete neurale convoluzionale ha, in genere, una funzione di classificazione di un input rappresentabile come una matrice (e.g. un’immagine -&gt; matrice dei valori dei pixel).</a:t>
            </a:r>
          </a:p>
          <a:p>
            <a:pPr marL="469391" indent="-469391" defTabSz="1877520">
              <a:spcBef>
                <a:spcPts val="3400"/>
              </a:spcBef>
              <a:defRPr sz="3696"/>
            </a:pPr>
            <a:r>
              <a:t>Output: grado di confidenza nel fatto l’input appartenga ad una classe oppure ad un’altra.</a:t>
            </a:r>
          </a:p>
          <a:p>
            <a:pPr marL="469391" indent="-469391" defTabSz="1877520">
              <a:spcBef>
                <a:spcPts val="3400"/>
              </a:spcBef>
              <a:defRPr b="1" sz="3696"/>
            </a:pPr>
            <a:r>
              <a:t>Obiettivo: </a:t>
            </a:r>
            <a:r>
              <a:rPr b="0"/>
              <a:t>Insegnare alla macchina a rilevare i tratti salienti degli oggetti che ne determinano l’appartenenza ad una classe oppure ad un’altra.</a:t>
            </a:r>
            <a:endParaRPr b="0"/>
          </a:p>
          <a:p>
            <a:pPr marL="469391" indent="-469391" defTabSz="1877520">
              <a:spcBef>
                <a:spcPts val="3400"/>
              </a:spcBef>
              <a:defRPr b="1" sz="3696"/>
            </a:pPr>
            <a:r>
              <a:rPr b="0"/>
              <a:t>Una CNN è divisa in </a:t>
            </a:r>
            <a:r>
              <a:t>strati</a:t>
            </a:r>
            <a:r>
              <a:rPr b="0"/>
              <a:t>. Ogni strato è diviso in </a:t>
            </a:r>
            <a:r>
              <a:t>mappe di attivazione</a:t>
            </a:r>
            <a:r>
              <a:rPr b="0"/>
              <a:t>. Ogni mappa di attivazione può essere vista come una griglia di neuroni con la funzione di “mappare” proprietà specifiche dell’input. Ogni neurone si attiva “osservando’’ una piccola “zona” dell’input detto </a:t>
            </a:r>
            <a:r>
              <a:t>campo recettivo</a:t>
            </a:r>
            <a:r>
              <a:rPr b="0"/>
              <a:t>.</a:t>
            </a:r>
            <a:endParaRPr b="0"/>
          </a:p>
          <a:p>
            <a:pPr marL="469391" indent="-469391" defTabSz="1877520">
              <a:spcBef>
                <a:spcPts val="3400"/>
              </a:spcBef>
              <a:defRPr b="1" sz="3696"/>
            </a:pPr>
            <a:r>
              <a:rPr b="0"/>
              <a:t>Come i neuroni di una mappa di attivazione calcolano il valore di attivazione? </a:t>
            </a:r>
            <a:endParaRPr b="0"/>
          </a:p>
          <a:p>
            <a:pPr marL="469391" indent="-469391" defTabSz="1877520">
              <a:spcBef>
                <a:spcPts val="3400"/>
              </a:spcBef>
              <a:defRPr b="1" sz="3696"/>
            </a:pPr>
            <a:r>
              <a:rPr b="0"/>
              <a:t>Ogni neurone è dotato di una griglia di pesi (detta </a:t>
            </a:r>
            <a:r>
              <a:t>filtro</a:t>
            </a:r>
            <a:r>
              <a:rPr b="0"/>
              <a:t>) della stessa dimensione del suo campo visivo.</a:t>
            </a:r>
            <a:endParaRPr b="0"/>
          </a:p>
          <a:p>
            <a:pPr marL="469391" indent="-469391" defTabSz="1877520">
              <a:spcBef>
                <a:spcPts val="3400"/>
              </a:spcBef>
              <a:defRPr b="1" sz="3696"/>
            </a:pPr>
            <a:r>
              <a:rPr b="0"/>
              <a:t>La distribuzione dei pesi determina cosa considerare più “rilevante” del campo visivo.</a:t>
            </a:r>
            <a:endParaRPr b="0"/>
          </a:p>
          <a:p>
            <a:pPr marL="469391" indent="-469391" defTabSz="1877520">
              <a:spcBef>
                <a:spcPts val="3400"/>
              </a:spcBef>
              <a:defRPr b="1" sz="3696"/>
            </a:pPr>
            <a:r>
              <a:rPr b="0"/>
              <a:t>Il valore di attivazione si ottiene moltiplicando ogni pixel per il peso corrispondente e poi sommando i risultati. Questa operazione si chiama </a:t>
            </a:r>
            <a:r>
              <a:t>convoluzione</a:t>
            </a:r>
            <a:r>
              <a:rPr b="0"/>
              <a:t>.</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7" name="Le CNN"/>
          <p:cNvSpPr txBox="1"/>
          <p:nvPr>
            <p:ph type="title"/>
          </p:nvPr>
        </p:nvSpPr>
        <p:spPr>
          <a:prstGeom prst="rect">
            <a:avLst/>
          </a:prstGeom>
        </p:spPr>
        <p:txBody>
          <a:bodyPr/>
          <a:lstStyle/>
          <a:p>
            <a:pPr/>
            <a:r>
              <a:t>Le CNN</a:t>
            </a:r>
          </a:p>
        </p:txBody>
      </p:sp>
      <p:sp>
        <p:nvSpPr>
          <p:cNvPr id="468" name="Importante: Al termine dele operazioni di convoluzione, la mappa di attivazione restituisce un aspetto (tratto) dell’input filtrato in base ad un determinato criterio.…"/>
          <p:cNvSpPr txBox="1"/>
          <p:nvPr>
            <p:ph type="body" idx="1"/>
          </p:nvPr>
        </p:nvSpPr>
        <p:spPr>
          <a:xfrm>
            <a:off x="1206500" y="2729994"/>
            <a:ext cx="21971000" cy="8256012"/>
          </a:xfrm>
          <a:prstGeom prst="rect">
            <a:avLst/>
          </a:prstGeom>
        </p:spPr>
        <p:txBody>
          <a:bodyPr/>
          <a:lstStyle/>
          <a:p>
            <a:pPr marL="530352" indent="-530352" defTabSz="2121354">
              <a:spcBef>
                <a:spcPts val="3900"/>
              </a:spcBef>
              <a:defRPr b="1" sz="4176"/>
            </a:pPr>
            <a:r>
              <a:t>Importante: </a:t>
            </a:r>
            <a:r>
              <a:rPr b="0"/>
              <a:t>Al termine dele operazioni di convoluzione, la mappa di attivazione restituisce un aspetto (tratto) dell’input filtrato in base ad un determinato criterio.</a:t>
            </a:r>
            <a:endParaRPr b="0"/>
          </a:p>
          <a:p>
            <a:pPr marL="530352" indent="-530352" defTabSz="2121354">
              <a:spcBef>
                <a:spcPts val="3900"/>
              </a:spcBef>
              <a:defRPr b="1" sz="4176"/>
            </a:pPr>
            <a:r>
              <a:rPr b="0"/>
              <a:t>Gli strati sono organizzati in modo </a:t>
            </a:r>
            <a:r>
              <a:t>gerarchico</a:t>
            </a:r>
            <a:r>
              <a:rPr b="0"/>
              <a:t>. Gli input dello strato 2 sono le mappe di attivazione dello strato 1.</a:t>
            </a:r>
            <a:endParaRPr b="0"/>
          </a:p>
          <a:p>
            <a:pPr marL="530352" indent="-530352" defTabSz="2121354">
              <a:spcBef>
                <a:spcPts val="3900"/>
              </a:spcBef>
              <a:defRPr b="1" sz="4176"/>
            </a:pPr>
            <a:r>
              <a:rPr b="0"/>
              <a:t>Ogni strato ha l’obiettivo di individuare aspetti sempre più complessi (e astratti) dell’immagine.</a:t>
            </a:r>
            <a:endParaRPr b="0"/>
          </a:p>
          <a:p>
            <a:pPr marL="530352" indent="-530352" defTabSz="2121354">
              <a:spcBef>
                <a:spcPts val="3900"/>
              </a:spcBef>
              <a:defRPr b="1" sz="4176"/>
            </a:pPr>
            <a:r>
              <a:rPr b="0"/>
              <a:t>Gli strati costituiti dalle mappe di attivazione sono detti </a:t>
            </a:r>
            <a:r>
              <a:t>strati convolutivi</a:t>
            </a:r>
            <a:endParaRPr b="0"/>
          </a:p>
          <a:p>
            <a:pPr marL="530352" indent="-530352" defTabSz="2121354">
              <a:spcBef>
                <a:spcPts val="3900"/>
              </a:spcBef>
              <a:defRPr b="1" sz="4176"/>
            </a:pPr>
            <a:r>
              <a:rPr b="0"/>
              <a:t>La parte terminale di una CNN è un modulo di classificazione che consta di una semplice rete neurale feed-forward che ha l’obiettivo di trasformare il risultato della processazione dell’input in un grado di confidenza nell’apparteenza dell’input ad una determinata classe.</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70" name="Come allenare una CNN?"/>
          <p:cNvSpPr txBox="1"/>
          <p:nvPr>
            <p:ph type="title"/>
          </p:nvPr>
        </p:nvSpPr>
        <p:spPr>
          <a:prstGeom prst="rect">
            <a:avLst/>
          </a:prstGeom>
        </p:spPr>
        <p:txBody>
          <a:bodyPr/>
          <a:lstStyle/>
          <a:p>
            <a:pPr/>
            <a:r>
              <a:t>Come allenare una CNN?</a:t>
            </a:r>
          </a:p>
        </p:txBody>
      </p:sp>
      <p:sp>
        <p:nvSpPr>
          <p:cNvPr id="471" name="Per verificare i progressi nell’ambito delle ricerche in AI, vengono organizzate periodiche “sfide” tra programmiper il riconoscimento di oggetti.…"/>
          <p:cNvSpPr txBox="1"/>
          <p:nvPr>
            <p:ph type="body" idx="1"/>
          </p:nvPr>
        </p:nvSpPr>
        <p:spPr>
          <a:prstGeom prst="rect">
            <a:avLst/>
          </a:prstGeom>
        </p:spPr>
        <p:txBody>
          <a:bodyPr/>
          <a:lstStyle/>
          <a:p>
            <a:pPr/>
            <a:r>
              <a:t>Per verificare i progressi nell’ambito delle ricerche in AI, vengono organizzate periodiche “sfide” tra programmiper il riconoscimento di oggetti.</a:t>
            </a:r>
          </a:p>
          <a:p>
            <a:pPr/>
            <a:r>
              <a:t>2005-2010: </a:t>
            </a:r>
            <a:r>
              <a:rPr b="1"/>
              <a:t>Pascal Visual Object Classes. </a:t>
            </a:r>
            <a:r>
              <a:t>15.000 foto, 20 categorie. A tutti i concorrenti viene somministrato un training set di foto etichettate. L’obiettivo è, data una categoria, dire se l’immagine contiene un elemento della categoria. i programmi vengono testati su un insieme di valutazione.</a:t>
            </a:r>
          </a:p>
          <a:p>
            <a:pPr/>
            <a:r>
              <a:t>Problema: le foto sono </a:t>
            </a:r>
            <a:r>
              <a:rPr b="1"/>
              <a:t>troppo </a:t>
            </a:r>
            <a:r>
              <a:t>poche; le categorie sono troppo poche (quante possibili categorie di oggetti vi sono?)</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73" name="Come allenare una CNN?"/>
          <p:cNvSpPr txBox="1"/>
          <p:nvPr>
            <p:ph type="title"/>
          </p:nvPr>
        </p:nvSpPr>
        <p:spPr>
          <a:prstGeom prst="rect">
            <a:avLst/>
          </a:prstGeom>
        </p:spPr>
        <p:txBody>
          <a:bodyPr/>
          <a:lstStyle/>
          <a:p>
            <a:pPr/>
            <a:r>
              <a:t>Come allenare una CNN?</a:t>
            </a:r>
          </a:p>
        </p:txBody>
      </p:sp>
      <p:sp>
        <p:nvSpPr>
          <p:cNvPr id="474" name="ImageNe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ImageNet</a:t>
            </a:r>
          </a:p>
        </p:txBody>
      </p:sp>
      <p:sp>
        <p:nvSpPr>
          <p:cNvPr id="475" name="Fei Fei Li (Princeton): è necessario costruire un database contenente un insieme molto grande di foto (nell’ordine di milioni) etichettate (come fare??)…"/>
          <p:cNvSpPr txBox="1"/>
          <p:nvPr>
            <p:ph type="body" idx="1"/>
          </p:nvPr>
        </p:nvSpPr>
        <p:spPr>
          <a:prstGeom prst="rect">
            <a:avLst/>
          </a:prstGeom>
        </p:spPr>
        <p:txBody>
          <a:bodyPr/>
          <a:lstStyle/>
          <a:p>
            <a:pPr/>
            <a:r>
              <a:t>Fei Fei Li (Princeton): è necessario costruire un database contenente un insieme molto grande di foto (nell’ordine di milioni) etichettate (come fare??)</a:t>
            </a:r>
          </a:p>
          <a:p>
            <a:pPr/>
            <a:r>
              <a:rPr b="1"/>
              <a:t>Il dataset viene STRUTTURATO </a:t>
            </a:r>
            <a:r>
              <a:t>sulla base del modello WordNe, un sistema di classificazione dei sostantivi di ampio uso nell’ambito della linguistica.</a:t>
            </a:r>
          </a:p>
          <a:p>
            <a:pPr/>
            <a:r>
              <a:t>Per l’etichettature vengono “arruolate” migliaia di persone attraverso Amazon Mechanical Turk. La immagini vengono reperite in rete.</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77" name="ImageNet"/>
          <p:cNvSpPr txBox="1"/>
          <p:nvPr>
            <p:ph type="title"/>
          </p:nvPr>
        </p:nvSpPr>
        <p:spPr>
          <a:prstGeom prst="rect">
            <a:avLst/>
          </a:prstGeom>
        </p:spPr>
        <p:txBody>
          <a:bodyPr/>
          <a:lstStyle/>
          <a:p>
            <a:pPr/>
            <a:r>
              <a:t>ImageNet</a:t>
            </a:r>
          </a:p>
        </p:txBody>
      </p:sp>
      <p:sp>
        <p:nvSpPr>
          <p:cNvPr id="478" name="Ad ogni sostantivo viene associato un insieme di immagini. I sostantivi sono ordinati “ontologicamente” dal particolare al generale:"/>
          <p:cNvSpPr txBox="1"/>
          <p:nvPr>
            <p:ph type="body" idx="1"/>
          </p:nvPr>
        </p:nvSpPr>
        <p:spPr>
          <a:xfrm>
            <a:off x="1206500" y="2546704"/>
            <a:ext cx="21971000" cy="8256012"/>
          </a:xfrm>
          <a:prstGeom prst="rect">
            <a:avLst/>
          </a:prstGeom>
        </p:spPr>
        <p:txBody>
          <a:bodyPr/>
          <a:lstStyle/>
          <a:p>
            <a:pPr/>
            <a:r>
              <a:t>Ad ogni sostantivo viene associato un insieme di immagini. I sostantivi sono ordinati “ontologicamente” dal particolare al generale:</a:t>
            </a:r>
          </a:p>
        </p:txBody>
      </p:sp>
      <p:pic>
        <p:nvPicPr>
          <p:cNvPr id="479" name="pic.webp" descr="pic.webp"/>
          <p:cNvPicPr>
            <a:picLocks noChangeAspect="1"/>
          </p:cNvPicPr>
          <p:nvPr/>
        </p:nvPicPr>
        <p:blipFill>
          <a:blip r:embed="rId3">
            <a:extLst/>
          </a:blip>
          <a:stretch>
            <a:fillRect/>
          </a:stretch>
        </p:blipFill>
        <p:spPr>
          <a:xfrm>
            <a:off x="2921000" y="4452209"/>
            <a:ext cx="18542000" cy="7848601"/>
          </a:xfrm>
          <a:prstGeom prst="rect">
            <a:avLst/>
          </a:prstGeom>
          <a:ln w="12700">
            <a:miter lim="400000"/>
          </a:ln>
        </p:spPr>
      </p:pic>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1" name="ImageNet Large Scale Visual Recognition Challenge"/>
          <p:cNvSpPr txBox="1"/>
          <p:nvPr>
            <p:ph type="title"/>
          </p:nvPr>
        </p:nvSpPr>
        <p:spPr>
          <a:prstGeom prst="rect">
            <a:avLst/>
          </a:prstGeom>
        </p:spPr>
        <p:txBody>
          <a:bodyPr/>
          <a:lstStyle>
            <a:lvl1pPr defTabSz="2072588">
              <a:defRPr spc="-144" sz="7225"/>
            </a:lvl1pPr>
          </a:lstStyle>
          <a:p>
            <a:pPr/>
            <a:r>
              <a:t>ImageNet Large Scale Visual Recognition Challenge</a:t>
            </a:r>
          </a:p>
        </p:txBody>
      </p:sp>
      <p:sp>
        <p:nvSpPr>
          <p:cNvPr id="482" name="Competizione basata su ImageNet: 1.200.000 c.ca immagini; 1000 possibili categorie scelte da WordNet.…"/>
          <p:cNvSpPr txBox="1"/>
          <p:nvPr>
            <p:ph type="body" idx="1"/>
          </p:nvPr>
        </p:nvSpPr>
        <p:spPr>
          <a:xfrm>
            <a:off x="1206500" y="2729994"/>
            <a:ext cx="21971000" cy="8256012"/>
          </a:xfrm>
          <a:prstGeom prst="rect">
            <a:avLst/>
          </a:prstGeom>
        </p:spPr>
        <p:txBody>
          <a:bodyPr/>
          <a:lstStyle/>
          <a:p>
            <a:pPr marL="548639" indent="-548639" defTabSz="2194505">
              <a:spcBef>
                <a:spcPts val="4000"/>
              </a:spcBef>
              <a:defRPr sz="4319"/>
            </a:pPr>
            <a:r>
              <a:t>Competizione basata su ImageNet: 1.200.000 </a:t>
            </a:r>
            <a:r>
              <a:rPr u="sng">
                <a:hlinkClick r:id="rId3" invalidUrl="" action="" tgtFrame="" tooltip="" history="1" highlightClick="0" endSnd="0"/>
              </a:rPr>
              <a:t>c.ca</a:t>
            </a:r>
            <a:r>
              <a:t> immagini; 1000 possibili categorie scelte da WordNet. </a:t>
            </a:r>
          </a:p>
          <a:p>
            <a:pPr marL="548639" indent="-548639" defTabSz="2194505">
              <a:spcBef>
                <a:spcPts val="4000"/>
              </a:spcBef>
              <a:defRPr sz="4319"/>
            </a:pPr>
            <a:r>
              <a:t>Un programma dà una risposta esatta se e soltanto se attribuisce ad un’immagine </a:t>
            </a:r>
            <a:r>
              <a:rPr b="1"/>
              <a:t>5 </a:t>
            </a:r>
            <a:r>
              <a:t>categorie una delle quali è effettivamente contenuta nell’immagine (</a:t>
            </a:r>
            <a:r>
              <a:rPr b="1"/>
              <a:t>misura di accuratezza top 5)</a:t>
            </a:r>
          </a:p>
          <a:p>
            <a:pPr marL="548639" indent="-548639" defTabSz="2194505">
              <a:spcBef>
                <a:spcPts val="4000"/>
              </a:spcBef>
              <a:defRPr sz="4319"/>
            </a:pPr>
            <a:r>
              <a:t>2012: la prima CNN vince la ILSVRC con una percentuale di risposte esatte eri all’85% (AlexNet).</a:t>
            </a:r>
          </a:p>
          <a:p>
            <a:pPr marL="548639" indent="-548639" defTabSz="2194505">
              <a:spcBef>
                <a:spcPts val="4000"/>
              </a:spcBef>
              <a:defRPr sz="4319"/>
            </a:pPr>
            <a:r>
              <a:t>2017: accuratezza </a:t>
            </a:r>
            <a:r>
              <a:rPr b="1"/>
              <a:t>top 5 </a:t>
            </a:r>
            <a:r>
              <a:t>del 98%.</a:t>
            </a:r>
          </a:p>
          <a:p>
            <a:pPr marL="548639" indent="-548639" defTabSz="2194505">
              <a:spcBef>
                <a:spcPts val="4000"/>
              </a:spcBef>
              <a:defRPr b="1" sz="4319"/>
            </a:pPr>
            <a:r>
              <a:t>NB: l’accuratezza top 5 non ci dà una misura precisa di quanto la macchina sapia riconoscere gli oggetti.</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4" name="Alcune domande"/>
          <p:cNvSpPr txBox="1"/>
          <p:nvPr>
            <p:ph type="title"/>
          </p:nvPr>
        </p:nvSpPr>
        <p:spPr>
          <a:prstGeom prst="rect">
            <a:avLst/>
          </a:prstGeom>
        </p:spPr>
        <p:txBody>
          <a:bodyPr/>
          <a:lstStyle/>
          <a:p>
            <a:pPr/>
            <a:r>
              <a:t>Alcune domande</a:t>
            </a:r>
          </a:p>
        </p:txBody>
      </p:sp>
      <p:sp>
        <p:nvSpPr>
          <p:cNvPr id="485" name="Domande:   - Una CNN può davvero riconoscere un oggetto?  - Quando una CNN fornisce una risposta esatta, sta davvero riconoscendo l’oggetto nell’immagine (Esempio: se in tutte le figure in cui occorrono cani vi è un guinzaglio, siamo sicuri non stia rico"/>
          <p:cNvSpPr txBox="1"/>
          <p:nvPr>
            <p:ph type="body" idx="1"/>
          </p:nvPr>
        </p:nvSpPr>
        <p:spPr>
          <a:xfrm>
            <a:off x="1003300" y="2729994"/>
            <a:ext cx="21971000" cy="10894139"/>
          </a:xfrm>
          <a:prstGeom prst="rect">
            <a:avLst/>
          </a:prstGeom>
        </p:spPr>
        <p:txBody>
          <a:bodyPr/>
          <a:lstStyle/>
          <a:p>
            <a:pPr>
              <a:defRPr b="1"/>
            </a:pPr>
            <a:r>
              <a:t>Domande: </a:t>
            </a:r>
            <a:br/>
            <a:br/>
            <a:r>
              <a:t>- Una CNN può davvero riconoscere un oggetto? </a:t>
            </a:r>
            <a:br/>
            <a:r>
              <a:t>- Quando una CNN fornisce una risposta esatta, sta davvero riconoscendo l’oggetto nell’immagine (Esempio: se in tutte le figure in cui occorrono cani vi è un guinzaglio, siamo sicuri non stia riconoscendo il guinzaglio)?</a:t>
            </a:r>
            <a:br/>
            <a:br/>
            <a:r>
              <a:t>- Nel 2017 la misura di accuratezza top 1 era all’82%, possiamo prendere come parametro di valutazione delle capacità di una macchina la misura top 5?</a:t>
            </a:r>
            <a:br/>
            <a:br/>
            <a:r>
              <a:t>- Possiamo considerare le macchine più abili dell’uomo dell’uomo nel riconoscimento di oggetti?</a:t>
            </a:r>
            <a:b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7" name="Alcune domande"/>
          <p:cNvSpPr txBox="1"/>
          <p:nvPr>
            <p:ph type="title"/>
          </p:nvPr>
        </p:nvSpPr>
        <p:spPr>
          <a:prstGeom prst="rect">
            <a:avLst/>
          </a:prstGeom>
        </p:spPr>
        <p:txBody>
          <a:bodyPr/>
          <a:lstStyle/>
          <a:p>
            <a:pPr/>
            <a:r>
              <a:t>Alcune domande</a:t>
            </a:r>
          </a:p>
        </p:txBody>
      </p:sp>
      <p:sp>
        <p:nvSpPr>
          <p:cNvPr id="488" name="- Nel valutare le prestazioni di una macchina, dovremmo forse prendere in considerazione la natura degli errori che questa commette? Gli errori umani sono dovuti perlopiù ad ignoranza (per esempio, non riuscire a riconoscere una razza canina) ed alla pre"/>
          <p:cNvSpPr txBox="1"/>
          <p:nvPr>
            <p:ph type="body" idx="1"/>
          </p:nvPr>
        </p:nvSpPr>
        <p:spPr>
          <a:prstGeom prst="rect">
            <a:avLst/>
          </a:prstGeom>
        </p:spPr>
        <p:txBody>
          <a:bodyPr/>
          <a:lstStyle/>
          <a:p>
            <a:pPr>
              <a:defRPr b="1"/>
            </a:pPr>
            <a:r>
              <a:t>- Nel valutare le prestazioni di una macchina, dovremmo forse prendere in considerazione la natura degli errori che questa commette? Gli errori umani sono dovuti perlopiù ad ignoranza (per esempio, non riuscire a riconoscere una razza canina) ed alla presenza di più oggetti. Gli errori delle macchine sono più “grossolani”.</a:t>
            </a:r>
            <a:br/>
            <a:br/>
            <a:r>
              <a:t>- Esiste una connessione tra categorizzazione di oggetti e immagini (si pensi ad immagini in cui si manifestano sentimenti) ed esperienza umana?</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0" name="Le CNN imparano autonomamente?"/>
          <p:cNvSpPr txBox="1"/>
          <p:nvPr>
            <p:ph type="title"/>
          </p:nvPr>
        </p:nvSpPr>
        <p:spPr>
          <a:prstGeom prst="rect">
            <a:avLst/>
          </a:prstGeom>
        </p:spPr>
        <p:txBody>
          <a:bodyPr/>
          <a:lstStyle/>
          <a:p>
            <a:pPr/>
            <a:r>
              <a:t>Le CNN imparano autonomamente?</a:t>
            </a:r>
          </a:p>
        </p:txBody>
      </p:sp>
      <p:sp>
        <p:nvSpPr>
          <p:cNvPr id="491" name="Una CNN apprende come classificare un input come appartenente ad un dato insieme di categorie dopo un lungo addestramento (richiede big data).…"/>
          <p:cNvSpPr txBox="1"/>
          <p:nvPr>
            <p:ph type="body" idx="1"/>
          </p:nvPr>
        </p:nvSpPr>
        <p:spPr>
          <a:xfrm>
            <a:off x="952500" y="2729994"/>
            <a:ext cx="21971000" cy="10227985"/>
          </a:xfrm>
          <a:prstGeom prst="rect">
            <a:avLst/>
          </a:prstGeom>
        </p:spPr>
        <p:txBody>
          <a:bodyPr/>
          <a:lstStyle/>
          <a:p>
            <a:pPr/>
            <a:r>
              <a:t>Una CNN apprende come classificare un input come appartenente ad un dato insieme di categorie dopo un lungo addestramento (richiede </a:t>
            </a:r>
            <a:r>
              <a:rPr i="1"/>
              <a:t>big data</a:t>
            </a:r>
            <a:r>
              <a:t>).</a:t>
            </a:r>
          </a:p>
          <a:p>
            <a:pPr/>
            <a:r>
              <a:t>Un bambino impara a classificare oggetti  come appartenenti ad un insieme molto più grande di categorie dopo averne visti pochi esemplari.</a:t>
            </a:r>
          </a:p>
          <a:p>
            <a:pPr/>
            <a:r>
              <a:t>Possiamo dire che le reti neurali convolutive apprendono da sole? </a:t>
            </a:r>
            <a:r>
              <a:rPr b="1"/>
              <a:t>Non proprio.</a:t>
            </a:r>
            <a:br>
              <a:rPr b="1"/>
            </a:br>
            <a:r>
              <a:rPr b="1"/>
              <a:t>- </a:t>
            </a:r>
            <a:r>
              <a:t>Ogni CNN va addestrata sulla base di un training set dato dal programmatore (</a:t>
            </a:r>
            <a:r>
              <a:rPr i="1"/>
              <a:t>supervised </a:t>
            </a:r>
            <a:r>
              <a:t>learning).</a:t>
            </a:r>
            <a:br/>
            <a:r>
              <a:t>- Ogni CNN va impostata rispetto ai propri </a:t>
            </a:r>
            <a:r>
              <a:rPr b="1"/>
              <a:t>iperparametri </a:t>
            </a:r>
            <a:r>
              <a:t>(numero degli strati, grandezza del campo recettivo, </a:t>
            </a:r>
            <a:r>
              <a:rPr i="1"/>
              <a:t>tasso di apprendimento</a:t>
            </a:r>
            <a:r>
              <a:t>).</a:t>
            </a:r>
          </a:p>
          <a:p>
            <a:pPr/>
            <a:r>
              <a:t>Il settaggio degli iperparametri è detto </a:t>
            </a:r>
            <a:r>
              <a:rPr b="1"/>
              <a:t>tuning </a:t>
            </a:r>
            <a:r>
              <a:t>degli iperparametri.</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5" name="Modulo 1"/>
          <p:cNvSpPr txBox="1"/>
          <p:nvPr>
            <p:ph type="body" sz="half" idx="1"/>
          </p:nvPr>
        </p:nvSpPr>
        <p:spPr>
          <a:prstGeom prst="rect">
            <a:avLst/>
          </a:prstGeom>
        </p:spPr>
        <p:txBody>
          <a:bodyPr/>
          <a:lstStyle/>
          <a:p>
            <a:pPr/>
            <a:r>
              <a:t>Modulo 1</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3" name="Problemi di apprendimento"/>
          <p:cNvSpPr txBox="1"/>
          <p:nvPr>
            <p:ph type="title"/>
          </p:nvPr>
        </p:nvSpPr>
        <p:spPr>
          <a:prstGeom prst="rect">
            <a:avLst/>
          </a:prstGeom>
        </p:spPr>
        <p:txBody>
          <a:bodyPr/>
          <a:lstStyle/>
          <a:p>
            <a:pPr/>
            <a:r>
              <a:t>Problemi di apprendimento</a:t>
            </a:r>
          </a:p>
        </p:txBody>
      </p:sp>
      <p:sp>
        <p:nvSpPr>
          <p:cNvPr id="494" name="L’apprendimento supervisionato, per essere efficace, richiede una lunga serie di esempi. Ma è possibile catturare tutti gli esempi necessari per fare in modo che una CNN impari a classificare tutte le possibili immagini che le si presentano?…"/>
          <p:cNvSpPr txBox="1"/>
          <p:nvPr>
            <p:ph type="body" idx="1"/>
          </p:nvPr>
        </p:nvSpPr>
        <p:spPr>
          <a:xfrm>
            <a:off x="927100" y="2648304"/>
            <a:ext cx="21971000" cy="9894808"/>
          </a:xfrm>
          <a:prstGeom prst="rect">
            <a:avLst/>
          </a:prstGeom>
        </p:spPr>
        <p:txBody>
          <a:bodyPr/>
          <a:lstStyle/>
          <a:p>
            <a:pPr marL="585215" indent="-585215" defTabSz="2340805">
              <a:spcBef>
                <a:spcPts val="4300"/>
              </a:spcBef>
              <a:defRPr sz="4608"/>
            </a:pPr>
            <a:r>
              <a:t>L’apprendimento supervisionato, per essere efficace, richiede una lunga serie di esempi. Ma è possibile catturare </a:t>
            </a:r>
            <a:r>
              <a:rPr b="1"/>
              <a:t>tutti </a:t>
            </a:r>
            <a:r>
              <a:t>gli esempi necessari per fare in modo che una CNN impari a classificare tutte le possibili immagini che le si presentano?</a:t>
            </a:r>
          </a:p>
          <a:p>
            <a:pPr marL="585215" indent="-585215" defTabSz="2340805">
              <a:spcBef>
                <a:spcPts val="4300"/>
              </a:spcBef>
              <a:defRPr i="1" sz="4608"/>
            </a:pPr>
            <a:r>
              <a:t>Long tail problem:</a:t>
            </a:r>
            <a:r>
              <a:rPr i="0"/>
              <a:t> gli eventi “rari” possono manifestarsi ma di essi vi sono pochissimi esempi. Come posso insegnare ad una CNN a riconoscerli?</a:t>
            </a:r>
            <a:endParaRPr i="0"/>
          </a:p>
          <a:p>
            <a:pPr marL="585215" indent="-585215" defTabSz="2340805">
              <a:spcBef>
                <a:spcPts val="4300"/>
              </a:spcBef>
              <a:defRPr i="1" sz="4608"/>
            </a:pPr>
            <a:endParaRPr i="0"/>
          </a:p>
          <a:p>
            <a:pPr marL="585215" indent="-585215" defTabSz="2340805">
              <a:spcBef>
                <a:spcPts val="4300"/>
              </a:spcBef>
              <a:defRPr i="1" sz="4608"/>
            </a:pPr>
            <a:endParaRPr i="0"/>
          </a:p>
          <a:p>
            <a:pPr marL="585215" indent="-585215" defTabSz="2340805">
              <a:spcBef>
                <a:spcPts val="4300"/>
              </a:spcBef>
              <a:defRPr i="1" sz="4608"/>
            </a:pPr>
            <a:endParaRPr i="0"/>
          </a:p>
          <a:p>
            <a:pPr marL="585215" indent="-585215" defTabSz="2340805">
              <a:spcBef>
                <a:spcPts val="4300"/>
              </a:spcBef>
              <a:defRPr i="1" sz="4608"/>
            </a:pPr>
            <a:r>
              <a:rPr i="0"/>
              <a:t>Cosa dire degli esseri umani? </a:t>
            </a:r>
            <a:br/>
            <a:br/>
          </a:p>
        </p:txBody>
      </p:sp>
      <p:pic>
        <p:nvPicPr>
          <p:cNvPr id="495" name="Immagine" descr="Immagine"/>
          <p:cNvPicPr>
            <a:picLocks noChangeAspect="1"/>
          </p:cNvPicPr>
          <p:nvPr/>
        </p:nvPicPr>
        <p:blipFill>
          <a:blip r:embed="rId3">
            <a:extLst/>
          </a:blip>
          <a:stretch>
            <a:fillRect/>
          </a:stretch>
        </p:blipFill>
        <p:spPr>
          <a:xfrm>
            <a:off x="9063758" y="6406814"/>
            <a:ext cx="5697685" cy="2965386"/>
          </a:xfrm>
          <a:prstGeom prst="rect">
            <a:avLst/>
          </a:prstGeom>
          <a:ln w="12700">
            <a:miter lim="400000"/>
          </a:ln>
        </p:spPr>
      </p:pic>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7" name="Overfitting"/>
          <p:cNvSpPr txBox="1"/>
          <p:nvPr>
            <p:ph type="title"/>
          </p:nvPr>
        </p:nvSpPr>
        <p:spPr>
          <a:prstGeom prst="rect">
            <a:avLst/>
          </a:prstGeom>
        </p:spPr>
        <p:txBody>
          <a:bodyPr/>
          <a:lstStyle/>
          <a:p>
            <a:pPr/>
            <a:r>
              <a:t>Overfitting</a:t>
            </a:r>
          </a:p>
        </p:txBody>
      </p:sp>
      <p:sp>
        <p:nvSpPr>
          <p:cNvPr id="498" name="Fatto: è possibile che una rete neurale si comporti benissimo rispetto al proprio insieme di addestramento ma di fatto non riesca a generalizzare quanto ha imparato a casi che non hanno esattamente le caratteristiche di quelli presenti nell’insieme di ad"/>
          <p:cNvSpPr txBox="1"/>
          <p:nvPr>
            <p:ph type="body" idx="1"/>
          </p:nvPr>
        </p:nvSpPr>
        <p:spPr>
          <a:xfrm>
            <a:off x="1206500" y="2729994"/>
            <a:ext cx="21971000" cy="8256012"/>
          </a:xfrm>
          <a:prstGeom prst="rect">
            <a:avLst/>
          </a:prstGeom>
        </p:spPr>
        <p:txBody>
          <a:bodyPr/>
          <a:lstStyle/>
          <a:p>
            <a:pPr>
              <a:defRPr b="1"/>
            </a:pPr>
            <a:r>
              <a:t>Fatto: </a:t>
            </a:r>
            <a:r>
              <a:rPr b="0"/>
              <a:t>è possibile che una rete neurale si comporti benissimo rispetto al proprio insieme di addestramento ma di fatto non riesca a generalizzare quanto ha imparato a casi che non hanno esattamente le caratteristiche di quelli presenti nell’insieme di addestramento.</a:t>
            </a:r>
            <a:endParaRPr b="0"/>
          </a:p>
          <a:p>
            <a:pPr>
              <a:defRPr b="1"/>
            </a:pPr>
            <a:r>
              <a:rPr b="0"/>
              <a:t>Questo fenomeno si chiama </a:t>
            </a:r>
            <a:r>
              <a:t>overfitting</a:t>
            </a:r>
            <a:r>
              <a:rPr b="0"/>
              <a:t>.</a:t>
            </a:r>
            <a:endParaRPr b="0"/>
          </a:p>
          <a:p>
            <a:pPr>
              <a:defRPr b="1"/>
            </a:pPr>
            <a:r>
              <a:t>IN GENERALE: </a:t>
            </a:r>
            <a:r>
              <a:rPr b="0"/>
              <a:t>Una rete neurale come quelle che abbiamo visto apprendono “correlazioni statistiche”. Può capitare  che si adattino “troppo” ai dati del training set.</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0" name="Bias"/>
          <p:cNvSpPr txBox="1"/>
          <p:nvPr>
            <p:ph type="title"/>
          </p:nvPr>
        </p:nvSpPr>
        <p:spPr>
          <a:prstGeom prst="rect">
            <a:avLst/>
          </a:prstGeom>
        </p:spPr>
        <p:txBody>
          <a:bodyPr/>
          <a:lstStyle/>
          <a:p>
            <a:pPr/>
            <a:r>
              <a:t>Bias</a:t>
            </a:r>
          </a:p>
        </p:txBody>
      </p:sp>
      <p:sp>
        <p:nvSpPr>
          <p:cNvPr id="501" name="È possibile che un sistema di IA sia portatore di bias ovvero di pregiudizi. Per esempio, alcuni sistemi tenderanno a classificare come “essere umano in carriera” un uomo bianco e non una donna o un afroamericano.…"/>
          <p:cNvSpPr txBox="1"/>
          <p:nvPr>
            <p:ph type="body" idx="1"/>
          </p:nvPr>
        </p:nvSpPr>
        <p:spPr>
          <a:xfrm>
            <a:off x="1206500" y="2729994"/>
            <a:ext cx="21971000" cy="9903043"/>
          </a:xfrm>
          <a:prstGeom prst="rect">
            <a:avLst/>
          </a:prstGeom>
        </p:spPr>
        <p:txBody>
          <a:bodyPr/>
          <a:lstStyle/>
          <a:p>
            <a:pPr/>
            <a:r>
              <a:t>È possibile che un sistema di IA sia portatore di </a:t>
            </a:r>
            <a:r>
              <a:rPr i="1"/>
              <a:t>bias</a:t>
            </a:r>
            <a:r>
              <a:rPr b="1"/>
              <a:t> </a:t>
            </a:r>
            <a:r>
              <a:t>ovvero di pregiudizi. Per esempio, alcuni sistemi tenderanno a classificare come “essere umano in carriera” un </a:t>
            </a:r>
            <a:r>
              <a:rPr u="sng"/>
              <a:t>uomo</a:t>
            </a:r>
            <a:r>
              <a:t> </a:t>
            </a:r>
            <a:r>
              <a:rPr u="sng"/>
              <a:t>bianco</a:t>
            </a:r>
            <a:r>
              <a:t> e non una donna o un afroamericano. </a:t>
            </a:r>
          </a:p>
          <a:p>
            <a:pPr/>
            <a:r>
              <a:t>Chi è il colpevole?</a:t>
            </a:r>
          </a:p>
          <a:p>
            <a:pPr/>
            <a:r>
              <a:t>Un sistema di IA ad apprendimento </a:t>
            </a:r>
            <a:r>
              <a:rPr b="1"/>
              <a:t>supervisionato</a:t>
            </a:r>
            <a:r>
              <a:t> tenderà ad attribuire etichette sulla base del training set con cui è stato allenato. </a:t>
            </a:r>
          </a:p>
          <a:p>
            <a:pPr/>
            <a:r>
              <a:t>Il bias è </a:t>
            </a:r>
            <a:r>
              <a:rPr b="1"/>
              <a:t>contenuto nel traning set</a:t>
            </a:r>
            <a:r>
              <a:t> e </a:t>
            </a:r>
            <a:r>
              <a:rPr b="1"/>
              <a:t>non</a:t>
            </a:r>
            <a:r>
              <a:t> nella macchina!</a:t>
            </a:r>
          </a:p>
          <a:p>
            <a:pPr/>
            <a:r>
              <a:t>Spesso i pregiudizi di cui soffre un sistema di AI sono gli stessi pregiudizi di cui soffriamo noi umani.</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3" name="Explanability"/>
          <p:cNvSpPr txBox="1"/>
          <p:nvPr>
            <p:ph type="title"/>
          </p:nvPr>
        </p:nvSpPr>
        <p:spPr>
          <a:prstGeom prst="rect">
            <a:avLst/>
          </a:prstGeom>
        </p:spPr>
        <p:txBody>
          <a:bodyPr/>
          <a:lstStyle/>
          <a:p>
            <a:pPr/>
            <a:r>
              <a:t>Explanability</a:t>
            </a:r>
          </a:p>
        </p:txBody>
      </p:sp>
      <p:sp>
        <p:nvSpPr>
          <p:cNvPr id="504" name="La vera novità dei sistemi basati di IA basati sul machine learning è che riescano a risolvere problemi che potenzialmente noi  (il programmatore!) non sapremmo risolvere.…"/>
          <p:cNvSpPr txBox="1"/>
          <p:nvPr>
            <p:ph type="body" idx="1"/>
          </p:nvPr>
        </p:nvSpPr>
        <p:spPr>
          <a:xfrm>
            <a:off x="1206500" y="2729994"/>
            <a:ext cx="21971000" cy="8256012"/>
          </a:xfrm>
          <a:prstGeom prst="rect">
            <a:avLst/>
          </a:prstGeom>
        </p:spPr>
        <p:txBody>
          <a:bodyPr/>
          <a:lstStyle/>
          <a:p>
            <a:pPr marL="524255" indent="-524255" defTabSz="2096971">
              <a:spcBef>
                <a:spcPts val="3800"/>
              </a:spcBef>
              <a:defRPr sz="4128"/>
            </a:pPr>
            <a:r>
              <a:t>La vera novità dei sistemi basati di IA basati sul machine learning è che riescano a risolvere problemi che potenzialmente noi  (il programmatore!) non sapremmo risolvere.</a:t>
            </a:r>
          </a:p>
          <a:p>
            <a:pPr marL="524255" indent="-524255" defTabSz="2096971">
              <a:spcBef>
                <a:spcPts val="3800"/>
              </a:spcBef>
              <a:defRPr sz="4128"/>
            </a:pPr>
            <a:r>
              <a:t>Come possiamo essere sicuri che la procedura che una rete neurale apprende sia corretta?</a:t>
            </a:r>
          </a:p>
          <a:p>
            <a:pPr marL="524255" indent="-524255" defTabSz="2096971">
              <a:spcBef>
                <a:spcPts val="3800"/>
              </a:spcBef>
              <a:defRPr sz="4128"/>
            </a:pPr>
            <a:r>
              <a:t>Per esserne sicuri dovremmo essere in grado di tracciare i passi attraverso i quali la rete neurale, una volta ben allenata, giunge ad una conclusione.</a:t>
            </a:r>
          </a:p>
          <a:p>
            <a:pPr marL="524255" indent="-524255" defTabSz="2096971">
              <a:spcBef>
                <a:spcPts val="3800"/>
              </a:spcBef>
              <a:defRPr b="1" sz="4128"/>
            </a:pPr>
            <a:r>
              <a:t>Tuttavia, </a:t>
            </a:r>
            <a:r>
              <a:rPr b="0"/>
              <a:t>i passi fatti da una rete neurale (possibilmente) constano di miliardi di operazioni aritmetiche. </a:t>
            </a:r>
            <a:r>
              <a:t>Come posso riconoscere tra queste operazioni aritmetiche quelle che corrispondono ad un “passo di ragionamento”?</a:t>
            </a:r>
          </a:p>
          <a:p>
            <a:pPr marL="524255" indent="-524255" defTabSz="2096971">
              <a:spcBef>
                <a:spcPts val="3800"/>
              </a:spcBef>
              <a:defRPr b="1" sz="4128"/>
            </a:pPr>
            <a:r>
              <a:t>Explanable AI: </a:t>
            </a:r>
            <a:r>
              <a:rPr b="0"/>
              <a:t>Progettare sistemi capaci di “estrarre” i “passi di ragionamento” da un sistema di AI.</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6" name="Adversarial learning"/>
          <p:cNvSpPr txBox="1"/>
          <p:nvPr>
            <p:ph type="title"/>
          </p:nvPr>
        </p:nvSpPr>
        <p:spPr>
          <a:prstGeom prst="rect">
            <a:avLst/>
          </a:prstGeom>
        </p:spPr>
        <p:txBody>
          <a:bodyPr/>
          <a:lstStyle/>
          <a:p>
            <a:pPr/>
            <a:r>
              <a:t>Adversarial learning</a:t>
            </a:r>
          </a:p>
        </p:txBody>
      </p:sp>
      <p:sp>
        <p:nvSpPr>
          <p:cNvPr id="507" name="Christian Szegedy, Wojciech Zaremba, Ilya Sutskever, Joan Bruna, Dumitru Erhan, Ian Goodfellow, Rob Fergus, Intriguing properties of neural networks, 2013…"/>
          <p:cNvSpPr txBox="1"/>
          <p:nvPr>
            <p:ph type="body" idx="1"/>
          </p:nvPr>
        </p:nvSpPr>
        <p:spPr>
          <a:xfrm>
            <a:off x="1206500" y="2470504"/>
            <a:ext cx="21971000" cy="10198120"/>
          </a:xfrm>
          <a:prstGeom prst="rect">
            <a:avLst/>
          </a:prstGeom>
        </p:spPr>
        <p:txBody>
          <a:bodyPr/>
          <a:lstStyle/>
          <a:p>
            <a:pPr marL="566927" indent="-566927" defTabSz="2267655">
              <a:spcBef>
                <a:spcPts val="4100"/>
              </a:spcBef>
              <a:defRPr sz="4464"/>
            </a:pPr>
            <a:r>
              <a:t>Christian Szegedy, Wojciech Zaremba, Ilya Sutskever, Joan Bruna, Dumitru Erhan, Ian Goodfellow, Rob Fergus, </a:t>
            </a:r>
            <a:r>
              <a:rPr i="1"/>
              <a:t>Intriguing properties of neural networks, 2013</a:t>
            </a:r>
            <a:endParaRPr i="1"/>
          </a:p>
          <a:p>
            <a:pPr marL="566927" indent="-566927" defTabSz="2267655">
              <a:spcBef>
                <a:spcPts val="4100"/>
              </a:spcBef>
              <a:defRPr b="1" sz="4464"/>
            </a:pPr>
            <a:r>
              <a:t>Le reti neurali possono essere ingannate attraverso una lieve perturbazione dell’input (e.g. alterando in modo impercettibile i pixel di un’immagine).</a:t>
            </a:r>
          </a:p>
          <a:p>
            <a:pPr marL="566927" indent="-566927" defTabSz="2267655">
              <a:spcBef>
                <a:spcPts val="4100"/>
              </a:spcBef>
              <a:defRPr sz="4464"/>
            </a:pPr>
            <a:r>
              <a:t>I risultati di queste perturbazioni sono chiamati </a:t>
            </a:r>
            <a:r>
              <a:rPr b="1"/>
              <a:t>esempi avversari</a:t>
            </a:r>
            <a:r>
              <a:t>. </a:t>
            </a:r>
          </a:p>
          <a:p>
            <a:pPr marL="566927" indent="-566927" defTabSz="2267655">
              <a:spcBef>
                <a:spcPts val="4100"/>
              </a:spcBef>
              <a:defRPr sz="4464"/>
            </a:pPr>
            <a:r>
              <a:t>L’adversarial learning è lo studio di come produrre “attacchi” ad una rete neurale e difendere la rete da attacchi.</a:t>
            </a:r>
          </a:p>
          <a:p>
            <a:pPr marL="566927" indent="-566927" defTabSz="2267655">
              <a:spcBef>
                <a:spcPts val="4100"/>
              </a:spcBef>
              <a:defRPr sz="4464"/>
            </a:pPr>
            <a:r>
              <a:t>Alla luce dell’esistenza di esempi avversari, possiamo concludere che una rete neurale apprenda come un essere umano? O ancora, cosa impara una rete neurale?</a:t>
            </a:r>
          </a:p>
          <a:p>
            <a:pPr marL="566927" indent="-566927" defTabSz="2267655">
              <a:spcBef>
                <a:spcPts val="4100"/>
              </a:spcBef>
              <a:defRPr sz="4464"/>
            </a:pPr>
            <a:r>
              <a:t>La comprensione umana è differente dalle azioni di una deep neural network (feed-forward o CNN). Gli umani hanno conoscenza di contesto, sono in grado di catturare la forma degli oggetti, etc..</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9" name="Reinforcement learning"/>
          <p:cNvSpPr txBox="1"/>
          <p:nvPr>
            <p:ph type="title"/>
          </p:nvPr>
        </p:nvSpPr>
        <p:spPr>
          <a:prstGeom prst="rect">
            <a:avLst/>
          </a:prstGeom>
        </p:spPr>
        <p:txBody>
          <a:bodyPr/>
          <a:lstStyle/>
          <a:p>
            <a:pPr/>
            <a:r>
              <a:t>Reinforcement learning</a:t>
            </a:r>
          </a:p>
        </p:txBody>
      </p:sp>
      <p:sp>
        <p:nvSpPr>
          <p:cNvPr id="510" name="Supponiamo di voler progettare un agente che svolga al meglio una determinata funzione in una gamma ampia di situazioni (e.g. avvicinarsi ad una porta ed aprirla). Cosa facciamo?…"/>
          <p:cNvSpPr txBox="1"/>
          <p:nvPr>
            <p:ph type="body" idx="1"/>
          </p:nvPr>
        </p:nvSpPr>
        <p:spPr>
          <a:xfrm>
            <a:off x="1206500" y="2729994"/>
            <a:ext cx="21971000" cy="9587329"/>
          </a:xfrm>
          <a:prstGeom prst="rect">
            <a:avLst/>
          </a:prstGeom>
        </p:spPr>
        <p:txBody>
          <a:bodyPr/>
          <a:lstStyle/>
          <a:p>
            <a:pPr/>
            <a:r>
              <a:t>Supponiamo di voler progettare un agente che svolga al meglio una determinata funzione in una gamma ampia di situazioni (e.g. avvicinarsi ad una porta ed aprirla). Cosa facciamo?</a:t>
            </a:r>
          </a:p>
          <a:p>
            <a:pPr/>
            <a:r>
              <a:t>Usare una CNN non sarebbe ottimale (quanto ampio dovrebbe essere il training set?)</a:t>
            </a:r>
          </a:p>
          <a:p>
            <a:pPr/>
            <a:r>
              <a:t>Si può pensare di allenare un agente non a “far bene i compiti” ma a massimizzare i guadagni derivanti dalle proprie azioni.</a:t>
            </a:r>
          </a:p>
          <a:p>
            <a:pPr/>
            <a:r>
              <a:t>Se l’agente raggiunge l’obiettivo che vogliamo raggiunga, sarà premiato. Altrimenti, sarà ignorato (</a:t>
            </a:r>
            <a:r>
              <a:rPr b="1"/>
              <a:t>condizionamento operante -&gt; reinforcement learning)</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2" name="L’idea"/>
          <p:cNvSpPr txBox="1"/>
          <p:nvPr>
            <p:ph type="title"/>
          </p:nvPr>
        </p:nvSpPr>
        <p:spPr>
          <a:prstGeom prst="rect">
            <a:avLst/>
          </a:prstGeom>
        </p:spPr>
        <p:txBody>
          <a:bodyPr/>
          <a:lstStyle/>
          <a:p>
            <a:pPr/>
            <a:r>
              <a:t>L’idea</a:t>
            </a:r>
          </a:p>
        </p:txBody>
      </p:sp>
      <p:sp>
        <p:nvSpPr>
          <p:cNvPr id="513" name="Per progettare un agente capace di svolgere un dato compito utilizzando strategie flessibili (cioè, capaci di tener conto di eventuali imprevisti e far bene il proprio lavoro) si può pensare di costruire un sistema che proceda per tentativi e, quando fa "/>
          <p:cNvSpPr txBox="1"/>
          <p:nvPr>
            <p:ph type="body" idx="1"/>
          </p:nvPr>
        </p:nvSpPr>
        <p:spPr>
          <a:xfrm>
            <a:off x="1206500" y="2729994"/>
            <a:ext cx="21971000" cy="10015160"/>
          </a:xfrm>
          <a:prstGeom prst="rect">
            <a:avLst/>
          </a:prstGeom>
        </p:spPr>
        <p:txBody>
          <a:bodyPr/>
          <a:lstStyle/>
          <a:p>
            <a:pPr/>
            <a:r>
              <a:t>Per progettare un agente capace di svolgere un dato compito utilizzando strategie </a:t>
            </a:r>
            <a:r>
              <a:rPr u="sng"/>
              <a:t>flessibili</a:t>
            </a:r>
            <a:r>
              <a:t> (cioè, capaci di tener conto di eventuali imprevisti e far bene il proprio lavoro) si può pensare di costruire un sistema che proceda per tentativi e, quando fa la cosa giusta, riceve un premio, detto </a:t>
            </a:r>
            <a:r>
              <a:rPr b="1"/>
              <a:t>rinforzo</a:t>
            </a:r>
            <a:r>
              <a:t> (e.g. un numero reale positivo). </a:t>
            </a:r>
          </a:p>
          <a:p>
            <a:pPr/>
            <a:r>
              <a:t>L’agente impara a compiere quelle azioni che lo portano ad avere un premio.</a:t>
            </a:r>
          </a:p>
          <a:p>
            <a:pPr/>
            <a:r>
              <a:t>Per progettare tale agente, dovremo incorporare in esso una </a:t>
            </a:r>
            <a:r>
              <a:rPr b="1"/>
              <a:t>rappresentazione della conoscenza</a:t>
            </a:r>
            <a:r>
              <a:t>, ovvero fare in modo che l’agente incorpori una visione dello stato di cose in cui deve operare -&gt; </a:t>
            </a:r>
            <a:r>
              <a:rPr b="1"/>
              <a:t>stato</a:t>
            </a:r>
          </a:p>
          <a:p>
            <a:pPr/>
            <a:r>
              <a:t>In ogni stato, l’agente può compiere un certo numero di azioni (e.g. </a:t>
            </a:r>
            <a:r>
              <a:rPr i="1"/>
              <a:t>andare avanti, indietro, portare il braccio in avanti, girare il polso,etc…)</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5" name="L’idea"/>
          <p:cNvSpPr txBox="1"/>
          <p:nvPr>
            <p:ph type="title"/>
          </p:nvPr>
        </p:nvSpPr>
        <p:spPr>
          <a:prstGeom prst="rect">
            <a:avLst/>
          </a:prstGeom>
        </p:spPr>
        <p:txBody>
          <a:bodyPr/>
          <a:lstStyle/>
          <a:p>
            <a:pPr/>
            <a:r>
              <a:t>L’idea</a:t>
            </a:r>
          </a:p>
        </p:txBody>
      </p:sp>
      <p:sp>
        <p:nvSpPr>
          <p:cNvPr id="516" name="L’apprendimento avviene attraverso una serie (anche molto grande!) di episodi di apprendimento ognuno dei quali consta di una serie di iterazioni (esecuzioni di azioni).…"/>
          <p:cNvSpPr txBox="1"/>
          <p:nvPr>
            <p:ph type="body" idx="1"/>
          </p:nvPr>
        </p:nvSpPr>
        <p:spPr>
          <a:xfrm>
            <a:off x="1206500" y="2729994"/>
            <a:ext cx="21971000" cy="9999087"/>
          </a:xfrm>
          <a:prstGeom prst="rect">
            <a:avLst/>
          </a:prstGeom>
        </p:spPr>
        <p:txBody>
          <a:bodyPr/>
          <a:lstStyle/>
          <a:p>
            <a:pPr/>
            <a:r>
              <a:t>L’apprendimento avviene attraverso una serie (anche molto grande!) di </a:t>
            </a:r>
            <a:r>
              <a:rPr b="1"/>
              <a:t>episodi </a:t>
            </a:r>
            <a:r>
              <a:t>di apprendimento ognuno dei quali consta di una serie di </a:t>
            </a:r>
            <a:r>
              <a:rPr b="1"/>
              <a:t>iterazioni (esecuzioni di azioni).</a:t>
            </a:r>
            <a:endParaRPr b="1"/>
          </a:p>
          <a:p>
            <a:pPr/>
            <a:r>
              <a:t>Ad ogni iterazione, l’agente, </a:t>
            </a:r>
            <a:r>
              <a:rPr b="1"/>
              <a:t>considerato lo stato</a:t>
            </a:r>
            <a:r>
              <a:t> sceglie un’azione.</a:t>
            </a:r>
          </a:p>
          <a:p>
            <a:pPr/>
            <a:r>
              <a:t>Inizialmente l’agente sceglie azioni in modo </a:t>
            </a:r>
            <a:r>
              <a:rPr b="1"/>
              <a:t>casuale</a:t>
            </a:r>
            <a:r>
              <a:t>. Dopo numerose iterazioni, se l’agente in uno stato </a:t>
            </a:r>
            <a:r>
              <a:rPr b="1"/>
              <a:t>x </a:t>
            </a:r>
            <a:r>
              <a:t>esegue l’azione </a:t>
            </a:r>
            <a:r>
              <a:rPr b="1"/>
              <a:t>a </a:t>
            </a:r>
            <a:r>
              <a:t>e </a:t>
            </a:r>
            <a:r>
              <a:rPr b="1"/>
              <a:t>raggiunge l’obiettivo</a:t>
            </a:r>
            <a:r>
              <a:t>, riceverà una ricompensa. In questo caso imparerà ad associare allo stato </a:t>
            </a:r>
            <a:r>
              <a:rPr b="1"/>
              <a:t>x </a:t>
            </a:r>
            <a:r>
              <a:t>l’azione </a:t>
            </a:r>
            <a:r>
              <a:rPr b="1"/>
              <a:t>a </a:t>
            </a:r>
            <a:r>
              <a:t>come “qualcosa che è una buona idea fare”.</a:t>
            </a:r>
          </a:p>
          <a:p>
            <a:pPr>
              <a:defRPr b="1"/>
            </a:pPr>
            <a:r>
              <a:t>IMPORTANTE: </a:t>
            </a:r>
            <a:r>
              <a:rPr b="0"/>
              <a:t>l’agente sa solo che, nello stato </a:t>
            </a:r>
            <a:r>
              <a:t>x </a:t>
            </a:r>
            <a:r>
              <a:rPr b="0"/>
              <a:t>fare </a:t>
            </a:r>
            <a:r>
              <a:t>a </a:t>
            </a:r>
            <a:r>
              <a:rPr b="0"/>
              <a:t>è </a:t>
            </a:r>
            <a:r>
              <a:t>vantaggioso</a:t>
            </a:r>
            <a:r>
              <a:rPr b="0"/>
              <a:t>. Tuttavia </a:t>
            </a:r>
            <a:r>
              <a:t>non sa </a:t>
            </a:r>
            <a:r>
              <a:rPr b="0"/>
              <a:t>se fare qualcos’altro può portare ad un vantaggio ancora maggiore o meno. Questo si impara in episodi successivi. (</a:t>
            </a:r>
            <a:r>
              <a:t>-&gt; l’apprendimento deve essere graduale</a:t>
            </a:r>
            <a:r>
              <a:rPr b="0"/>
              <a:t>)</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8" name="L’idea"/>
          <p:cNvSpPr txBox="1"/>
          <p:nvPr>
            <p:ph type="title"/>
          </p:nvPr>
        </p:nvSpPr>
        <p:spPr>
          <a:prstGeom prst="rect">
            <a:avLst/>
          </a:prstGeom>
        </p:spPr>
        <p:txBody>
          <a:bodyPr/>
          <a:lstStyle/>
          <a:p>
            <a:pPr/>
            <a:r>
              <a:t>L’idea</a:t>
            </a:r>
          </a:p>
        </p:txBody>
      </p:sp>
      <p:sp>
        <p:nvSpPr>
          <p:cNvPr id="519" name="Un concetto importante è il valore associato ad una azione A in uno stato X -&gt; stima della probabilità che eseguendo l’azione A nello stato X e, eseguendo azioni di valore elevato negli stati successivi si arrivi ad ottenere la ricompensa.…"/>
          <p:cNvSpPr txBox="1"/>
          <p:nvPr>
            <p:ph type="body" idx="1"/>
          </p:nvPr>
        </p:nvSpPr>
        <p:spPr>
          <a:xfrm>
            <a:off x="1206500" y="2729994"/>
            <a:ext cx="21971000" cy="9943524"/>
          </a:xfrm>
          <a:prstGeom prst="rect">
            <a:avLst/>
          </a:prstGeom>
        </p:spPr>
        <p:txBody>
          <a:bodyPr/>
          <a:lstStyle/>
          <a:p>
            <a:pPr marL="579119" indent="-579119" defTabSz="2316421">
              <a:spcBef>
                <a:spcPts val="4200"/>
              </a:spcBef>
              <a:defRPr sz="4560"/>
            </a:pPr>
            <a:r>
              <a:t>Un concetto importante è il </a:t>
            </a:r>
            <a:r>
              <a:rPr b="1"/>
              <a:t>valore associato ad una azione A in uno stato X -&gt; stima della probabilità che eseguendo l’azione A nello stato X e, eseguendo azioni di valore elevato negli stati successivi si arrivi ad ottenere la ricompensa.</a:t>
            </a:r>
            <a:endParaRPr b="1"/>
          </a:p>
          <a:p>
            <a:pPr marL="579119" indent="-579119" defTabSz="2316421">
              <a:spcBef>
                <a:spcPts val="4200"/>
              </a:spcBef>
              <a:defRPr sz="4560"/>
            </a:pPr>
            <a:r>
              <a:t>Un esempio tipico di apprendimento di rinforzo è il </a:t>
            </a:r>
            <a:r>
              <a:rPr b="1"/>
              <a:t>Q-learning</a:t>
            </a:r>
            <a:r>
              <a:t>.</a:t>
            </a:r>
          </a:p>
          <a:p>
            <a:pPr marL="579119" indent="-579119" defTabSz="2316421">
              <a:spcBef>
                <a:spcPts val="4200"/>
              </a:spcBef>
              <a:defRPr sz="4560"/>
            </a:pPr>
            <a:r>
              <a:t>Nel Q-learning, l’agente è equipaggiato con una “tabella” (</a:t>
            </a:r>
            <a:r>
              <a:rPr b="1"/>
              <a:t>tabella Q</a:t>
            </a:r>
            <a:r>
              <a:t>) che mette in corrispondenza ogni stato con i valori associati alle possibili azioni in quello stato.</a:t>
            </a:r>
          </a:p>
          <a:p>
            <a:pPr marL="579119" indent="-579119" defTabSz="2316421">
              <a:spcBef>
                <a:spcPts val="4200"/>
              </a:spcBef>
              <a:defRPr sz="4560"/>
            </a:pPr>
            <a:r>
              <a:t>Inizialmente, i valori sono tutti pari a zero. -&gt; </a:t>
            </a:r>
            <a:r>
              <a:rPr b="1"/>
              <a:t>l’agente sceglie in modo casuale</a:t>
            </a:r>
            <a:endParaRPr b="1"/>
          </a:p>
          <a:p>
            <a:pPr marL="579119" indent="-579119" defTabSz="2316421">
              <a:spcBef>
                <a:spcPts val="4200"/>
              </a:spcBef>
              <a:defRPr sz="4560"/>
            </a:pPr>
            <a:r>
              <a:t>Quando riceve una ricompensa dopo aver eseguito un’azione A in uno stato X, l’agente inserirà un valore positivo nella “colonna corrispondente ad Ain corrispondenza di X.</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21" name="L’idea"/>
          <p:cNvSpPr txBox="1"/>
          <p:nvPr>
            <p:ph type="title"/>
          </p:nvPr>
        </p:nvSpPr>
        <p:spPr>
          <a:prstGeom prst="rect">
            <a:avLst/>
          </a:prstGeom>
        </p:spPr>
        <p:txBody>
          <a:bodyPr/>
          <a:lstStyle/>
          <a:p>
            <a:pPr/>
            <a:r>
              <a:t>L’idea</a:t>
            </a:r>
          </a:p>
        </p:txBody>
      </p:sp>
      <p:sp>
        <p:nvSpPr>
          <p:cNvPr id="522" name="IN GENERALE: L’attribuzione dei valori avviene a ritroso. L’agente agisce in uno stato X modo casuale quando non ha azioni di valore elevato corrispondenti ad X. Se, eseguendo casualmente A, l’agente si ritrova in uno stato con un’azione di valore elevat"/>
          <p:cNvSpPr txBox="1"/>
          <p:nvPr>
            <p:ph type="body" idx="1"/>
          </p:nvPr>
        </p:nvSpPr>
        <p:spPr>
          <a:xfrm>
            <a:off x="1206500" y="2729994"/>
            <a:ext cx="21971000" cy="10108228"/>
          </a:xfrm>
          <a:prstGeom prst="rect">
            <a:avLst/>
          </a:prstGeom>
        </p:spPr>
        <p:txBody>
          <a:bodyPr/>
          <a:lstStyle/>
          <a:p>
            <a:pPr>
              <a:defRPr b="1"/>
            </a:pPr>
            <a:r>
              <a:t>IN GENERALE: </a:t>
            </a:r>
            <a:r>
              <a:rPr b="0"/>
              <a:t>L’attribuzione dei valori avviene </a:t>
            </a:r>
            <a:r>
              <a:t>a ritroso. </a:t>
            </a:r>
            <a:r>
              <a:rPr b="0"/>
              <a:t>L’agente agisce in uno stato X modo casuale quando non ha azioni di valore elevato corrispondenti ad X. Se, eseguendo casualmente A, l’agente si ritrova in uno stato con un’azione di valore elevato, l’agente attribuisce ad A in X un valore superiore a quello che aveva prima.</a:t>
            </a:r>
            <a:endParaRPr b="0"/>
          </a:p>
          <a:p>
            <a:pPr>
              <a:defRPr b="1"/>
            </a:pPr>
            <a:r>
              <a:t>Gli agenti operano sempre in un ambiente (vi ricordate l’ambiente operativo?). </a:t>
            </a:r>
            <a:r>
              <a:rPr b="0"/>
              <a:t>Come può un agente gestire l’osservabilità parziale dell’ambiente, il suo essere eventualmente non-deterministico, etc.?</a:t>
            </a:r>
            <a:endParaRPr b="0"/>
          </a:p>
          <a:p>
            <a:pPr>
              <a:defRPr b="1"/>
            </a:pPr>
            <a:r>
              <a:t>NON è sempre detto che un’azione ad alto valore sia sempre la migliore. </a:t>
            </a:r>
            <a:r>
              <a:rPr b="0"/>
              <a:t>Esplorando nuove soluzioni si potrebbe arrivare ad una ricompensa maggiore.</a:t>
            </a:r>
            <a:endParaRPr b="0"/>
          </a:p>
          <a:p>
            <a:pPr>
              <a:defRPr b="1"/>
            </a:pPr>
            <a:r>
              <a:rPr b="0"/>
              <a:t>È </a:t>
            </a:r>
            <a:r>
              <a:t>sempre necessario un equilibrio tra esplorazione e sfruttamento.</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7" name="Che cos’è l’IA?"/>
          <p:cNvSpPr txBox="1"/>
          <p:nvPr>
            <p:ph type="title"/>
          </p:nvPr>
        </p:nvSpPr>
        <p:spPr>
          <a:prstGeom prst="rect">
            <a:avLst/>
          </a:prstGeom>
        </p:spPr>
        <p:txBody>
          <a:bodyPr/>
          <a:lstStyle/>
          <a:p>
            <a:pPr/>
            <a:r>
              <a:t>Che cos’è l’IA?</a:t>
            </a:r>
          </a:p>
        </p:txBody>
      </p:sp>
      <p:sp>
        <p:nvSpPr>
          <p:cNvPr id="178" name="Dal pensare umano all’agire raziona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Dal pensare umano all’agire razionale</a:t>
            </a:r>
          </a:p>
        </p:txBody>
      </p:sp>
      <p:sp>
        <p:nvSpPr>
          <p:cNvPr id="179" name="4 possibili definizioni di IA.    1. L’ IA è la scienza che si occupa della simulazione del pensiero umano (approccio delle scienze cognitive).     2. L’ IA è la scienza che si occupa della simulazione del comportamento umano (approccio di Turing)   3. L"/>
          <p:cNvSpPr txBox="1"/>
          <p:nvPr>
            <p:ph type="body" idx="1"/>
          </p:nvPr>
        </p:nvSpPr>
        <p:spPr>
          <a:prstGeom prst="rect">
            <a:avLst/>
          </a:prstGeom>
        </p:spPr>
        <p:txBody>
          <a:bodyPr/>
          <a:lstStyle/>
          <a:p>
            <a:pPr/>
            <a:r>
              <a:t>4 possibili definizioni di IA.</a:t>
            </a:r>
            <a:br/>
            <a:br/>
            <a:r>
              <a:t>  </a:t>
            </a:r>
            <a:r>
              <a:rPr b="1"/>
              <a:t>1. </a:t>
            </a:r>
            <a:r>
              <a:t>L’ </a:t>
            </a:r>
            <a:r>
              <a:rPr b="1"/>
              <a:t>IA </a:t>
            </a:r>
            <a:r>
              <a:t>è la scienza che si occupa della simulazione del </a:t>
            </a:r>
            <a:r>
              <a:rPr b="1"/>
              <a:t>pensiero</a:t>
            </a:r>
            <a:r>
              <a:t> umano (approccio delle </a:t>
            </a:r>
            <a:r>
              <a:rPr b="1"/>
              <a:t>scienze cognitive</a:t>
            </a:r>
            <a:r>
              <a:t>). </a:t>
            </a:r>
            <a:br/>
            <a:br/>
            <a:r>
              <a:t>  </a:t>
            </a:r>
            <a:r>
              <a:rPr b="1"/>
              <a:t>2. </a:t>
            </a:r>
            <a:r>
              <a:t>L’ </a:t>
            </a:r>
            <a:r>
              <a:rPr b="1"/>
              <a:t>IA </a:t>
            </a:r>
            <a:r>
              <a:t>è la scienza che si occupa della simulazione del </a:t>
            </a:r>
            <a:r>
              <a:rPr b="1"/>
              <a:t>comportamento </a:t>
            </a:r>
            <a:r>
              <a:t>umano (approccio di Turing)</a:t>
            </a:r>
            <a:br/>
            <a:br/>
            <a:r>
              <a:t> </a:t>
            </a:r>
            <a:r>
              <a:rPr b="1"/>
              <a:t>3. </a:t>
            </a:r>
            <a:r>
              <a:t>L’ </a:t>
            </a:r>
            <a:r>
              <a:rPr b="1"/>
              <a:t>IA</a:t>
            </a:r>
            <a:r>
              <a:t> è la scienza che si occupa della simulazione del </a:t>
            </a:r>
            <a:r>
              <a:rPr b="1"/>
              <a:t>pensiero </a:t>
            </a:r>
            <a:r>
              <a:t>razionale</a:t>
            </a:r>
            <a:br/>
            <a:br/>
            <a:r>
              <a:t> </a:t>
            </a:r>
            <a:r>
              <a:rPr b="1"/>
              <a:t>4. </a:t>
            </a:r>
            <a:r>
              <a:t>L’ </a:t>
            </a:r>
            <a:r>
              <a:rPr b="1"/>
              <a:t>IA </a:t>
            </a:r>
            <a:r>
              <a:t>è la scienza che si occupa della simulazione del </a:t>
            </a:r>
            <a:r>
              <a:rPr b="1"/>
              <a:t>comportamento </a:t>
            </a:r>
            <a:r>
              <a:t>razionale.</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24" name="I problemi del Q-learning"/>
          <p:cNvSpPr txBox="1"/>
          <p:nvPr>
            <p:ph type="title"/>
          </p:nvPr>
        </p:nvSpPr>
        <p:spPr>
          <a:prstGeom prst="rect">
            <a:avLst/>
          </a:prstGeom>
        </p:spPr>
        <p:txBody>
          <a:bodyPr/>
          <a:lstStyle/>
          <a:p>
            <a:pPr/>
            <a:r>
              <a:t>I problemi del Q-learning</a:t>
            </a:r>
          </a:p>
        </p:txBody>
      </p:sp>
      <p:sp>
        <p:nvSpPr>
          <p:cNvPr id="525" name="Quanti possibili stati possono esservi nel mondo reale? Quanto dovrebbe essere grande la tabella Q?…"/>
          <p:cNvSpPr txBox="1"/>
          <p:nvPr>
            <p:ph type="body" idx="1"/>
          </p:nvPr>
        </p:nvSpPr>
        <p:spPr>
          <a:xfrm>
            <a:off x="1028700" y="2729994"/>
            <a:ext cx="21971000" cy="8256012"/>
          </a:xfrm>
          <a:prstGeom prst="rect">
            <a:avLst/>
          </a:prstGeom>
        </p:spPr>
        <p:txBody>
          <a:bodyPr/>
          <a:lstStyle/>
          <a:p>
            <a:pPr marL="548639" indent="-548639" defTabSz="2194505">
              <a:spcBef>
                <a:spcPts val="4000"/>
              </a:spcBef>
              <a:defRPr sz="4319"/>
            </a:pPr>
            <a:r>
              <a:t>Quanti possibili stati possono esservi nel </a:t>
            </a:r>
            <a:r>
              <a:rPr b="1"/>
              <a:t>mondo reale</a:t>
            </a:r>
            <a:r>
              <a:t>? Quanto dovrebbe essere grande la tabella Q?</a:t>
            </a:r>
          </a:p>
          <a:p>
            <a:pPr marL="548639" indent="-548639" defTabSz="2194505">
              <a:spcBef>
                <a:spcPts val="4000"/>
              </a:spcBef>
              <a:defRPr sz="4319"/>
            </a:pPr>
            <a:r>
              <a:t>Si può rimpiazzare la tabella Q con una rete neurale -&gt; </a:t>
            </a:r>
            <a:r>
              <a:rPr b="1"/>
              <a:t>vantaggio: </a:t>
            </a:r>
            <a:r>
              <a:t>permette di effettuare stime dei valori delle azioni che si possono compiere in uno stato </a:t>
            </a:r>
            <a:r>
              <a:rPr b="1"/>
              <a:t>X </a:t>
            </a:r>
            <a:r>
              <a:t>quando questo è completamente nuovo. (</a:t>
            </a:r>
            <a:r>
              <a:rPr b="1"/>
              <a:t>Input -&gt; Stato,Output-&gt; valori</a:t>
            </a:r>
            <a:r>
              <a:t>).</a:t>
            </a:r>
            <a:br/>
            <a:r>
              <a:rPr b="1"/>
              <a:t>Obiettivo: </a:t>
            </a:r>
            <a:r>
              <a:t>classificare stati come più o meno “promettenti”.</a:t>
            </a:r>
          </a:p>
          <a:p>
            <a:pPr marL="548639" indent="-548639" defTabSz="2194505">
              <a:spcBef>
                <a:spcPts val="4000"/>
              </a:spcBef>
              <a:defRPr b="1" sz="4319"/>
            </a:pPr>
            <a:r>
              <a:t>PROBLEMA: </a:t>
            </a:r>
            <a:r>
              <a:rPr b="0"/>
              <a:t>le risorse in termini di tempo necessarie al Q-learning sono </a:t>
            </a:r>
            <a:r>
              <a:t>enormi</a:t>
            </a:r>
            <a:r>
              <a:rPr b="0"/>
              <a:t> -&gt; </a:t>
            </a:r>
            <a:r>
              <a:t>si ricorre ad ambienti simulati.</a:t>
            </a:r>
          </a:p>
          <a:p>
            <a:pPr marL="548639" indent="-548639" defTabSz="2194505">
              <a:spcBef>
                <a:spcPts val="4000"/>
              </a:spcBef>
              <a:defRPr b="1" sz="4319"/>
            </a:pPr>
            <a:r>
              <a:t>IN GENERALE: </a:t>
            </a:r>
            <a:r>
              <a:rPr b="0"/>
              <a:t>costruire agenti che sappiano operare nel mondo reale richiede di tener conto di un numero molto grande di </a:t>
            </a:r>
            <a:r>
              <a:t>gradi di libertà (possibili variabili di cui tener conto)</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27" name="Macchine in grado di giocare"/>
          <p:cNvSpPr txBox="1"/>
          <p:nvPr>
            <p:ph type="title"/>
          </p:nvPr>
        </p:nvSpPr>
        <p:spPr>
          <a:prstGeom prst="rect">
            <a:avLst/>
          </a:prstGeom>
        </p:spPr>
        <p:txBody>
          <a:bodyPr/>
          <a:lstStyle/>
          <a:p>
            <a:pPr/>
            <a:r>
              <a:t>Macchine in grado di giocare</a:t>
            </a:r>
          </a:p>
        </p:txBody>
      </p:sp>
      <p:sp>
        <p:nvSpPr>
          <p:cNvPr id="528" name="Uno dei maggiori problemi dell’apprendimento per rinforzo è la gestione dell’imprevisto e degli innumerevoli gradi di libertà della realtà.…"/>
          <p:cNvSpPr txBox="1"/>
          <p:nvPr>
            <p:ph type="body" idx="1"/>
          </p:nvPr>
        </p:nvSpPr>
        <p:spPr>
          <a:xfrm>
            <a:off x="1206500" y="2729994"/>
            <a:ext cx="21971000" cy="8256012"/>
          </a:xfrm>
          <a:prstGeom prst="rect">
            <a:avLst/>
          </a:prstGeom>
        </p:spPr>
        <p:txBody>
          <a:bodyPr/>
          <a:lstStyle/>
          <a:p>
            <a:pPr/>
            <a:r>
              <a:t>Uno dei maggiori problemi dell’apprendimento per rinforzo è la gestione dell’imprevisto e degli innumerevoli gradi di libertà della realtà.</a:t>
            </a:r>
          </a:p>
          <a:p>
            <a:pPr/>
            <a:r>
              <a:t>Per superare il problema ed ottenere risultati si potrebbe provare ad inserire un’agente in ambienti più o meno osservabile con un numero di gradi di libertà ridotto: </a:t>
            </a:r>
            <a:r>
              <a:rPr b="1"/>
              <a:t>i videogiochi.</a:t>
            </a:r>
            <a:endParaRPr b="1"/>
          </a:p>
          <a:p>
            <a:pPr/>
            <a:r>
              <a:rPr b="1"/>
              <a:t>DeepMind Technologies -&gt; </a:t>
            </a:r>
            <a:r>
              <a:t>Addestrare algoritmi di IA a giocare ai videogiochi Atari, e.g. Breakout (Arkanoid), Pong, etc…</a:t>
            </a:r>
          </a:p>
          <a:p>
            <a:pPr/>
            <a:r>
              <a:rPr b="1"/>
              <a:t>Obiettivo</a:t>
            </a:r>
            <a:r>
              <a:t> di DeepMind Technologies: </a:t>
            </a:r>
            <a:r>
              <a:rPr b="1"/>
              <a:t>combinare</a:t>
            </a:r>
            <a:r>
              <a:t> </a:t>
            </a:r>
            <a:r>
              <a:rPr b="1"/>
              <a:t>apprendimento per rinforzo e deep neural networks.</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0" name="Deep Q-learning"/>
          <p:cNvSpPr txBox="1"/>
          <p:nvPr>
            <p:ph type="title"/>
          </p:nvPr>
        </p:nvSpPr>
        <p:spPr>
          <a:prstGeom prst="rect">
            <a:avLst/>
          </a:prstGeom>
        </p:spPr>
        <p:txBody>
          <a:bodyPr/>
          <a:lstStyle/>
          <a:p>
            <a:pPr/>
            <a:r>
              <a:t>Deep Q-learning</a:t>
            </a:r>
          </a:p>
        </p:txBody>
      </p:sp>
      <p:sp>
        <p:nvSpPr>
          <p:cNvPr id="531" name="Idea di fondo: rimpiazzare la tabella Q con una rete neurale (convolutiva) profonda.…"/>
          <p:cNvSpPr txBox="1"/>
          <p:nvPr>
            <p:ph type="body" idx="1"/>
          </p:nvPr>
        </p:nvSpPr>
        <p:spPr>
          <a:xfrm>
            <a:off x="1206500" y="2729994"/>
            <a:ext cx="21971000" cy="10176986"/>
          </a:xfrm>
          <a:prstGeom prst="rect">
            <a:avLst/>
          </a:prstGeom>
        </p:spPr>
        <p:txBody>
          <a:bodyPr/>
          <a:lstStyle/>
          <a:p>
            <a:pPr marL="542544" indent="-542544" defTabSz="2170121">
              <a:spcBef>
                <a:spcPts val="4000"/>
              </a:spcBef>
              <a:defRPr b="1" sz="4272"/>
            </a:pPr>
            <a:r>
              <a:t>Idea di fondo: rimpiazzare la tabella Q con una rete neurale (convolutiva) profonda.</a:t>
            </a:r>
          </a:p>
          <a:p>
            <a:pPr marL="542544" indent="-542544" defTabSz="2170121">
              <a:spcBef>
                <a:spcPts val="4000"/>
              </a:spcBef>
              <a:defRPr b="1" sz="4272"/>
            </a:pPr>
            <a:r>
              <a:rPr b="0"/>
              <a:t>ESEMPIO tratto da M. Mitchell</a:t>
            </a:r>
            <a:r>
              <a:t>: Una Deep Q-Network per stimare il valore delle azioni nel gioco Breakout.</a:t>
            </a:r>
          </a:p>
          <a:p>
            <a:pPr marL="542544" indent="-542544" defTabSz="2170121">
              <a:spcBef>
                <a:spcPts val="4000"/>
              </a:spcBef>
              <a:defRPr b="1" sz="4272"/>
            </a:pPr>
            <a:r>
              <a:t>Input: </a:t>
            </a:r>
            <a:r>
              <a:rPr b="0"/>
              <a:t>Il</a:t>
            </a:r>
            <a:r>
              <a:t> frame (snapshot)</a:t>
            </a:r>
            <a:r>
              <a:rPr b="0"/>
              <a:t> corrente più i tre frame anteriori. </a:t>
            </a:r>
            <a:r>
              <a:t>Output: </a:t>
            </a:r>
            <a:r>
              <a:rPr b="0"/>
              <a:t>attribuzione di valori alle azioni (andare a sinistra, a destra, stare fermi).</a:t>
            </a:r>
            <a:endParaRPr b="0"/>
          </a:p>
          <a:p>
            <a:pPr marL="542544" indent="-542544" defTabSz="2170121">
              <a:spcBef>
                <a:spcPts val="4000"/>
              </a:spcBef>
              <a:defRPr b="1" sz="4272"/>
            </a:pPr>
            <a:r>
              <a:rPr b="0"/>
              <a:t>Cosa apprende la rete? </a:t>
            </a:r>
            <a:r>
              <a:t>I PESI </a:t>
            </a:r>
          </a:p>
          <a:p>
            <a:pPr marL="542544" indent="-542544" defTabSz="2170121">
              <a:spcBef>
                <a:spcPts val="4000"/>
              </a:spcBef>
              <a:defRPr sz="4272"/>
            </a:pPr>
            <a:r>
              <a:t>L’algoritmo inserisce lo stato nell’input della rete, ottiene un output e sceglie un’azione con un valore alto (</a:t>
            </a:r>
            <a:r>
              <a:rPr b="1"/>
              <a:t>non sempre</a:t>
            </a:r>
            <a:r>
              <a:t>).</a:t>
            </a:r>
          </a:p>
          <a:p>
            <a:pPr marL="542544" indent="-542544" defTabSz="2170121">
              <a:spcBef>
                <a:spcPts val="4000"/>
              </a:spcBef>
              <a:defRPr sz="4272"/>
            </a:pPr>
            <a:r>
              <a:t>Se a seguito dell’azione la palla colpisce un mattoncino, allora la macchina riceve una ricompensa ed aggiorna la CNN per retropropagazione.</a:t>
            </a:r>
          </a:p>
          <a:p>
            <a:pPr marL="542544" indent="-542544" defTabSz="2170121">
              <a:spcBef>
                <a:spcPts val="4000"/>
              </a:spcBef>
              <a:defRPr sz="4272"/>
            </a:pPr>
            <a:r>
              <a:t>Come si aggiornano i pesi? In fin dei conti non vi sono etichette!</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3" name="Deep Q-learning"/>
          <p:cNvSpPr txBox="1"/>
          <p:nvPr>
            <p:ph type="title"/>
          </p:nvPr>
        </p:nvSpPr>
        <p:spPr>
          <a:prstGeom prst="rect">
            <a:avLst/>
          </a:prstGeom>
        </p:spPr>
        <p:txBody>
          <a:bodyPr/>
          <a:lstStyle/>
          <a:p>
            <a:pPr/>
            <a:r>
              <a:t>Deep Q-learning</a:t>
            </a:r>
          </a:p>
        </p:txBody>
      </p:sp>
      <p:sp>
        <p:nvSpPr>
          <p:cNvPr id="534" name="Per aggiornare i pesi si procede come segue. Si suppone che le stime che vengono effettuate verso la fine di un episodio siano più accurate di quelle che vengono effettuate all’inizio.…"/>
          <p:cNvSpPr txBox="1"/>
          <p:nvPr>
            <p:ph type="body" idx="1"/>
          </p:nvPr>
        </p:nvSpPr>
        <p:spPr>
          <a:xfrm>
            <a:off x="1206500" y="2729994"/>
            <a:ext cx="21971000" cy="10382766"/>
          </a:xfrm>
          <a:prstGeom prst="rect">
            <a:avLst/>
          </a:prstGeom>
        </p:spPr>
        <p:txBody>
          <a:bodyPr/>
          <a:lstStyle/>
          <a:p>
            <a:pPr/>
            <a:r>
              <a:t>Per aggiornare i pesi si procede come segue. Si suppone che le stime che vengono effettuate verso la fine di un episodio siano più accurate di quelle che vengono effettuate all’inizio. </a:t>
            </a:r>
          </a:p>
          <a:p>
            <a:pPr/>
            <a:r>
              <a:t>Per aggiornare i pesi si minimizza la differenza tra la stima nello stato corrente e la stima nello stato immediatamente precedente.</a:t>
            </a:r>
          </a:p>
          <a:p>
            <a:pPr>
              <a:defRPr b="1"/>
            </a:pPr>
            <a:r>
              <a:t>Continua a valere la strategia di apprendimento a ritroso. </a:t>
            </a:r>
          </a:p>
          <a:p>
            <a:pPr>
              <a:defRPr b="1"/>
            </a:pPr>
            <a:r>
              <a:t>Summary: </a:t>
            </a:r>
            <a:r>
              <a:rPr b="0"/>
              <a:t>Il sistema in uno stato X inserisce X nella CNN. Ottiene dei valori per ogni azione. Sceglie l’azione. Esegue l’azione e giunge in un nuovo stato Y. Inserisce Y nella CNN e ottiene una nuova stima di valori. </a:t>
            </a:r>
            <a:endParaRPr b="0"/>
          </a:p>
          <a:p>
            <a:pPr>
              <a:defRPr b="1"/>
            </a:pPr>
            <a:r>
              <a:rPr b="0"/>
              <a:t>Lo “scostamento” tra i valori dati da X ed Y è l’errore da minimizzare aggiornando i pesi.</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6" name="Giochi competitivi"/>
          <p:cNvSpPr txBox="1"/>
          <p:nvPr>
            <p:ph type="title"/>
          </p:nvPr>
        </p:nvSpPr>
        <p:spPr>
          <a:prstGeom prst="rect">
            <a:avLst/>
          </a:prstGeom>
        </p:spPr>
        <p:txBody>
          <a:bodyPr/>
          <a:lstStyle/>
          <a:p>
            <a:pPr/>
            <a:r>
              <a:t>Giochi competitivi</a:t>
            </a:r>
          </a:p>
        </p:txBody>
      </p:sp>
      <p:sp>
        <p:nvSpPr>
          <p:cNvPr id="537" name="Arthur Samuel (1949): primo programma in grado di giocare a dama (Samuel è l’inventore della parola machine learning).…"/>
          <p:cNvSpPr txBox="1"/>
          <p:nvPr>
            <p:ph type="body" idx="1"/>
          </p:nvPr>
        </p:nvSpPr>
        <p:spPr>
          <a:xfrm>
            <a:off x="1206500" y="2729994"/>
            <a:ext cx="21971000" cy="8256012"/>
          </a:xfrm>
          <a:prstGeom prst="rect">
            <a:avLst/>
          </a:prstGeom>
        </p:spPr>
        <p:txBody>
          <a:bodyPr/>
          <a:lstStyle/>
          <a:p>
            <a:pPr/>
            <a:r>
              <a:t>Arthur Samuel (1949): primo programma in grado di giocare a dama (Samuel è l’inventore della parola </a:t>
            </a:r>
            <a:r>
              <a:rPr i="1"/>
              <a:t>machine learning</a:t>
            </a:r>
            <a:r>
              <a:t>).</a:t>
            </a:r>
          </a:p>
          <a:p>
            <a:pPr/>
            <a:r>
              <a:t>Il programma sfrutta un metodo di ricerca in un albero di gioco.</a:t>
            </a:r>
          </a:p>
          <a:p>
            <a:pPr/>
            <a:r>
              <a:t>Un </a:t>
            </a:r>
            <a:r>
              <a:rPr b="1"/>
              <a:t>albero di gioco per la dama </a:t>
            </a:r>
            <a:r>
              <a:t>è un albero avente alla radice la situazione iniziale della scacchiera. Dalla radice si dipanano tutti i possibili scenari. </a:t>
            </a:r>
          </a:p>
        </p:txBody>
      </p:sp>
      <p:pic>
        <p:nvPicPr>
          <p:cNvPr id="538" name="Immagine" descr="Immagine"/>
          <p:cNvPicPr>
            <a:picLocks noChangeAspect="1"/>
          </p:cNvPicPr>
          <p:nvPr/>
        </p:nvPicPr>
        <p:blipFill>
          <a:blip r:embed="rId3">
            <a:extLst/>
          </a:blip>
          <a:stretch>
            <a:fillRect/>
          </a:stretch>
        </p:blipFill>
        <p:spPr>
          <a:xfrm>
            <a:off x="8331633" y="7633170"/>
            <a:ext cx="7720734" cy="5636430"/>
          </a:xfrm>
          <a:prstGeom prst="rect">
            <a:avLst/>
          </a:prstGeom>
          <a:ln w="12700">
            <a:miter lim="400000"/>
          </a:ln>
        </p:spPr>
      </p:pic>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0" name="Giochi competitivi"/>
          <p:cNvSpPr txBox="1"/>
          <p:nvPr>
            <p:ph type="title"/>
          </p:nvPr>
        </p:nvSpPr>
        <p:spPr>
          <a:prstGeom prst="rect">
            <a:avLst/>
          </a:prstGeom>
        </p:spPr>
        <p:txBody>
          <a:bodyPr/>
          <a:lstStyle/>
          <a:p>
            <a:pPr/>
            <a:r>
              <a:t>Giochi competitivi</a:t>
            </a:r>
          </a:p>
        </p:txBody>
      </p:sp>
      <p:sp>
        <p:nvSpPr>
          <p:cNvPr id="541" name="Si può pensare di utilizzare un albero di gioco per scegliere la mossa migliore da fare prevedendo gli scenari possibili che potrebbero dipanarsi facendo quella mossa.…"/>
          <p:cNvSpPr txBox="1"/>
          <p:nvPr>
            <p:ph type="body" idx="1"/>
          </p:nvPr>
        </p:nvSpPr>
        <p:spPr>
          <a:xfrm>
            <a:off x="1206500" y="2729994"/>
            <a:ext cx="21971000" cy="10213003"/>
          </a:xfrm>
          <a:prstGeom prst="rect">
            <a:avLst/>
          </a:prstGeom>
        </p:spPr>
        <p:txBody>
          <a:bodyPr/>
          <a:lstStyle/>
          <a:p>
            <a:pPr/>
            <a:r>
              <a:t>Si può pensare di utilizzare un albero di gioco per scegliere la mossa migliore da fare prevedendo gli scenari possibili che potrebbero dipanarsi facendo quella mossa.</a:t>
            </a:r>
          </a:p>
          <a:p>
            <a:pPr/>
            <a:r>
              <a:t>Posso esplorare tutto l’albero di gioco? </a:t>
            </a:r>
            <a:r>
              <a:rPr b="1"/>
              <a:t>NO</a:t>
            </a:r>
            <a:endParaRPr b="1"/>
          </a:p>
          <a:p>
            <a:pPr/>
            <a:r>
              <a:t>Data la configurazione corrente della scacchiera, il programma di Samuel generava un piccolo albero di gioco (e.g. di 5 stage). In seguito, attribuiva un valore alle configurazioni finali in base a certi criteri attraverso una </a:t>
            </a:r>
            <a:r>
              <a:rPr b="1"/>
              <a:t>funzione di valutazione</a:t>
            </a:r>
            <a:r>
              <a:t>. Il valore rifletteva la probabilità con cui quella configurazione finale avebbe portato alla vittoria.</a:t>
            </a:r>
          </a:p>
          <a:p>
            <a:pPr/>
            <a:r>
              <a:t>I risultati della valutazione venivano usati per attribuire valori alle configurazioni precedenti fino ad arrivare a quelle immediatamente successive alla configurazione iniziale.</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3" name="Scacchi e Go"/>
          <p:cNvSpPr txBox="1"/>
          <p:nvPr>
            <p:ph type="title"/>
          </p:nvPr>
        </p:nvSpPr>
        <p:spPr>
          <a:prstGeom prst="rect">
            <a:avLst/>
          </a:prstGeom>
        </p:spPr>
        <p:txBody>
          <a:bodyPr/>
          <a:lstStyle/>
          <a:p>
            <a:pPr/>
            <a:r>
              <a:t>Scacchi e Go</a:t>
            </a:r>
          </a:p>
        </p:txBody>
      </p:sp>
      <p:sp>
        <p:nvSpPr>
          <p:cNvPr id="544" name="1997: Deep Blue batte Garry Kasparov in una partita a scacchi.…"/>
          <p:cNvSpPr txBox="1"/>
          <p:nvPr>
            <p:ph type="body" idx="1"/>
          </p:nvPr>
        </p:nvSpPr>
        <p:spPr>
          <a:xfrm>
            <a:off x="1206500" y="2729994"/>
            <a:ext cx="21971000" cy="9829522"/>
          </a:xfrm>
          <a:prstGeom prst="rect">
            <a:avLst/>
          </a:prstGeom>
        </p:spPr>
        <p:txBody>
          <a:bodyPr/>
          <a:lstStyle/>
          <a:p>
            <a:pPr marL="554736" indent="-554736" defTabSz="2218888">
              <a:spcBef>
                <a:spcPts val="4000"/>
              </a:spcBef>
              <a:defRPr sz="4368"/>
            </a:pPr>
            <a:r>
              <a:t>1997: Deep Blue batte Garry Kasparov in una partita a scacchi.</a:t>
            </a:r>
          </a:p>
          <a:p>
            <a:pPr marL="554736" indent="-554736" defTabSz="2218888">
              <a:spcBef>
                <a:spcPts val="4000"/>
              </a:spcBef>
              <a:defRPr sz="4368"/>
            </a:pPr>
            <a:r>
              <a:t>DeepBlue è equipaggiato con uno programma simile a quello di Samuel ma non utilizza il machine learning. Usa l’algoritmo minimax.</a:t>
            </a:r>
          </a:p>
          <a:p>
            <a:pPr marL="554736" indent="-554736" defTabSz="2218888">
              <a:spcBef>
                <a:spcPts val="4000"/>
              </a:spcBef>
              <a:defRPr sz="4368"/>
            </a:pPr>
            <a:r>
              <a:t>2016: AlphaGo batte Fen Hui e Lee Sedol nel gioco del Go.</a:t>
            </a:r>
          </a:p>
          <a:p>
            <a:pPr marL="554736" indent="-554736" defTabSz="2218888">
              <a:spcBef>
                <a:spcPts val="4000"/>
              </a:spcBef>
              <a:defRPr sz="4368"/>
            </a:pPr>
            <a:r>
              <a:t>AlphaGo: Deep Q-Learning + ricerca ad albero di Montecarlo.</a:t>
            </a:r>
          </a:p>
          <a:p>
            <a:pPr marL="554736" indent="-554736" defTabSz="2218888">
              <a:spcBef>
                <a:spcPts val="4000"/>
              </a:spcBef>
              <a:defRPr sz="4368"/>
            </a:pPr>
            <a:r>
              <a:t>Metodo di Montecarlo: utilizzare l’aleatorietà per risolvere problemi di  matematica complessi.</a:t>
            </a:r>
          </a:p>
          <a:p>
            <a:pPr marL="554736" indent="-554736" defTabSz="2218888">
              <a:spcBef>
                <a:spcPts val="4000"/>
              </a:spcBef>
              <a:defRPr sz="4368"/>
            </a:pPr>
            <a:r>
              <a:t>Ricerca ad albero Montecarlo: generare “casualmente” un piccolo numero di conseguenze dalle possibili mosse da una data configurazione in modo aleatorio.</a:t>
            </a:r>
          </a:p>
          <a:p>
            <a:pPr marL="554736" indent="-554736" defTabSz="2218888">
              <a:spcBef>
                <a:spcPts val="4000"/>
              </a:spcBef>
              <a:defRPr sz="4368"/>
            </a:pPr>
            <a:r>
              <a:t>Il sistema immagina “a caso” una possibile mossa del suo rivale e costruisce gli scenari fino alla fine della partita</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6" name="La ricerca ad albero Montecarlo"/>
          <p:cNvSpPr txBox="1"/>
          <p:nvPr>
            <p:ph type="title"/>
          </p:nvPr>
        </p:nvSpPr>
        <p:spPr>
          <a:prstGeom prst="rect">
            <a:avLst/>
          </a:prstGeom>
        </p:spPr>
        <p:txBody>
          <a:bodyPr/>
          <a:lstStyle/>
          <a:p>
            <a:pPr/>
            <a:r>
              <a:t>La ricerca ad albero Montecarlo</a:t>
            </a:r>
          </a:p>
        </p:txBody>
      </p:sp>
      <p:sp>
        <p:nvSpPr>
          <p:cNvPr id="547" name="Obiettivo: attribuire un punteggio (un valore di “preferibilità”) a tutte le mosse che possono essere fatte a partire da una data configurazione.…"/>
          <p:cNvSpPr txBox="1"/>
          <p:nvPr>
            <p:ph type="body" idx="1"/>
          </p:nvPr>
        </p:nvSpPr>
        <p:spPr>
          <a:xfrm>
            <a:off x="1206500" y="2729994"/>
            <a:ext cx="21971000" cy="9530378"/>
          </a:xfrm>
          <a:prstGeom prst="rect">
            <a:avLst/>
          </a:prstGeom>
        </p:spPr>
        <p:txBody>
          <a:bodyPr/>
          <a:lstStyle/>
          <a:p>
            <a:pPr marL="597408" indent="-597408" defTabSz="2389572">
              <a:spcBef>
                <a:spcPts val="4400"/>
              </a:spcBef>
              <a:defRPr b="1" sz="4704"/>
            </a:pPr>
            <a:r>
              <a:t>Obiettivo: </a:t>
            </a:r>
            <a:r>
              <a:rPr b="0"/>
              <a:t>attribuire un punteggio (un valore di “preferibilità”) a tutte le mosse che possono essere fatte a partire da una data configurazione.</a:t>
            </a:r>
            <a:endParaRPr b="0"/>
          </a:p>
          <a:p>
            <a:pPr marL="597408" indent="-597408" defTabSz="2389572">
              <a:spcBef>
                <a:spcPts val="4400"/>
              </a:spcBef>
              <a:defRPr b="1" sz="4704"/>
            </a:pPr>
            <a:r>
              <a:rPr b="0"/>
              <a:t>Data una configurazione, il programma sceglie delle mosse attuabili a partire da quella configurazione in modo casuale. </a:t>
            </a:r>
            <a:endParaRPr b="0"/>
          </a:p>
          <a:p>
            <a:pPr marL="597408" indent="-597408" defTabSz="2389572">
              <a:spcBef>
                <a:spcPts val="4400"/>
              </a:spcBef>
              <a:defRPr b="1" sz="4704"/>
            </a:pPr>
            <a:r>
              <a:rPr b="0"/>
              <a:t>Per ogni mossa scelta, il pogramma ipotizza aleatoriamente una serie di scenari scegliendo in modo casuale la mossa successiva dell’avversario (</a:t>
            </a:r>
            <a:r>
              <a:t>roll-out)</a:t>
            </a:r>
            <a:r>
              <a:rPr b="0"/>
              <a:t>. </a:t>
            </a:r>
            <a:endParaRPr b="0"/>
          </a:p>
          <a:p>
            <a:pPr marL="597408" indent="-597408" defTabSz="2389572">
              <a:spcBef>
                <a:spcPts val="4400"/>
              </a:spcBef>
              <a:defRPr b="1" sz="4704"/>
            </a:pPr>
            <a:r>
              <a:rPr b="0"/>
              <a:t>In base agli esiti delle simulazioni, il programma attribuisce valori alle mosse iniziali (calcola con quanto probabilità le mosse selezionate portano ad una vittoria o ad una sconfitta).</a:t>
            </a:r>
            <a:endParaRPr b="0"/>
          </a:p>
          <a:p>
            <a:pPr marL="597408" indent="-597408" defTabSz="2389572">
              <a:spcBef>
                <a:spcPts val="4400"/>
              </a:spcBef>
              <a:defRPr b="1" sz="4704"/>
            </a:pPr>
            <a:r>
              <a:rPr b="0"/>
              <a:t>Il programma conserva statistiche sulle mosse intermedie da riutilizzare in momenti successivi della partita.</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9" name="Reti neurali convolutive e ricerca ad albero Montecarlo"/>
          <p:cNvSpPr txBox="1"/>
          <p:nvPr>
            <p:ph type="title"/>
          </p:nvPr>
        </p:nvSpPr>
        <p:spPr>
          <a:prstGeom prst="rect">
            <a:avLst/>
          </a:prstGeom>
        </p:spPr>
        <p:txBody>
          <a:bodyPr/>
          <a:lstStyle>
            <a:lvl1pPr defTabSz="1975054">
              <a:defRPr spc="-137" sz="6885"/>
            </a:lvl1pPr>
          </a:lstStyle>
          <a:p>
            <a:pPr/>
            <a:r>
              <a:t>Reti neurali convolutive e ricerca ad albero Montecarlo</a:t>
            </a:r>
          </a:p>
        </p:txBody>
      </p:sp>
      <p:sp>
        <p:nvSpPr>
          <p:cNvPr id="550" name="Si può utilizzare una CNN per attribuire dei valori alle mosse a partire da una data configurazione.…"/>
          <p:cNvSpPr txBox="1"/>
          <p:nvPr>
            <p:ph type="body" idx="1"/>
          </p:nvPr>
        </p:nvSpPr>
        <p:spPr>
          <a:xfrm>
            <a:off x="1206500" y="2729994"/>
            <a:ext cx="21971000" cy="10838081"/>
          </a:xfrm>
          <a:prstGeom prst="rect">
            <a:avLst/>
          </a:prstGeom>
        </p:spPr>
        <p:txBody>
          <a:bodyPr/>
          <a:lstStyle/>
          <a:p>
            <a:pPr/>
            <a:r>
              <a:t>Si può utilizzare una CNN per attribuire dei valori alle mosse a partire da una data configurazione. </a:t>
            </a:r>
          </a:p>
          <a:p>
            <a:pPr/>
            <a:r>
              <a:t>Il sistema sceglie le mosse di cui fare il roll-out prendendo in considerazione i valori della CNN.</a:t>
            </a:r>
          </a:p>
          <a:p>
            <a:pPr/>
            <a:r>
              <a:t>Gli esiti della ricerca ad albero vengono poi utilizzati per aggiornare i pesi della CNN.</a:t>
            </a:r>
          </a:p>
          <a:p>
            <a:pPr/>
            <a:r>
              <a:t>La CNN simula “l’intuito” del programma.</a:t>
            </a:r>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52" name="Giochi e AGI"/>
          <p:cNvSpPr txBox="1"/>
          <p:nvPr>
            <p:ph type="title"/>
          </p:nvPr>
        </p:nvSpPr>
        <p:spPr>
          <a:prstGeom prst="rect">
            <a:avLst/>
          </a:prstGeom>
        </p:spPr>
        <p:txBody>
          <a:bodyPr/>
          <a:lstStyle/>
          <a:p>
            <a:pPr/>
            <a:r>
              <a:t>Giochi e AGI</a:t>
            </a:r>
          </a:p>
        </p:txBody>
      </p:sp>
      <p:sp>
        <p:nvSpPr>
          <p:cNvPr id="553" name="I sistemi come AlphaGo NON sono multitasking. Sono ancora sistemi di IA debole. -&gt; Problema del trasferimento della conoscenza.…"/>
          <p:cNvSpPr txBox="1"/>
          <p:nvPr>
            <p:ph type="body" idx="1"/>
          </p:nvPr>
        </p:nvSpPr>
        <p:spPr>
          <a:xfrm>
            <a:off x="1206500" y="2729994"/>
            <a:ext cx="21971000" cy="10221138"/>
          </a:xfrm>
          <a:prstGeom prst="rect">
            <a:avLst/>
          </a:prstGeom>
        </p:spPr>
        <p:txBody>
          <a:bodyPr/>
          <a:lstStyle/>
          <a:p>
            <a:pPr/>
            <a:r>
              <a:t>I sistemi come AlphaGo </a:t>
            </a:r>
            <a:r>
              <a:rPr b="1"/>
              <a:t>NON</a:t>
            </a:r>
            <a:r>
              <a:t> sono multitasking. Sono ancora sistemi di IA debole. -&gt; Problema del trasferimento della conoscenza. </a:t>
            </a:r>
          </a:p>
          <a:p>
            <a:pPr/>
            <a:r>
              <a:t>Anche nell’apprendimento per rinforzo è necessario</a:t>
            </a:r>
            <a:r>
              <a:rPr b="1"/>
              <a:t> settare gli iperparametri</a:t>
            </a:r>
            <a:r>
              <a:t>.</a:t>
            </a:r>
          </a:p>
          <a:p>
            <a:pPr/>
            <a:r>
              <a:t>I sistemi basati sul deep Q-learning sono ancora soggetti ad </a:t>
            </a:r>
            <a:r>
              <a:rPr b="1"/>
              <a:t>esempi avversari</a:t>
            </a:r>
            <a:r>
              <a:t>.</a:t>
            </a:r>
          </a:p>
          <a:p>
            <a:pPr/>
            <a:r>
              <a:rPr b="1"/>
              <a:t>Problemi con i gradi di libertà</a:t>
            </a:r>
            <a:r>
              <a:t>, i.e. a differenza dei giochi, operare in ambienti reali implica dover tenere in considerazione molti gradi di libertà. I sistemi come AlphaGo non sono in grado di avere una panoramica completa di tutti i gradi di libertà fondamentali per eseguire un’azione in un ambiente reale.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1" name="Che cos’è l’IA?"/>
          <p:cNvSpPr txBox="1"/>
          <p:nvPr>
            <p:ph type="title"/>
          </p:nvPr>
        </p:nvSpPr>
        <p:spPr>
          <a:prstGeom prst="rect">
            <a:avLst/>
          </a:prstGeom>
        </p:spPr>
        <p:txBody>
          <a:bodyPr/>
          <a:lstStyle/>
          <a:p>
            <a:pPr/>
            <a:r>
              <a:t>Che cos’è l’IA?</a:t>
            </a:r>
          </a:p>
        </p:txBody>
      </p:sp>
      <p:sp>
        <p:nvSpPr>
          <p:cNvPr id="182" name="L’ IA come scienza che si occupa della simulazione del pensiero umano si basa sull’idea che questa debba basarsi su e mettere in evidenza i meccanismi di funzionamento dell’intelligenza umana con i suoi pregi e i suoi difetti.…"/>
          <p:cNvSpPr txBox="1"/>
          <p:nvPr>
            <p:ph type="body" idx="1"/>
          </p:nvPr>
        </p:nvSpPr>
        <p:spPr>
          <a:prstGeom prst="rect">
            <a:avLst/>
          </a:prstGeom>
        </p:spPr>
        <p:txBody>
          <a:bodyPr/>
          <a:lstStyle/>
          <a:p>
            <a:pPr marL="579119" indent="-579119" defTabSz="2316421">
              <a:spcBef>
                <a:spcPts val="4200"/>
              </a:spcBef>
              <a:defRPr sz="4560"/>
            </a:pPr>
            <a:r>
              <a:t>L’ IA come scienza che si occupa della </a:t>
            </a:r>
            <a:r>
              <a:rPr b="1"/>
              <a:t>simulazione del pensiero umano</a:t>
            </a:r>
            <a:r>
              <a:t> si basa sull’idea che questa debba basarsi su e mettere in evidenza i meccanismi di funzionamento dell’intelligenza umana con i suoi pregi e i suoi difetti.</a:t>
            </a:r>
          </a:p>
          <a:p>
            <a:pPr marL="579119" indent="-579119" defTabSz="2316421">
              <a:spcBef>
                <a:spcPts val="4200"/>
              </a:spcBef>
              <a:defRPr sz="4560"/>
            </a:pPr>
            <a:r>
              <a:t>L’ IA come scienza che si occupa della simulazione del comportamento umano è ben rappresentata dal noto </a:t>
            </a:r>
            <a:r>
              <a:rPr b="1"/>
              <a:t>TEST DI TURING</a:t>
            </a:r>
            <a:r>
              <a:t>. </a:t>
            </a:r>
            <a:br/>
            <a:br/>
            <a:r>
              <a:rPr b="1"/>
              <a:t>Requisiti</a:t>
            </a:r>
            <a:r>
              <a:t>: </a:t>
            </a:r>
            <a:br/>
            <a:r>
              <a:t>- Capacità di interpretazione del linguaggio naturale;</a:t>
            </a:r>
            <a:br/>
            <a:r>
              <a:t>- Capacità di memorizzazione e rappresentazione della conoscenza;</a:t>
            </a:r>
            <a:br/>
            <a:r>
              <a:t>- </a:t>
            </a:r>
            <a:r>
              <a:rPr u="sng"/>
              <a:t>Capacità di ragionamento;</a:t>
            </a:r>
            <a:br>
              <a:rPr u="sng"/>
            </a:br>
            <a:r>
              <a:t>- Capacità di apprendimento.</a:t>
            </a:r>
            <a:br/>
          </a:p>
        </p:txBody>
      </p:sp>
      <p:sp>
        <p:nvSpPr>
          <p:cNvPr id="183" name="Testo"/>
          <p:cNvSpPr txBox="1"/>
          <p:nvPr/>
        </p:nvSpPr>
        <p:spPr>
          <a:xfrm>
            <a:off x="11770766" y="6627317"/>
            <a:ext cx="842468" cy="461366"/>
          </a:xfrm>
          <a:prstGeom prst="rect">
            <a:avLst/>
          </a:prstGeom>
          <a:ln w="12700">
            <a:miter lim="400000"/>
          </a:ln>
        </p:spPr>
        <p:txBody>
          <a:bodyPr wrap="none" lIns="50800" tIns="50800" rIns="50800" bIns="50800" anchor="ctr">
            <a:spAutoFit/>
          </a:bodyPr>
          <a:lstStyle/>
          <a:p>
            <a:pP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55" name="NLP: Natural Language Processing"/>
          <p:cNvSpPr txBox="1"/>
          <p:nvPr>
            <p:ph type="body" sz="half" idx="1"/>
          </p:nvPr>
        </p:nvSpPr>
        <p:spPr>
          <a:prstGeom prst="rect">
            <a:avLst/>
          </a:prstGeom>
        </p:spPr>
        <p:txBody>
          <a:bodyPr/>
          <a:lstStyle/>
          <a:p>
            <a:pPr/>
            <a:r>
              <a:rPr b="1">
                <a:latin typeface="+mn-lt"/>
                <a:ea typeface="+mn-ea"/>
                <a:cs typeface="+mn-cs"/>
                <a:sym typeface="Helvetica Neue"/>
              </a:rPr>
              <a:t>NLP</a:t>
            </a:r>
            <a:r>
              <a:t>: Natural Language Processing</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57" name="Cos’è l’NLP?"/>
          <p:cNvSpPr txBox="1"/>
          <p:nvPr>
            <p:ph type="title"/>
          </p:nvPr>
        </p:nvSpPr>
        <p:spPr>
          <a:prstGeom prst="rect">
            <a:avLst/>
          </a:prstGeom>
        </p:spPr>
        <p:txBody>
          <a:bodyPr/>
          <a:lstStyle/>
          <a:p>
            <a:pPr/>
            <a:r>
              <a:t>Cos’è l’NLP?</a:t>
            </a:r>
          </a:p>
        </p:txBody>
      </p:sp>
      <p:sp>
        <p:nvSpPr>
          <p:cNvPr id="558" name="Natural Language Processing è un campo dell’IA finalizzato alla progettazione di sistemi di elaborazione del linguaggio naturale, cioè umano.…"/>
          <p:cNvSpPr txBox="1"/>
          <p:nvPr>
            <p:ph type="body" idx="1"/>
          </p:nvPr>
        </p:nvSpPr>
        <p:spPr>
          <a:xfrm>
            <a:off x="1003300" y="2729994"/>
            <a:ext cx="21971000" cy="10466903"/>
          </a:xfrm>
          <a:prstGeom prst="rect">
            <a:avLst/>
          </a:prstGeom>
        </p:spPr>
        <p:txBody>
          <a:bodyPr/>
          <a:lstStyle/>
          <a:p>
            <a:pPr/>
            <a:r>
              <a:t>Natural Language Processing è un campo dell’IA finalizzato alla progettazione di sistemi di elaborazione del linguaggio naturale, cioè umano.</a:t>
            </a:r>
          </a:p>
          <a:p>
            <a:pPr/>
            <a:r>
              <a:t>i sistemi progettati includono strumenti per la traduzione automatica, chatbots, descrizione automatica di immagini, miglioramento dei linguaggi di programmazione, etc..</a:t>
            </a:r>
          </a:p>
          <a:p>
            <a:pPr>
              <a:defRPr b="1"/>
            </a:pPr>
            <a:r>
              <a:t>Problema (filosofico) di fondo: </a:t>
            </a:r>
            <a:r>
              <a:rPr b="0"/>
              <a:t>È possibile tradurre un testo, rispondere ad una domanda, descrivere un’immagine </a:t>
            </a:r>
            <a:r>
              <a:t>senza </a:t>
            </a:r>
            <a:r>
              <a:rPr b="0"/>
              <a:t>comprendere?</a:t>
            </a:r>
            <a:endParaRPr b="0"/>
          </a:p>
          <a:p>
            <a:pPr>
              <a:defRPr b="1"/>
            </a:pPr>
            <a:r>
              <a:rPr b="0"/>
              <a:t>I primi sistemi di processazione del linguaggio naturale si basano sull’IA simbolica -&gt; regole sintattiche che codificano regole grammaticali e linguistiche.</a:t>
            </a:r>
            <a:endParaRPr b="0"/>
          </a:p>
          <a:p>
            <a:pPr>
              <a:defRPr b="1"/>
            </a:pPr>
            <a:r>
              <a:rPr b="0"/>
              <a:t>I metodi sintattici sono stati presto rimpiazzati da metodi statistici -&gt; machine learning.</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0" name="Applicazioni"/>
          <p:cNvSpPr txBox="1"/>
          <p:nvPr>
            <p:ph type="title"/>
          </p:nvPr>
        </p:nvSpPr>
        <p:spPr>
          <a:prstGeom prst="rect">
            <a:avLst/>
          </a:prstGeom>
        </p:spPr>
        <p:txBody>
          <a:bodyPr/>
          <a:lstStyle/>
          <a:p>
            <a:pPr/>
            <a:r>
              <a:t>Applicazioni</a:t>
            </a:r>
          </a:p>
        </p:txBody>
      </p:sp>
      <p:sp>
        <p:nvSpPr>
          <p:cNvPr id="561" name="Utilizzo delle DNN nel riconoscimento vocale (trascrizione automatica da parlato) -&gt; i primi successi si sono avuti nel 2012 grazie ai team di Google.…"/>
          <p:cNvSpPr txBox="1"/>
          <p:nvPr>
            <p:ph type="body" idx="1"/>
          </p:nvPr>
        </p:nvSpPr>
        <p:spPr>
          <a:xfrm>
            <a:off x="1206500" y="2729994"/>
            <a:ext cx="21971000" cy="9878536"/>
          </a:xfrm>
          <a:prstGeom prst="rect">
            <a:avLst/>
          </a:prstGeom>
        </p:spPr>
        <p:txBody>
          <a:bodyPr/>
          <a:lstStyle/>
          <a:p>
            <a:pPr/>
            <a:r>
              <a:t>Utilizzo delle DNN nel </a:t>
            </a:r>
            <a:r>
              <a:rPr b="1"/>
              <a:t>riconoscimento vocale</a:t>
            </a:r>
            <a:r>
              <a:t> (trascrizione automatica da parlato) -&gt; i primi successi si sono avuti nel 2012 grazie ai team di Google.</a:t>
            </a:r>
          </a:p>
          <a:p>
            <a:pPr/>
            <a:r>
              <a:t>Problemi: presenza di rumore che non permette di cogliere correttamente i fonemi -&gt; incapacità di cogliere (o completare) le parole in base al contesto; incapacità di cogliere parole insolite.</a:t>
            </a:r>
          </a:p>
          <a:p>
            <a:pPr>
              <a:defRPr b="1"/>
            </a:pPr>
            <a:r>
              <a:t>Sentiment mining: </a:t>
            </a:r>
            <a:r>
              <a:rPr b="0"/>
              <a:t>dato un testo, classificare il suo tono (positivo, negativo, aggressivo, compiacente, etc…)</a:t>
            </a:r>
            <a:endParaRPr b="0"/>
          </a:p>
          <a:p>
            <a:pPr>
              <a:defRPr b="1"/>
            </a:pPr>
            <a:r>
              <a:rPr b="0"/>
              <a:t>È possibile affidarsi al riconoscimento i singole parole (es. brutto, terribile, orrendo, etc…)? </a:t>
            </a:r>
            <a:r>
              <a:t>No.</a:t>
            </a:r>
          </a:p>
          <a:p>
            <a:pPr/>
            <a:r>
              <a:t>È necessario prendere in considerazione più parole e le loro interdipendenze -&gt; processare dati sequenziali</a:t>
            </a: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3" name="Reti Neurali Ricorrenti (RNN)"/>
          <p:cNvSpPr txBox="1"/>
          <p:nvPr>
            <p:ph type="title"/>
          </p:nvPr>
        </p:nvSpPr>
        <p:spPr>
          <a:prstGeom prst="rect">
            <a:avLst/>
          </a:prstGeom>
        </p:spPr>
        <p:txBody>
          <a:bodyPr/>
          <a:lstStyle/>
          <a:p>
            <a:pPr/>
            <a:r>
              <a:t>Reti Neurali Ricorrenti (RNN)</a:t>
            </a:r>
          </a:p>
        </p:txBody>
      </p:sp>
      <p:sp>
        <p:nvSpPr>
          <p:cNvPr id="564" name="Testo elenco puntato diapositiva"/>
          <p:cNvSpPr txBox="1"/>
          <p:nvPr>
            <p:ph type="body" idx="1"/>
          </p:nvPr>
        </p:nvSpPr>
        <p:spPr>
          <a:xfrm>
            <a:off x="1206500" y="3003904"/>
            <a:ext cx="21971000" cy="8256012"/>
          </a:xfrm>
          <a:prstGeom prst="rect">
            <a:avLst/>
          </a:prstGeom>
        </p:spPr>
        <p:txBody>
          <a:bodyPr/>
          <a:lstStyle/>
          <a:p>
            <a:pPr/>
            <a:r>
              <a:t>   </a:t>
            </a:r>
          </a:p>
        </p:txBody>
      </p:sp>
      <p:pic>
        <p:nvPicPr>
          <p:cNvPr id="565" name="Schermata 2024-01-22 alle 13.36.42.png" descr="Schermata 2024-01-22 alle 13.36.42.png"/>
          <p:cNvPicPr>
            <a:picLocks noChangeAspect="1"/>
          </p:cNvPicPr>
          <p:nvPr/>
        </p:nvPicPr>
        <p:blipFill>
          <a:blip r:embed="rId3">
            <a:extLst/>
          </a:blip>
          <a:stretch>
            <a:fillRect/>
          </a:stretch>
        </p:blipFill>
        <p:spPr>
          <a:xfrm>
            <a:off x="2093872" y="4296004"/>
            <a:ext cx="18926256" cy="7548301"/>
          </a:xfrm>
          <a:prstGeom prst="rect">
            <a:avLst/>
          </a:prstGeom>
          <a:ln w="12700">
            <a:miter lim="400000"/>
          </a:ln>
        </p:spPr>
      </p:pic>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7" name="differenze con le reti neurali tradizionali"/>
          <p:cNvSpPr txBox="1"/>
          <p:nvPr>
            <p:ph type="title"/>
          </p:nvPr>
        </p:nvSpPr>
        <p:spPr>
          <a:prstGeom prst="rect">
            <a:avLst/>
          </a:prstGeom>
        </p:spPr>
        <p:txBody>
          <a:bodyPr/>
          <a:lstStyle/>
          <a:p>
            <a:pPr/>
            <a:r>
              <a:t>differenze con le reti neurali tradizionali</a:t>
            </a:r>
          </a:p>
        </p:txBody>
      </p:sp>
      <p:sp>
        <p:nvSpPr>
          <p:cNvPr id="568" name="I nodi negli strati nascosti sono interconnessi in modo da permettere, insieme all’input corrente, l’uso di valori di attivazione negli strati nascosti ottenuti nel passo temporale precedente per calcolare quelli nel passo temporale corrente.…"/>
          <p:cNvSpPr txBox="1"/>
          <p:nvPr>
            <p:ph type="body" idx="1"/>
          </p:nvPr>
        </p:nvSpPr>
        <p:spPr>
          <a:xfrm>
            <a:off x="952500" y="2729994"/>
            <a:ext cx="21971000" cy="10188198"/>
          </a:xfrm>
          <a:prstGeom prst="rect">
            <a:avLst/>
          </a:prstGeom>
        </p:spPr>
        <p:txBody>
          <a:bodyPr/>
          <a:lstStyle/>
          <a:p>
            <a:pPr/>
            <a:r>
              <a:t>I nodi negli strati nascosti sono interconnessi in modo da permettere, insieme all’input corrente, l’uso di valori di attivazione negli strati nascosti ottenuti nel passo temporale precedente per calcolare quelli nel passo temporale corrente. </a:t>
            </a:r>
          </a:p>
          <a:p>
            <a:pPr/>
            <a:r>
              <a:t>Ad ogni passo temporale, le attivazioni degli strati nascosti costituiscono la codifica della porzione della frase considerata fino a quel momento.</a:t>
            </a:r>
          </a:p>
          <a:p>
            <a:pPr/>
            <a:r>
              <a:t>Per segnalare al sistema che la frase è terminata è necessario apporre il simbolo END.</a:t>
            </a:r>
          </a:p>
          <a:p>
            <a:pPr/>
            <a:r>
              <a:t>L’output più importante è l’output che si ottiene alla fine dei assi temporali.</a:t>
            </a:r>
          </a:p>
          <a:p>
            <a:pPr/>
            <a:r>
              <a:t>Gli input sono </a:t>
            </a:r>
            <a:r>
              <a:rPr b="1"/>
              <a:t>numeri</a:t>
            </a:r>
            <a:r>
              <a:t>.</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0" name="Come codificare le parole?"/>
          <p:cNvSpPr txBox="1"/>
          <p:nvPr>
            <p:ph type="title"/>
          </p:nvPr>
        </p:nvSpPr>
        <p:spPr>
          <a:prstGeom prst="rect">
            <a:avLst/>
          </a:prstGeom>
        </p:spPr>
        <p:txBody>
          <a:bodyPr/>
          <a:lstStyle/>
          <a:p>
            <a:pPr/>
            <a:r>
              <a:t>Come codificare le parole?</a:t>
            </a:r>
          </a:p>
        </p:txBody>
      </p:sp>
      <p:sp>
        <p:nvSpPr>
          <p:cNvPr id="571" name="Devo scegliere un vocabolario, ovvero un insieme di n (con n abbastanza grande) di parole.…"/>
          <p:cNvSpPr txBox="1"/>
          <p:nvPr>
            <p:ph type="body" idx="1"/>
          </p:nvPr>
        </p:nvSpPr>
        <p:spPr>
          <a:xfrm>
            <a:off x="1206500" y="2729994"/>
            <a:ext cx="21971000" cy="8256012"/>
          </a:xfrm>
          <a:prstGeom prst="rect">
            <a:avLst/>
          </a:prstGeom>
        </p:spPr>
        <p:txBody>
          <a:bodyPr/>
          <a:lstStyle/>
          <a:p>
            <a:pPr/>
            <a:r>
              <a:t>Devo scegliere un vocabolario, ovvero un insieme di n (con n abbastanza grande) di parole.</a:t>
            </a:r>
          </a:p>
          <a:p>
            <a:pPr/>
            <a:r>
              <a:t>Il modo più semplice di codifica di un vocabolario è la codifica </a:t>
            </a:r>
            <a:r>
              <a:rPr b="1"/>
              <a:t>one-hot</a:t>
            </a:r>
            <a:r>
              <a:t> ovvero l’attribuzione di un numero diverso ad ogni elemento del vocabolario</a:t>
            </a:r>
          </a:p>
          <a:p>
            <a:pPr/>
            <a:r>
              <a:t>Esempio: Ho 50000 parole. Ad ogni parola assegno un numero diverso compreso tra 0 e 50000. </a:t>
            </a:r>
          </a:p>
          <a:p>
            <a:pPr/>
            <a:r>
              <a:t>One hot -&gt; Tutti i bit sono posti a zero tranne uno.</a:t>
            </a:r>
          </a:p>
          <a:p>
            <a:pPr/>
            <a:r>
              <a:t>Problema: questa codifica non coglie il significato e le relazioni tra le parole.</a:t>
            </a: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3" name="Semantica distributiva e Word2vec"/>
          <p:cNvSpPr txBox="1"/>
          <p:nvPr>
            <p:ph type="title"/>
          </p:nvPr>
        </p:nvSpPr>
        <p:spPr>
          <a:prstGeom prst="rect">
            <a:avLst/>
          </a:prstGeom>
        </p:spPr>
        <p:txBody>
          <a:bodyPr/>
          <a:lstStyle/>
          <a:p>
            <a:pPr/>
            <a:r>
              <a:t>Semantica distributiva e Word2vec</a:t>
            </a:r>
          </a:p>
        </p:txBody>
      </p:sp>
      <p:sp>
        <p:nvSpPr>
          <p:cNvPr id="574" name="Il significato delle parole è dato dagli insiemi di parole con cui tendono a presentarsi. In altri termini, il significato di una parola è dato dai contesti linguistici in cui la parola è pertinente.…"/>
          <p:cNvSpPr txBox="1"/>
          <p:nvPr>
            <p:ph type="body" idx="1"/>
          </p:nvPr>
        </p:nvSpPr>
        <p:spPr>
          <a:xfrm>
            <a:off x="1206500" y="2902304"/>
            <a:ext cx="21971000" cy="8256012"/>
          </a:xfrm>
          <a:prstGeom prst="rect">
            <a:avLst/>
          </a:prstGeom>
        </p:spPr>
        <p:txBody>
          <a:bodyPr/>
          <a:lstStyle/>
          <a:p>
            <a:pPr marL="524255" indent="-524255" defTabSz="2096971">
              <a:spcBef>
                <a:spcPts val="3800"/>
              </a:spcBef>
              <a:defRPr sz="4128"/>
            </a:pPr>
            <a:r>
              <a:t>Il significato delle parole è dato dagli insiemi di parole con cui tendono a presentarsi. In altri termini, il significato di una parola è dato dai contesti linguistici in cui la parola è pertinente.</a:t>
            </a:r>
          </a:p>
          <a:p>
            <a:pPr marL="524255" indent="-524255" defTabSz="2096971">
              <a:spcBef>
                <a:spcPts val="3800"/>
              </a:spcBef>
              <a:defRPr sz="4128"/>
            </a:pPr>
            <a:r>
              <a:t>Due parole sono tanto più simili dal punto di vista semantico quanto più i contesti in cui occorrono sono simili. </a:t>
            </a:r>
          </a:p>
          <a:p>
            <a:pPr marL="524255" indent="-524255" defTabSz="2096971">
              <a:spcBef>
                <a:spcPts val="3800"/>
              </a:spcBef>
              <a:defRPr b="1" sz="4128"/>
            </a:pPr>
            <a:r>
              <a:t>Semantica distributiva</a:t>
            </a:r>
          </a:p>
          <a:p>
            <a:pPr marL="524255" indent="-524255" defTabSz="2096971">
              <a:spcBef>
                <a:spcPts val="3800"/>
              </a:spcBef>
              <a:defRPr b="1" sz="4128"/>
            </a:pPr>
            <a:r>
              <a:rPr b="0"/>
              <a:t>Il complesso dei contesti linguistici</a:t>
            </a:r>
            <a:r>
              <a:t> si chiama spazio semantico</a:t>
            </a:r>
          </a:p>
          <a:p>
            <a:pPr marL="524255" indent="-524255" defTabSz="2096971">
              <a:spcBef>
                <a:spcPts val="3800"/>
              </a:spcBef>
              <a:defRPr sz="4128"/>
            </a:pPr>
            <a:r>
              <a:t>Lo spazio semantico può essere visualizzato come un vero e proprio spazio geometrico. Gli spazi semantici hanno più dimensioni che dipendono dai contesti linguistici e dai criteri in base ai quali le parole sono vicine tra loro.</a:t>
            </a:r>
          </a:p>
          <a:p>
            <a:pPr marL="524255" indent="-524255" defTabSz="2096971">
              <a:spcBef>
                <a:spcPts val="3800"/>
              </a:spcBef>
              <a:defRPr sz="4128"/>
            </a:pPr>
            <a:r>
              <a:t>La vicinanza tra le parole coincide con la distanza geometrica</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6" name="Semantica distributiva e Word2vec"/>
          <p:cNvSpPr txBox="1"/>
          <p:nvPr>
            <p:ph type="title"/>
          </p:nvPr>
        </p:nvSpPr>
        <p:spPr>
          <a:prstGeom prst="rect">
            <a:avLst/>
          </a:prstGeom>
        </p:spPr>
        <p:txBody>
          <a:bodyPr/>
          <a:lstStyle/>
          <a:p>
            <a:pPr/>
            <a:r>
              <a:t>Semantica distributiva e Word2vec</a:t>
            </a:r>
          </a:p>
        </p:txBody>
      </p:sp>
      <p:sp>
        <p:nvSpPr>
          <p:cNvPr id="577" name="Il miglior modo di rappresentare matematicamente uno spazio geometrico a molte dimensioni è dato dagli spazi vettoriali.…"/>
          <p:cNvSpPr txBox="1"/>
          <p:nvPr>
            <p:ph type="body" idx="1"/>
          </p:nvPr>
        </p:nvSpPr>
        <p:spPr>
          <a:xfrm>
            <a:off x="1206500" y="2521304"/>
            <a:ext cx="21971000" cy="8256012"/>
          </a:xfrm>
          <a:prstGeom prst="rect">
            <a:avLst/>
          </a:prstGeom>
        </p:spPr>
        <p:txBody>
          <a:bodyPr/>
          <a:lstStyle/>
          <a:p>
            <a:pPr marL="603504" indent="-603504" defTabSz="2413955">
              <a:spcBef>
                <a:spcPts val="4400"/>
              </a:spcBef>
              <a:defRPr sz="4752"/>
            </a:pPr>
            <a:r>
              <a:t>Il miglior modo di rappresentare matematicamente uno spazio geometrico a molte dimensioni è dato dagli </a:t>
            </a:r>
            <a:r>
              <a:rPr b="1"/>
              <a:t>spazi vettoriali</a:t>
            </a:r>
            <a:r>
              <a:t>.</a:t>
            </a:r>
          </a:p>
          <a:p>
            <a:pPr marL="603504" indent="-603504" defTabSz="2413955">
              <a:spcBef>
                <a:spcPts val="4400"/>
              </a:spcBef>
              <a:defRPr sz="4752"/>
            </a:pPr>
            <a:r>
              <a:t>Gli elementi di uno spazio vettoriale si chiamano </a:t>
            </a:r>
            <a:r>
              <a:rPr b="1"/>
              <a:t>vettori </a:t>
            </a:r>
            <a:r>
              <a:t>e sono sequenze ordinate di numeri (di solito reali). Come nello spazio bidimensionale, i vettori specificano la posizione di un punto.</a:t>
            </a:r>
          </a:p>
          <a:p>
            <a:pPr marL="603504" indent="-603504" defTabSz="2413955">
              <a:spcBef>
                <a:spcPts val="4400"/>
              </a:spcBef>
              <a:defRPr sz="4752"/>
            </a:pPr>
            <a:r>
              <a:t>Le coordinate rappresentano la “posizione” di un punto rispetto ad una determinata dimensione.</a:t>
            </a:r>
          </a:p>
          <a:p>
            <a:pPr marL="603504" indent="-603504" defTabSz="2413955">
              <a:spcBef>
                <a:spcPts val="4400"/>
              </a:spcBef>
              <a:defRPr sz="4752"/>
            </a:pPr>
            <a:r>
              <a:t>Il Word2Vec permette la rappresentazione di parole attraverso vettori che siano in grado di codificare il significato delle parole attraverso le relazioni tra di essi</a:t>
            </a:r>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79" name="Immagine" descr="Immagine"/>
          <p:cNvPicPr>
            <a:picLocks noChangeAspect="1"/>
          </p:cNvPicPr>
          <p:nvPr/>
        </p:nvPicPr>
        <p:blipFill>
          <a:blip r:embed="rId3">
            <a:extLst/>
          </a:blip>
          <a:stretch>
            <a:fillRect/>
          </a:stretch>
        </p:blipFill>
        <p:spPr>
          <a:xfrm>
            <a:off x="3486150" y="2951218"/>
            <a:ext cx="18582310" cy="6786584"/>
          </a:xfrm>
          <a:prstGeom prst="rect">
            <a:avLst/>
          </a:prstGeom>
          <a:ln w="12700">
            <a:miter lim="400000"/>
          </a:ln>
        </p:spPr>
      </p:pic>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81" name="Come funziona il Word2Vec?"/>
          <p:cNvSpPr txBox="1"/>
          <p:nvPr>
            <p:ph type="title"/>
          </p:nvPr>
        </p:nvSpPr>
        <p:spPr>
          <a:prstGeom prst="rect">
            <a:avLst/>
          </a:prstGeom>
        </p:spPr>
        <p:txBody>
          <a:bodyPr/>
          <a:lstStyle/>
          <a:p>
            <a:pPr/>
            <a:r>
              <a:t>Come funziona il Word2Vec?</a:t>
            </a:r>
          </a:p>
        </p:txBody>
      </p:sp>
      <p:sp>
        <p:nvSpPr>
          <p:cNvPr id="582" name="Il Word2Vec utilizza una rete neurale tradizionale per imparare i vettori delle parole appartenenti ad un vocabolario fissato.…"/>
          <p:cNvSpPr txBox="1"/>
          <p:nvPr>
            <p:ph type="body" idx="1"/>
          </p:nvPr>
        </p:nvSpPr>
        <p:spPr>
          <a:xfrm>
            <a:off x="1206500" y="2729994"/>
            <a:ext cx="21971000" cy="10575746"/>
          </a:xfrm>
          <a:prstGeom prst="rect">
            <a:avLst/>
          </a:prstGeom>
        </p:spPr>
        <p:txBody>
          <a:bodyPr/>
          <a:lstStyle/>
          <a:p>
            <a:pPr marL="469391" indent="-469391" defTabSz="1877520">
              <a:spcBef>
                <a:spcPts val="3400"/>
              </a:spcBef>
              <a:defRPr sz="3696"/>
            </a:pPr>
            <a:r>
              <a:t>Il Word2Vec utilizza una rete neurale tradizionale per imparare i vettori delle parole appartenenti ad un vocabolario fissato.</a:t>
            </a:r>
          </a:p>
          <a:p>
            <a:pPr marL="469391" indent="-469391" defTabSz="1877520">
              <a:spcBef>
                <a:spcPts val="3400"/>
              </a:spcBef>
              <a:defRPr sz="3696"/>
            </a:pPr>
            <a:r>
              <a:t>I dati di addestramento sono coppie di parole tali che la prima occorre vicino all’altra in un corpus di documenti.</a:t>
            </a:r>
          </a:p>
          <a:p>
            <a:pPr marL="469391" indent="-469391" defTabSz="1877520">
              <a:spcBef>
                <a:spcPts val="3400"/>
              </a:spcBef>
              <a:defRPr sz="3696"/>
            </a:pPr>
            <a:r>
              <a:t>Vengono scartate parole estremamente frequenti come </a:t>
            </a:r>
            <a:r>
              <a:rPr i="1"/>
              <a:t>il, la, di, etc..</a:t>
            </a:r>
            <a:endParaRPr i="1"/>
          </a:p>
          <a:p>
            <a:pPr marL="469391" indent="-469391" defTabSz="1877520">
              <a:spcBef>
                <a:spcPts val="3400"/>
              </a:spcBef>
              <a:defRPr sz="3696"/>
            </a:pPr>
            <a:r>
              <a:t>Come è fatta la rete?</a:t>
            </a:r>
          </a:p>
          <a:p>
            <a:pPr marL="469391" indent="-469391" defTabSz="1877520">
              <a:spcBef>
                <a:spcPts val="3400"/>
              </a:spcBef>
              <a:defRPr sz="3696"/>
            </a:pPr>
            <a:r>
              <a:t>Strato di input: un nodo per ciascuna parola del vocabolario.</a:t>
            </a:r>
          </a:p>
          <a:p>
            <a:pPr marL="469391" indent="-469391" defTabSz="1877520">
              <a:spcBef>
                <a:spcPts val="3400"/>
              </a:spcBef>
              <a:defRPr sz="3696"/>
            </a:pPr>
            <a:r>
              <a:t>Strato di output: un nodo per ciascuna parola del vocabolario</a:t>
            </a:r>
          </a:p>
          <a:p>
            <a:pPr marL="469391" indent="-469391" defTabSz="1877520">
              <a:spcBef>
                <a:spcPts val="3400"/>
              </a:spcBef>
              <a:defRPr sz="3696"/>
            </a:pPr>
            <a:r>
              <a:t>Nel training viene somministrata una parola assegnando valore 1 al nodo corrispondente in input. </a:t>
            </a:r>
          </a:p>
          <a:p>
            <a:pPr marL="469391" indent="-469391" defTabSz="1877520">
              <a:spcBef>
                <a:spcPts val="3400"/>
              </a:spcBef>
              <a:defRPr sz="3696"/>
            </a:pPr>
            <a:r>
              <a:t>Ogni nodo di output produce la probabilità  che la parola corrispondente al nodo si trovi vicina a quella inserita in input.</a:t>
            </a:r>
          </a:p>
          <a:p>
            <a:pPr marL="469391" indent="-469391" defTabSz="1877520">
              <a:spcBef>
                <a:spcPts val="3400"/>
              </a:spcBef>
              <a:defRPr sz="3696"/>
            </a:pPr>
            <a:r>
              <a:t>Quali saranno le coordinate del vettore associato ad una parola? I pesi delle connessioni  che collegano il nodo corrispondente allo strato nascosto così come ottenuti alla fine dell’addestramento.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