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115" d="100"/>
          <a:sy n="115" d="100"/>
        </p:scale>
        <p:origin x="39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E4BC-79B0-C441-96DA-B0B1A8FD9C26}" type="datetimeFigureOut">
              <a:rPr lang="it-IT" smtClean="0"/>
              <a:t>28/10/22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0FC92F-FA42-CF42-887F-8D34871A695A}" type="slidenum">
              <a:rPr lang="it-IT" smtClean="0"/>
              <a:t>‹N›</a:t>
            </a:fld>
            <a:endParaRPr lang="it-IT"/>
          </a:p>
        </p:txBody>
      </p:sp>
    </p:spTree>
    <p:extLst>
      <p:ext uri="{BB962C8B-B14F-4D97-AF65-F5344CB8AC3E}">
        <p14:creationId xmlns:p14="http://schemas.microsoft.com/office/powerpoint/2010/main" val="212599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F0FC92F-FA42-CF42-887F-8D34871A695A}" type="slidenum">
              <a:rPr lang="it-IT" smtClean="0"/>
              <a:t>1</a:t>
            </a:fld>
            <a:endParaRPr lang="it-IT"/>
          </a:p>
        </p:txBody>
      </p:sp>
    </p:spTree>
    <p:extLst>
      <p:ext uri="{BB962C8B-B14F-4D97-AF65-F5344CB8AC3E}">
        <p14:creationId xmlns:p14="http://schemas.microsoft.com/office/powerpoint/2010/main" val="1745588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10/28/22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10/28/22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FORMAZIONE PROFESSIONALE</a:t>
            </a:r>
          </a:p>
        </p:txBody>
      </p:sp>
      <p:sp>
        <p:nvSpPr>
          <p:cNvPr id="3" name="Sottotitolo 2"/>
          <p:cNvSpPr>
            <a:spLocks noGrp="1"/>
          </p:cNvSpPr>
          <p:nvPr>
            <p:ph type="subTitle" idx="1"/>
          </p:nvPr>
        </p:nvSpPr>
        <p:spPr/>
        <p:txBody>
          <a:bodyPr/>
          <a:lstStyle/>
          <a:p>
            <a:r>
              <a:rPr lang="it-IT" dirty="0"/>
              <a:t>ROSSELLA </a:t>
            </a:r>
            <a:r>
              <a:rPr lang="it-IT"/>
              <a:t>DI FEDERICO</a:t>
            </a:r>
            <a:endParaRPr lang="it-IT" dirty="0"/>
          </a:p>
        </p:txBody>
      </p:sp>
    </p:spTree>
    <p:extLst>
      <p:ext uri="{BB962C8B-B14F-4D97-AF65-F5344CB8AC3E}">
        <p14:creationId xmlns:p14="http://schemas.microsoft.com/office/powerpoint/2010/main" val="410341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599"/>
            <a:ext cx="8596668" cy="1481593"/>
          </a:xfrm>
        </p:spPr>
        <p:txBody>
          <a:bodyPr>
            <a:normAutofit fontScale="90000"/>
          </a:bodyPr>
          <a:lstStyle/>
          <a:p>
            <a:r>
              <a:rPr lang="it-IT" dirty="0"/>
              <a:t>FORMAZIONE ON-THE-JOB e</a:t>
            </a:r>
            <a:br>
              <a:rPr lang="it-IT" dirty="0"/>
            </a:br>
            <a:r>
              <a:rPr lang="it-IT" dirty="0"/>
              <a:t>CONTRATTO DI APPRENDISTATO, TIROCINIO EXTRA-CURRICULARE</a:t>
            </a:r>
          </a:p>
        </p:txBody>
      </p:sp>
      <p:sp>
        <p:nvSpPr>
          <p:cNvPr id="3" name="Segnaposto contenuto 2"/>
          <p:cNvSpPr>
            <a:spLocks noGrp="1"/>
          </p:cNvSpPr>
          <p:nvPr>
            <p:ph idx="1"/>
          </p:nvPr>
        </p:nvSpPr>
        <p:spPr/>
        <p:txBody>
          <a:bodyPr>
            <a:normAutofit fontScale="92500"/>
          </a:bodyPr>
          <a:lstStyle/>
          <a:p>
            <a:r>
              <a:rPr lang="it-IT" dirty="0"/>
              <a:t>E’ la formazione sul posto di lavoro del dipendente.</a:t>
            </a:r>
          </a:p>
          <a:p>
            <a:r>
              <a:rPr lang="it-IT" dirty="0"/>
              <a:t>Presenta numerosi vantaggi.</a:t>
            </a:r>
          </a:p>
          <a:p>
            <a:r>
              <a:rPr lang="it-IT" dirty="0"/>
              <a:t>Produce risultati pratici a un costo relativamente basso.</a:t>
            </a:r>
          </a:p>
          <a:p>
            <a:r>
              <a:rPr lang="it-IT" dirty="0"/>
              <a:t> Il supervisore o altri dipendenti forniscono gran parte della formazione</a:t>
            </a:r>
          </a:p>
          <a:p>
            <a:r>
              <a:rPr lang="it-IT" dirty="0"/>
              <a:t>È relativamente facile insegnare ai supervisori come fare formazione ai lavoratori.</a:t>
            </a:r>
          </a:p>
          <a:p>
            <a:pPr marL="0" indent="0">
              <a:buNone/>
            </a:pPr>
            <a:r>
              <a:rPr lang="it-IT" dirty="0"/>
              <a:t>…………………………………………………………………………………………………………………………</a:t>
            </a:r>
          </a:p>
          <a:p>
            <a:r>
              <a:rPr lang="it-IT" dirty="0"/>
              <a:t>E’ utilizzato per i neo assunti i quali apprendono affiancando i lavoratori con esperienza. Il contratto di apprendistato è generalmente usato nei settori del commercio e dell’artigianato. </a:t>
            </a:r>
          </a:p>
          <a:p>
            <a:r>
              <a:rPr lang="it-IT" dirty="0"/>
              <a:t>Il tirocinio extra-curriculare è utilizzato per profili professionali altamente qualificati</a:t>
            </a:r>
          </a:p>
        </p:txBody>
      </p:sp>
    </p:spTree>
    <p:extLst>
      <p:ext uri="{BB962C8B-B14F-4D97-AF65-F5344CB8AC3E}">
        <p14:creationId xmlns:p14="http://schemas.microsoft.com/office/powerpoint/2010/main" val="64693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ORIENTAMENTO E FORMAZIONE (</a:t>
            </a:r>
            <a:r>
              <a:rPr lang="it-IT" dirty="0" err="1"/>
              <a:t>pre</a:t>
            </a:r>
            <a:r>
              <a:rPr lang="it-IT" dirty="0"/>
              <a:t>-assunzione)</a:t>
            </a:r>
          </a:p>
        </p:txBody>
      </p:sp>
      <p:sp>
        <p:nvSpPr>
          <p:cNvPr id="3" name="Segnaposto contenuto 2"/>
          <p:cNvSpPr>
            <a:spLocks noGrp="1"/>
          </p:cNvSpPr>
          <p:nvPr>
            <p:ph idx="1"/>
          </p:nvPr>
        </p:nvSpPr>
        <p:spPr/>
        <p:txBody>
          <a:bodyPr/>
          <a:lstStyle/>
          <a:p>
            <a:pPr marL="0" indent="0">
              <a:buNone/>
            </a:pPr>
            <a:endParaRPr lang="it-IT" dirty="0"/>
          </a:p>
          <a:p>
            <a:pPr marL="0" indent="0">
              <a:buNone/>
            </a:pPr>
            <a:r>
              <a:rPr lang="it-IT" sz="2400" dirty="0"/>
              <a:t>-Testano e istruiscono le persone in cerca di lavoro sui fondamenti dell'occupazione (senza retribuzione)</a:t>
            </a:r>
          </a:p>
          <a:p>
            <a:pPr marL="0" indent="0">
              <a:buNone/>
            </a:pPr>
            <a:endParaRPr lang="it-IT" sz="2400" dirty="0"/>
          </a:p>
          <a:p>
            <a:pPr marL="0" indent="0">
              <a:buNone/>
            </a:pPr>
            <a:r>
              <a:rPr lang="it-IT" sz="2400" dirty="0"/>
              <a:t>-I programmi di formazione in ingresso formano le persone dopo che sono state assunte ma prima che siano assegnate a lavori specifici.</a:t>
            </a:r>
          </a:p>
        </p:txBody>
      </p:sp>
    </p:spTree>
    <p:extLst>
      <p:ext uri="{BB962C8B-B14F-4D97-AF65-F5344CB8AC3E}">
        <p14:creationId xmlns:p14="http://schemas.microsoft.com/office/powerpoint/2010/main" val="234764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OFF-THE-JOB</a:t>
            </a:r>
          </a:p>
        </p:txBody>
      </p:sp>
      <p:sp>
        <p:nvSpPr>
          <p:cNvPr id="3" name="Segnaposto contenuto 2"/>
          <p:cNvSpPr>
            <a:spLocks noGrp="1"/>
          </p:cNvSpPr>
          <p:nvPr>
            <p:ph idx="1"/>
          </p:nvPr>
        </p:nvSpPr>
        <p:spPr/>
        <p:txBody>
          <a:bodyPr/>
          <a:lstStyle/>
          <a:p>
            <a:r>
              <a:rPr lang="it-IT" dirty="0"/>
              <a:t>Lezioni frontali e conferenze (tenute in strutture esterne o all'interno dell'organizzazione)</a:t>
            </a:r>
          </a:p>
          <a:p>
            <a:r>
              <a:rPr lang="it-IT" dirty="0"/>
              <a:t>Formazione assistita da computer (compresa la simulazione al computer di situazioni lavorative), che fornisce ai dipendenti un feedback immediato sulle loro risposte</a:t>
            </a:r>
          </a:p>
          <a:p>
            <a:r>
              <a:rPr lang="it-IT" dirty="0"/>
              <a:t>Ausili audiovisivi (film, apparecchiature VCR, videoconferenze e video interattivi)</a:t>
            </a:r>
          </a:p>
        </p:txBody>
      </p:sp>
    </p:spTree>
    <p:extLst>
      <p:ext uri="{BB962C8B-B14F-4D97-AF65-F5344CB8AC3E}">
        <p14:creationId xmlns:p14="http://schemas.microsoft.com/office/powerpoint/2010/main" val="1585218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DETERMINAZIONE DEL BUDGET</a:t>
            </a:r>
          </a:p>
        </p:txBody>
      </p:sp>
      <p:sp>
        <p:nvSpPr>
          <p:cNvPr id="3" name="Segnaposto contenuto 2"/>
          <p:cNvSpPr>
            <a:spLocks noGrp="1"/>
          </p:cNvSpPr>
          <p:nvPr>
            <p:ph idx="1"/>
          </p:nvPr>
        </p:nvSpPr>
        <p:spPr/>
        <p:txBody>
          <a:bodyPr/>
          <a:lstStyle/>
          <a:p>
            <a:pPr marL="0" indent="0">
              <a:buNone/>
            </a:pPr>
            <a:r>
              <a:rPr lang="it-IT" dirty="0"/>
              <a:t>Il budget deve essere considerato in tutte le fasi dello sviluppo di un programma di formazione</a:t>
            </a:r>
          </a:p>
          <a:p>
            <a:pPr marL="0" indent="0">
              <a:buNone/>
            </a:pPr>
            <a:r>
              <a:rPr lang="it-IT" dirty="0"/>
              <a:t>Fattori e costi da considerare:</a:t>
            </a:r>
          </a:p>
          <a:p>
            <a:r>
              <a:rPr lang="it-IT" dirty="0"/>
              <a:t>Tempo di pianificazione del personale da coinvolgere</a:t>
            </a:r>
          </a:p>
          <a:p>
            <a:r>
              <a:rPr lang="it-IT" dirty="0"/>
              <a:t>Stipendio del formatore</a:t>
            </a:r>
          </a:p>
          <a:p>
            <a:r>
              <a:rPr lang="it-IT" dirty="0"/>
              <a:t>Spese dirette</a:t>
            </a:r>
          </a:p>
          <a:p>
            <a:r>
              <a:rPr lang="it-IT" dirty="0"/>
              <a:t>Se il programma di formazione desiderato non rientra nel budget, il responsabile delle risorse umane deve considerare le modifiche (come un minor numero di formatori, di dipendenti da coinvolgere, diverse tecniche di formazione e un diverso luogo di formazione).</a:t>
            </a:r>
          </a:p>
        </p:txBody>
      </p:sp>
    </p:spTree>
    <p:extLst>
      <p:ext uri="{BB962C8B-B14F-4D97-AF65-F5344CB8AC3E}">
        <p14:creationId xmlns:p14="http://schemas.microsoft.com/office/powerpoint/2010/main" val="2005758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FORMATORI INTERNI </a:t>
            </a:r>
          </a:p>
        </p:txBody>
      </p:sp>
      <p:sp>
        <p:nvSpPr>
          <p:cNvPr id="3" name="Segnaposto contenuto 2"/>
          <p:cNvSpPr>
            <a:spLocks noGrp="1"/>
          </p:cNvSpPr>
          <p:nvPr>
            <p:ph idx="1"/>
          </p:nvPr>
        </p:nvSpPr>
        <p:spPr/>
        <p:txBody>
          <a:bodyPr/>
          <a:lstStyle/>
          <a:p>
            <a:pPr marL="0" indent="0">
              <a:buNone/>
            </a:pPr>
            <a:r>
              <a:rPr lang="it-IT" dirty="0"/>
              <a:t>I formatori INTERNI del personale:</a:t>
            </a:r>
          </a:p>
          <a:p>
            <a:pPr marL="0" indent="0">
              <a:buNone/>
            </a:pPr>
            <a:endParaRPr lang="it-IT" dirty="0"/>
          </a:p>
          <a:p>
            <a:pPr marL="0" indent="0">
              <a:buNone/>
            </a:pPr>
            <a:r>
              <a:rPr lang="it-IT" dirty="0"/>
              <a:t> specialisti a tempo pieno sul libro paga dell‘azienda, devono essere selezionati con cura e dotati degli strumenti giusti per diventare insegnanti efficaci.</a:t>
            </a:r>
          </a:p>
          <a:p>
            <a:r>
              <a:rPr lang="it-IT" dirty="0"/>
              <a:t>1. Sono meno costosi rispetto ai formatori esterni e la formazione interna può essere completamente supervisionata dall‘azienda.</a:t>
            </a:r>
          </a:p>
          <a:p>
            <a:r>
              <a:rPr lang="it-IT" dirty="0"/>
              <a:t>2. Per essere efficaci, i formatori del personale devono comprendere gli obiettivi di formazione.</a:t>
            </a:r>
          </a:p>
        </p:txBody>
      </p:sp>
    </p:spTree>
    <p:extLst>
      <p:ext uri="{BB962C8B-B14F-4D97-AF65-F5344CB8AC3E}">
        <p14:creationId xmlns:p14="http://schemas.microsoft.com/office/powerpoint/2010/main" val="2188505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FORMATORI ESTERNI</a:t>
            </a:r>
          </a:p>
        </p:txBody>
      </p:sp>
      <p:sp>
        <p:nvSpPr>
          <p:cNvPr id="3" name="Segnaposto contenuto 2"/>
          <p:cNvSpPr>
            <a:spLocks noGrp="1"/>
          </p:cNvSpPr>
          <p:nvPr>
            <p:ph idx="1"/>
          </p:nvPr>
        </p:nvSpPr>
        <p:spPr/>
        <p:txBody>
          <a:bodyPr>
            <a:normAutofit/>
          </a:bodyPr>
          <a:lstStyle/>
          <a:p>
            <a:pPr marL="0" indent="0">
              <a:buNone/>
            </a:pPr>
            <a:r>
              <a:rPr lang="it-IT" dirty="0"/>
              <a:t>L'utilizzo di formatori esterni ha diversi vantaggi:</a:t>
            </a:r>
          </a:p>
          <a:p>
            <a:r>
              <a:rPr lang="it-IT" dirty="0"/>
              <a:t>Istruttori qualificati ed esperti hanno familiarità con il processo di formazione.</a:t>
            </a:r>
          </a:p>
          <a:p>
            <a:r>
              <a:rPr lang="it-IT" dirty="0"/>
              <a:t>La formazione esterna a volte è meno costosa dello sviluppo di un programma interno simile.</a:t>
            </a:r>
          </a:p>
          <a:p>
            <a:r>
              <a:rPr lang="it-IT" dirty="0"/>
              <a:t>L‘azienda ha una scelta più ampia da cui selezionare un programma di formazione.</a:t>
            </a:r>
          </a:p>
          <a:p>
            <a:r>
              <a:rPr lang="it-IT" dirty="0"/>
              <a:t>Generalmente è più facile licenziare un formatore a contratto che reindirizzare e migliorare un programma di formazione interno.</a:t>
            </a:r>
          </a:p>
          <a:p>
            <a:r>
              <a:rPr lang="it-IT" dirty="0"/>
              <a:t>Prima dell'inizio della formazione, l'azienda dovrebbe informare i formatori esterni degli obiettivi della formazione.</a:t>
            </a:r>
          </a:p>
        </p:txBody>
      </p:sp>
    </p:spTree>
    <p:extLst>
      <p:ext uri="{BB962C8B-B14F-4D97-AF65-F5344CB8AC3E}">
        <p14:creationId xmlns:p14="http://schemas.microsoft.com/office/powerpoint/2010/main" val="3207120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Valutazione del programma di formazione</a:t>
            </a:r>
          </a:p>
        </p:txBody>
      </p:sp>
      <p:sp>
        <p:nvSpPr>
          <p:cNvPr id="3" name="Segnaposto contenuto 2"/>
          <p:cNvSpPr>
            <a:spLocks noGrp="1"/>
          </p:cNvSpPr>
          <p:nvPr>
            <p:ph idx="1"/>
          </p:nvPr>
        </p:nvSpPr>
        <p:spPr/>
        <p:txBody>
          <a:bodyPr/>
          <a:lstStyle/>
          <a:p>
            <a:r>
              <a:rPr lang="it-IT" dirty="0"/>
              <a:t>1. Determina se il programma formativo ha raggiunto i suoi obiettivi</a:t>
            </a:r>
          </a:p>
          <a:p>
            <a:r>
              <a:rPr lang="it-IT" dirty="0"/>
              <a:t>2. Identifica i punti di forza e di debolezza nel processo di formazione</a:t>
            </a:r>
          </a:p>
          <a:p>
            <a:r>
              <a:rPr lang="it-IT" dirty="0"/>
              <a:t>3. Calcola i costi e i benefici della formazione</a:t>
            </a:r>
          </a:p>
          <a:p>
            <a:r>
              <a:rPr lang="it-IT" dirty="0"/>
              <a:t>4. Determina chi ha beneficiato maggiormente della formazione e perché</a:t>
            </a:r>
          </a:p>
          <a:p>
            <a:r>
              <a:rPr lang="it-IT" dirty="0"/>
              <a:t>5. Stabilisce una base di dati per future decisioni sul programma formativo</a:t>
            </a:r>
          </a:p>
          <a:p>
            <a:r>
              <a:rPr lang="it-IT" dirty="0"/>
              <a:t>I questionari post-formazione e le misure delle prestazioni effettive dei dipendenti possono essere utilizzati per valutare i programmi di formazione.</a:t>
            </a:r>
          </a:p>
        </p:txBody>
      </p:sp>
    </p:spTree>
    <p:extLst>
      <p:ext uri="{BB962C8B-B14F-4D97-AF65-F5344CB8AC3E}">
        <p14:creationId xmlns:p14="http://schemas.microsoft.com/office/powerpoint/2010/main" val="2467006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PRINCIPI DELL’APPRENDIMENTO</a:t>
            </a:r>
          </a:p>
        </p:txBody>
      </p:sp>
      <p:sp>
        <p:nvSpPr>
          <p:cNvPr id="3" name="Segnaposto contenuto 2"/>
          <p:cNvSpPr>
            <a:spLocks noGrp="1"/>
          </p:cNvSpPr>
          <p:nvPr>
            <p:ph idx="1"/>
          </p:nvPr>
        </p:nvSpPr>
        <p:spPr/>
        <p:txBody>
          <a:bodyPr>
            <a:noAutofit/>
          </a:bodyPr>
          <a:lstStyle/>
          <a:p>
            <a:r>
              <a:rPr lang="it-IT" sz="2000" dirty="0"/>
              <a:t>Il dipendente deve possedere le competenze e le qualifiche necessarie per beneficiare della formazione desiderata.</a:t>
            </a:r>
          </a:p>
          <a:p>
            <a:r>
              <a:rPr lang="it-IT" sz="2000" dirty="0"/>
              <a:t>Il dipendente deve avere il desiderio di aggiornare vecchie abilità o acquisire nuove abilità</a:t>
            </a:r>
          </a:p>
          <a:p>
            <a:r>
              <a:rPr lang="it-IT" sz="2000" dirty="0"/>
              <a:t>I lavoratori devono percepire che la formazione è rilevante (utile e significativa); altrimenti dimostreranno resistenza al processo di formazione.</a:t>
            </a:r>
          </a:p>
          <a:p>
            <a:r>
              <a:rPr lang="it-IT" sz="2000" dirty="0"/>
              <a:t>Tutti i programmi di formazione dovrebbero fornire rinforzi (incentivi come lodi, riconoscimenti o retribuzioni più elevate) per incoraggiare i dipendenti a sentirsi coinvolti nel processo di formazione.</a:t>
            </a:r>
          </a:p>
        </p:txBody>
      </p:sp>
    </p:spTree>
    <p:extLst>
      <p:ext uri="{BB962C8B-B14F-4D97-AF65-F5344CB8AC3E}">
        <p14:creationId xmlns:p14="http://schemas.microsoft.com/office/powerpoint/2010/main" val="379538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RUOLO DEL MANAGER DELLE </a:t>
            </a:r>
            <a:r>
              <a:rPr lang="it-IT"/>
              <a:t>RISORSE UMANE</a:t>
            </a:r>
            <a:endParaRPr lang="it-IT" dirty="0"/>
          </a:p>
        </p:txBody>
      </p:sp>
      <p:sp>
        <p:nvSpPr>
          <p:cNvPr id="3" name="Segnaposto contenuto 2"/>
          <p:cNvSpPr>
            <a:spLocks noGrp="1"/>
          </p:cNvSpPr>
          <p:nvPr>
            <p:ph idx="1"/>
          </p:nvPr>
        </p:nvSpPr>
        <p:spPr/>
        <p:txBody>
          <a:bodyPr>
            <a:normAutofit/>
          </a:bodyPr>
          <a:lstStyle/>
          <a:p>
            <a:r>
              <a:rPr lang="it-IT" sz="2800" dirty="0"/>
              <a:t>Valutare i bisogni formativi e determinare obiettivi e curriculum</a:t>
            </a:r>
          </a:p>
          <a:p>
            <a:r>
              <a:rPr lang="it-IT" sz="2800" dirty="0"/>
              <a:t>Selezione del metodo di formazione, dei dipendenti da formare e dei formatori appropriati</a:t>
            </a:r>
          </a:p>
          <a:p>
            <a:r>
              <a:rPr lang="it-IT" sz="2800" dirty="0"/>
              <a:t>Pianificazione, coordinamento e valutazione delle sessioni di formazione</a:t>
            </a:r>
          </a:p>
          <a:p>
            <a:r>
              <a:rPr lang="it-IT" sz="2800" dirty="0"/>
              <a:t>Budget di formulazione</a:t>
            </a:r>
          </a:p>
        </p:txBody>
      </p:sp>
    </p:spTree>
    <p:extLst>
      <p:ext uri="{BB962C8B-B14F-4D97-AF65-F5344CB8AC3E}">
        <p14:creationId xmlns:p14="http://schemas.microsoft.com/office/powerpoint/2010/main" val="2260607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SKILLING E UP-SKILLING</a:t>
            </a:r>
          </a:p>
        </p:txBody>
      </p:sp>
      <p:sp>
        <p:nvSpPr>
          <p:cNvPr id="3" name="Segnaposto contenuto 2"/>
          <p:cNvSpPr>
            <a:spLocks noGrp="1"/>
          </p:cNvSpPr>
          <p:nvPr>
            <p:ph idx="1"/>
          </p:nvPr>
        </p:nvSpPr>
        <p:spPr/>
        <p:txBody>
          <a:bodyPr/>
          <a:lstStyle/>
          <a:p>
            <a:endParaRPr lang="it-IT" dirty="0"/>
          </a:p>
          <a:p>
            <a:r>
              <a:rPr lang="it-IT" dirty="0"/>
              <a:t>1. Lo scopo della formazione professionale è portare le competenze dei dipendenti agli standard desiderati dall’azienda per gli incarichi presenti o futuri.</a:t>
            </a:r>
          </a:p>
          <a:p>
            <a:r>
              <a:rPr lang="it-IT" dirty="0"/>
              <a:t>2. Lo scopo della riqualificazione delle competenze (up-</a:t>
            </a:r>
            <a:r>
              <a:rPr lang="it-IT" dirty="0" err="1"/>
              <a:t>skilling</a:t>
            </a:r>
            <a:r>
              <a:rPr lang="it-IT" dirty="0"/>
              <a:t>) è quello di sviluppare nuove competenze e conoscenze per sostituire quelle diventate obsolete a seguito di cambiamenti tecnologici o organizzativi</a:t>
            </a:r>
          </a:p>
        </p:txBody>
      </p:sp>
    </p:spTree>
    <p:extLst>
      <p:ext uri="{BB962C8B-B14F-4D97-AF65-F5344CB8AC3E}">
        <p14:creationId xmlns:p14="http://schemas.microsoft.com/office/powerpoint/2010/main" val="2596153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FASI DI REALIZZAZIONE DI UN PROGRAMMA DI FORMAZIONE</a:t>
            </a:r>
          </a:p>
        </p:txBody>
      </p:sp>
      <p:sp>
        <p:nvSpPr>
          <p:cNvPr id="3" name="Segnaposto contenuto 2"/>
          <p:cNvSpPr>
            <a:spLocks noGrp="1"/>
          </p:cNvSpPr>
          <p:nvPr>
            <p:ph idx="1"/>
          </p:nvPr>
        </p:nvSpPr>
        <p:spPr/>
        <p:txBody>
          <a:bodyPr/>
          <a:lstStyle/>
          <a:p>
            <a:r>
              <a:rPr lang="it-IT" b="1" dirty="0"/>
              <a:t>Determinazione delle competenze utili all’azienda</a:t>
            </a:r>
          </a:p>
          <a:p>
            <a:r>
              <a:rPr lang="it-IT" b="1" dirty="0"/>
              <a:t>Tradurre i bisogni di competenze in obiettivi formativi</a:t>
            </a:r>
          </a:p>
          <a:p>
            <a:r>
              <a:rPr lang="it-IT" b="1" dirty="0"/>
              <a:t>Selezione dei partecipanti al programma</a:t>
            </a:r>
          </a:p>
          <a:p>
            <a:r>
              <a:rPr lang="it-IT" b="1" dirty="0"/>
              <a:t>Determinazione del programma formativo e scelta dei metodi di formazione</a:t>
            </a:r>
          </a:p>
          <a:p>
            <a:r>
              <a:rPr lang="it-IT" b="1" dirty="0"/>
              <a:t>Individuazione del budget disponibile</a:t>
            </a:r>
          </a:p>
          <a:p>
            <a:r>
              <a:rPr lang="it-IT" b="1" dirty="0"/>
              <a:t>Selezione dei formatori</a:t>
            </a:r>
          </a:p>
          <a:p>
            <a:r>
              <a:rPr lang="it-IT" b="1" dirty="0"/>
              <a:t>Individuazione delle procedure di valutazione</a:t>
            </a:r>
          </a:p>
        </p:txBody>
      </p:sp>
    </p:spTree>
    <p:extLst>
      <p:ext uri="{BB962C8B-B14F-4D97-AF65-F5344CB8AC3E}">
        <p14:creationId xmlns:p14="http://schemas.microsoft.com/office/powerpoint/2010/main" val="79706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C:\Documents and Settings\wonghel\Desktop\2007 Projects\French, Human Resource 6e - 2007\images\figure11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450" y="357809"/>
            <a:ext cx="8237550" cy="6186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142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NECESSITA’ DI FARE FORMAZIONE</a:t>
            </a:r>
          </a:p>
        </p:txBody>
      </p:sp>
      <p:sp>
        <p:nvSpPr>
          <p:cNvPr id="3" name="Segnaposto contenuto 2"/>
          <p:cNvSpPr>
            <a:spLocks noGrp="1"/>
          </p:cNvSpPr>
          <p:nvPr>
            <p:ph idx="1"/>
          </p:nvPr>
        </p:nvSpPr>
        <p:spPr/>
        <p:txBody>
          <a:bodyPr/>
          <a:lstStyle/>
          <a:p>
            <a:pPr marL="0" indent="0">
              <a:buNone/>
            </a:pPr>
            <a:r>
              <a:rPr lang="it-IT" b="1" dirty="0"/>
              <a:t>La direzione e il personale delle risorse umane devono prestare attenzione ai segnali che indicano i dipendenti necessitano di formazione aggiuntiva.</a:t>
            </a:r>
          </a:p>
          <a:p>
            <a:r>
              <a:rPr lang="it-IT" dirty="0"/>
              <a:t>I reclami eccessivi dei clienti sul servizio possono significare che è necessaria una formazione.</a:t>
            </a:r>
          </a:p>
          <a:p>
            <a:r>
              <a:rPr lang="it-IT" dirty="0"/>
              <a:t>Sprechi eccessivi potrebbero significare che gli operatori delle macchine necessitano di formazione.</a:t>
            </a:r>
          </a:p>
          <a:p>
            <a:r>
              <a:rPr lang="it-IT" dirty="0"/>
              <a:t>Un elevato turnover in un dipartimento potrebbe significare che i supervisori necessitano di una formazione aggiuntiva.</a:t>
            </a:r>
          </a:p>
          <a:p>
            <a:r>
              <a:rPr lang="it-IT" dirty="0"/>
              <a:t>Errori eccessivi possono indicare problemi di analfabetismo funzionale</a:t>
            </a:r>
          </a:p>
          <a:p>
            <a:r>
              <a:rPr lang="it-IT" dirty="0"/>
              <a:t>La conseguenza è…….</a:t>
            </a:r>
          </a:p>
        </p:txBody>
      </p:sp>
    </p:spTree>
    <p:extLst>
      <p:ext uri="{BB962C8B-B14F-4D97-AF65-F5344CB8AC3E}">
        <p14:creationId xmlns:p14="http://schemas.microsoft.com/office/powerpoint/2010/main" val="180712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ANALISI DEI FABBISOGNI DI COMPETENZE</a:t>
            </a:r>
          </a:p>
        </p:txBody>
      </p:sp>
      <p:sp>
        <p:nvSpPr>
          <p:cNvPr id="3" name="Segnaposto contenuto 2"/>
          <p:cNvSpPr>
            <a:spLocks noGrp="1"/>
          </p:cNvSpPr>
          <p:nvPr>
            <p:ph idx="1"/>
          </p:nvPr>
        </p:nvSpPr>
        <p:spPr/>
        <p:txBody>
          <a:bodyPr/>
          <a:lstStyle/>
          <a:p>
            <a:pPr marL="0" indent="0">
              <a:buNone/>
            </a:pPr>
            <a:r>
              <a:rPr lang="it-IT" dirty="0"/>
              <a:t>Un approccio sistematico alla valutazione dei bisogni formativi implica l'analisi in tre aree principali</a:t>
            </a:r>
          </a:p>
          <a:p>
            <a:r>
              <a:rPr lang="it-IT" dirty="0"/>
              <a:t>1. </a:t>
            </a:r>
            <a:r>
              <a:rPr lang="it-IT" b="1" dirty="0"/>
              <a:t>Esigenze organizzative</a:t>
            </a:r>
            <a:r>
              <a:rPr lang="it-IT" dirty="0"/>
              <a:t>: il focus dell'analisi è sul numero di dipendenti con varie combinazioni di competenze necessarie a ciascun livello e in ogni parte dell'organizzazione.</a:t>
            </a:r>
          </a:p>
          <a:p>
            <a:r>
              <a:rPr lang="it-IT" dirty="0"/>
              <a:t>2. </a:t>
            </a:r>
            <a:r>
              <a:rPr lang="it-IT" b="1" dirty="0"/>
              <a:t>Specifiche del lavoro</a:t>
            </a:r>
            <a:r>
              <a:rPr lang="it-IT" dirty="0"/>
              <a:t>: l'analisi dei requisiti del lavoro può indicare il tipo di competenze necessarie per ogni lavoro.</a:t>
            </a:r>
          </a:p>
          <a:p>
            <a:r>
              <a:rPr lang="it-IT" dirty="0"/>
              <a:t>3. </a:t>
            </a:r>
            <a:r>
              <a:rPr lang="it-IT" b="1" dirty="0"/>
              <a:t>Livelli di abilità dei dipendenti</a:t>
            </a:r>
            <a:r>
              <a:rPr lang="it-IT" dirty="0"/>
              <a:t>: può essere utilizzata per progettare programmi di formazione specifici per colmare il divario tra le esigenze di competenze dell'organizzazione e le qualifiche attuali dei suoi dipendenti.</a:t>
            </a:r>
          </a:p>
        </p:txBody>
      </p:sp>
    </p:spTree>
    <p:extLst>
      <p:ext uri="{BB962C8B-B14F-4D97-AF65-F5344CB8AC3E}">
        <p14:creationId xmlns:p14="http://schemas.microsoft.com/office/powerpoint/2010/main" val="34585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TRADUZIONE DEI FABBISOGNI DI COMPETENZE IN OBIETTIVI FORMATIVI</a:t>
            </a:r>
          </a:p>
        </p:txBody>
      </p:sp>
      <p:sp>
        <p:nvSpPr>
          <p:cNvPr id="3" name="Segnaposto contenuto 2"/>
          <p:cNvSpPr>
            <a:spLocks noGrp="1"/>
          </p:cNvSpPr>
          <p:nvPr>
            <p:ph idx="1"/>
          </p:nvPr>
        </p:nvSpPr>
        <p:spPr/>
        <p:txBody>
          <a:bodyPr>
            <a:normAutofit lnSpcReduction="10000"/>
          </a:bodyPr>
          <a:lstStyle/>
          <a:p>
            <a:pPr marL="0" indent="0">
              <a:buNone/>
            </a:pPr>
            <a:r>
              <a:rPr lang="it-IT" dirty="0"/>
              <a:t>Gli obiettivi di formazione dovrebbero includere le seguenti informazioni:</a:t>
            </a:r>
          </a:p>
          <a:p>
            <a:r>
              <a:rPr lang="it-IT" dirty="0"/>
              <a:t>1. Il numero di persone da formare</a:t>
            </a:r>
          </a:p>
          <a:p>
            <a:r>
              <a:rPr lang="it-IT" dirty="0"/>
              <a:t>2. Le competenze specifiche su cui si concentrerà la formazione</a:t>
            </a:r>
          </a:p>
          <a:p>
            <a:r>
              <a:rPr lang="it-IT" dirty="0"/>
              <a:t>3. Il periodo entro il quale la formazione dovrebbe essere completata</a:t>
            </a:r>
          </a:p>
          <a:p>
            <a:endParaRPr lang="it-IT" dirty="0"/>
          </a:p>
          <a:p>
            <a:pPr marL="0" indent="0">
              <a:buNone/>
            </a:pPr>
            <a:r>
              <a:rPr lang="it-IT" dirty="0"/>
              <a:t>Dovrebbero essere considerati anche gli obiettivi del programma di formazione che non riguardano direttamente le competenze lavorative specifiche, ad esempio la sensibilizzazione verso l’importanza delle attività formative</a:t>
            </a:r>
          </a:p>
          <a:p>
            <a:r>
              <a:rPr lang="it-IT" dirty="0"/>
              <a:t>1. Linee guida per la salute e la sicurezza dei dipendenti</a:t>
            </a:r>
          </a:p>
          <a:p>
            <a:r>
              <a:rPr lang="it-IT" dirty="0"/>
              <a:t>2. Opportunità di promozione</a:t>
            </a:r>
          </a:p>
          <a:p>
            <a:r>
              <a:rPr lang="it-IT" dirty="0"/>
              <a:t>3. Opportunità di studio autonomo</a:t>
            </a:r>
          </a:p>
        </p:txBody>
      </p:sp>
    </p:spTree>
    <p:extLst>
      <p:ext uri="{BB962C8B-B14F-4D97-AF65-F5344CB8AC3E}">
        <p14:creationId xmlns:p14="http://schemas.microsoft.com/office/powerpoint/2010/main" val="184409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SELEZIONE DEI PARTECIPANTI AL PROGRAMMA DI FORMAZIONE</a:t>
            </a:r>
          </a:p>
        </p:txBody>
      </p:sp>
      <p:sp>
        <p:nvSpPr>
          <p:cNvPr id="3" name="Segnaposto contenuto 2"/>
          <p:cNvSpPr>
            <a:spLocks noGrp="1"/>
          </p:cNvSpPr>
          <p:nvPr>
            <p:ph idx="1"/>
          </p:nvPr>
        </p:nvSpPr>
        <p:spPr/>
        <p:txBody>
          <a:bodyPr/>
          <a:lstStyle/>
          <a:p>
            <a:pPr marL="0" indent="0">
              <a:buNone/>
            </a:pPr>
            <a:r>
              <a:rPr lang="it-IT" b="1" dirty="0"/>
              <a:t>La selezione dei partecipanti non deve discriminare i dipendenti in base a razza, sesso, colore, religione, età, nazionalità o stato di disabilità.</a:t>
            </a:r>
          </a:p>
          <a:p>
            <a:r>
              <a:rPr lang="it-IT" dirty="0"/>
              <a:t>- I dipendenti possono rivelare (attraverso interviste) i propri bisogni e motivazioni per la formazione, che sono criteri importanti nella selezione dei tirocinanti.</a:t>
            </a:r>
          </a:p>
          <a:p>
            <a:r>
              <a:rPr lang="it-IT" dirty="0"/>
              <a:t>-I dipendenti le cui competenze sono diventate obsolete a causa del progresso tecnologico. Sono buoni candidati per la riqualificazione delle competenze.</a:t>
            </a:r>
          </a:p>
          <a:p>
            <a:r>
              <a:rPr lang="it-IT" dirty="0"/>
              <a:t>- Nelle aziende basate su team autogestiti è prevista una formazione </a:t>
            </a:r>
            <a:r>
              <a:rPr lang="it-IT" dirty="0" err="1"/>
              <a:t>multiskilling</a:t>
            </a:r>
            <a:r>
              <a:rPr lang="it-IT" dirty="0"/>
              <a:t> per avere più competenze.</a:t>
            </a:r>
          </a:p>
        </p:txBody>
      </p:sp>
    </p:spTree>
    <p:extLst>
      <p:ext uri="{BB962C8B-B14F-4D97-AF65-F5344CB8AC3E}">
        <p14:creationId xmlns:p14="http://schemas.microsoft.com/office/powerpoint/2010/main" val="931491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SCELTA DEL PROGRAMMA E DEL METODO FORMATIVO</a:t>
            </a:r>
          </a:p>
        </p:txBody>
      </p:sp>
      <p:sp>
        <p:nvSpPr>
          <p:cNvPr id="3" name="Segnaposto contenuto 2"/>
          <p:cNvSpPr>
            <a:spLocks noGrp="1"/>
          </p:cNvSpPr>
          <p:nvPr>
            <p:ph idx="1"/>
          </p:nvPr>
        </p:nvSpPr>
        <p:spPr/>
        <p:txBody>
          <a:bodyPr>
            <a:normAutofit lnSpcReduction="10000"/>
          </a:bodyPr>
          <a:lstStyle/>
          <a:p>
            <a:pPr>
              <a:buFontTx/>
              <a:buChar char="-"/>
            </a:pPr>
            <a:r>
              <a:rPr lang="it-IT" dirty="0"/>
              <a:t>On the job training</a:t>
            </a:r>
          </a:p>
          <a:p>
            <a:pPr>
              <a:buFontTx/>
              <a:buChar char="-"/>
            </a:pPr>
            <a:r>
              <a:rPr lang="it-IT" dirty="0"/>
              <a:t>Contratto di apprendistato</a:t>
            </a:r>
          </a:p>
          <a:p>
            <a:pPr>
              <a:buFontTx/>
              <a:buChar char="-"/>
            </a:pPr>
            <a:r>
              <a:rPr lang="it-IT" dirty="0"/>
              <a:t>Tirocinio extra-curriculare</a:t>
            </a:r>
          </a:p>
          <a:p>
            <a:pPr>
              <a:buFontTx/>
              <a:buChar char="-"/>
            </a:pPr>
            <a:r>
              <a:rPr lang="it-IT" dirty="0"/>
              <a:t>Orientamento-formazione</a:t>
            </a:r>
          </a:p>
          <a:p>
            <a:pPr>
              <a:buFontTx/>
              <a:buChar char="-"/>
            </a:pPr>
            <a:r>
              <a:rPr lang="it-IT" dirty="0"/>
              <a:t>Formazione off the job</a:t>
            </a:r>
          </a:p>
          <a:p>
            <a:pPr>
              <a:buFontTx/>
              <a:buChar char="-"/>
            </a:pPr>
            <a:r>
              <a:rPr lang="it-IT" dirty="0"/>
              <a:t>1. Lezioni e Convegni</a:t>
            </a:r>
          </a:p>
          <a:p>
            <a:pPr>
              <a:buFontTx/>
              <a:buChar char="-"/>
            </a:pPr>
            <a:r>
              <a:rPr lang="it-IT" dirty="0"/>
              <a:t>2. Autoformazione e autoaggiornamento al computer</a:t>
            </a:r>
          </a:p>
          <a:p>
            <a:pPr>
              <a:buFontTx/>
              <a:buChar char="-"/>
            </a:pPr>
            <a:r>
              <a:rPr lang="it-IT" dirty="0"/>
              <a:t>3. Audiovisivi</a:t>
            </a:r>
          </a:p>
          <a:p>
            <a:pPr>
              <a:buFontTx/>
              <a:buChar char="-"/>
            </a:pPr>
            <a:r>
              <a:rPr lang="it-IT" dirty="0"/>
              <a:t>4. Video interattivo</a:t>
            </a:r>
          </a:p>
          <a:p>
            <a:pPr>
              <a:buFontTx/>
              <a:buChar char="-"/>
            </a:pPr>
            <a:r>
              <a:rPr lang="it-IT" dirty="0"/>
              <a:t>5. Internet e Intranet</a:t>
            </a:r>
          </a:p>
          <a:p>
            <a:pPr>
              <a:buFontTx/>
              <a:buChar char="-"/>
            </a:pPr>
            <a:endParaRPr lang="it-IT" dirty="0"/>
          </a:p>
        </p:txBody>
      </p:sp>
    </p:spTree>
    <p:extLst>
      <p:ext uri="{BB962C8B-B14F-4D97-AF65-F5344CB8AC3E}">
        <p14:creationId xmlns:p14="http://schemas.microsoft.com/office/powerpoint/2010/main" val="370165592"/>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534</TotalTime>
  <Words>1200</Words>
  <Application>Microsoft Macintosh PowerPoint</Application>
  <PresentationFormat>Widescreen</PresentationFormat>
  <Paragraphs>108</Paragraphs>
  <Slides>18</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Trebuchet MS</vt:lpstr>
      <vt:lpstr>Wingdings 3</vt:lpstr>
      <vt:lpstr>Sfaccettatura</vt:lpstr>
      <vt:lpstr>FORMAZIONE PROFESSIONALE</vt:lpstr>
      <vt:lpstr>SKILLING E UP-SKILLING</vt:lpstr>
      <vt:lpstr>FASI DI REALIZZAZIONE DI UN PROGRAMMA DI FORMAZIONE</vt:lpstr>
      <vt:lpstr>Presentazione standard di PowerPoint</vt:lpstr>
      <vt:lpstr>NECESSITA’ DI FARE FORMAZIONE</vt:lpstr>
      <vt:lpstr>ANALISI DEI FABBISOGNI DI COMPETENZE</vt:lpstr>
      <vt:lpstr>TRADUZIONE DEI FABBISOGNI DI COMPETENZE IN OBIETTIVI FORMATIVI</vt:lpstr>
      <vt:lpstr>SELEZIONE DEI PARTECIPANTI AL PROGRAMMA DI FORMAZIONE</vt:lpstr>
      <vt:lpstr>SCELTA DEL PROGRAMMA E DEL METODO FORMATIVO</vt:lpstr>
      <vt:lpstr>FORMAZIONE ON-THE-JOB e CONTRATTO DI APPRENDISTATO, TIROCINIO EXTRA-CURRICULARE</vt:lpstr>
      <vt:lpstr>ORIENTAMENTO E FORMAZIONE (pre-assunzione)</vt:lpstr>
      <vt:lpstr>FORMAZIONE OFF-THE-JOB</vt:lpstr>
      <vt:lpstr>DETERMINAZIONE DEL BUDGET</vt:lpstr>
      <vt:lpstr>FORMATORI INTERNI </vt:lpstr>
      <vt:lpstr>FORMATORI ESTERNI</vt:lpstr>
      <vt:lpstr>Valutazione del programma di formazione</vt:lpstr>
      <vt:lpstr>PRINCIPI DELL’APPRENDIMENTO</vt:lpstr>
      <vt:lpstr>RUOLO DEL MANAGER DELLE RISORSE UMANE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rossella</dc:creator>
  <cp:lastModifiedBy>Microsoft Office User</cp:lastModifiedBy>
  <cp:revision>14</cp:revision>
  <dcterms:created xsi:type="dcterms:W3CDTF">2022-03-18T10:58:31Z</dcterms:created>
  <dcterms:modified xsi:type="dcterms:W3CDTF">2022-10-28T07:01:31Z</dcterms:modified>
</cp:coreProperties>
</file>