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The Seasons" pitchFamily="2" charset="77"/>
      <p:regular r:id="rId25"/>
    </p:embeddedFont>
    <p:embeddedFont>
      <p:font typeface="The Seasons Bold" pitchFamily="2" charset="77"/>
      <p:regular r:id="rId26"/>
      <p:bold r:id="rId27"/>
    </p:embeddedFont>
    <p:embeddedFont>
      <p:font typeface="The Seasons Bold Italics" pitchFamily="2" charset="77"/>
      <p:regular r:id="rId28"/>
      <p:bold r:id="rId29"/>
      <p:italic r:id="rId30"/>
      <p:boldItalic r:id="rId31"/>
    </p:embeddedFont>
    <p:embeddedFont>
      <p:font typeface="The Seasons Italics" pitchFamily="2" charset="77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598" autoAdjust="0"/>
  </p:normalViewPr>
  <p:slideViewPr>
    <p:cSldViewPr>
      <p:cViewPr varScale="1">
        <p:scale>
          <a:sx n="79" d="100"/>
          <a:sy n="79" d="100"/>
        </p:scale>
        <p:origin x="384" y="2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11/30/25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11/30/25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it.wikipedia.org/wiki/Referendum_sulla_Repubblica_Islamica_iraniana_del_1979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Iran" TargetMode="External"/><Relationship Id="rId2" Type="http://schemas.openxmlformats.org/officeDocument/2006/relationships/hyperlink" Target="https://it.wikipedia.org/wiki/Stati_Uniti_d%27America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s://it.wikipedia.org/wiki/Teheran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2702672" y="-3403257"/>
            <a:ext cx="13116056" cy="17093514"/>
          </a:xfrm>
          <a:custGeom>
            <a:avLst/>
            <a:gdLst/>
            <a:ahLst/>
            <a:cxnLst/>
            <a:rect l="l" t="t" r="r" b="b"/>
            <a:pathLst>
              <a:path w="13116056" h="17093514">
                <a:moveTo>
                  <a:pt x="0" y="0"/>
                </a:moveTo>
                <a:lnTo>
                  <a:pt x="13116056" y="0"/>
                </a:lnTo>
                <a:lnTo>
                  <a:pt x="13116056" y="17093514"/>
                </a:lnTo>
                <a:lnTo>
                  <a:pt x="0" y="1709351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5832376" y="3422650"/>
            <a:ext cx="6623249" cy="1720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00"/>
              </a:lnSpc>
              <a:spcBef>
                <a:spcPct val="0"/>
              </a:spcBef>
            </a:pPr>
            <a:r>
              <a:rPr lang="en-US" sz="1100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EQUILIBRI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196230" y="5533131"/>
            <a:ext cx="15895539" cy="7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  <a:spcBef>
                <a:spcPct val="0"/>
              </a:spcBef>
            </a:pPr>
            <a:r>
              <a:rPr lang="en-US" sz="4799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Il postumo della Rivoluzione khomeinista in Iran (1979-1989)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325820"/>
            <a:ext cx="8521764" cy="5635360"/>
          </a:xfrm>
          <a:custGeom>
            <a:avLst/>
            <a:gdLst/>
            <a:ahLst/>
            <a:cxnLst/>
            <a:rect l="l" t="t" r="r" b="b"/>
            <a:pathLst>
              <a:path w="8521764" h="5635360">
                <a:moveTo>
                  <a:pt x="0" y="0"/>
                </a:moveTo>
                <a:lnTo>
                  <a:pt x="8521764" y="0"/>
                </a:lnTo>
                <a:lnTo>
                  <a:pt x="8521764" y="5635360"/>
                </a:lnTo>
                <a:lnTo>
                  <a:pt x="0" y="56353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894984" y="3289300"/>
            <a:ext cx="7364316" cy="3689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The Seasons Bold Italics"/>
                <a:ea typeface="The Seasons Bold Italics"/>
                <a:cs typeface="The Seasons Bold Italics"/>
                <a:sym typeface="The Seasons Bold Italics"/>
              </a:rPr>
              <a:t>Michel Setboun</a:t>
            </a:r>
            <a:r>
              <a:rPr lang="en-US" sz="300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 b="1">
              <a:solidFill>
                <a:srgbClr val="000000"/>
              </a:solidFill>
              <a:latin typeface="The Seasons Bold"/>
              <a:ea typeface="The Seasons Bold"/>
              <a:cs typeface="The Seasons Bold"/>
              <a:sym typeface="The Seasons Bold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Veiled and modern dresses young Iranian women overcome political dress code of the new Islamic government with feminine friendship  (Iran, Sanadaj 1979)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The Seasons"/>
              <a:ea typeface="The Seasons"/>
              <a:cs typeface="The Seasons"/>
              <a:sym typeface="The Seasons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Vintage gelatin silver print, cm.18x26,5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32415" y="1960861"/>
            <a:ext cx="13903921" cy="2162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REPUBBLICA ISLAMICA DELL’IRAN</a:t>
            </a:r>
          </a:p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6999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(30 e 31 marzo 1979)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232415" y="5133975"/>
            <a:ext cx="13823169" cy="169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9"/>
              </a:lnSpc>
              <a:spcBef>
                <a:spcPct val="0"/>
              </a:spcBef>
            </a:pPr>
            <a:r>
              <a:rPr lang="en-US" sz="3632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Il 30 e 31 marzo 1979 un </a:t>
            </a:r>
            <a:r>
              <a:rPr lang="en-US" sz="3632" b="1" i="1" u="sng">
                <a:solidFill>
                  <a:srgbClr val="000000"/>
                </a:solidFill>
                <a:latin typeface="The Seasons Bold Italics"/>
                <a:ea typeface="The Seasons Bold Italics"/>
                <a:cs typeface="The Seasons Bold Italics"/>
                <a:sym typeface="The Seasons Bold Italics"/>
                <a:hlinkClick r:id="rId2" tooltip="https://it.wikipedia.org/wiki/Referendum_sulla_Repubblica_Islamica_iraniana_del_1979"/>
              </a:rPr>
              <a:t>referendum</a:t>
            </a:r>
            <a:r>
              <a:rPr lang="en-US" sz="3632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 (98% di affluenza) sancisce la nascita di una Repubblica basata sulla </a:t>
            </a:r>
            <a:r>
              <a:rPr lang="en-US" sz="3632" i="1">
                <a:solidFill>
                  <a:srgbClr val="000000"/>
                </a:solidFill>
                <a:latin typeface="The Seasons Italics"/>
                <a:ea typeface="The Seasons Italics"/>
                <a:cs typeface="The Seasons Italics"/>
                <a:sym typeface="The Seasons Italics"/>
              </a:rPr>
              <a:t>Shari’a</a:t>
            </a:r>
            <a:r>
              <a:rPr lang="en-US" sz="3632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, la legge coranica: la Repubblica Islamica dell'Iran.</a:t>
            </a:r>
          </a:p>
        </p:txBody>
      </p:sp>
      <p:sp>
        <p:nvSpPr>
          <p:cNvPr id="4" name="Freeform 4"/>
          <p:cNvSpPr/>
          <p:nvPr/>
        </p:nvSpPr>
        <p:spPr>
          <a:xfrm rot="1717456">
            <a:off x="-3968238" y="1615112"/>
            <a:ext cx="14032739" cy="14516935"/>
          </a:xfrm>
          <a:custGeom>
            <a:avLst/>
            <a:gdLst/>
            <a:ahLst/>
            <a:cxnLst/>
            <a:rect l="l" t="t" r="r" b="b"/>
            <a:pathLst>
              <a:path w="14032739" h="14516935">
                <a:moveTo>
                  <a:pt x="0" y="0"/>
                </a:moveTo>
                <a:lnTo>
                  <a:pt x="14032738" y="0"/>
                </a:lnTo>
                <a:lnTo>
                  <a:pt x="14032738" y="14516935"/>
                </a:lnTo>
                <a:lnTo>
                  <a:pt x="0" y="14516935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229891" y="1811989"/>
            <a:ext cx="9589955" cy="6663021"/>
          </a:xfrm>
          <a:custGeom>
            <a:avLst/>
            <a:gdLst/>
            <a:ahLst/>
            <a:cxnLst/>
            <a:rect l="l" t="t" r="r" b="b"/>
            <a:pathLst>
              <a:path w="9589955" h="6663021">
                <a:moveTo>
                  <a:pt x="0" y="0"/>
                </a:moveTo>
                <a:lnTo>
                  <a:pt x="9589956" y="0"/>
                </a:lnTo>
                <a:lnTo>
                  <a:pt x="9589956" y="6663022"/>
                </a:lnTo>
                <a:lnTo>
                  <a:pt x="0" y="66630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485011" y="3978275"/>
            <a:ext cx="5179160" cy="231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i="1">
                <a:solidFill>
                  <a:srgbClr val="000000"/>
                </a:solidFill>
                <a:latin typeface="The Seasons Bold Italics"/>
                <a:ea typeface="The Seasons Bold Italics"/>
                <a:cs typeface="The Seasons Bold Italics"/>
                <a:sym typeface="The Seasons Bold Italics"/>
              </a:rPr>
              <a:t>Courtesy Mehr News</a:t>
            </a:r>
          </a:p>
          <a:p>
            <a:pPr algn="ctr">
              <a:lnSpc>
                <a:spcPts val="3600"/>
              </a:lnSpc>
            </a:pPr>
            <a:endParaRPr lang="en-US" sz="3000" b="1" i="1">
              <a:solidFill>
                <a:srgbClr val="000000"/>
              </a:solidFill>
              <a:latin typeface="The Seasons Bold Italics"/>
              <a:ea typeface="The Seasons Bold Italics"/>
              <a:cs typeface="The Seasons Bold Italics"/>
              <a:sym typeface="The Seasons Bold Italics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Iranians vote in a March 30-31, 1979, referendum 'Islamic republic,' or not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990417"/>
            <a:ext cx="9537898" cy="6306167"/>
          </a:xfrm>
          <a:custGeom>
            <a:avLst/>
            <a:gdLst/>
            <a:ahLst/>
            <a:cxnLst/>
            <a:rect l="l" t="t" r="r" b="b"/>
            <a:pathLst>
              <a:path w="9537898" h="6306167">
                <a:moveTo>
                  <a:pt x="0" y="0"/>
                </a:moveTo>
                <a:lnTo>
                  <a:pt x="9537898" y="0"/>
                </a:lnTo>
                <a:lnTo>
                  <a:pt x="9537898" y="6306166"/>
                </a:lnTo>
                <a:lnTo>
                  <a:pt x="0" y="63061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973551" y="2835275"/>
            <a:ext cx="6645622" cy="459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i="1">
                <a:solidFill>
                  <a:srgbClr val="000000"/>
                </a:solidFill>
                <a:latin typeface="The Seasons Bold Italics"/>
                <a:ea typeface="The Seasons Bold Italics"/>
                <a:cs typeface="The Seasons Bold Italics"/>
                <a:sym typeface="The Seasons Bold Italics"/>
              </a:rPr>
              <a:t> Reza Deghati</a:t>
            </a:r>
          </a:p>
          <a:p>
            <a:pPr algn="ctr">
              <a:lnSpc>
                <a:spcPts val="3600"/>
              </a:lnSpc>
            </a:pPr>
            <a:endParaRPr lang="en-US" sz="3000" b="1" i="1">
              <a:solidFill>
                <a:srgbClr val="000000"/>
              </a:solidFill>
              <a:latin typeface="The Seasons Bold Italics"/>
              <a:ea typeface="The Seasons Bold Italics"/>
              <a:cs typeface="The Seasons Bold Italics"/>
              <a:sym typeface="The Seasons Bold Italics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 In the first presidential election in the history of Iran 47 years old Abolhasan Bani-Sadr won 76% of the popular vote and will now be the number two man to Ayatollah Khomeini in the Islamic Republic (Teheran, 27 January 1980)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The Seasons"/>
              <a:ea typeface="The Seasons"/>
              <a:cs typeface="The Seasons"/>
              <a:sym typeface="The Seasons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Vintage gelatin silver print, cm.18x26,5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0" y="1019175"/>
            <a:ext cx="18288000" cy="323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CRISI DEGLI OSTAGGI ALL’AMBASCIATA AMERICANA A TEHERAN </a:t>
            </a:r>
          </a:p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6999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(novembre 1979 - gennaio 1981)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232415" y="4984204"/>
            <a:ext cx="13823169" cy="3889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9"/>
              </a:lnSpc>
            </a:pPr>
            <a:r>
              <a:rPr lang="en-US" sz="3632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La crisi degli ostaggi è stata una crisi diplomatico-politica fra gli </a:t>
            </a:r>
            <a:r>
              <a:rPr lang="en-US" sz="3632" u="sng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  <a:hlinkClick r:id="rId2" tooltip="https://it.wikipedia.org/wiki/Stati_Uniti_d%27America"/>
              </a:rPr>
              <a:t>Stati Uniti</a:t>
            </a:r>
            <a:r>
              <a:rPr lang="en-US" sz="3632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 e l'</a:t>
            </a:r>
            <a:r>
              <a:rPr lang="en-US" sz="3632" u="sng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  <a:hlinkClick r:id="rId3" tooltip="https://it.wikipedia.org/wiki/Iran"/>
              </a:rPr>
              <a:t>Iran</a:t>
            </a:r>
            <a:r>
              <a:rPr lang="en-US" sz="3632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, nata in seguito all'occupazione dell'ambasciata statunitense a </a:t>
            </a:r>
            <a:r>
              <a:rPr lang="en-US" sz="3632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  <a:hlinkClick r:id="rId4" tooltip="https://it.wikipedia.org/wiki/Teheran"/>
              </a:rPr>
              <a:t>Teheran</a:t>
            </a:r>
            <a:r>
              <a:rPr lang="en-US" sz="3632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 da parte di un gruppo di studenti rivoluzionari con il</a:t>
            </a:r>
            <a:r>
              <a:rPr lang="en-US" sz="3632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 timore che l’ambasciata stesse organizzando il ritorno dello Shah.  </a:t>
            </a:r>
          </a:p>
          <a:p>
            <a:pPr algn="ctr">
              <a:lnSpc>
                <a:spcPts val="4359"/>
              </a:lnSpc>
              <a:spcBef>
                <a:spcPct val="0"/>
              </a:spcBef>
            </a:pPr>
            <a:r>
              <a:rPr lang="en-US" sz="3632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Coinvolge 52 diplomatici americani, tenuti in ostaggio dal 4 novembre 1979 al 20 gennaio 1981.</a:t>
            </a:r>
          </a:p>
        </p:txBody>
      </p:sp>
      <p:sp>
        <p:nvSpPr>
          <p:cNvPr id="4" name="Freeform 4"/>
          <p:cNvSpPr/>
          <p:nvPr/>
        </p:nvSpPr>
        <p:spPr>
          <a:xfrm rot="1717456">
            <a:off x="-3968238" y="1615112"/>
            <a:ext cx="14032739" cy="14516935"/>
          </a:xfrm>
          <a:custGeom>
            <a:avLst/>
            <a:gdLst/>
            <a:ahLst/>
            <a:cxnLst/>
            <a:rect l="l" t="t" r="r" b="b"/>
            <a:pathLst>
              <a:path w="14032739" h="14516935">
                <a:moveTo>
                  <a:pt x="0" y="0"/>
                </a:moveTo>
                <a:lnTo>
                  <a:pt x="14032738" y="0"/>
                </a:lnTo>
                <a:lnTo>
                  <a:pt x="14032738" y="14516935"/>
                </a:lnTo>
                <a:lnTo>
                  <a:pt x="0" y="14516935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screen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68956" y="1863539"/>
            <a:ext cx="9890344" cy="6559922"/>
          </a:xfrm>
          <a:custGeom>
            <a:avLst/>
            <a:gdLst/>
            <a:ahLst/>
            <a:cxnLst/>
            <a:rect l="l" t="t" r="r" b="b"/>
            <a:pathLst>
              <a:path w="9890344" h="6559922">
                <a:moveTo>
                  <a:pt x="0" y="0"/>
                </a:moveTo>
                <a:lnTo>
                  <a:pt x="9890344" y="0"/>
                </a:lnTo>
                <a:lnTo>
                  <a:pt x="9890344" y="6559922"/>
                </a:lnTo>
                <a:lnTo>
                  <a:pt x="0" y="6559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716945" y="3978275"/>
            <a:ext cx="4275838" cy="277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i="1">
                <a:solidFill>
                  <a:srgbClr val="000000"/>
                </a:solidFill>
                <a:latin typeface="The Seasons Bold Italics"/>
                <a:ea typeface="The Seasons Bold Italics"/>
                <a:cs typeface="The Seasons Bold Italics"/>
                <a:sym typeface="The Seasons Bold Italics"/>
              </a:rPr>
              <a:t>AP photo (Associated Press)</a:t>
            </a:r>
          </a:p>
          <a:p>
            <a:pPr algn="ctr">
              <a:lnSpc>
                <a:spcPts val="3600"/>
              </a:lnSpc>
            </a:pPr>
            <a:endParaRPr lang="en-US" sz="3000" b="1" i="1">
              <a:solidFill>
                <a:srgbClr val="000000"/>
              </a:solidFill>
              <a:latin typeface="The Seasons Bold Italics"/>
              <a:ea typeface="The Seasons Bold Italics"/>
              <a:cs typeface="The Seasons Bold Italics"/>
              <a:sym typeface="The Seasons Bold Italics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Studenti iraniani all'ambasciata di Teheran (4 novembre 1979)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106684"/>
            <a:ext cx="9838515" cy="6525545"/>
          </a:xfrm>
          <a:custGeom>
            <a:avLst/>
            <a:gdLst/>
            <a:ahLst/>
            <a:cxnLst/>
            <a:rect l="l" t="t" r="r" b="b"/>
            <a:pathLst>
              <a:path w="9838515" h="6525545">
                <a:moveTo>
                  <a:pt x="0" y="0"/>
                </a:moveTo>
                <a:lnTo>
                  <a:pt x="9838515" y="0"/>
                </a:lnTo>
                <a:lnTo>
                  <a:pt x="9838515" y="6525545"/>
                </a:lnTo>
                <a:lnTo>
                  <a:pt x="0" y="65255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009584" y="3749675"/>
            <a:ext cx="6249716" cy="2768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i="1">
                <a:solidFill>
                  <a:srgbClr val="000000"/>
                </a:solidFill>
                <a:latin typeface="The Seasons Bold Italics"/>
                <a:ea typeface="The Seasons Bold Italics"/>
                <a:cs typeface="The Seasons Bold Italics"/>
                <a:sym typeface="The Seasons Bold Italics"/>
              </a:rPr>
              <a:t>AP photo</a:t>
            </a:r>
          </a:p>
          <a:p>
            <a:pPr algn="ctr">
              <a:lnSpc>
                <a:spcPts val="3600"/>
              </a:lnSpc>
            </a:pPr>
            <a:endParaRPr lang="en-US" sz="3000" b="1" i="1">
              <a:solidFill>
                <a:srgbClr val="000000"/>
              </a:solidFill>
              <a:latin typeface="The Seasons Bold Italics"/>
              <a:ea typeface="The Seasons Bold Italics"/>
              <a:cs typeface="The Seasons Bold Italics"/>
              <a:sym typeface="The Seasons Bold Italics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Manifestazione anti-americana a  Teheran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(1 novembre 1979)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102130" y="2106684"/>
            <a:ext cx="9157170" cy="6073633"/>
          </a:xfrm>
          <a:custGeom>
            <a:avLst/>
            <a:gdLst/>
            <a:ahLst/>
            <a:cxnLst/>
            <a:rect l="l" t="t" r="r" b="b"/>
            <a:pathLst>
              <a:path w="9157170" h="6073633">
                <a:moveTo>
                  <a:pt x="0" y="0"/>
                </a:moveTo>
                <a:lnTo>
                  <a:pt x="9157170" y="0"/>
                </a:lnTo>
                <a:lnTo>
                  <a:pt x="9157170" y="6073632"/>
                </a:lnTo>
                <a:lnTo>
                  <a:pt x="0" y="607363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2603500"/>
            <a:ext cx="6249710" cy="5060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i="1">
                <a:solidFill>
                  <a:srgbClr val="000000"/>
                </a:solidFill>
                <a:latin typeface="The Seasons Bold Italics"/>
                <a:ea typeface="The Seasons Bold Italics"/>
                <a:cs typeface="The Seasons Bold Italics"/>
                <a:sym typeface="The Seasons Bold Italics"/>
              </a:rPr>
              <a:t>AP Photo</a:t>
            </a:r>
          </a:p>
          <a:p>
            <a:pPr algn="ctr">
              <a:lnSpc>
                <a:spcPts val="3600"/>
              </a:lnSpc>
            </a:pPr>
            <a:endParaRPr lang="en-US" sz="3000" b="1" i="1">
              <a:solidFill>
                <a:srgbClr val="000000"/>
              </a:solidFill>
              <a:latin typeface="The Seasons Bold Italics"/>
              <a:ea typeface="The Seasons Bold Italics"/>
              <a:cs typeface="The Seasons Bold Italics"/>
              <a:sym typeface="The Seasons Bold Italics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La “crisi degli ostaggi”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Un bambino iraniano con una foto che mostra l'ayatollah Khomeini il 6 novembre 1979, davanti all'ingresso dell'ambasciata degli Stati Uniti al terzo giorno di occupazione dell'edificio da parte degli studenti iraniani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24202" y="1311086"/>
            <a:ext cx="8039596" cy="2162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GUERRA IRAN-IRAQ</a:t>
            </a:r>
          </a:p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6999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(1980-1988)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232415" y="3826855"/>
            <a:ext cx="13823169" cy="446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9"/>
              </a:lnSpc>
            </a:pPr>
            <a:r>
              <a:rPr lang="en-US" sz="3632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La guerra Iran-Iraq fu un </a:t>
            </a:r>
            <a:r>
              <a:rPr lang="en-US" sz="3632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conflitto durato dal 1980 al 1988</a:t>
            </a:r>
            <a:r>
              <a:rPr lang="en-US" sz="3632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, innescato dalle dispute territoriali tra i due paesi.</a:t>
            </a:r>
          </a:p>
          <a:p>
            <a:pPr algn="ctr">
              <a:lnSpc>
                <a:spcPts val="4359"/>
              </a:lnSpc>
            </a:pPr>
            <a:r>
              <a:rPr lang="en-US" sz="3632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La causa scatenante è l'invasione da parte dello stato iracheno - guidato da </a:t>
            </a:r>
            <a:r>
              <a:rPr lang="en-US" sz="3632" i="1">
                <a:solidFill>
                  <a:srgbClr val="000000"/>
                </a:solidFill>
                <a:latin typeface="The Seasons Italics"/>
                <a:ea typeface="The Seasons Italics"/>
                <a:cs typeface="The Seasons Italics"/>
                <a:sym typeface="The Seasons Italics"/>
              </a:rPr>
              <a:t>Saddam Hussein </a:t>
            </a:r>
            <a:r>
              <a:rPr lang="en-US" sz="3632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- dell’Iran. </a:t>
            </a:r>
          </a:p>
          <a:p>
            <a:pPr algn="ctr">
              <a:lnSpc>
                <a:spcPts val="4359"/>
              </a:lnSpc>
            </a:pPr>
            <a:r>
              <a:rPr lang="en-US" sz="3632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Il conflitto fu estremamente sanguinoso, causando circa un milione di morti e gravi danni economici. </a:t>
            </a:r>
          </a:p>
          <a:p>
            <a:pPr algn="ctr">
              <a:lnSpc>
                <a:spcPts val="4359"/>
              </a:lnSpc>
              <a:spcBef>
                <a:spcPct val="0"/>
              </a:spcBef>
            </a:pPr>
            <a:r>
              <a:rPr lang="en-US" sz="3632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Si conclude con un cessate il fuoco richiesto dall'ONU e un ritorno allo </a:t>
            </a:r>
            <a:r>
              <a:rPr lang="en-US" sz="3632" i="1">
                <a:solidFill>
                  <a:srgbClr val="000000"/>
                </a:solidFill>
                <a:latin typeface="The Seasons Italics"/>
                <a:ea typeface="The Seasons Italics"/>
                <a:cs typeface="The Seasons Italics"/>
                <a:sym typeface="The Seasons Italics"/>
              </a:rPr>
              <a:t>status quo ante</a:t>
            </a:r>
            <a:r>
              <a:rPr lang="en-US" sz="3632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.</a:t>
            </a:r>
          </a:p>
        </p:txBody>
      </p:sp>
      <p:sp>
        <p:nvSpPr>
          <p:cNvPr id="4" name="Freeform 4"/>
          <p:cNvSpPr/>
          <p:nvPr/>
        </p:nvSpPr>
        <p:spPr>
          <a:xfrm rot="1717456">
            <a:off x="-3968238" y="1615112"/>
            <a:ext cx="14032739" cy="14516935"/>
          </a:xfrm>
          <a:custGeom>
            <a:avLst/>
            <a:gdLst/>
            <a:ahLst/>
            <a:cxnLst/>
            <a:rect l="l" t="t" r="r" b="b"/>
            <a:pathLst>
              <a:path w="14032739" h="14516935">
                <a:moveTo>
                  <a:pt x="0" y="0"/>
                </a:moveTo>
                <a:lnTo>
                  <a:pt x="14032738" y="0"/>
                </a:lnTo>
                <a:lnTo>
                  <a:pt x="14032738" y="14516935"/>
                </a:lnTo>
                <a:lnTo>
                  <a:pt x="0" y="1451693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1908293"/>
            <a:ext cx="9563661" cy="6470415"/>
          </a:xfrm>
          <a:custGeom>
            <a:avLst/>
            <a:gdLst/>
            <a:ahLst/>
            <a:cxnLst/>
            <a:rect l="l" t="t" r="r" b="b"/>
            <a:pathLst>
              <a:path w="9563661" h="6470415">
                <a:moveTo>
                  <a:pt x="0" y="0"/>
                </a:moveTo>
                <a:lnTo>
                  <a:pt x="9563661" y="0"/>
                </a:lnTo>
                <a:lnTo>
                  <a:pt x="9563661" y="6470414"/>
                </a:lnTo>
                <a:lnTo>
                  <a:pt x="0" y="64704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1717519" y="2835275"/>
            <a:ext cx="5541781" cy="4597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The Seasons Bold Italics"/>
                <a:ea typeface="The Seasons Bold Italics"/>
                <a:cs typeface="The Seasons Bold Italics"/>
                <a:sym typeface="The Seasons Bold Italics"/>
              </a:rPr>
              <a:t>Abbas - Magnum Photos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 b="1" i="1">
              <a:solidFill>
                <a:srgbClr val="000000"/>
              </a:solidFill>
              <a:latin typeface="The Seasons Bold Italics"/>
              <a:ea typeface="The Seasons Bold Italics"/>
              <a:cs typeface="The Seasons Bold Italics"/>
              <a:sym typeface="The Seasons Bold Italics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A chador clan militia woman, armed with a uzi machine gun, controls a demo against Iraq (1979)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Yesterday's friends Today's enemies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The Seasons"/>
              <a:ea typeface="The Seasons"/>
              <a:cs typeface="The Seasons"/>
              <a:sym typeface="The Seasons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(Teheran, Iran June 1979)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101530" y="1453842"/>
            <a:ext cx="8084939" cy="2162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E RIVOLUZIONE SIA!</a:t>
            </a:r>
          </a:p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6999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(1978-1979)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232415" y="4381075"/>
            <a:ext cx="13823169" cy="280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9"/>
              </a:lnSpc>
              <a:spcBef>
                <a:spcPct val="0"/>
              </a:spcBef>
            </a:pPr>
            <a:r>
              <a:rPr lang="en-US" sz="3632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La Rivoluzione iraniana (o islamica o khomeinista) è stata frutto di un insieme di sconvolgimenti politico-sociali che portano alla caduta della monarchia dello</a:t>
            </a:r>
            <a:r>
              <a:rPr lang="en-US" sz="3632" i="1">
                <a:solidFill>
                  <a:srgbClr val="000000"/>
                </a:solidFill>
                <a:latin typeface="The Seasons Italics"/>
                <a:ea typeface="The Seasons Italics"/>
                <a:cs typeface="The Seasons Italics"/>
                <a:sym typeface="The Seasons Italics"/>
              </a:rPr>
              <a:t> Shah Reza Pahlavi </a:t>
            </a:r>
            <a:r>
              <a:rPr lang="en-US" sz="3632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e l’instaurazione di un nuovo assetto politico, la </a:t>
            </a:r>
            <a:r>
              <a:rPr lang="en-US" sz="3632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Repubblica Islamica sciita</a:t>
            </a:r>
            <a:r>
              <a:rPr lang="en-US" sz="3632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, che si basa sulla </a:t>
            </a:r>
            <a:r>
              <a:rPr lang="en-US" sz="3632" i="1">
                <a:solidFill>
                  <a:srgbClr val="000000"/>
                </a:solidFill>
                <a:latin typeface="The Seasons Italics"/>
                <a:ea typeface="The Seasons Italics"/>
                <a:cs typeface="The Seasons Italics"/>
                <a:sym typeface="The Seasons Italics"/>
              </a:rPr>
              <a:t>Shari’a, </a:t>
            </a:r>
            <a:r>
              <a:rPr lang="en-US" sz="3632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la legge coranica.</a:t>
            </a:r>
          </a:p>
        </p:txBody>
      </p:sp>
      <p:sp>
        <p:nvSpPr>
          <p:cNvPr id="4" name="Freeform 4"/>
          <p:cNvSpPr/>
          <p:nvPr/>
        </p:nvSpPr>
        <p:spPr>
          <a:xfrm rot="1717456">
            <a:off x="-2917029" y="1623122"/>
            <a:ext cx="14032739" cy="14516935"/>
          </a:xfrm>
          <a:custGeom>
            <a:avLst/>
            <a:gdLst/>
            <a:ahLst/>
            <a:cxnLst/>
            <a:rect l="l" t="t" r="r" b="b"/>
            <a:pathLst>
              <a:path w="14032739" h="14516935">
                <a:moveTo>
                  <a:pt x="0" y="0"/>
                </a:moveTo>
                <a:lnTo>
                  <a:pt x="14032739" y="0"/>
                </a:lnTo>
                <a:lnTo>
                  <a:pt x="14032739" y="14516934"/>
                </a:lnTo>
                <a:lnTo>
                  <a:pt x="0" y="14516934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884108" y="2053549"/>
            <a:ext cx="9375192" cy="6179902"/>
          </a:xfrm>
          <a:custGeom>
            <a:avLst/>
            <a:gdLst/>
            <a:ahLst/>
            <a:cxnLst/>
            <a:rect l="l" t="t" r="r" b="b"/>
            <a:pathLst>
              <a:path w="9375192" h="6179902">
                <a:moveTo>
                  <a:pt x="0" y="0"/>
                </a:moveTo>
                <a:lnTo>
                  <a:pt x="9375192" y="0"/>
                </a:lnTo>
                <a:lnTo>
                  <a:pt x="9375192" y="6179902"/>
                </a:lnTo>
                <a:lnTo>
                  <a:pt x="0" y="61799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3292475"/>
            <a:ext cx="6458190" cy="368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000" b="1" i="1">
                <a:solidFill>
                  <a:srgbClr val="000000"/>
                </a:solidFill>
                <a:latin typeface="The Seasons Bold Italics"/>
                <a:ea typeface="The Seasons Bold Italics"/>
                <a:cs typeface="The Seasons Bold Italics"/>
                <a:sym typeface="The Seasons Bold Italics"/>
              </a:rPr>
              <a:t>Jean Gaumy - Magnum Photos</a:t>
            </a:r>
          </a:p>
          <a:p>
            <a:pPr algn="ctr">
              <a:lnSpc>
                <a:spcPts val="3600"/>
              </a:lnSpc>
            </a:pPr>
            <a:endParaRPr lang="en-US" sz="3000" b="1" i="1">
              <a:solidFill>
                <a:srgbClr val="000000"/>
              </a:solidFill>
              <a:latin typeface="The Seasons Bold Italics"/>
              <a:ea typeface="The Seasons Bold Italics"/>
              <a:cs typeface="The Seasons Bold Italics"/>
              <a:sym typeface="The Seasons Bold Italics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Iraqi prisoners holding up the effigy of president Saddam Hussein covered with the Star of David and other emblems.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The Seasons"/>
              <a:ea typeface="The Seasons"/>
              <a:cs typeface="The Seasons"/>
              <a:sym typeface="The Seasons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(Town of Parandak, Iran. 1986) 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661815" y="2204237"/>
            <a:ext cx="14964370" cy="2162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IL PASSAGGIO KHOMEINI-KHAMENEI</a:t>
            </a:r>
          </a:p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6999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(1989)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232415" y="5133975"/>
            <a:ext cx="13823169" cy="2797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9"/>
              </a:lnSpc>
              <a:spcBef>
                <a:spcPct val="0"/>
              </a:spcBef>
            </a:pPr>
            <a:r>
              <a:rPr lang="en-US" sz="3632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Il 1989 è una data simbolo per l’Iran perché segna due eventi storici importanti: la dipartita del capo spirituale e politico, la Guida Suprema dell’Iran, </a:t>
            </a:r>
            <a:r>
              <a:rPr lang="en-US" sz="3632" b="1" i="1">
                <a:solidFill>
                  <a:srgbClr val="000000"/>
                </a:solidFill>
                <a:latin typeface="The Seasons Bold Italics"/>
                <a:ea typeface="The Seasons Bold Italics"/>
                <a:cs typeface="The Seasons Bold Italics"/>
                <a:sym typeface="The Seasons Bold Italics"/>
              </a:rPr>
              <a:t>Ruhollah Khomeini,</a:t>
            </a:r>
            <a:r>
              <a:rPr lang="en-US" sz="3632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 colui che ha teorizzato e messo in pratica la rivoluzione islamica del 1979 e l’ascesa al potere del suo successore, </a:t>
            </a:r>
            <a:r>
              <a:rPr lang="en-US" sz="3632" b="1" i="1">
                <a:solidFill>
                  <a:srgbClr val="000000"/>
                </a:solidFill>
                <a:latin typeface="The Seasons Bold Italics"/>
                <a:ea typeface="The Seasons Bold Italics"/>
                <a:cs typeface="The Seasons Bold Italics"/>
                <a:sym typeface="The Seasons Bold Italics"/>
              </a:rPr>
              <a:t>ʿAlī Ḥoseynī Khāmeneī. </a:t>
            </a:r>
          </a:p>
        </p:txBody>
      </p:sp>
      <p:sp>
        <p:nvSpPr>
          <p:cNvPr id="4" name="Freeform 4"/>
          <p:cNvSpPr/>
          <p:nvPr/>
        </p:nvSpPr>
        <p:spPr>
          <a:xfrm rot="1717456">
            <a:off x="-3968238" y="1615112"/>
            <a:ext cx="14032739" cy="14516935"/>
          </a:xfrm>
          <a:custGeom>
            <a:avLst/>
            <a:gdLst/>
            <a:ahLst/>
            <a:cxnLst/>
            <a:rect l="l" t="t" r="r" b="b"/>
            <a:pathLst>
              <a:path w="14032739" h="14516935">
                <a:moveTo>
                  <a:pt x="0" y="0"/>
                </a:moveTo>
                <a:lnTo>
                  <a:pt x="14032738" y="0"/>
                </a:lnTo>
                <a:lnTo>
                  <a:pt x="14032738" y="14516935"/>
                </a:lnTo>
                <a:lnTo>
                  <a:pt x="0" y="1451693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053549"/>
            <a:ext cx="9322522" cy="6179902"/>
          </a:xfrm>
          <a:custGeom>
            <a:avLst/>
            <a:gdLst/>
            <a:ahLst/>
            <a:cxnLst/>
            <a:rect l="l" t="t" r="r" b="b"/>
            <a:pathLst>
              <a:path w="9322522" h="6179902">
                <a:moveTo>
                  <a:pt x="0" y="0"/>
                </a:moveTo>
                <a:lnTo>
                  <a:pt x="9322522" y="0"/>
                </a:lnTo>
                <a:lnTo>
                  <a:pt x="9322522" y="6179902"/>
                </a:lnTo>
                <a:lnTo>
                  <a:pt x="0" y="61799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590220" y="3577867"/>
            <a:ext cx="7219306" cy="3232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The Seasons Bold Italics"/>
                <a:ea typeface="The Seasons Bold Italics"/>
                <a:cs typeface="The Seasons Bold Italics"/>
                <a:sym typeface="The Seasons Bold Italics"/>
              </a:rPr>
              <a:t>Jean Gaumy - Magnum Photos</a:t>
            </a:r>
            <a:r>
              <a:rPr lang="en-US" sz="3000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 b="1">
              <a:solidFill>
                <a:srgbClr val="000000"/>
              </a:solidFill>
              <a:latin typeface="The Seasons Bold"/>
              <a:ea typeface="The Seasons Bold"/>
              <a:cs typeface="The Seasons Bold"/>
              <a:sym typeface="The Seasons Bold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Hundreds of thousands of Iranians in a sea of black garments, gathered to attend the funeral of Khomeini.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The Seasons"/>
              <a:ea typeface="The Seasons"/>
              <a:cs typeface="The Seasons"/>
              <a:sym typeface="The Seasons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(Teheran, Iran. June 6, 1989)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07508" y="2268196"/>
            <a:ext cx="9200973" cy="5750608"/>
          </a:xfrm>
          <a:custGeom>
            <a:avLst/>
            <a:gdLst/>
            <a:ahLst/>
            <a:cxnLst/>
            <a:rect l="l" t="t" r="r" b="b"/>
            <a:pathLst>
              <a:path w="9200973" h="5750608">
                <a:moveTo>
                  <a:pt x="0" y="0"/>
                </a:moveTo>
                <a:lnTo>
                  <a:pt x="9200972" y="0"/>
                </a:lnTo>
                <a:lnTo>
                  <a:pt x="9200972" y="5750608"/>
                </a:lnTo>
                <a:lnTo>
                  <a:pt x="0" y="57506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446576" y="3521075"/>
            <a:ext cx="7442594" cy="322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endParaRPr/>
          </a:p>
          <a:p>
            <a:pPr algn="ctr">
              <a:lnSpc>
                <a:spcPts val="3600"/>
              </a:lnSpc>
            </a:pPr>
            <a:r>
              <a:rPr lang="en-US" sz="3000" b="1" i="1">
                <a:solidFill>
                  <a:srgbClr val="000000"/>
                </a:solidFill>
                <a:latin typeface="The Seasons Bold Italics"/>
                <a:ea typeface="The Seasons Bold Italics"/>
                <a:cs typeface="The Seasons Bold Italics"/>
                <a:sym typeface="The Seasons Bold Italics"/>
              </a:rPr>
              <a:t>Artista sconosciuto</a:t>
            </a:r>
          </a:p>
          <a:p>
            <a:pPr algn="ctr">
              <a:lnSpc>
                <a:spcPts val="3600"/>
              </a:lnSpc>
            </a:pPr>
            <a:endParaRPr lang="en-US" sz="3000" b="1" i="1">
              <a:solidFill>
                <a:srgbClr val="000000"/>
              </a:solidFill>
              <a:latin typeface="The Seasons Bold Italics"/>
              <a:ea typeface="The Seasons Bold Italics"/>
              <a:cs typeface="The Seasons Bold Italics"/>
              <a:sym typeface="The Seasons Bold Italics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Hashemi Rafsanjani nominated Ali Khamenei to the Supreme Leader’s seat during the Assembly of Experts’ urgent meeting on June 4, 1989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10198" y="1028700"/>
            <a:ext cx="5549102" cy="8229600"/>
          </a:xfrm>
          <a:custGeom>
            <a:avLst/>
            <a:gdLst/>
            <a:ahLst/>
            <a:cxnLst/>
            <a:rect l="l" t="t" r="r" b="b"/>
            <a:pathLst>
              <a:path w="5549102" h="8229600">
                <a:moveTo>
                  <a:pt x="0" y="0"/>
                </a:moveTo>
                <a:lnTo>
                  <a:pt x="5549102" y="0"/>
                </a:lnTo>
                <a:lnTo>
                  <a:pt x="554910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3292475"/>
            <a:ext cx="8115300" cy="3683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The Seasons Bold Italics"/>
                <a:ea typeface="The Seasons Bold Italics"/>
                <a:cs typeface="The Seasons Bold Italics"/>
                <a:sym typeface="The Seasons Bold Italics"/>
              </a:rPr>
              <a:t>Michel Setboun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 b="1" i="1">
              <a:solidFill>
                <a:srgbClr val="000000"/>
              </a:solidFill>
              <a:latin typeface="The Seasons Bold Italics"/>
              <a:ea typeface="The Seasons Bold Italics"/>
              <a:cs typeface="The Seasons Bold Italics"/>
              <a:sym typeface="The Seasons Bold Italics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Jubilant protesters toppled down an equestrian statue of the Shah Reza who founded the Palawi dynasty 54 years earlier 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(Tehran, 16 January 1979)</a:t>
            </a:r>
          </a:p>
          <a:p>
            <a:pPr algn="ctr">
              <a:lnSpc>
                <a:spcPts val="3600"/>
              </a:lnSpc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The Seasons"/>
              <a:ea typeface="The Seasons"/>
              <a:cs typeface="The Seasons"/>
              <a:sym typeface="The Seasons"/>
            </a:endParaRPr>
          </a:p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Vintage gelatin silver print, cm.30x20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2051107"/>
            <a:ext cx="9070254" cy="6184787"/>
          </a:xfrm>
          <a:custGeom>
            <a:avLst/>
            <a:gdLst/>
            <a:ahLst/>
            <a:cxnLst/>
            <a:rect l="l" t="t" r="r" b="b"/>
            <a:pathLst>
              <a:path w="9070254" h="6184787">
                <a:moveTo>
                  <a:pt x="0" y="0"/>
                </a:moveTo>
                <a:lnTo>
                  <a:pt x="9070254" y="0"/>
                </a:lnTo>
                <a:lnTo>
                  <a:pt x="9070254" y="6184786"/>
                </a:lnTo>
                <a:lnTo>
                  <a:pt x="0" y="618478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307646" y="3302000"/>
            <a:ext cx="6951654" cy="3673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1"/>
              </a:lnSpc>
              <a:spcBef>
                <a:spcPct val="0"/>
              </a:spcBef>
            </a:pPr>
            <a:r>
              <a:rPr lang="en-US" sz="3009" b="1" i="1">
                <a:solidFill>
                  <a:srgbClr val="000000"/>
                </a:solidFill>
                <a:latin typeface="The Seasons Bold Italics"/>
                <a:ea typeface="The Seasons Bold Italics"/>
                <a:cs typeface="The Seasons Bold Italics"/>
                <a:sym typeface="The Seasons Bold Italics"/>
              </a:rPr>
              <a:t>Michel Setboun </a:t>
            </a:r>
          </a:p>
          <a:p>
            <a:pPr algn="ctr">
              <a:lnSpc>
                <a:spcPts val="3611"/>
              </a:lnSpc>
              <a:spcBef>
                <a:spcPct val="0"/>
              </a:spcBef>
            </a:pPr>
            <a:endParaRPr lang="en-US" sz="3009" b="1" i="1">
              <a:solidFill>
                <a:srgbClr val="000000"/>
              </a:solidFill>
              <a:latin typeface="The Seasons Bold Italics"/>
              <a:ea typeface="The Seasons Bold Italics"/>
              <a:cs typeface="The Seasons Bold Italics"/>
              <a:sym typeface="The Seasons Bold Italics"/>
            </a:endParaRPr>
          </a:p>
          <a:p>
            <a:pPr algn="ctr">
              <a:lnSpc>
                <a:spcPts val="3611"/>
              </a:lnSpc>
              <a:spcBef>
                <a:spcPct val="0"/>
              </a:spcBef>
            </a:pPr>
            <a:r>
              <a:rPr lang="en-US" sz="3009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People celebrating after Khomeini’s “Holy War” press conference, the first given since his return from exile (Teheran, 3 February 1979)</a:t>
            </a:r>
          </a:p>
          <a:p>
            <a:pPr algn="ctr">
              <a:lnSpc>
                <a:spcPts val="3611"/>
              </a:lnSpc>
              <a:spcBef>
                <a:spcPct val="0"/>
              </a:spcBef>
            </a:pPr>
            <a:endParaRPr lang="en-US" sz="3009">
              <a:solidFill>
                <a:srgbClr val="000000"/>
              </a:solidFill>
              <a:latin typeface="The Seasons"/>
              <a:ea typeface="The Seasons"/>
              <a:cs typeface="The Seasons"/>
              <a:sym typeface="The Seasons"/>
            </a:endParaRPr>
          </a:p>
          <a:p>
            <a:pPr algn="ctr">
              <a:lnSpc>
                <a:spcPts val="3611"/>
              </a:lnSpc>
              <a:spcBef>
                <a:spcPct val="0"/>
              </a:spcBef>
            </a:pPr>
            <a:r>
              <a:rPr lang="en-US" sz="3009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Vintage gelatin silver print, cm.20x30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91023" y="2323716"/>
            <a:ext cx="8868277" cy="6045256"/>
          </a:xfrm>
          <a:custGeom>
            <a:avLst/>
            <a:gdLst/>
            <a:ahLst/>
            <a:cxnLst/>
            <a:rect l="l" t="t" r="r" b="b"/>
            <a:pathLst>
              <a:path w="8868277" h="6045256">
                <a:moveTo>
                  <a:pt x="0" y="0"/>
                </a:moveTo>
                <a:lnTo>
                  <a:pt x="8868277" y="0"/>
                </a:lnTo>
                <a:lnTo>
                  <a:pt x="8868277" y="6045256"/>
                </a:lnTo>
                <a:lnTo>
                  <a:pt x="0" y="60452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28700" y="2904769"/>
            <a:ext cx="7015643" cy="4806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 b="1" i="1">
                <a:solidFill>
                  <a:srgbClr val="000000"/>
                </a:solidFill>
                <a:latin typeface="The Seasons Bold Italics"/>
                <a:ea typeface="The Seasons Bold Italics"/>
                <a:cs typeface="The Seasons Bold Italics"/>
                <a:sym typeface="The Seasons Bold Italics"/>
              </a:rPr>
              <a:t>Michel Setboun 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 b="1" i="1">
              <a:solidFill>
                <a:srgbClr val="000000"/>
              </a:solidFill>
              <a:latin typeface="The Seasons Bold Italics"/>
              <a:ea typeface="The Seasons Bold Italics"/>
              <a:cs typeface="The Seasons Bold Italics"/>
              <a:sym typeface="The Seasons Bold Italic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Savaki (members of the secret police, Savak) are arrested by Khomeini insurgents and taken to a first interrogation at Imamazam Mosque (Teheran, 13 February 1979)</a:t>
            </a:r>
          </a:p>
          <a:p>
            <a:pPr algn="ctr">
              <a:lnSpc>
                <a:spcPts val="4200"/>
              </a:lnSpc>
              <a:spcBef>
                <a:spcPct val="0"/>
              </a:spcBef>
            </a:pPr>
            <a:endParaRPr lang="en-US" sz="3000">
              <a:solidFill>
                <a:srgbClr val="000000"/>
              </a:solidFill>
              <a:latin typeface="The Seasons"/>
              <a:ea typeface="The Seasons"/>
              <a:cs typeface="The Seasons"/>
              <a:sym typeface="The Seasons"/>
            </a:endParaRPr>
          </a:p>
          <a:p>
            <a:pPr algn="ctr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 Vintage gelatin silver print, cm.20x30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49953" y="1975689"/>
            <a:ext cx="11256183" cy="6335623"/>
          </a:xfrm>
          <a:custGeom>
            <a:avLst/>
            <a:gdLst/>
            <a:ahLst/>
            <a:cxnLst/>
            <a:rect l="l" t="t" r="r" b="b"/>
            <a:pathLst>
              <a:path w="11256183" h="6335623">
                <a:moveTo>
                  <a:pt x="0" y="0"/>
                </a:moveTo>
                <a:lnTo>
                  <a:pt x="11256182" y="0"/>
                </a:lnTo>
                <a:lnTo>
                  <a:pt x="11256182" y="6335622"/>
                </a:lnTo>
                <a:lnTo>
                  <a:pt x="0" y="63356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2482847" y="3316605"/>
            <a:ext cx="5153165" cy="41871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 i="1">
                <a:solidFill>
                  <a:srgbClr val="000000"/>
                </a:solidFill>
                <a:latin typeface="The Seasons Bold Italics"/>
                <a:ea typeface="The Seasons Bold Italics"/>
                <a:cs typeface="The Seasons Bold Italics"/>
                <a:sym typeface="The Seasons Bold Italics"/>
              </a:rPr>
              <a:t>Artista sconosciuto</a:t>
            </a:r>
          </a:p>
          <a:p>
            <a:pPr algn="ctr">
              <a:lnSpc>
                <a:spcPts val="4759"/>
              </a:lnSpc>
            </a:pPr>
            <a:endParaRPr lang="en-US" sz="3399" b="1" i="1">
              <a:solidFill>
                <a:srgbClr val="000000"/>
              </a:solidFill>
              <a:latin typeface="The Seasons Bold Italics"/>
              <a:ea typeface="The Seasons Bold Italics"/>
              <a:cs typeface="The Seasons Bold Italics"/>
              <a:sym typeface="The Seasons Bold Italics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Rivoluzione iraniana in Piazza Shahyad, Teheran (1979)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endParaRPr lang="en-US" sz="3399">
              <a:solidFill>
                <a:srgbClr val="000000"/>
              </a:solidFill>
              <a:latin typeface="The Seasons"/>
              <a:ea typeface="The Seasons"/>
              <a:cs typeface="The Seasons"/>
              <a:sym typeface="The Seasons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37,9 x 18,9 cm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964237" y="1019175"/>
            <a:ext cx="6359525" cy="2162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99"/>
              </a:lnSpc>
            </a:pPr>
            <a:r>
              <a:rPr lang="en-US" sz="6999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DONNE VELATE</a:t>
            </a:r>
          </a:p>
          <a:p>
            <a:pPr algn="ctr">
              <a:lnSpc>
                <a:spcPts val="8399"/>
              </a:lnSpc>
              <a:spcBef>
                <a:spcPct val="0"/>
              </a:spcBef>
            </a:pPr>
            <a:r>
              <a:rPr lang="en-US" sz="6999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(marzo 1979)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232415" y="3746087"/>
            <a:ext cx="13823169" cy="4454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9"/>
              </a:lnSpc>
            </a:pPr>
            <a:r>
              <a:rPr lang="en-US" sz="3632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Il 7 marzo 1979 viene promulgata la legge che in Iran impone alle donne di indossare quotidianamente il </a:t>
            </a:r>
            <a:r>
              <a:rPr lang="en-US" sz="3632" b="1" i="1">
                <a:solidFill>
                  <a:srgbClr val="000000"/>
                </a:solidFill>
                <a:latin typeface="The Seasons Bold Italics"/>
                <a:ea typeface="The Seasons Bold Italics"/>
                <a:cs typeface="The Seasons Bold Italics"/>
                <a:sym typeface="The Seasons Bold Italics"/>
              </a:rPr>
              <a:t>chador</a:t>
            </a:r>
            <a:r>
              <a:rPr lang="en-US" sz="3632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, il tipico velo iraniano. </a:t>
            </a:r>
          </a:p>
          <a:p>
            <a:pPr algn="ctr">
              <a:lnSpc>
                <a:spcPts val="4359"/>
              </a:lnSpc>
            </a:pPr>
            <a:r>
              <a:rPr lang="en-US" sz="3632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Questa legge - insieme ad altre che le relegano alla vita domestica per occuparsi della casa, del marito e dei figli - viene considerato un </a:t>
            </a:r>
            <a:r>
              <a:rPr lang="en-US" sz="3632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tradimento </a:t>
            </a:r>
            <a:r>
              <a:rPr lang="en-US" sz="3632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da parte di Khomeini dopo che le donne lo sostengono e collaborano affinché la rivoluzione avvenga con l’obiettivo (e la promessa) di </a:t>
            </a:r>
            <a:r>
              <a:rPr lang="en-US" sz="3632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ottenere maggiori diritti</a:t>
            </a:r>
            <a:r>
              <a:rPr lang="en-US" sz="3632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. </a:t>
            </a:r>
          </a:p>
          <a:p>
            <a:pPr algn="ctr">
              <a:lnSpc>
                <a:spcPts val="4359"/>
              </a:lnSpc>
              <a:spcBef>
                <a:spcPct val="0"/>
              </a:spcBef>
            </a:pPr>
            <a:endParaRPr lang="en-US" sz="3632">
              <a:solidFill>
                <a:srgbClr val="000000"/>
              </a:solidFill>
              <a:latin typeface="The Seasons"/>
              <a:ea typeface="The Seasons"/>
              <a:cs typeface="The Seasons"/>
              <a:sym typeface="The Seasons"/>
            </a:endParaRPr>
          </a:p>
        </p:txBody>
      </p:sp>
      <p:sp>
        <p:nvSpPr>
          <p:cNvPr id="4" name="Freeform 4"/>
          <p:cNvSpPr/>
          <p:nvPr/>
        </p:nvSpPr>
        <p:spPr>
          <a:xfrm rot="1717456">
            <a:off x="-3968238" y="1615112"/>
            <a:ext cx="14032739" cy="14516935"/>
          </a:xfrm>
          <a:custGeom>
            <a:avLst/>
            <a:gdLst/>
            <a:ahLst/>
            <a:cxnLst/>
            <a:rect l="l" t="t" r="r" b="b"/>
            <a:pathLst>
              <a:path w="14032739" h="14516935">
                <a:moveTo>
                  <a:pt x="0" y="0"/>
                </a:moveTo>
                <a:lnTo>
                  <a:pt x="14032738" y="0"/>
                </a:lnTo>
                <a:lnTo>
                  <a:pt x="14032738" y="14516935"/>
                </a:lnTo>
                <a:lnTo>
                  <a:pt x="0" y="14516935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836427" y="1721631"/>
            <a:ext cx="8307573" cy="6843738"/>
          </a:xfrm>
          <a:custGeom>
            <a:avLst/>
            <a:gdLst/>
            <a:ahLst/>
            <a:cxnLst/>
            <a:rect l="l" t="t" r="r" b="b"/>
            <a:pathLst>
              <a:path w="8307573" h="6843738">
                <a:moveTo>
                  <a:pt x="0" y="0"/>
                </a:moveTo>
                <a:lnTo>
                  <a:pt x="8307573" y="0"/>
                </a:lnTo>
                <a:lnTo>
                  <a:pt x="8307573" y="6843738"/>
                </a:lnTo>
                <a:lnTo>
                  <a:pt x="0" y="684373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9801219" y="3082293"/>
            <a:ext cx="7458081" cy="419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 i="1">
                <a:solidFill>
                  <a:srgbClr val="000000"/>
                </a:solidFill>
                <a:latin typeface="The Seasons Bold Italics"/>
                <a:ea typeface="The Seasons Bold Italics"/>
                <a:cs typeface="The Seasons Bold Italics"/>
                <a:sym typeface="The Seasons Bold Italics"/>
              </a:rPr>
              <a:t>Hengameh Golestan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endParaRPr lang="en-US" sz="3399" b="1" i="1">
              <a:solidFill>
                <a:srgbClr val="000000"/>
              </a:solidFill>
              <a:latin typeface="The Seasons Bold Italics"/>
              <a:ea typeface="The Seasons Bold Italics"/>
              <a:cs typeface="The Seasons Bold Italics"/>
              <a:sym typeface="The Seasons Bold Italics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“</a:t>
            </a:r>
            <a:r>
              <a:rPr lang="en-US" sz="3399" i="1">
                <a:solidFill>
                  <a:srgbClr val="000000"/>
                </a:solidFill>
                <a:latin typeface="The Seasons Italics"/>
                <a:ea typeface="The Seasons Italics"/>
                <a:cs typeface="The Seasons Italics"/>
                <a:sym typeface="The Seasons Italics"/>
              </a:rPr>
              <a:t>Witness 79"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endParaRPr lang="en-US" sz="3399" i="1">
              <a:solidFill>
                <a:srgbClr val="000000"/>
              </a:solidFill>
              <a:latin typeface="The Seasons Italics"/>
              <a:ea typeface="The Seasons Italics"/>
              <a:cs typeface="The Seasons Italics"/>
              <a:sym typeface="The Seasons Italics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Anatole France -Neuphle le-Chateau- Street, opposite the USSR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Embassy (March 1979)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53650" y="1028700"/>
            <a:ext cx="5452110" cy="8229600"/>
          </a:xfrm>
          <a:custGeom>
            <a:avLst/>
            <a:gdLst/>
            <a:ahLst/>
            <a:cxnLst/>
            <a:rect l="l" t="t" r="r" b="b"/>
            <a:pathLst>
              <a:path w="5452110" h="8229600">
                <a:moveTo>
                  <a:pt x="0" y="0"/>
                </a:moveTo>
                <a:lnTo>
                  <a:pt x="5452110" y="0"/>
                </a:lnTo>
                <a:lnTo>
                  <a:pt x="545211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10153846" y="2710180"/>
            <a:ext cx="6111538" cy="479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 b="1">
                <a:solidFill>
                  <a:srgbClr val="000000"/>
                </a:solidFill>
                <a:latin typeface="The Seasons Bold"/>
                <a:ea typeface="The Seasons Bold"/>
                <a:cs typeface="The Seasons Bold"/>
                <a:sym typeface="The Seasons Bold"/>
              </a:rPr>
              <a:t> </a:t>
            </a:r>
            <a:r>
              <a:rPr lang="en-US" sz="3399" b="1" i="1">
                <a:solidFill>
                  <a:srgbClr val="000000"/>
                </a:solidFill>
                <a:latin typeface="The Seasons Bold Italics"/>
                <a:ea typeface="The Seasons Bold Italics"/>
                <a:cs typeface="The Seasons Bold Italics"/>
                <a:sym typeface="The Seasons Bold Italics"/>
              </a:rPr>
              <a:t>Hengameh Golestan</a:t>
            </a:r>
          </a:p>
          <a:p>
            <a:pPr algn="ctr">
              <a:lnSpc>
                <a:spcPts val="4759"/>
              </a:lnSpc>
            </a:pPr>
            <a:endParaRPr lang="en-US" sz="3399" b="1" i="1">
              <a:solidFill>
                <a:srgbClr val="000000"/>
              </a:solidFill>
              <a:latin typeface="The Seasons Bold Italics"/>
              <a:ea typeface="The Seasons Bold Italics"/>
              <a:cs typeface="The Seasons Bold Italics"/>
              <a:sym typeface="The Seasons Bold Italics"/>
            </a:endParaRP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“</a:t>
            </a:r>
            <a:r>
              <a:rPr lang="en-US" sz="3399" i="1">
                <a:solidFill>
                  <a:srgbClr val="000000"/>
                </a:solidFill>
                <a:latin typeface="The Seasons Italics"/>
                <a:ea typeface="The Seasons Italics"/>
                <a:cs typeface="The Seasons Italics"/>
                <a:sym typeface="The Seasons Italics"/>
              </a:rPr>
              <a:t>Witness 79"</a:t>
            </a:r>
          </a:p>
          <a:p>
            <a:pPr algn="ctr">
              <a:lnSpc>
                <a:spcPts val="4759"/>
              </a:lnSpc>
            </a:pPr>
            <a:endParaRPr lang="en-US" sz="3399" i="1">
              <a:solidFill>
                <a:srgbClr val="000000"/>
              </a:solidFill>
              <a:latin typeface="The Seasons Italics"/>
              <a:ea typeface="The Seasons Italics"/>
              <a:cs typeface="The Seasons Italics"/>
              <a:sym typeface="The Seasons Italics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Shah Reza (Enqelab) Avenue, outside Tehran University</a:t>
            </a:r>
          </a:p>
          <a:p>
            <a:pPr algn="ctr">
              <a:lnSpc>
                <a:spcPts val="4759"/>
              </a:lnSpc>
              <a:spcBef>
                <a:spcPct val="0"/>
              </a:spcBef>
            </a:pPr>
            <a:endParaRPr lang="en-US" sz="3399">
              <a:solidFill>
                <a:srgbClr val="000000"/>
              </a:solidFill>
              <a:latin typeface="The Seasons"/>
              <a:ea typeface="The Seasons"/>
              <a:cs typeface="The Seasons"/>
              <a:sym typeface="The Seasons"/>
            </a:endParaRPr>
          </a:p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The Seasons"/>
                <a:ea typeface="The Seasons"/>
                <a:cs typeface="The Seasons"/>
                <a:sym typeface="The Seasons"/>
              </a:rPr>
              <a:t>(March 1979) -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893</Words>
  <Application>Microsoft Macintosh PowerPoint</Application>
  <PresentationFormat>Personalizzato</PresentationFormat>
  <Paragraphs>104</Paragraphs>
  <Slides>23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0" baseType="lpstr">
      <vt:lpstr>Arial</vt:lpstr>
      <vt:lpstr>Calibri</vt:lpstr>
      <vt:lpstr>The Seasons Bold</vt:lpstr>
      <vt:lpstr>The Seasons Bold Italics</vt:lpstr>
      <vt:lpstr>The Seasons Italics</vt:lpstr>
      <vt:lpstr>The Seasons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Discussione di tesi</dc:title>
  <cp:lastModifiedBy>maddalena carli</cp:lastModifiedBy>
  <cp:revision>2</cp:revision>
  <dcterms:created xsi:type="dcterms:W3CDTF">2006-08-16T00:00:00Z</dcterms:created>
  <dcterms:modified xsi:type="dcterms:W3CDTF">2025-11-30T07:34:49Z</dcterms:modified>
  <dc:identifier>DAGL5HGv9VY</dc:identifier>
</cp:coreProperties>
</file>