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304" r:id="rId2"/>
    <p:sldId id="283" r:id="rId3"/>
    <p:sldId id="333" r:id="rId4"/>
    <p:sldId id="314" r:id="rId5"/>
    <p:sldId id="334" r:id="rId6"/>
    <p:sldId id="335" r:id="rId7"/>
    <p:sldId id="282" r:id="rId8"/>
    <p:sldId id="292" r:id="rId9"/>
    <p:sldId id="291" r:id="rId10"/>
    <p:sldId id="308" r:id="rId11"/>
    <p:sldId id="289" r:id="rId12"/>
    <p:sldId id="309" r:id="rId13"/>
    <p:sldId id="310" r:id="rId14"/>
    <p:sldId id="287" r:id="rId15"/>
    <p:sldId id="311" r:id="rId16"/>
    <p:sldId id="303" r:id="rId17"/>
    <p:sldId id="312" r:id="rId18"/>
    <p:sldId id="31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91EE5C-D6C2-4110-BFBD-5BF5D189FC8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D939AD-8130-41FA-9934-6188B8F3EF3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/>
            <a:t>Oggi tutto è digitale ed il </a:t>
          </a:r>
          <a:r>
            <a:rPr lang="it-IT" b="1" i="0"/>
            <a:t>digital marketing </a:t>
          </a:r>
          <a:r>
            <a:rPr lang="it-IT" b="0" i="0"/>
            <a:t>è stato integrato in quasi tutti gli aspetti dei business, cambiando radicalmente il modo in cui le aziende comunicano e forniscono valore ai clienti.</a:t>
          </a:r>
          <a:endParaRPr lang="en-US"/>
        </a:p>
      </dgm:t>
    </dgm:pt>
    <dgm:pt modelId="{1EEA9420-7CA5-41C1-8F98-B0A9C1CCCCA2}" type="parTrans" cxnId="{ECF1D999-927C-4EE7-B79E-9484C5DAAEB4}">
      <dgm:prSet/>
      <dgm:spPr/>
      <dgm:t>
        <a:bodyPr/>
        <a:lstStyle/>
        <a:p>
          <a:endParaRPr lang="en-US"/>
        </a:p>
      </dgm:t>
    </dgm:pt>
    <dgm:pt modelId="{991541FF-750D-475E-A030-067F347F227C}" type="sibTrans" cxnId="{ECF1D999-927C-4EE7-B79E-9484C5DAAEB4}">
      <dgm:prSet/>
      <dgm:spPr/>
      <dgm:t>
        <a:bodyPr/>
        <a:lstStyle/>
        <a:p>
          <a:endParaRPr lang="en-US"/>
        </a:p>
      </dgm:t>
    </dgm:pt>
    <dgm:pt modelId="{4EA65DA9-1254-4D73-B6E7-6E787D3D444C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/>
            <a:t>Pertanto, se la tua azienda non può implementare ed eseguire una strategia di digital marketing in un mercato online globale in continua crescita, non sarai semplicemente in grado di competere.</a:t>
          </a:r>
          <a:endParaRPr lang="en-US"/>
        </a:p>
      </dgm:t>
    </dgm:pt>
    <dgm:pt modelId="{1AD8F9A8-EA79-4431-89F4-E9E1B858128B}" type="parTrans" cxnId="{45461C3E-D46E-449F-AEAA-0EA774C374A6}">
      <dgm:prSet/>
      <dgm:spPr/>
      <dgm:t>
        <a:bodyPr/>
        <a:lstStyle/>
        <a:p>
          <a:endParaRPr lang="en-US"/>
        </a:p>
      </dgm:t>
    </dgm:pt>
    <dgm:pt modelId="{CCBB7BCD-A3C3-441A-935A-5345AC74B957}" type="sibTrans" cxnId="{45461C3E-D46E-449F-AEAA-0EA774C374A6}">
      <dgm:prSet/>
      <dgm:spPr/>
      <dgm:t>
        <a:bodyPr/>
        <a:lstStyle/>
        <a:p>
          <a:endParaRPr lang="en-US"/>
        </a:p>
      </dgm:t>
    </dgm:pt>
    <dgm:pt modelId="{503A791E-B3A8-4E72-8F3F-D75D225758D3}" type="pres">
      <dgm:prSet presAssocID="{BF91EE5C-D6C2-4110-BFBD-5BF5D189FC8D}" presName="root" presStyleCnt="0">
        <dgm:presLayoutVars>
          <dgm:dir/>
          <dgm:resizeHandles val="exact"/>
        </dgm:presLayoutVars>
      </dgm:prSet>
      <dgm:spPr/>
    </dgm:pt>
    <dgm:pt modelId="{375A103F-A3A8-4077-8DF4-6CE571270A30}" type="pres">
      <dgm:prSet presAssocID="{8ED939AD-8130-41FA-9934-6188B8F3EF31}" presName="compNode" presStyleCnt="0"/>
      <dgm:spPr/>
    </dgm:pt>
    <dgm:pt modelId="{C6732DAE-CE92-4D32-AA4F-5875AB1AA001}" type="pres">
      <dgm:prSet presAssocID="{8ED939AD-8130-41FA-9934-6188B8F3EF31}" presName="bgRect" presStyleLbl="bgShp" presStyleIdx="0" presStyleCnt="2"/>
      <dgm:spPr/>
    </dgm:pt>
    <dgm:pt modelId="{0739D1AB-A976-4E4B-8AB0-91883E9E9D81}" type="pres">
      <dgm:prSet presAssocID="{8ED939AD-8130-41FA-9934-6188B8F3EF3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00BA5D8C-EB75-4A7E-A5FF-EBC4055893F2}" type="pres">
      <dgm:prSet presAssocID="{8ED939AD-8130-41FA-9934-6188B8F3EF31}" presName="spaceRect" presStyleCnt="0"/>
      <dgm:spPr/>
    </dgm:pt>
    <dgm:pt modelId="{976CAE22-6146-4237-A32B-2551AE34A75B}" type="pres">
      <dgm:prSet presAssocID="{8ED939AD-8130-41FA-9934-6188B8F3EF31}" presName="parTx" presStyleLbl="revTx" presStyleIdx="0" presStyleCnt="2">
        <dgm:presLayoutVars>
          <dgm:chMax val="0"/>
          <dgm:chPref val="0"/>
        </dgm:presLayoutVars>
      </dgm:prSet>
      <dgm:spPr/>
    </dgm:pt>
    <dgm:pt modelId="{3899EE6B-8564-4562-A515-81000D4DCA40}" type="pres">
      <dgm:prSet presAssocID="{991541FF-750D-475E-A030-067F347F227C}" presName="sibTrans" presStyleCnt="0"/>
      <dgm:spPr/>
    </dgm:pt>
    <dgm:pt modelId="{4F18ECE7-EC9A-4381-B910-0ED94C2BA4FE}" type="pres">
      <dgm:prSet presAssocID="{4EA65DA9-1254-4D73-B6E7-6E787D3D444C}" presName="compNode" presStyleCnt="0"/>
      <dgm:spPr/>
    </dgm:pt>
    <dgm:pt modelId="{03E9D416-98DA-4397-BA07-A32A20D00993}" type="pres">
      <dgm:prSet presAssocID="{4EA65DA9-1254-4D73-B6E7-6E787D3D444C}" presName="bgRect" presStyleLbl="bgShp" presStyleIdx="1" presStyleCnt="2"/>
      <dgm:spPr/>
    </dgm:pt>
    <dgm:pt modelId="{824524A1-9359-4E90-A6D6-7A6E388BBE18}" type="pres">
      <dgm:prSet presAssocID="{4EA65DA9-1254-4D73-B6E7-6E787D3D444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E19B50AA-4247-41E6-BC11-1B9A7B4B0C6D}" type="pres">
      <dgm:prSet presAssocID="{4EA65DA9-1254-4D73-B6E7-6E787D3D444C}" presName="spaceRect" presStyleCnt="0"/>
      <dgm:spPr/>
    </dgm:pt>
    <dgm:pt modelId="{343E8721-6221-4D3C-8684-59F80AECA4A8}" type="pres">
      <dgm:prSet presAssocID="{4EA65DA9-1254-4D73-B6E7-6E787D3D444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C34621E-3DB8-4EB3-9B0F-794C94AC3F54}" type="presOf" srcId="{8ED939AD-8130-41FA-9934-6188B8F3EF31}" destId="{976CAE22-6146-4237-A32B-2551AE34A75B}" srcOrd="0" destOrd="0" presId="urn:microsoft.com/office/officeart/2018/2/layout/IconVerticalSolidList"/>
    <dgm:cxn modelId="{45461C3E-D46E-449F-AEAA-0EA774C374A6}" srcId="{BF91EE5C-D6C2-4110-BFBD-5BF5D189FC8D}" destId="{4EA65DA9-1254-4D73-B6E7-6E787D3D444C}" srcOrd="1" destOrd="0" parTransId="{1AD8F9A8-EA79-4431-89F4-E9E1B858128B}" sibTransId="{CCBB7BCD-A3C3-441A-935A-5345AC74B957}"/>
    <dgm:cxn modelId="{ECF1D999-927C-4EE7-B79E-9484C5DAAEB4}" srcId="{BF91EE5C-D6C2-4110-BFBD-5BF5D189FC8D}" destId="{8ED939AD-8130-41FA-9934-6188B8F3EF31}" srcOrd="0" destOrd="0" parTransId="{1EEA9420-7CA5-41C1-8F98-B0A9C1CCCCA2}" sibTransId="{991541FF-750D-475E-A030-067F347F227C}"/>
    <dgm:cxn modelId="{B810F5F1-1F0D-44C1-BF9D-3E000A02E7A7}" type="presOf" srcId="{4EA65DA9-1254-4D73-B6E7-6E787D3D444C}" destId="{343E8721-6221-4D3C-8684-59F80AECA4A8}" srcOrd="0" destOrd="0" presId="urn:microsoft.com/office/officeart/2018/2/layout/IconVerticalSolidList"/>
    <dgm:cxn modelId="{0CCCACF3-F57A-4A7B-BB3F-59AD7BB1F68B}" type="presOf" srcId="{BF91EE5C-D6C2-4110-BFBD-5BF5D189FC8D}" destId="{503A791E-B3A8-4E72-8F3F-D75D225758D3}" srcOrd="0" destOrd="0" presId="urn:microsoft.com/office/officeart/2018/2/layout/IconVerticalSolidList"/>
    <dgm:cxn modelId="{77A6918F-8CD0-4C6E-B0C8-B66B55A4C48C}" type="presParOf" srcId="{503A791E-B3A8-4E72-8F3F-D75D225758D3}" destId="{375A103F-A3A8-4077-8DF4-6CE571270A30}" srcOrd="0" destOrd="0" presId="urn:microsoft.com/office/officeart/2018/2/layout/IconVerticalSolidList"/>
    <dgm:cxn modelId="{B802C5B3-BB7A-4B50-9C6B-4DE93B98D3B8}" type="presParOf" srcId="{375A103F-A3A8-4077-8DF4-6CE571270A30}" destId="{C6732DAE-CE92-4D32-AA4F-5875AB1AA001}" srcOrd="0" destOrd="0" presId="urn:microsoft.com/office/officeart/2018/2/layout/IconVerticalSolidList"/>
    <dgm:cxn modelId="{DC4E5E90-72DC-4245-A7D1-7A59EC2D8070}" type="presParOf" srcId="{375A103F-A3A8-4077-8DF4-6CE571270A30}" destId="{0739D1AB-A976-4E4B-8AB0-91883E9E9D81}" srcOrd="1" destOrd="0" presId="urn:microsoft.com/office/officeart/2018/2/layout/IconVerticalSolidList"/>
    <dgm:cxn modelId="{B2BE0786-1C68-4C14-84D2-C67F405F31A1}" type="presParOf" srcId="{375A103F-A3A8-4077-8DF4-6CE571270A30}" destId="{00BA5D8C-EB75-4A7E-A5FF-EBC4055893F2}" srcOrd="2" destOrd="0" presId="urn:microsoft.com/office/officeart/2018/2/layout/IconVerticalSolidList"/>
    <dgm:cxn modelId="{D461D075-6946-4962-9F43-C37D7BBAA84E}" type="presParOf" srcId="{375A103F-A3A8-4077-8DF4-6CE571270A30}" destId="{976CAE22-6146-4237-A32B-2551AE34A75B}" srcOrd="3" destOrd="0" presId="urn:microsoft.com/office/officeart/2018/2/layout/IconVerticalSolidList"/>
    <dgm:cxn modelId="{7F6EA4A8-074F-40B3-899D-04EAA366165F}" type="presParOf" srcId="{503A791E-B3A8-4E72-8F3F-D75D225758D3}" destId="{3899EE6B-8564-4562-A515-81000D4DCA40}" srcOrd="1" destOrd="0" presId="urn:microsoft.com/office/officeart/2018/2/layout/IconVerticalSolidList"/>
    <dgm:cxn modelId="{A72626D0-94BC-4DF6-90AB-DC257982902E}" type="presParOf" srcId="{503A791E-B3A8-4E72-8F3F-D75D225758D3}" destId="{4F18ECE7-EC9A-4381-B910-0ED94C2BA4FE}" srcOrd="2" destOrd="0" presId="urn:microsoft.com/office/officeart/2018/2/layout/IconVerticalSolidList"/>
    <dgm:cxn modelId="{53297503-08F5-4936-AB5F-0B4B375705BB}" type="presParOf" srcId="{4F18ECE7-EC9A-4381-B910-0ED94C2BA4FE}" destId="{03E9D416-98DA-4397-BA07-A32A20D00993}" srcOrd="0" destOrd="0" presId="urn:microsoft.com/office/officeart/2018/2/layout/IconVerticalSolidList"/>
    <dgm:cxn modelId="{B0A89DA6-22F8-4761-99F3-46E5E0C94B0D}" type="presParOf" srcId="{4F18ECE7-EC9A-4381-B910-0ED94C2BA4FE}" destId="{824524A1-9359-4E90-A6D6-7A6E388BBE18}" srcOrd="1" destOrd="0" presId="urn:microsoft.com/office/officeart/2018/2/layout/IconVerticalSolidList"/>
    <dgm:cxn modelId="{0BB2E6C3-C524-4F97-A25E-6E0FEAA1EEB0}" type="presParOf" srcId="{4F18ECE7-EC9A-4381-B910-0ED94C2BA4FE}" destId="{E19B50AA-4247-41E6-BC11-1B9A7B4B0C6D}" srcOrd="2" destOrd="0" presId="urn:microsoft.com/office/officeart/2018/2/layout/IconVerticalSolidList"/>
    <dgm:cxn modelId="{39279652-138C-4C32-93A0-D1EA1D8B1202}" type="presParOf" srcId="{4F18ECE7-EC9A-4381-B910-0ED94C2BA4FE}" destId="{343E8721-6221-4D3C-8684-59F80AECA4A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BA085A-0196-48CD-898F-ED44F233C7D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73DB38-9456-426A-8E87-AB8D9EC5063A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/>
            <a:t>Oggigiorno, le persone sono costantemente connesse in rete e molto del loro tempo lo passano proprio sui </a:t>
          </a:r>
          <a:r>
            <a:rPr lang="it-IT" b="1" i="0"/>
            <a:t>social network</a:t>
          </a:r>
          <a:r>
            <a:rPr lang="it-IT" b="0" i="0"/>
            <a:t>. </a:t>
          </a:r>
          <a:endParaRPr lang="en-US"/>
        </a:p>
      </dgm:t>
    </dgm:pt>
    <dgm:pt modelId="{92E344AA-A849-422C-810B-91BF3873FEA6}" type="parTrans" cxnId="{A77AFC3A-DD65-4B3B-8EBB-A35B53A46F80}">
      <dgm:prSet/>
      <dgm:spPr/>
      <dgm:t>
        <a:bodyPr/>
        <a:lstStyle/>
        <a:p>
          <a:endParaRPr lang="en-US"/>
        </a:p>
      </dgm:t>
    </dgm:pt>
    <dgm:pt modelId="{8301DE85-B423-4E52-90BF-AF562FEDB5D0}" type="sibTrans" cxnId="{A77AFC3A-DD65-4B3B-8EBB-A35B53A46F80}">
      <dgm:prSet/>
      <dgm:spPr/>
      <dgm:t>
        <a:bodyPr/>
        <a:lstStyle/>
        <a:p>
          <a:endParaRPr lang="en-US"/>
        </a:p>
      </dgm:t>
    </dgm:pt>
    <dgm:pt modelId="{70726895-93B7-4A07-A7D3-6E5C42A4434A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/>
            <a:t>Quest’ultimi sono pian piano diventati un luogo di socializzazione, di intrattenimento e veri e propri contenitori di informazioni.</a:t>
          </a:r>
          <a:endParaRPr lang="en-US"/>
        </a:p>
      </dgm:t>
    </dgm:pt>
    <dgm:pt modelId="{AE3AA74E-50CD-478F-ABB6-E6716384F992}" type="parTrans" cxnId="{BF92820A-C60D-4AE5-A482-6461601E9418}">
      <dgm:prSet/>
      <dgm:spPr/>
      <dgm:t>
        <a:bodyPr/>
        <a:lstStyle/>
        <a:p>
          <a:endParaRPr lang="en-US"/>
        </a:p>
      </dgm:t>
    </dgm:pt>
    <dgm:pt modelId="{6DE01D44-9676-4AFA-8FB3-8F1AEE738845}" type="sibTrans" cxnId="{BF92820A-C60D-4AE5-A482-6461601E9418}">
      <dgm:prSet/>
      <dgm:spPr/>
      <dgm:t>
        <a:bodyPr/>
        <a:lstStyle/>
        <a:p>
          <a:endParaRPr lang="en-US"/>
        </a:p>
      </dgm:t>
    </dgm:pt>
    <dgm:pt modelId="{A58E8C6E-053E-4F07-92DF-C4B5E0B3858F}" type="pres">
      <dgm:prSet presAssocID="{FABA085A-0196-48CD-898F-ED44F233C7D9}" presName="root" presStyleCnt="0">
        <dgm:presLayoutVars>
          <dgm:dir/>
          <dgm:resizeHandles val="exact"/>
        </dgm:presLayoutVars>
      </dgm:prSet>
      <dgm:spPr/>
    </dgm:pt>
    <dgm:pt modelId="{081B2193-4062-4DB1-A901-1C863ADCADCC}" type="pres">
      <dgm:prSet presAssocID="{7873DB38-9456-426A-8E87-AB8D9EC5063A}" presName="compNode" presStyleCnt="0"/>
      <dgm:spPr/>
    </dgm:pt>
    <dgm:pt modelId="{59916E89-54B6-48C2-BF87-CCC62D8DCEAC}" type="pres">
      <dgm:prSet presAssocID="{7873DB38-9456-426A-8E87-AB8D9EC5063A}" presName="bgRect" presStyleLbl="bgShp" presStyleIdx="0" presStyleCnt="2"/>
      <dgm:spPr/>
    </dgm:pt>
    <dgm:pt modelId="{05B52CA9-092C-4905-8641-763547526B75}" type="pres">
      <dgm:prSet presAssocID="{7873DB38-9456-426A-8E87-AB8D9EC5063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ssioni"/>
        </a:ext>
      </dgm:extLst>
    </dgm:pt>
    <dgm:pt modelId="{C9E24286-EE0F-4E6F-AABC-0BC83E439909}" type="pres">
      <dgm:prSet presAssocID="{7873DB38-9456-426A-8E87-AB8D9EC5063A}" presName="spaceRect" presStyleCnt="0"/>
      <dgm:spPr/>
    </dgm:pt>
    <dgm:pt modelId="{AFAE9A86-D84C-4A6D-A286-86CCAC824199}" type="pres">
      <dgm:prSet presAssocID="{7873DB38-9456-426A-8E87-AB8D9EC5063A}" presName="parTx" presStyleLbl="revTx" presStyleIdx="0" presStyleCnt="2">
        <dgm:presLayoutVars>
          <dgm:chMax val="0"/>
          <dgm:chPref val="0"/>
        </dgm:presLayoutVars>
      </dgm:prSet>
      <dgm:spPr/>
    </dgm:pt>
    <dgm:pt modelId="{5E636F84-38A5-4AE8-80C2-FDAD3803DDEF}" type="pres">
      <dgm:prSet presAssocID="{8301DE85-B423-4E52-90BF-AF562FEDB5D0}" presName="sibTrans" presStyleCnt="0"/>
      <dgm:spPr/>
    </dgm:pt>
    <dgm:pt modelId="{E4E36252-56BE-4058-9868-27E8CA58A493}" type="pres">
      <dgm:prSet presAssocID="{70726895-93B7-4A07-A7D3-6E5C42A4434A}" presName="compNode" presStyleCnt="0"/>
      <dgm:spPr/>
    </dgm:pt>
    <dgm:pt modelId="{DF7050C6-FDF6-48A6-B47D-519EB57CB544}" type="pres">
      <dgm:prSet presAssocID="{70726895-93B7-4A07-A7D3-6E5C42A4434A}" presName="bgRect" presStyleLbl="bgShp" presStyleIdx="1" presStyleCnt="2"/>
      <dgm:spPr/>
    </dgm:pt>
    <dgm:pt modelId="{E98530E4-72E5-43AE-AD06-942F40610ED9}" type="pres">
      <dgm:prSet presAssocID="{70726895-93B7-4A07-A7D3-6E5C42A4434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anoforte"/>
        </a:ext>
      </dgm:extLst>
    </dgm:pt>
    <dgm:pt modelId="{46875629-C082-4F0F-968C-32F8B2CD1C97}" type="pres">
      <dgm:prSet presAssocID="{70726895-93B7-4A07-A7D3-6E5C42A4434A}" presName="spaceRect" presStyleCnt="0"/>
      <dgm:spPr/>
    </dgm:pt>
    <dgm:pt modelId="{0711CB62-98A5-4EDF-A30A-B06582F74C70}" type="pres">
      <dgm:prSet presAssocID="{70726895-93B7-4A07-A7D3-6E5C42A4434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F92820A-C60D-4AE5-A482-6461601E9418}" srcId="{FABA085A-0196-48CD-898F-ED44F233C7D9}" destId="{70726895-93B7-4A07-A7D3-6E5C42A4434A}" srcOrd="1" destOrd="0" parTransId="{AE3AA74E-50CD-478F-ABB6-E6716384F992}" sibTransId="{6DE01D44-9676-4AFA-8FB3-8F1AEE738845}"/>
    <dgm:cxn modelId="{A77AFC3A-DD65-4B3B-8EBB-A35B53A46F80}" srcId="{FABA085A-0196-48CD-898F-ED44F233C7D9}" destId="{7873DB38-9456-426A-8E87-AB8D9EC5063A}" srcOrd="0" destOrd="0" parTransId="{92E344AA-A849-422C-810B-91BF3873FEA6}" sibTransId="{8301DE85-B423-4E52-90BF-AF562FEDB5D0}"/>
    <dgm:cxn modelId="{CA945564-8CE3-48D9-8D98-FE9E3C4EF640}" type="presOf" srcId="{7873DB38-9456-426A-8E87-AB8D9EC5063A}" destId="{AFAE9A86-D84C-4A6D-A286-86CCAC824199}" srcOrd="0" destOrd="0" presId="urn:microsoft.com/office/officeart/2018/2/layout/IconVerticalSolidList"/>
    <dgm:cxn modelId="{B30DC957-2259-4DB4-B8EE-AE0CBA00658E}" type="presOf" srcId="{FABA085A-0196-48CD-898F-ED44F233C7D9}" destId="{A58E8C6E-053E-4F07-92DF-C4B5E0B3858F}" srcOrd="0" destOrd="0" presId="urn:microsoft.com/office/officeart/2018/2/layout/IconVerticalSolidList"/>
    <dgm:cxn modelId="{AF36CD86-10E3-4C6A-895F-BCD007F85A86}" type="presOf" srcId="{70726895-93B7-4A07-A7D3-6E5C42A4434A}" destId="{0711CB62-98A5-4EDF-A30A-B06582F74C70}" srcOrd="0" destOrd="0" presId="urn:microsoft.com/office/officeart/2018/2/layout/IconVerticalSolidList"/>
    <dgm:cxn modelId="{A967E0A6-CA44-4416-8F24-14EFF39731BB}" type="presParOf" srcId="{A58E8C6E-053E-4F07-92DF-C4B5E0B3858F}" destId="{081B2193-4062-4DB1-A901-1C863ADCADCC}" srcOrd="0" destOrd="0" presId="urn:microsoft.com/office/officeart/2018/2/layout/IconVerticalSolidList"/>
    <dgm:cxn modelId="{2362B797-2ECD-43EE-BC9C-9C57050ECE38}" type="presParOf" srcId="{081B2193-4062-4DB1-A901-1C863ADCADCC}" destId="{59916E89-54B6-48C2-BF87-CCC62D8DCEAC}" srcOrd="0" destOrd="0" presId="urn:microsoft.com/office/officeart/2018/2/layout/IconVerticalSolidList"/>
    <dgm:cxn modelId="{6B009913-F55B-4340-A2A3-F07F19A86296}" type="presParOf" srcId="{081B2193-4062-4DB1-A901-1C863ADCADCC}" destId="{05B52CA9-092C-4905-8641-763547526B75}" srcOrd="1" destOrd="0" presId="urn:microsoft.com/office/officeart/2018/2/layout/IconVerticalSolidList"/>
    <dgm:cxn modelId="{BF1F6380-9591-4946-8DAD-C10A8D624B9C}" type="presParOf" srcId="{081B2193-4062-4DB1-A901-1C863ADCADCC}" destId="{C9E24286-EE0F-4E6F-AABC-0BC83E439909}" srcOrd="2" destOrd="0" presId="urn:microsoft.com/office/officeart/2018/2/layout/IconVerticalSolidList"/>
    <dgm:cxn modelId="{D5594F58-0E51-440F-898D-4D6E8AAB8B7F}" type="presParOf" srcId="{081B2193-4062-4DB1-A901-1C863ADCADCC}" destId="{AFAE9A86-D84C-4A6D-A286-86CCAC824199}" srcOrd="3" destOrd="0" presId="urn:microsoft.com/office/officeart/2018/2/layout/IconVerticalSolidList"/>
    <dgm:cxn modelId="{87075712-F46D-4720-8A84-DF8DE53E3F48}" type="presParOf" srcId="{A58E8C6E-053E-4F07-92DF-C4B5E0B3858F}" destId="{5E636F84-38A5-4AE8-80C2-FDAD3803DDEF}" srcOrd="1" destOrd="0" presId="urn:microsoft.com/office/officeart/2018/2/layout/IconVerticalSolidList"/>
    <dgm:cxn modelId="{BF28F464-6D29-41F2-8736-96DF735D7128}" type="presParOf" srcId="{A58E8C6E-053E-4F07-92DF-C4B5E0B3858F}" destId="{E4E36252-56BE-4058-9868-27E8CA58A493}" srcOrd="2" destOrd="0" presId="urn:microsoft.com/office/officeart/2018/2/layout/IconVerticalSolidList"/>
    <dgm:cxn modelId="{FFDD98B3-AE90-4E03-B511-FCCC9D3DE120}" type="presParOf" srcId="{E4E36252-56BE-4058-9868-27E8CA58A493}" destId="{DF7050C6-FDF6-48A6-B47D-519EB57CB544}" srcOrd="0" destOrd="0" presId="urn:microsoft.com/office/officeart/2018/2/layout/IconVerticalSolidList"/>
    <dgm:cxn modelId="{400572DA-ACB1-4007-A1E4-D59009EDC502}" type="presParOf" srcId="{E4E36252-56BE-4058-9868-27E8CA58A493}" destId="{E98530E4-72E5-43AE-AD06-942F40610ED9}" srcOrd="1" destOrd="0" presId="urn:microsoft.com/office/officeart/2018/2/layout/IconVerticalSolidList"/>
    <dgm:cxn modelId="{41C6F5DF-0CB9-4FB5-A326-59D44FD83B34}" type="presParOf" srcId="{E4E36252-56BE-4058-9868-27E8CA58A493}" destId="{46875629-C082-4F0F-968C-32F8B2CD1C97}" srcOrd="2" destOrd="0" presId="urn:microsoft.com/office/officeart/2018/2/layout/IconVerticalSolidList"/>
    <dgm:cxn modelId="{4C9DF694-0722-4251-8E99-DCF965516E71}" type="presParOf" srcId="{E4E36252-56BE-4058-9868-27E8CA58A493}" destId="{0711CB62-98A5-4EDF-A30A-B06582F74C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32DAE-CE92-4D32-AA4F-5875AB1AA001}">
      <dsp:nvSpPr>
        <dsp:cNvPr id="0" name=""/>
        <dsp:cNvSpPr/>
      </dsp:nvSpPr>
      <dsp:spPr>
        <a:xfrm>
          <a:off x="0" y="475130"/>
          <a:ext cx="10647680" cy="8771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39D1AB-A976-4E4B-8AB0-91883E9E9D81}">
      <dsp:nvSpPr>
        <dsp:cNvPr id="0" name=""/>
        <dsp:cNvSpPr/>
      </dsp:nvSpPr>
      <dsp:spPr>
        <a:xfrm>
          <a:off x="265341" y="672491"/>
          <a:ext cx="482439" cy="4824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CAE22-6146-4237-A32B-2551AE34A75B}">
      <dsp:nvSpPr>
        <dsp:cNvPr id="0" name=""/>
        <dsp:cNvSpPr/>
      </dsp:nvSpPr>
      <dsp:spPr>
        <a:xfrm>
          <a:off x="1013123" y="475130"/>
          <a:ext cx="9634556" cy="877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33" tIns="92833" rIns="92833" bIns="9283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Oggi tutto è digitale ed il </a:t>
          </a:r>
          <a:r>
            <a:rPr lang="it-IT" sz="1600" b="1" i="0" kern="1200"/>
            <a:t>digital marketing </a:t>
          </a:r>
          <a:r>
            <a:rPr lang="it-IT" sz="1600" b="0" i="0" kern="1200"/>
            <a:t>è stato integrato in quasi tutti gli aspetti dei business, cambiando radicalmente il modo in cui le aziende comunicano e forniscono valore ai clienti.</a:t>
          </a:r>
          <a:endParaRPr lang="en-US" sz="1600" kern="1200"/>
        </a:p>
      </dsp:txBody>
      <dsp:txXfrm>
        <a:off x="1013123" y="475130"/>
        <a:ext cx="9634556" cy="877163"/>
      </dsp:txXfrm>
    </dsp:sp>
    <dsp:sp modelId="{03E9D416-98DA-4397-BA07-A32A20D00993}">
      <dsp:nvSpPr>
        <dsp:cNvPr id="0" name=""/>
        <dsp:cNvSpPr/>
      </dsp:nvSpPr>
      <dsp:spPr>
        <a:xfrm>
          <a:off x="0" y="1571583"/>
          <a:ext cx="10647680" cy="8771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4524A1-9359-4E90-A6D6-7A6E388BBE18}">
      <dsp:nvSpPr>
        <dsp:cNvPr id="0" name=""/>
        <dsp:cNvSpPr/>
      </dsp:nvSpPr>
      <dsp:spPr>
        <a:xfrm>
          <a:off x="265341" y="1768945"/>
          <a:ext cx="482439" cy="4824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E8721-6221-4D3C-8684-59F80AECA4A8}">
      <dsp:nvSpPr>
        <dsp:cNvPr id="0" name=""/>
        <dsp:cNvSpPr/>
      </dsp:nvSpPr>
      <dsp:spPr>
        <a:xfrm>
          <a:off x="1013123" y="1571583"/>
          <a:ext cx="9634556" cy="877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33" tIns="92833" rIns="92833" bIns="9283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Pertanto, se la tua azienda non può implementare ed eseguire una strategia di digital marketing in un mercato online globale in continua crescita, non sarai semplicemente in grado di competere.</a:t>
          </a:r>
          <a:endParaRPr lang="en-US" sz="1600" kern="1200"/>
        </a:p>
      </dsp:txBody>
      <dsp:txXfrm>
        <a:off x="1013123" y="1571583"/>
        <a:ext cx="9634556" cy="8771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16E89-54B6-48C2-BF87-CCC62D8DCEAC}">
      <dsp:nvSpPr>
        <dsp:cNvPr id="0" name=""/>
        <dsp:cNvSpPr/>
      </dsp:nvSpPr>
      <dsp:spPr>
        <a:xfrm>
          <a:off x="0" y="532645"/>
          <a:ext cx="5109464" cy="98334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52CA9-092C-4905-8641-763547526B75}">
      <dsp:nvSpPr>
        <dsp:cNvPr id="0" name=""/>
        <dsp:cNvSpPr/>
      </dsp:nvSpPr>
      <dsp:spPr>
        <a:xfrm>
          <a:off x="297462" y="753898"/>
          <a:ext cx="540840" cy="5408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AE9A86-D84C-4A6D-A286-86CCAC824199}">
      <dsp:nvSpPr>
        <dsp:cNvPr id="0" name=""/>
        <dsp:cNvSpPr/>
      </dsp:nvSpPr>
      <dsp:spPr>
        <a:xfrm>
          <a:off x="1135764" y="532645"/>
          <a:ext cx="3973699" cy="983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071" tIns="104071" rIns="104071" bIns="104071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0" i="0" kern="1200"/>
            <a:t>Oggigiorno, le persone sono costantemente connesse in rete e molto del loro tempo lo passano proprio sui </a:t>
          </a:r>
          <a:r>
            <a:rPr lang="it-IT" sz="1500" b="1" i="0" kern="1200"/>
            <a:t>social network</a:t>
          </a:r>
          <a:r>
            <a:rPr lang="it-IT" sz="1500" b="0" i="0" kern="1200"/>
            <a:t>. </a:t>
          </a:r>
          <a:endParaRPr lang="en-US" sz="1500" kern="1200"/>
        </a:p>
      </dsp:txBody>
      <dsp:txXfrm>
        <a:off x="1135764" y="532645"/>
        <a:ext cx="3973699" cy="983346"/>
      </dsp:txXfrm>
    </dsp:sp>
    <dsp:sp modelId="{DF7050C6-FDF6-48A6-B47D-519EB57CB544}">
      <dsp:nvSpPr>
        <dsp:cNvPr id="0" name=""/>
        <dsp:cNvSpPr/>
      </dsp:nvSpPr>
      <dsp:spPr>
        <a:xfrm>
          <a:off x="0" y="1761828"/>
          <a:ext cx="5109464" cy="98334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8530E4-72E5-43AE-AD06-942F40610ED9}">
      <dsp:nvSpPr>
        <dsp:cNvPr id="0" name=""/>
        <dsp:cNvSpPr/>
      </dsp:nvSpPr>
      <dsp:spPr>
        <a:xfrm>
          <a:off x="297462" y="1983081"/>
          <a:ext cx="540840" cy="5408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1CB62-98A5-4EDF-A30A-B06582F74C70}">
      <dsp:nvSpPr>
        <dsp:cNvPr id="0" name=""/>
        <dsp:cNvSpPr/>
      </dsp:nvSpPr>
      <dsp:spPr>
        <a:xfrm>
          <a:off x="1135764" y="1761828"/>
          <a:ext cx="3973699" cy="983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071" tIns="104071" rIns="104071" bIns="104071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0" i="0" kern="1200"/>
            <a:t>Quest’ultimi sono pian piano diventati un luogo di socializzazione, di intrattenimento e veri e propri contenitori di informazioni.</a:t>
          </a:r>
          <a:endParaRPr lang="en-US" sz="1500" kern="1200"/>
        </a:p>
      </dsp:txBody>
      <dsp:txXfrm>
        <a:off x="1135764" y="1761828"/>
        <a:ext cx="3973699" cy="983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093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6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7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23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147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6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0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3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9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4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4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67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917" y="4895946"/>
            <a:ext cx="7772400" cy="1635277"/>
          </a:xfrm>
        </p:spPr>
        <p:txBody>
          <a:bodyPr>
            <a:noAutofit/>
          </a:bodyPr>
          <a:lstStyle/>
          <a:p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chemeClr val="accent2"/>
                </a:solidFill>
              </a:rPr>
              <a:t>LE PRINCIPALI FASI DI SVILUPPO DI UN PIANO DI MARKETING DIGITALE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5797" y="4882829"/>
            <a:ext cx="2868990" cy="154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5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40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2: fate un audit dei social media </a:t>
            </a:r>
            <a:b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  <a:t>Prima di definire il proprio piano di social media marketing, l'azienda deve valutare l'utilizzo attuale dei social e la sua efficacia.</a:t>
            </a:r>
            <a:endParaRPr lang="en-US" sz="25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86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900" i="1" spc="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Ciò significa capire </a:t>
            </a:r>
            <a:br>
              <a:rPr lang="en-US" sz="1900" i="1" spc="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900" i="1" spc="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900" i="1" spc="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1900" spc="200">
                <a:solidFill>
                  <a:srgbClr val="FFFFFF"/>
                </a:solidFill>
              </a:rPr>
              <a:t>chi si connette attualmente con l'azienda e il suo brand attraverso i social, </a:t>
            </a:r>
            <a:br>
              <a:rPr lang="en-US" sz="1900" spc="200">
                <a:solidFill>
                  <a:srgbClr val="FFFFFF"/>
                </a:solidFill>
              </a:rPr>
            </a:br>
            <a:br>
              <a:rPr lang="en-US" sz="1900" spc="200">
                <a:solidFill>
                  <a:srgbClr val="FFFFFF"/>
                </a:solidFill>
              </a:rPr>
            </a:br>
            <a:r>
              <a:rPr lang="en-US" sz="1900" spc="200">
                <a:solidFill>
                  <a:srgbClr val="FFFFFF"/>
                </a:solidFill>
              </a:rPr>
              <a:t>- quali social sono utilizzati dal target aziendale e</a:t>
            </a:r>
            <a:br>
              <a:rPr lang="en-US" sz="1900" spc="200">
                <a:solidFill>
                  <a:srgbClr val="FFFFFF"/>
                </a:solidFill>
              </a:rPr>
            </a:br>
            <a:r>
              <a:rPr lang="en-US" sz="1900" spc="200">
                <a:solidFill>
                  <a:srgbClr val="FFFFFF"/>
                </a:solidFill>
              </a:rPr>
              <a:t>per quali aspetti la presenza aziendale sui social è paragonabile a quella dei concorrenti.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18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40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3: scegliete le piattaforme social più funzionali su cui lavorare</a:t>
            </a:r>
            <a:b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3000" cap="none" dirty="0">
                <a:solidFill>
                  <a:schemeClr val="bg1"/>
                </a:solidFill>
                <a:latin typeface="Segoe UI" panose="020B0502040204020203" pitchFamily="34" charset="0"/>
              </a:rPr>
              <a:t>Una volta terminata la verifica dei social media, è ora di scegliere il tipo di presenza online. Scegliete le piattaforme che si sposano al meglio con la mission e gli obiettivi social dell'azienda</a:t>
            </a:r>
            <a: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  <a:t>.</a:t>
            </a:r>
            <a:endParaRPr lang="en-US" sz="25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5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6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4: fatevi ispirare dai social leader di settore, dai concorrenti e dagli opinion leader delle community online </a:t>
            </a:r>
            <a:b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  <a:t>Se l'azienda non sa quali tipologie di contenuti e informazioni otterranno l'engagement maggiore, può trarre ispirazione dai contenuti condivisi da altre imprese operanti nel suo settore. 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528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228600"/>
            <a:ext cx="11518900" cy="6286500"/>
          </a:xfrm>
        </p:spPr>
        <p:txBody>
          <a:bodyPr>
            <a:normAutofit/>
          </a:bodyPr>
          <a:lstStyle/>
          <a:p>
            <a:pPr algn="ctr"/>
            <a:r>
              <a:rPr lang="it-IT" sz="3000" cap="none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</a:rPr>
              <a:t>L'azienda può monitorare i social media anche per trovare il modo di distinguersi dai concorrenti e rivolgersi a un pubblico che potrebbe aver trascurato.</a:t>
            </a:r>
            <a:endParaRPr lang="it-IT" sz="3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7946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bg1"/>
                </a:solidFill>
              </a:rPr>
              <a:t>Fase 5: create un piano dei contenuti e un cronoprogramma per le azioni sui social</a:t>
            </a:r>
            <a:br>
              <a:rPr lang="it-IT" sz="2800" cap="none" dirty="0">
                <a:solidFill>
                  <a:schemeClr val="bg1"/>
                </a:solidFill>
              </a:rPr>
            </a:br>
            <a:br>
              <a:rPr lang="it-IT" sz="2800" cap="none" dirty="0">
                <a:solidFill>
                  <a:schemeClr val="bg1"/>
                </a:solidFill>
              </a:rPr>
            </a:br>
            <a:r>
              <a:rPr lang="it-IT" sz="2800" cap="none" dirty="0">
                <a:solidFill>
                  <a:schemeClr val="bg1"/>
                </a:solidFill>
              </a:rPr>
              <a:t>il piano di social media marketing dovrebbe includere un piano di </a:t>
            </a:r>
            <a:r>
              <a:rPr lang="it-IT" sz="2800" cap="none" dirty="0" err="1">
                <a:solidFill>
                  <a:schemeClr val="bg1"/>
                </a:solidFill>
              </a:rPr>
              <a:t>content</a:t>
            </a:r>
            <a:r>
              <a:rPr lang="it-IT" sz="2800" cap="none" dirty="0">
                <a:solidFill>
                  <a:schemeClr val="bg1"/>
                </a:solidFill>
              </a:rPr>
              <a:t> marketing.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16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7" name="Straight Connector 5126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122" name="Picture 2" descr="Cos'è un piano marketing per ristorante e come attuarlo">
            <a:extLst>
              <a:ext uri="{FF2B5EF4-FFF2-40B4-BE49-F238E27FC236}">
                <a16:creationId xmlns:a16="http://schemas.microsoft.com/office/drawing/2014/main" id="{A685B755-39CA-4BB0-BF22-99BD53EF3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6712" b="668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Rectangle 5130">
            <a:extLst>
              <a:ext uri="{FF2B5EF4-FFF2-40B4-BE49-F238E27FC236}">
                <a16:creationId xmlns:a16="http://schemas.microsoft.com/office/drawing/2014/main" id="{014CD94B-6292-41B3-B053-01121CE90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0DFF2CE-306F-544E-D840-1DB0EEB8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800" spc="200">
                <a:solidFill>
                  <a:srgbClr val="FFFFFF"/>
                </a:solidFill>
              </a:rPr>
              <a:t>Il piano di content marketing dovrebbe rispondere alle seguenti domande:</a:t>
            </a:r>
            <a:br>
              <a:rPr lang="en-US" sz="2800" spc="200">
                <a:solidFill>
                  <a:srgbClr val="FFFFFF"/>
                </a:solidFill>
              </a:rPr>
            </a:br>
            <a:endParaRPr lang="en-US" sz="2800" b="1" spc="200">
              <a:solidFill>
                <a:srgbClr val="FFFFFF"/>
              </a:solidFill>
            </a:endParaRPr>
          </a:p>
        </p:txBody>
      </p:sp>
      <p:cxnSp>
        <p:nvCxnSpPr>
          <p:cNvPr id="5133" name="Straight Connector 5132">
            <a:extLst>
              <a:ext uri="{FF2B5EF4-FFF2-40B4-BE49-F238E27FC236}">
                <a16:creationId xmlns:a16="http://schemas.microsoft.com/office/drawing/2014/main" id="{69BDC10B-3439-4B01-9129-15D8245B0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847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64" name="Straight Connector 6154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5" name="Rectangle 6156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6" name="Rectangle 6158">
            <a:extLst>
              <a:ext uri="{FF2B5EF4-FFF2-40B4-BE49-F238E27FC236}">
                <a16:creationId xmlns:a16="http://schemas.microsoft.com/office/drawing/2014/main" id="{D466ED9E-26EA-40AB-B919-DFF8A428A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7" name="Rectangle 6160">
            <a:extLst>
              <a:ext uri="{FF2B5EF4-FFF2-40B4-BE49-F238E27FC236}">
                <a16:creationId xmlns:a16="http://schemas.microsoft.com/office/drawing/2014/main" id="{DDCCBFA3-DA3F-4995-BA0B-C86251B29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0DFF2CE-306F-544E-D840-1DB0EEB8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62" y="731520"/>
            <a:ext cx="4887482" cy="50668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br>
              <a:rPr lang="en-US" sz="1400" spc="200">
                <a:solidFill>
                  <a:srgbClr val="FFFFFF"/>
                </a:solidFill>
              </a:rPr>
            </a:br>
            <a:r>
              <a:rPr lang="en-US" sz="1400" spc="200">
                <a:solidFill>
                  <a:srgbClr val="FFFFFF"/>
                </a:solidFill>
              </a:rPr>
              <a:t> </a:t>
            </a:r>
            <a:br>
              <a:rPr lang="en-US" sz="1400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Quali tipi di contenuti l'azienda intende pubblicare e promuovere sui social?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Chi creerà 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Con quale frequenza l'azienda pubblicherà 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•Qual è la target audience per ciascun tipo di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In che modo l'azienda promuoverà i contenuti?</a:t>
            </a:r>
            <a:endParaRPr lang="en-US" sz="2400" b="1" spc="200" dirty="0">
              <a:solidFill>
                <a:srgbClr val="FFFFFF"/>
              </a:solidFill>
            </a:endParaRPr>
          </a:p>
        </p:txBody>
      </p:sp>
      <p:cxnSp>
        <p:nvCxnSpPr>
          <p:cNvPr id="6163" name="Straight Connector 6162">
            <a:extLst>
              <a:ext uri="{FF2B5EF4-FFF2-40B4-BE49-F238E27FC236}">
                <a16:creationId xmlns:a16="http://schemas.microsoft.com/office/drawing/2014/main" id="{F9239814-858E-4E48-99D2-C6BD49B77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0" name="Picture 6" descr="Jugglery Illustrationen und Clip-Art. 85 Jugglery Lizenzfreie ...">
            <a:extLst>
              <a:ext uri="{FF2B5EF4-FFF2-40B4-BE49-F238E27FC236}">
                <a16:creationId xmlns:a16="http://schemas.microsoft.com/office/drawing/2014/main" id="{CAC8A0C5-1BFB-4398-8999-81D8BEBF35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5" r="1" b="1"/>
          <a:stretch/>
        </p:blipFill>
        <p:spPr bwMode="auto">
          <a:xfrm>
            <a:off x="6197600" y="1859280"/>
            <a:ext cx="5459470" cy="557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420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6: sperimentate, valutate e modificate il vostro piano di social media marketing </a:t>
            </a:r>
            <a:b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  <a:t>Per scoprire quali modifiche dovete apportare alla vostra strategia di social media marketing, dovreste costantemente sottoporla a test, ad esempio dei sondaggi.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6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he cos'è il Digital Marketing ? | Square Media Agency">
            <a:extLst>
              <a:ext uri="{FF2B5EF4-FFF2-40B4-BE49-F238E27FC236}">
                <a16:creationId xmlns:a16="http://schemas.microsoft.com/office/drawing/2014/main" id="{087E204B-7F92-50EA-6F53-D74D5832FF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105" y="2092485"/>
            <a:ext cx="3248522" cy="328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28BB7E4-3949-7A25-1E69-FBDDAF46886B}"/>
              </a:ext>
            </a:extLst>
          </p:cNvPr>
          <p:cNvSpPr txBox="1"/>
          <p:nvPr/>
        </p:nvSpPr>
        <p:spPr>
          <a:xfrm>
            <a:off x="5201920" y="2092485"/>
            <a:ext cx="5750559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6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E’ la componente del marketing che utilizza Internet e le tecnologie digitali, </a:t>
            </a:r>
            <a:r>
              <a:rPr lang="it-IT" sz="2600" dirty="0">
                <a:solidFill>
                  <a:srgbClr val="4D5156"/>
                </a:solidFill>
                <a:latin typeface="arial" panose="020B0604020202020204" pitchFamily="34" charset="0"/>
              </a:rPr>
              <a:t>basate online, </a:t>
            </a:r>
            <a:r>
              <a:rPr lang="it-IT" sz="26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come computer desktop, telefoni cellulari e altri media e piattaforme digitali, per promuovere prodotti e servizi.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91923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asellaDiTesto 2">
            <a:extLst>
              <a:ext uri="{FF2B5EF4-FFF2-40B4-BE49-F238E27FC236}">
                <a16:creationId xmlns:a16="http://schemas.microsoft.com/office/drawing/2014/main" id="{05E2AB56-F323-F358-FC85-BDD8F4A82919}"/>
              </a:ext>
            </a:extLst>
          </p:cNvPr>
          <p:cNvGraphicFramePr/>
          <p:nvPr/>
        </p:nvGraphicFramePr>
        <p:xfrm>
          <a:off x="965200" y="1270000"/>
          <a:ext cx="10647680" cy="2923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622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ocial Network: ecco tutte le principali piattaforme | Posizionamento Siti  Web">
            <a:extLst>
              <a:ext uri="{FF2B5EF4-FFF2-40B4-BE49-F238E27FC236}">
                <a16:creationId xmlns:a16="http://schemas.microsoft.com/office/drawing/2014/main" id="{6C9A017D-5C0A-5C67-D986-E8A341626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993" y="227076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8" name="CasellaDiTesto 5">
            <a:extLst>
              <a:ext uri="{FF2B5EF4-FFF2-40B4-BE49-F238E27FC236}">
                <a16:creationId xmlns:a16="http://schemas.microsoft.com/office/drawing/2014/main" id="{6E30DDAE-E343-B7D7-1A39-D1777C5C0928}"/>
              </a:ext>
            </a:extLst>
          </p:cNvPr>
          <p:cNvGraphicFramePr/>
          <p:nvPr/>
        </p:nvGraphicFramePr>
        <p:xfrm>
          <a:off x="5903976" y="1551741"/>
          <a:ext cx="5109464" cy="3277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4747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CFC7879-2780-DC7E-8915-1A7115A48F1F}"/>
              </a:ext>
            </a:extLst>
          </p:cNvPr>
          <p:cNvSpPr txBox="1"/>
          <p:nvPr/>
        </p:nvSpPr>
        <p:spPr>
          <a:xfrm>
            <a:off x="4307839" y="1666240"/>
            <a:ext cx="677671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bg1"/>
                </a:solidFill>
                <a:latin typeface="arial" panose="020B0604020202020204" pitchFamily="34" charset="0"/>
              </a:rPr>
              <a:t>SOCIAL MEDIA MARKETING</a:t>
            </a:r>
          </a:p>
          <a:p>
            <a:endParaRPr lang="it-IT" sz="25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it-IT" sz="25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quella branca del marketing che si occupa di generare visibilità e interazioni su social media, comunità virtuali per imprese, enti pubblici, associazioni, personalità. </a:t>
            </a:r>
            <a:endParaRPr lang="it-IT" sz="2500" dirty="0">
              <a:solidFill>
                <a:schemeClr val="bg1"/>
              </a:solidFill>
            </a:endParaRPr>
          </a:p>
        </p:txBody>
      </p:sp>
      <p:pic>
        <p:nvPicPr>
          <p:cNvPr id="6" name="Picture 4" descr="Social Media Marketing per attività locali | Diacomm">
            <a:extLst>
              <a:ext uri="{FF2B5EF4-FFF2-40B4-BE49-F238E27FC236}">
                <a16:creationId xmlns:a16="http://schemas.microsoft.com/office/drawing/2014/main" id="{544AE601-5F77-97F5-F5AA-0AAC00A3F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87" y="1731456"/>
            <a:ext cx="2900611" cy="329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14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i="1" spc="200" dirty="0" err="1">
                <a:solidFill>
                  <a:srgbClr val="FFFFFF"/>
                </a:solidFill>
              </a:rPr>
              <a:t>Fase</a:t>
            </a:r>
            <a:r>
              <a:rPr lang="en-US" sz="3000" b="1" i="1" spc="200" dirty="0">
                <a:solidFill>
                  <a:srgbClr val="FFFFFF"/>
                </a:solidFill>
              </a:rPr>
              <a:t> 1: individuate </a:t>
            </a:r>
            <a:r>
              <a:rPr lang="en-US" sz="3000" b="1" i="1" spc="200" dirty="0" err="1">
                <a:solidFill>
                  <a:srgbClr val="FFFFFF"/>
                </a:solidFill>
              </a:rPr>
              <a:t>gli</a:t>
            </a:r>
            <a:r>
              <a:rPr lang="en-US" sz="3000" b="1" i="1" spc="200" dirty="0">
                <a:solidFill>
                  <a:srgbClr val="FFFFFF"/>
                </a:solidFill>
              </a:rPr>
              <a:t> </a:t>
            </a:r>
            <a:r>
              <a:rPr lang="en-US" sz="3000" b="1" i="1" spc="200" dirty="0" err="1">
                <a:solidFill>
                  <a:srgbClr val="FFFFFF"/>
                </a:solidFill>
              </a:rPr>
              <a:t>obiettivi</a:t>
            </a:r>
            <a:r>
              <a:rPr lang="en-US" sz="3000" b="1" i="1" spc="200" dirty="0">
                <a:solidFill>
                  <a:srgbClr val="FFFFFF"/>
                </a:solidFill>
              </a:rPr>
              <a:t> del social media marketing</a:t>
            </a:r>
            <a:br>
              <a:rPr lang="en-US" sz="3300" spc="200" dirty="0">
                <a:solidFill>
                  <a:srgbClr val="FFFFFF"/>
                </a:solidFill>
              </a:rPr>
            </a:br>
            <a:br>
              <a:rPr lang="en-US" sz="3300" spc="200" dirty="0">
                <a:solidFill>
                  <a:srgbClr val="FFFFFF"/>
                </a:solidFill>
              </a:rPr>
            </a:br>
            <a:br>
              <a:rPr lang="en-US" sz="3300" spc="200" dirty="0">
                <a:solidFill>
                  <a:srgbClr val="FFFFFF"/>
                </a:solidFill>
              </a:rPr>
            </a:br>
            <a:r>
              <a:rPr lang="en-US" sz="2300" spc="200" dirty="0">
                <a:solidFill>
                  <a:srgbClr val="FFFFFF"/>
                </a:solidFill>
              </a:rPr>
              <a:t>Il primo </a:t>
            </a:r>
            <a:r>
              <a:rPr lang="en-US" sz="2300" spc="200" dirty="0" err="1">
                <a:solidFill>
                  <a:srgbClr val="FFFFFF"/>
                </a:solidFill>
              </a:rPr>
              <a:t>passo</a:t>
            </a:r>
            <a:r>
              <a:rPr lang="en-US" sz="2300" spc="200" dirty="0">
                <a:solidFill>
                  <a:srgbClr val="FFFFFF"/>
                </a:solidFill>
              </a:rPr>
              <a:t> per </a:t>
            </a:r>
            <a:r>
              <a:rPr lang="en-US" sz="2300" spc="200" dirty="0" err="1">
                <a:solidFill>
                  <a:srgbClr val="FFFFFF"/>
                </a:solidFill>
              </a:rPr>
              <a:t>definire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qualunque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strategia</a:t>
            </a:r>
            <a:r>
              <a:rPr lang="en-US" sz="2300" spc="200" dirty="0">
                <a:solidFill>
                  <a:srgbClr val="FFFFFF"/>
                </a:solidFill>
              </a:rPr>
              <a:t> di social media marketing è </a:t>
            </a:r>
            <a:r>
              <a:rPr lang="en-US" sz="2300" spc="200" dirty="0" err="1">
                <a:solidFill>
                  <a:srgbClr val="FFFFFF"/>
                </a:solidFill>
              </a:rPr>
              <a:t>stabilire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gli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obiettivi</a:t>
            </a:r>
            <a:r>
              <a:rPr lang="en-US" sz="2300" spc="200" dirty="0">
                <a:solidFill>
                  <a:srgbClr val="FFFFFF"/>
                </a:solidFill>
              </a:rPr>
              <a:t> e le </a:t>
            </a:r>
            <a:r>
              <a:rPr lang="en-US" sz="2300" spc="200" dirty="0" err="1">
                <a:solidFill>
                  <a:srgbClr val="FFFFFF"/>
                </a:solidFill>
              </a:rPr>
              <a:t>finalità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che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l'impresa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intende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raggiungere</a:t>
            </a:r>
            <a:r>
              <a:rPr lang="en-US" sz="2300" spc="2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869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3" name="Straight Connector 4102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mart working: approccio agile alle risorse umane">
            <a:extLst>
              <a:ext uri="{FF2B5EF4-FFF2-40B4-BE49-F238E27FC236}">
                <a16:creationId xmlns:a16="http://schemas.microsoft.com/office/drawing/2014/main" id="{58A57FA6-CAB5-158A-0ADD-D7553BC522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12" r="-1" b="4559"/>
          <a:stretch/>
        </p:blipFill>
        <p:spPr bwMode="auto">
          <a:xfrm>
            <a:off x="20" y="-1"/>
            <a:ext cx="121889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7164674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 spc="200" dirty="0" err="1">
                <a:solidFill>
                  <a:schemeClr val="tx1"/>
                </a:solidFill>
              </a:rPr>
              <a:t>Quando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definisce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i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propri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obiettivi</a:t>
            </a:r>
            <a:r>
              <a:rPr lang="en-US" sz="3000" spc="200" dirty="0">
                <a:solidFill>
                  <a:schemeClr val="tx1"/>
                </a:solidFill>
              </a:rPr>
              <a:t>, </a:t>
            </a:r>
            <a:r>
              <a:rPr lang="en-US" sz="3000" spc="200" dirty="0" err="1">
                <a:solidFill>
                  <a:schemeClr val="tx1"/>
                </a:solidFill>
              </a:rPr>
              <a:t>l'azienda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dovrebbe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anche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utilizzare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l'approcciO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4000" b="1" spc="200" dirty="0">
                <a:solidFill>
                  <a:schemeClr val="tx1"/>
                </a:solidFill>
                <a:highlight>
                  <a:srgbClr val="FFFF00"/>
                </a:highlight>
              </a:rPr>
              <a:t>SMART</a:t>
            </a:r>
            <a:r>
              <a:rPr lang="en-US" sz="4000" spc="200" dirty="0">
                <a:solidFill>
                  <a:schemeClr val="tx1"/>
                </a:solidFill>
              </a:rPr>
              <a:t>:</a:t>
            </a:r>
            <a:r>
              <a:rPr lang="en-US" sz="5600" spc="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109" name="Straight Connector 4108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404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fontAlgn="base"/>
            <a:r>
              <a:rPr lang="en-US" sz="1800" spc="200">
                <a:solidFill>
                  <a:schemeClr val="bg1"/>
                </a:solidFill>
              </a:rPr>
              <a:t>• </a:t>
            </a:r>
            <a:r>
              <a:rPr lang="en-US" sz="1800" b="1" spc="200">
                <a:solidFill>
                  <a:schemeClr val="bg1"/>
                </a:solidFill>
              </a:rPr>
              <a:t>Specifico (specific): </a:t>
            </a:r>
            <a:r>
              <a:rPr lang="en-US" sz="1800" spc="200">
                <a:solidFill>
                  <a:schemeClr val="bg1"/>
                </a:solidFill>
              </a:rPr>
              <a:t>individuare un'area di miglioramento specifica. </a:t>
            </a:r>
            <a:br>
              <a:rPr lang="en-US" sz="1800" spc="200">
                <a:solidFill>
                  <a:schemeClr val="bg1"/>
                </a:solidFill>
              </a:rPr>
            </a:br>
            <a:br>
              <a:rPr lang="en-US" sz="1800" spc="200">
                <a:solidFill>
                  <a:schemeClr val="bg1"/>
                </a:solidFill>
              </a:rPr>
            </a:br>
            <a:r>
              <a:rPr lang="en-US" sz="1800" spc="200">
                <a:solidFill>
                  <a:schemeClr val="bg1"/>
                </a:solidFill>
              </a:rPr>
              <a:t>• </a:t>
            </a:r>
            <a:r>
              <a:rPr lang="en-US" sz="1800" b="1" spc="200">
                <a:solidFill>
                  <a:schemeClr val="bg1"/>
                </a:solidFill>
              </a:rPr>
              <a:t>Misurabile (measurable): </a:t>
            </a:r>
            <a:r>
              <a:rPr lang="en-US" sz="1800" spc="200">
                <a:solidFill>
                  <a:schemeClr val="bg1"/>
                </a:solidFill>
              </a:rPr>
              <a:t>quantificare, o almeno proporre, un indicatore dei progressi compiuti.</a:t>
            </a:r>
            <a:br>
              <a:rPr lang="en-US" sz="1800" spc="200">
                <a:solidFill>
                  <a:schemeClr val="bg1"/>
                </a:solidFill>
              </a:rPr>
            </a:br>
            <a:br>
              <a:rPr lang="en-US" sz="1800" spc="200">
                <a:solidFill>
                  <a:schemeClr val="bg1"/>
                </a:solidFill>
              </a:rPr>
            </a:br>
            <a:r>
              <a:rPr lang="en-US" sz="1800" spc="200">
                <a:solidFill>
                  <a:schemeClr val="bg1"/>
                </a:solidFill>
              </a:rPr>
              <a:t>• </a:t>
            </a:r>
            <a:r>
              <a:rPr lang="en-US" sz="1800" b="1" spc="200">
                <a:solidFill>
                  <a:schemeClr val="bg1"/>
                </a:solidFill>
              </a:rPr>
              <a:t>Realizzabile (achievable): </a:t>
            </a:r>
            <a:r>
              <a:rPr lang="en-US" sz="1800" spc="200">
                <a:solidFill>
                  <a:schemeClr val="bg1"/>
                </a:solidFill>
              </a:rPr>
              <a:t>concordare l'obiettivo e allinearlo con i più generali obiettivi aziendali.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100" spc="200">
                <a:solidFill>
                  <a:schemeClr val="bg1"/>
                </a:solidFill>
              </a:rPr>
              <a:t>• </a:t>
            </a:r>
            <a:r>
              <a:rPr lang="en-US" sz="2100" b="1" spc="200">
                <a:solidFill>
                  <a:schemeClr val="bg1"/>
                </a:solidFill>
              </a:rPr>
              <a:t>Realistico (realistic): </a:t>
            </a:r>
            <a:r>
              <a:rPr lang="en-US" sz="2100" spc="200">
                <a:solidFill>
                  <a:schemeClr val="bg1"/>
                </a:solidFill>
              </a:rPr>
              <a:t>indicare quali risultati possono essere realisticamente raggiunti sulla base delle risorse disponibili.</a:t>
            </a:r>
            <a:br>
              <a:rPr lang="en-US" sz="2100" spc="200">
                <a:solidFill>
                  <a:schemeClr val="bg1"/>
                </a:solidFill>
              </a:rPr>
            </a:br>
            <a:br>
              <a:rPr lang="en-US" sz="2100" spc="200">
                <a:solidFill>
                  <a:schemeClr val="bg1"/>
                </a:solidFill>
              </a:rPr>
            </a:br>
            <a:r>
              <a:rPr lang="en-US" sz="2100" spc="200">
                <a:solidFill>
                  <a:schemeClr val="bg1"/>
                </a:solidFill>
              </a:rPr>
              <a:t>• </a:t>
            </a:r>
            <a:r>
              <a:rPr lang="en-US" sz="2100" b="1" spc="200">
                <a:solidFill>
                  <a:schemeClr val="bg1"/>
                </a:solidFill>
              </a:rPr>
              <a:t>Correlato al tempo (time-related): </a:t>
            </a:r>
            <a:r>
              <a:rPr lang="en-US" sz="2100" spc="200">
                <a:solidFill>
                  <a:schemeClr val="bg1"/>
                </a:solidFill>
              </a:rPr>
              <a:t>specificare quando sarà possibile raggiungere i risultati.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76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Arancione ros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142</TotalTime>
  <Words>676</Words>
  <Application>Microsoft Office PowerPoint</Application>
  <PresentationFormat>Widescreen</PresentationFormat>
  <Paragraphs>22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Segoe UI</vt:lpstr>
      <vt:lpstr>Trebuchet MS</vt:lpstr>
      <vt:lpstr>Tw Cen MT</vt:lpstr>
      <vt:lpstr>Wingdings 3</vt:lpstr>
      <vt:lpstr>Integrale</vt:lpstr>
      <vt:lpstr> LE PRINCIPALI FASI DI SVILUPPO DI UN PIANO DI MARKETING DIGITALE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Fase 1: individuate gli obiettivi del social media marketing   Il primo passo per definire qualunque strategia di social media marketing è stabilire gli obiettivi e le finalità che l'impresa intende raggiungere.</vt:lpstr>
      <vt:lpstr>Quando definisce i propri obiettivi, l'azienda dovrebbe anche utilizzare l'approcciO SMART: </vt:lpstr>
      <vt:lpstr>• Specifico (specific): individuare un'area di miglioramento specifica.   • Misurabile (measurable): quantificare, o almeno proporre, un indicatore dei progressi compiuti.  • Realizzabile (achievable): concordare l'obiettivo e allinearlo con i più generali obiettivi aziendali. </vt:lpstr>
      <vt:lpstr>• Realistico (realistic): indicare quali risultati possono essere realisticamente raggiunti sulla base delle risorse disponibili.  • Correlato al tempo (time-related): specificare quando sarà possibile raggiungere i risultati.</vt:lpstr>
      <vt:lpstr>Fase 2: fate un audit dei social media   Prima di definire il proprio piano di social media marketing, l'azienda deve valutare l'utilizzo attuale dei social e la sua efficacia.</vt:lpstr>
      <vt:lpstr>Ciò significa capire   - chi si connette attualmente con l'azienda e il suo brand attraverso i social,   - quali social sono utilizzati dal target aziendale e per quali aspetti la presenza aziendale sui social è paragonabile a quella dei concorrenti.</vt:lpstr>
      <vt:lpstr>Fase 3: scegliete le piattaforme social più funzionali su cui lavorare  Una volta terminata la verifica dei social media, è ora di scegliere il tipo di presenza online. Scegliete le piattaforme che si sposano al meglio con la mission e gli obiettivi social dell'azienda.</vt:lpstr>
      <vt:lpstr>Fase 4: fatevi ispirare dai social leader di settore, dai concorrenti e dagli opinion leader delle community online   Se l'azienda non sa quali tipologie di contenuti e informazioni otterranno l'engagement maggiore, può trarre ispirazione dai contenuti condivisi da altre imprese operanti nel suo settore. </vt:lpstr>
      <vt:lpstr>L'azienda può monitorare i social media anche per trovare il modo di distinguersi dai concorrenti e rivolgersi a un pubblico che potrebbe aver trascurato.</vt:lpstr>
      <vt:lpstr>Fase 5: create un piano dei contenuti e un cronoprogramma per le azioni sui social  il piano di social media marketing dovrebbe includere un piano di content marketing.</vt:lpstr>
      <vt:lpstr>Il piano di content marketing dovrebbe rispondere alle seguenti domande: </vt:lpstr>
      <vt:lpstr>   • Quali tipi di contenuti l'azienda intende pubblicare e promuovere sui social?   • Chi creerà i contenuti?   • Con quale frequenza l'azienda pubblicherà i contenuti?    •Qual è la target audience per ciascun tipo di contenuti?   • In che modo l'azienda promuoverà i contenuti?</vt:lpstr>
      <vt:lpstr>Fase 6: sperimentate, valutate e modificate il vostro piano di social media marketing   Per scoprire quali modifiche dovete apportare alla vostra strategia di social media marketing, dovreste costantemente sottoporla a test, ad esempio dei sondaggi.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14</cp:revision>
  <dcterms:created xsi:type="dcterms:W3CDTF">2023-04-01T14:58:36Z</dcterms:created>
  <dcterms:modified xsi:type="dcterms:W3CDTF">2024-02-22T18:31:27Z</dcterms:modified>
</cp:coreProperties>
</file>