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315" r:id="rId7"/>
    <p:sldId id="271" r:id="rId8"/>
    <p:sldId id="27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79E"/>
    <a:srgbClr val="8089FF"/>
    <a:srgbClr val="712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4"/>
    <p:restoredTop sz="94155"/>
  </p:normalViewPr>
  <p:slideViewPr>
    <p:cSldViewPr snapToGrid="0">
      <p:cViewPr varScale="1">
        <p:scale>
          <a:sx n="116" d="100"/>
          <a:sy n="116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5400" b="1" dirty="0">
                <a:solidFill>
                  <a:srgbClr val="8089FF"/>
                </a:solidFill>
              </a:rPr>
              <a:t>1.1. Cercare un’immagine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sz="1400" dirty="0"/>
          </a:p>
          <a:p>
            <a:pPr algn="r"/>
            <a:r>
              <a:rPr lang="it-IT" sz="1400" dirty="0"/>
              <a:t>Storia e immagine</a:t>
            </a:r>
          </a:p>
          <a:p>
            <a:pPr algn="r"/>
            <a:r>
              <a:rPr lang="it-IT" sz="1400" dirty="0"/>
              <a:t>Prof.ssa Maddalena Carli</a:t>
            </a:r>
          </a:p>
          <a:p>
            <a:pPr algn="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1FC01-86BF-8064-926B-AA60537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E379E"/>
                </a:solidFill>
              </a:rPr>
              <a:t>1.1. Il corso di Storia e immagine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  <a:ln>
            <a:solidFill>
              <a:srgbClr val="2E379E"/>
            </a:solidFill>
          </a:ln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Unità 1</a:t>
            </a:r>
            <a:r>
              <a:rPr lang="it-IT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immagini e la storia.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Genealogie, sguardi, dispositivi</a:t>
            </a:r>
          </a:p>
          <a:p>
            <a:pPr marL="0" indent="0" algn="just">
              <a:buNone/>
            </a:pP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1.1. Cercare un’immagine</a:t>
            </a:r>
          </a:p>
          <a:p>
            <a:pPr marL="0" indent="0" algn="just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1.2. Descrivere un’immagine</a:t>
            </a:r>
          </a:p>
          <a:p>
            <a:pPr marL="0" indent="0" algn="just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1.3. Interpretare un’immagine</a:t>
            </a:r>
          </a:p>
          <a:p>
            <a:pPr marL="0" indent="0" algn="just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1.4. Immagini che ci guardano</a:t>
            </a:r>
          </a:p>
          <a:p>
            <a:pPr marL="0" indent="0" algn="just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1.5. Vedere/non vedere la guerra (I)</a:t>
            </a:r>
          </a:p>
          <a:p>
            <a:pPr marL="0" indent="0" algn="just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1.6. Vedere/non vedere la guerra (II)</a:t>
            </a:r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None/>
            </a:pPr>
            <a:endParaRPr lang="fr-FR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3E3FF1-87BD-BD51-4654-16E864681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2E379E"/>
            </a:solidFill>
          </a:ln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Unità 2</a:t>
            </a:r>
            <a:r>
              <a:rPr lang="it-IT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Guerre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2.1. L’Ottocento </a:t>
            </a:r>
          </a:p>
          <a:p>
            <a:pPr marL="0" indent="0" algn="just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2.2. La Grande Guerra </a:t>
            </a:r>
          </a:p>
          <a:p>
            <a:pPr marL="0" indent="0" algn="just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2.3. La seconda guerra mondiale (I)</a:t>
            </a:r>
          </a:p>
          <a:p>
            <a:pPr marL="0" indent="0" algn="just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2.4. La seconda guerra mondiale (II)</a:t>
            </a:r>
          </a:p>
          <a:p>
            <a:pPr marL="0" indent="0" algn="just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2.5. Decolonizzazione (I)</a:t>
            </a:r>
          </a:p>
          <a:p>
            <a:pPr marL="0" indent="0" algn="just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2.6. Decolonizzazione (II)</a:t>
            </a:r>
          </a:p>
          <a:p>
            <a:pPr marL="0" indent="0" algn="just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2.7. Le nuove guerre (I)</a:t>
            </a:r>
          </a:p>
          <a:p>
            <a:pPr marL="0" indent="0" algn="just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2.8. Le nuove guerre (II)</a:t>
            </a:r>
          </a:p>
          <a:p>
            <a:pPr marL="0" indent="0" algn="just"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2.9. Uno sguardo al presente</a:t>
            </a:r>
          </a:p>
          <a:p>
            <a:pPr marL="0" indent="0">
              <a:buClr>
                <a:srgbClr val="2E379E"/>
              </a:buClr>
              <a:buNone/>
            </a:pPr>
            <a:endParaRPr lang="it-IT" b="1" dirty="0">
              <a:solidFill>
                <a:srgbClr val="2E379E"/>
              </a:solidFill>
            </a:endParaRPr>
          </a:p>
          <a:p>
            <a:pPr marL="0" indent="0">
              <a:buClr>
                <a:srgbClr val="2E379E"/>
              </a:buCl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870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180973-A340-C892-7B61-7D0A29DC7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it-IT" sz="1900" dirty="0">
              <a:solidFill>
                <a:srgbClr val="07011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2100" b="0" dirty="0">
                <a:solidFill>
                  <a:srgbClr val="07011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Andrea Pinotti, Antonio </a:t>
            </a:r>
            <a:r>
              <a:rPr lang="it-IT" sz="2100" b="0" dirty="0" err="1">
                <a:solidFill>
                  <a:srgbClr val="07011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Somaini</a:t>
            </a:r>
            <a:r>
              <a:rPr lang="it-IT" sz="2100" b="0" dirty="0">
                <a:solidFill>
                  <a:srgbClr val="07011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t-IT" sz="2100" b="0" i="1" dirty="0">
                <a:solidFill>
                  <a:srgbClr val="07011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Cultura visuale. Immagini sguardi media dispositivi</a:t>
            </a:r>
            <a:r>
              <a:rPr lang="it-IT" sz="2100" b="0" dirty="0">
                <a:solidFill>
                  <a:srgbClr val="07011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Torino, Einaudi, 2016</a:t>
            </a:r>
            <a:endParaRPr lang="it-IT" sz="21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36AEF90-DA6D-6FBD-6230-08E57467F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endParaRPr lang="it-IT" sz="2100" dirty="0">
              <a:solidFill>
                <a:srgbClr val="07011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2100" b="0" dirty="0">
                <a:solidFill>
                  <a:srgbClr val="07011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Susan Sontag, </a:t>
            </a:r>
            <a:r>
              <a:rPr lang="it-IT" sz="2100" b="0" i="1" dirty="0">
                <a:solidFill>
                  <a:srgbClr val="07011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Davanti al dolore degli altri</a:t>
            </a:r>
            <a:r>
              <a:rPr lang="it-IT" sz="2100" b="0" dirty="0">
                <a:solidFill>
                  <a:srgbClr val="07011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Milano, Mondadori, 2003 (ma va bene qualsiasi edizione)</a:t>
            </a:r>
            <a:endParaRPr lang="it-IT" sz="21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74E998-072F-FEEA-885D-8C49CC9B5CD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2681" y="2759869"/>
            <a:ext cx="2032000" cy="3175000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vanti al dolore degli altri">
            <a:extLst>
              <a:ext uri="{FF2B5EF4-FFF2-40B4-BE49-F238E27FC236}">
                <a16:creationId xmlns:a16="http://schemas.microsoft.com/office/drawing/2014/main" id="{E4000033-8945-97D6-92C0-4CD7D8BA076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9980" y="2505075"/>
            <a:ext cx="2527627" cy="368458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17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1FC01-86BF-8064-926B-AA60537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2E379E"/>
                </a:solidFill>
              </a:rPr>
              <a:t>premessa/definizione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4174E0F-28FF-05CF-7F96-7665DE3A1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2424" cy="672293"/>
          </a:xfrm>
        </p:spPr>
        <p:txBody>
          <a:bodyPr>
            <a:normAutofit/>
          </a:bodyPr>
          <a:lstStyle/>
          <a:p>
            <a:r>
              <a:rPr lang="it-IT" dirty="0"/>
              <a:t>DIZIONARIO TRECCANI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19050">
            <a:solidFill>
              <a:srgbClr val="2E379E"/>
            </a:solidFill>
            <a:beve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Forma </a:t>
            </a:r>
            <a:r>
              <a:rPr lang="it-IT" sz="2400" b="0" i="0" dirty="0">
                <a:solidFill>
                  <a:srgbClr val="2E37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esteriore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degli oggetti corporei, in quanto viene percepita attraverso il senso della vista, o si riflette – come realmente è, o variamente alterata – in uno specchio, nell’acqua e </a:t>
            </a:r>
            <a:r>
              <a:rPr lang="it-IT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o rimane impressa in una lastra o pellicola o carta fotografica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BDF6BF3-3D6E-E169-768A-62B46E53C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 w="19050">
            <a:solidFill>
              <a:srgbClr val="2E379E"/>
            </a:solidFill>
            <a:beve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b="0" i="0" dirty="0">
                <a:solidFill>
                  <a:srgbClr val="2E379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Rappresentazione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mezzi artistici della forma esteriore di cosa reale o fittizia; quindi termine generico per indicare un quadro, un ritratto, una statua, ecc.: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4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68E76-F9B8-7B40-0488-C007A39D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rgbClr val="2E379E"/>
                </a:solidFill>
              </a:rPr>
              <a:t>premessa/definizione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16DAB29-1710-D918-DCC4-91A04AC0A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2E379E"/>
              </a:buClr>
              <a:buFont typeface="Wingdings" pitchFamily="2" charset="2"/>
              <a:buChar char="ü"/>
            </a:pPr>
            <a:r>
              <a:rPr lang="it-IT" b="1" dirty="0"/>
              <a:t>immagine/immaginario</a:t>
            </a:r>
          </a:p>
          <a:p>
            <a:pPr marL="0" indent="0">
              <a:buClr>
                <a:srgbClr val="2E379E"/>
              </a:buClr>
              <a:buNone/>
            </a:pPr>
            <a:r>
              <a:rPr lang="it-IT" dirty="0"/>
              <a:t>[oltre la produzione artistica &gt; uso comune, casualità, produzione e consumo di massa]</a:t>
            </a:r>
          </a:p>
          <a:p>
            <a:pPr marL="0" indent="0">
              <a:buClr>
                <a:srgbClr val="2E379E"/>
              </a:buClr>
              <a:buNone/>
            </a:pPr>
            <a:r>
              <a:rPr lang="it-IT" dirty="0"/>
              <a:t>[immagini statiche e in movimento]</a:t>
            </a:r>
          </a:p>
          <a:p>
            <a:pPr marL="0" indent="0">
              <a:buClr>
                <a:srgbClr val="2E379E"/>
              </a:buClr>
              <a:buNone/>
            </a:pPr>
            <a:r>
              <a:rPr lang="it-IT" dirty="0"/>
              <a:t>[AI]</a:t>
            </a:r>
          </a:p>
          <a:p>
            <a:pPr marL="0" indent="0">
              <a:buClr>
                <a:srgbClr val="2E379E"/>
              </a:buClr>
              <a:buNone/>
            </a:pPr>
            <a:endParaRPr lang="it-IT" dirty="0"/>
          </a:p>
          <a:p>
            <a:pPr>
              <a:buClr>
                <a:srgbClr val="2E379E"/>
              </a:buClr>
              <a:buFont typeface="Wingdings" pitchFamily="2" charset="2"/>
              <a:buChar char="ü"/>
            </a:pPr>
            <a:r>
              <a:rPr lang="it-IT" b="1" dirty="0"/>
              <a:t>rappresentazione</a:t>
            </a:r>
          </a:p>
          <a:p>
            <a:pPr marL="0" indent="0">
              <a:buClr>
                <a:srgbClr val="2E379E"/>
              </a:buClr>
              <a:buNone/>
            </a:pPr>
            <a:r>
              <a:rPr lang="it-IT" dirty="0"/>
              <a:t>[linguaggio]</a:t>
            </a:r>
          </a:p>
          <a:p>
            <a:pPr marL="0" indent="0">
              <a:buClr>
                <a:srgbClr val="2E379E"/>
              </a:buCl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138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47881F2-7134-0BEE-777C-9E50D543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rgbClr val="2E379E"/>
                </a:solidFill>
              </a:rPr>
              <a:t>premessa/metodo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8CC356-18DC-DB6A-1CB9-93B5AD71E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19050">
            <a:solidFill>
              <a:srgbClr val="2E379E"/>
            </a:solidFill>
          </a:ln>
        </p:spPr>
        <p:txBody>
          <a:bodyPr>
            <a:normAutofit/>
          </a:bodyPr>
          <a:lstStyle/>
          <a:p>
            <a:pPr>
              <a:buClr>
                <a:srgbClr val="2E379E"/>
              </a:buClr>
              <a:buFont typeface="Wingdings" pitchFamily="2" charset="2"/>
              <a:buChar char="§"/>
            </a:pPr>
            <a:endParaRPr lang="it-IT" dirty="0"/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r>
              <a:rPr lang="it-IT" b="1" dirty="0"/>
              <a:t>trasformare un oggetto in una fonte </a:t>
            </a:r>
          </a:p>
          <a:p>
            <a:pPr marL="0" indent="0">
              <a:buClr>
                <a:srgbClr val="2E379E"/>
              </a:buClr>
              <a:buNone/>
            </a:pPr>
            <a:endParaRPr lang="it-IT" b="1" dirty="0"/>
          </a:p>
          <a:p>
            <a:pPr>
              <a:buClr>
                <a:srgbClr val="2E379E"/>
              </a:buClr>
              <a:buFont typeface="Wingdings" pitchFamily="2" charset="2"/>
              <a:buChar char="§"/>
            </a:pPr>
            <a:r>
              <a:rPr lang="it-IT" dirty="0"/>
              <a:t>informazioni/reperibilità-validazione</a:t>
            </a:r>
          </a:p>
          <a:p>
            <a:pPr>
              <a:buClr>
                <a:srgbClr val="2E379E"/>
              </a:buClr>
              <a:buFont typeface="Wingdings" pitchFamily="2" charset="2"/>
              <a:buChar char="§"/>
            </a:pPr>
            <a:r>
              <a:rPr lang="it-IT" dirty="0"/>
              <a:t>incrocio delle fonti (i testi e le immagini)</a:t>
            </a:r>
          </a:p>
          <a:p>
            <a:pPr>
              <a:buClr>
                <a:srgbClr val="2E379E"/>
              </a:buClr>
              <a:buFont typeface="Wingdings" pitchFamily="2" charset="2"/>
              <a:buChar char="§"/>
            </a:pPr>
            <a:r>
              <a:rPr lang="it-IT" dirty="0"/>
              <a:t>vero/falso &gt; anacronismo</a:t>
            </a:r>
          </a:p>
          <a:p>
            <a:pPr>
              <a:buClr>
                <a:srgbClr val="2E379E"/>
              </a:buClr>
              <a:buFont typeface="Wingdings" pitchFamily="2" charset="2"/>
              <a:buChar char="§"/>
            </a:pP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73BD3AC4-A738-8A8A-C70D-794A144D8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19050">
            <a:solidFill>
              <a:srgbClr val="2E379E"/>
            </a:solidFill>
          </a:ln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endParaRPr lang="it-IT" dirty="0">
              <a:solidFill>
                <a:srgbClr val="2E379E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it-IT" dirty="0">
                <a:solidFill>
                  <a:srgbClr val="2E379E"/>
                </a:solidFill>
              </a:rPr>
              <a:t>autore (chi)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it-IT" dirty="0">
                <a:solidFill>
                  <a:srgbClr val="2E379E"/>
                </a:solidFill>
              </a:rPr>
              <a:t>titolo (cosa)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it-IT" dirty="0">
                <a:solidFill>
                  <a:srgbClr val="2E379E"/>
                </a:solidFill>
              </a:rPr>
              <a:t>data topica (dove)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it-IT" dirty="0">
                <a:solidFill>
                  <a:srgbClr val="2E379E"/>
                </a:solidFill>
              </a:rPr>
              <a:t>data cronica (quando)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it-IT" dirty="0">
                <a:solidFill>
                  <a:srgbClr val="2E379E"/>
                </a:solidFill>
              </a:rPr>
              <a:t>informazioni sulla materialità dell’immagine (materiali, misure, dove è conservata…)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it-IT" dirty="0">
                <a:solidFill>
                  <a:srgbClr val="2E379E"/>
                </a:solidFill>
              </a:rPr>
              <a:t>diritti di riproduzione</a:t>
            </a:r>
          </a:p>
        </p:txBody>
      </p:sp>
    </p:spTree>
    <p:extLst>
      <p:ext uri="{BB962C8B-B14F-4D97-AF65-F5344CB8AC3E}">
        <p14:creationId xmlns:p14="http://schemas.microsoft.com/office/powerpoint/2010/main" val="55061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A88A75A-BF0D-A1E2-C193-1F282567B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46000"/>
            <a:ext cx="4151500" cy="3312000"/>
          </a:xfrm>
          <a:ln>
            <a:solidFill>
              <a:srgbClr val="2E379E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DF5E616-3B28-B079-4EE7-D7F5868134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012" y="3546000"/>
            <a:ext cx="3427000" cy="3312000"/>
          </a:xfrm>
          <a:prstGeom prst="rect">
            <a:avLst/>
          </a:prstGeom>
          <a:ln>
            <a:solidFill>
              <a:srgbClr val="2E379E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AE5C910-D20B-A5B9-E63F-D4E0BF0CF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000" y="3654000"/>
            <a:ext cx="4272000" cy="3204000"/>
          </a:xfrm>
          <a:prstGeom prst="rect">
            <a:avLst/>
          </a:prstGeom>
          <a:ln>
            <a:solidFill>
              <a:srgbClr val="2E379E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B2B26A8-4670-125B-829B-AD453F60D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9935" y="1089000"/>
            <a:ext cx="3120000" cy="2340000"/>
          </a:xfrm>
          <a:prstGeom prst="rect">
            <a:avLst/>
          </a:prstGeom>
          <a:ln>
            <a:solidFill>
              <a:srgbClr val="2E379E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84F01F8-13D6-2385-29A4-A28E01E0A7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342" y="1413000"/>
            <a:ext cx="2678068" cy="2016000"/>
          </a:xfrm>
          <a:prstGeom prst="rect">
            <a:avLst/>
          </a:prstGeom>
          <a:ln>
            <a:solidFill>
              <a:srgbClr val="2E379E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8EBE9F7-1B59-164D-A5E5-68FD7B08B6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3000"/>
            <a:ext cx="2879996" cy="2016000"/>
          </a:xfrm>
          <a:prstGeom prst="rect">
            <a:avLst/>
          </a:prstGeom>
          <a:ln>
            <a:solidFill>
              <a:srgbClr val="2E379E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B8A4562-58BF-495D-A207-368F2A4E684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773" y="189000"/>
            <a:ext cx="2416500" cy="3240000"/>
          </a:xfrm>
          <a:prstGeom prst="rect">
            <a:avLst/>
          </a:prstGeom>
          <a:ln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103739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88361AF-ECE0-2C71-3986-7E0564860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86868" cy="2664000"/>
          </a:xfrm>
          <a:ln>
            <a:solidFill>
              <a:srgbClr val="2E379E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ACBAC79-3645-D569-EE0E-119A38AC2B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10000"/>
            <a:ext cx="3533654" cy="2448000"/>
          </a:xfrm>
          <a:prstGeom prst="rect">
            <a:avLst/>
          </a:prstGeom>
          <a:ln>
            <a:solidFill>
              <a:srgbClr val="2E379E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DC3B238-98A9-7BAD-892B-B5497EF9F1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198" y="2322000"/>
            <a:ext cx="3164956" cy="4536000"/>
          </a:xfrm>
          <a:prstGeom prst="rect">
            <a:avLst/>
          </a:prstGeom>
          <a:ln>
            <a:solidFill>
              <a:srgbClr val="2E379E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79F9D95-4600-DA9A-3616-4D798A6048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404" y="3546000"/>
            <a:ext cx="4827596" cy="33120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864AA68-3439-645F-054F-549D6272B3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5451" y="0"/>
            <a:ext cx="3187891" cy="2196000"/>
          </a:xfrm>
          <a:prstGeom prst="rect">
            <a:avLst/>
          </a:prstGeom>
          <a:ln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14722389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</TotalTime>
  <Words>358</Words>
  <Application>Microsoft Macintosh PowerPoint</Application>
  <PresentationFormat>Widescreen</PresentationFormat>
  <Paragraphs>67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Tema di Office</vt:lpstr>
      <vt:lpstr>1.1. Cercare un’immagine</vt:lpstr>
      <vt:lpstr>1.1. Il corso di Storia e immagine</vt:lpstr>
      <vt:lpstr>Presentazione standard di PowerPoint</vt:lpstr>
      <vt:lpstr>premessa/definizione</vt:lpstr>
      <vt:lpstr>premessa/definizione</vt:lpstr>
      <vt:lpstr>premessa/metodo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59</cp:revision>
  <dcterms:created xsi:type="dcterms:W3CDTF">2025-05-28T06:59:09Z</dcterms:created>
  <dcterms:modified xsi:type="dcterms:W3CDTF">2025-09-27T08:33:05Z</dcterms:modified>
</cp:coreProperties>
</file>