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1"/>
  </p:notesMasterIdLst>
  <p:sldIdLst>
    <p:sldId id="256" r:id="rId2"/>
    <p:sldId id="257" r:id="rId3"/>
    <p:sldId id="297" r:id="rId4"/>
    <p:sldId id="298" r:id="rId5"/>
    <p:sldId id="301" r:id="rId6"/>
    <p:sldId id="302" r:id="rId7"/>
    <p:sldId id="303" r:id="rId8"/>
    <p:sldId id="258" r:id="rId9"/>
    <p:sldId id="260" r:id="rId10"/>
    <p:sldId id="262" r:id="rId11"/>
    <p:sldId id="263" r:id="rId12"/>
    <p:sldId id="264" r:id="rId13"/>
    <p:sldId id="265" r:id="rId14"/>
    <p:sldId id="299" r:id="rId15"/>
    <p:sldId id="268" r:id="rId16"/>
    <p:sldId id="267" r:id="rId17"/>
    <p:sldId id="300" r:id="rId18"/>
    <p:sldId id="270" r:id="rId19"/>
    <p:sldId id="271" r:id="rId20"/>
    <p:sldId id="272" r:id="rId21"/>
    <p:sldId id="273" r:id="rId22"/>
    <p:sldId id="274" r:id="rId23"/>
    <p:sldId id="275" r:id="rId24"/>
    <p:sldId id="276" r:id="rId25"/>
    <p:sldId id="277" r:id="rId26"/>
    <p:sldId id="279" r:id="rId27"/>
    <p:sldId id="280" r:id="rId28"/>
    <p:sldId id="281" r:id="rId29"/>
    <p:sldId id="283" r:id="rId30"/>
    <p:sldId id="284" r:id="rId31"/>
    <p:sldId id="289" r:id="rId32"/>
    <p:sldId id="290" r:id="rId33"/>
    <p:sldId id="291" r:id="rId34"/>
    <p:sldId id="292" r:id="rId35"/>
    <p:sldId id="293" r:id="rId36"/>
    <p:sldId id="294" r:id="rId37"/>
    <p:sldId id="304" r:id="rId38"/>
    <p:sldId id="295" r:id="rId39"/>
    <p:sldId id="305" r:id="rId40"/>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485"/>
    <p:restoredTop sz="85575"/>
  </p:normalViewPr>
  <p:slideViewPr>
    <p:cSldViewPr snapToGrid="0" snapToObjects="1">
      <p:cViewPr varScale="1">
        <p:scale>
          <a:sx n="73" d="100"/>
          <a:sy n="73" d="100"/>
        </p:scale>
        <p:origin x="248"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86FC4F-C3C5-2841-A90E-1AF980A637AE}" type="datetimeFigureOut">
              <a:rPr lang="it-IT" smtClean="0"/>
              <a:t>13/03/24</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D628A1-0A87-344F-9E80-D537B4A2573B}" type="slidenum">
              <a:rPr lang="it-IT" smtClean="0"/>
              <a:t>‹N›</a:t>
            </a:fld>
            <a:endParaRPr lang="it-IT"/>
          </a:p>
        </p:txBody>
      </p:sp>
    </p:spTree>
    <p:extLst>
      <p:ext uri="{BB962C8B-B14F-4D97-AF65-F5344CB8AC3E}">
        <p14:creationId xmlns:p14="http://schemas.microsoft.com/office/powerpoint/2010/main" val="1327391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Es: stranieri aiutati, ANCHE a casa loro</a:t>
            </a:r>
          </a:p>
        </p:txBody>
      </p:sp>
      <p:sp>
        <p:nvSpPr>
          <p:cNvPr id="4" name="Segnaposto numero diapositiva 3"/>
          <p:cNvSpPr>
            <a:spLocks noGrp="1"/>
          </p:cNvSpPr>
          <p:nvPr>
            <p:ph type="sldNum" sz="quarter" idx="5"/>
          </p:nvPr>
        </p:nvSpPr>
        <p:spPr/>
        <p:txBody>
          <a:bodyPr/>
          <a:lstStyle/>
          <a:p>
            <a:fld id="{5AD628A1-0A87-344F-9E80-D537B4A2573B}" type="slidenum">
              <a:rPr lang="it-IT" smtClean="0"/>
              <a:t>22</a:t>
            </a:fld>
            <a:endParaRPr lang="it-IT"/>
          </a:p>
        </p:txBody>
      </p:sp>
    </p:spTree>
    <p:extLst>
      <p:ext uri="{BB962C8B-B14F-4D97-AF65-F5344CB8AC3E}">
        <p14:creationId xmlns:p14="http://schemas.microsoft.com/office/powerpoint/2010/main" val="6722485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861E8CE-4EDA-9D43-9FD8-B152A6B7ECE3}"/>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E592BB4E-453B-EA4B-BDD7-5753E2F1B64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8E3514DB-E142-8A47-AABD-DB2F55AE4AF3}"/>
              </a:ext>
            </a:extLst>
          </p:cNvPr>
          <p:cNvSpPr>
            <a:spLocks noGrp="1"/>
          </p:cNvSpPr>
          <p:nvPr>
            <p:ph type="dt" sz="half" idx="10"/>
          </p:nvPr>
        </p:nvSpPr>
        <p:spPr/>
        <p:txBody>
          <a:bodyPr/>
          <a:lstStyle/>
          <a:p>
            <a:fld id="{E44E83DC-F60D-D347-B00A-AB10CDA64D5C}" type="datetimeFigureOut">
              <a:rPr lang="it-IT" smtClean="0"/>
              <a:t>13/03/24</a:t>
            </a:fld>
            <a:endParaRPr lang="it-IT"/>
          </a:p>
        </p:txBody>
      </p:sp>
      <p:sp>
        <p:nvSpPr>
          <p:cNvPr id="5" name="Segnaposto piè di pagina 4">
            <a:extLst>
              <a:ext uri="{FF2B5EF4-FFF2-40B4-BE49-F238E27FC236}">
                <a16:creationId xmlns:a16="http://schemas.microsoft.com/office/drawing/2014/main" id="{BE39FBFE-02C0-C646-845A-FE629CC84E7C}"/>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6E259DB2-3FF2-D844-92E7-421E6FD36B7D}"/>
              </a:ext>
            </a:extLst>
          </p:cNvPr>
          <p:cNvSpPr>
            <a:spLocks noGrp="1"/>
          </p:cNvSpPr>
          <p:nvPr>
            <p:ph type="sldNum" sz="quarter" idx="12"/>
          </p:nvPr>
        </p:nvSpPr>
        <p:spPr/>
        <p:txBody>
          <a:bodyPr/>
          <a:lstStyle/>
          <a:p>
            <a:fld id="{68D00285-98B8-8648-B8F3-AB09715B7A8C}" type="slidenum">
              <a:rPr lang="it-IT" smtClean="0"/>
              <a:t>‹N›</a:t>
            </a:fld>
            <a:endParaRPr lang="it-IT"/>
          </a:p>
        </p:txBody>
      </p:sp>
    </p:spTree>
    <p:extLst>
      <p:ext uri="{BB962C8B-B14F-4D97-AF65-F5344CB8AC3E}">
        <p14:creationId xmlns:p14="http://schemas.microsoft.com/office/powerpoint/2010/main" val="3077890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E6B6E05-E9F4-3E49-97FF-A09F7FA1FACB}"/>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CC28F77F-0C03-564E-BB95-45156EA36076}"/>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50748C1F-10A4-1F48-8FF2-8F216940E35D}"/>
              </a:ext>
            </a:extLst>
          </p:cNvPr>
          <p:cNvSpPr>
            <a:spLocks noGrp="1"/>
          </p:cNvSpPr>
          <p:nvPr>
            <p:ph type="dt" sz="half" idx="10"/>
          </p:nvPr>
        </p:nvSpPr>
        <p:spPr/>
        <p:txBody>
          <a:bodyPr/>
          <a:lstStyle/>
          <a:p>
            <a:fld id="{E44E83DC-F60D-D347-B00A-AB10CDA64D5C}" type="datetimeFigureOut">
              <a:rPr lang="it-IT" smtClean="0"/>
              <a:t>13/03/24</a:t>
            </a:fld>
            <a:endParaRPr lang="it-IT"/>
          </a:p>
        </p:txBody>
      </p:sp>
      <p:sp>
        <p:nvSpPr>
          <p:cNvPr id="5" name="Segnaposto piè di pagina 4">
            <a:extLst>
              <a:ext uri="{FF2B5EF4-FFF2-40B4-BE49-F238E27FC236}">
                <a16:creationId xmlns:a16="http://schemas.microsoft.com/office/drawing/2014/main" id="{E17C371E-1B2D-4647-81EE-D43CE3AA40C2}"/>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8E9A63A-F115-FB4B-AAF8-5681D6D3BACF}"/>
              </a:ext>
            </a:extLst>
          </p:cNvPr>
          <p:cNvSpPr>
            <a:spLocks noGrp="1"/>
          </p:cNvSpPr>
          <p:nvPr>
            <p:ph type="sldNum" sz="quarter" idx="12"/>
          </p:nvPr>
        </p:nvSpPr>
        <p:spPr/>
        <p:txBody>
          <a:bodyPr/>
          <a:lstStyle/>
          <a:p>
            <a:fld id="{68D00285-98B8-8648-B8F3-AB09715B7A8C}" type="slidenum">
              <a:rPr lang="it-IT" smtClean="0"/>
              <a:t>‹N›</a:t>
            </a:fld>
            <a:endParaRPr lang="it-IT"/>
          </a:p>
        </p:txBody>
      </p:sp>
    </p:spTree>
    <p:extLst>
      <p:ext uri="{BB962C8B-B14F-4D97-AF65-F5344CB8AC3E}">
        <p14:creationId xmlns:p14="http://schemas.microsoft.com/office/powerpoint/2010/main" val="3141545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D2BC400F-D140-174D-80FD-F6D2FC81E92A}"/>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CEFE5593-469A-3641-8A99-3AA98C216D5F}"/>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F506A27E-FED8-744F-9F16-5016477588BA}"/>
              </a:ext>
            </a:extLst>
          </p:cNvPr>
          <p:cNvSpPr>
            <a:spLocks noGrp="1"/>
          </p:cNvSpPr>
          <p:nvPr>
            <p:ph type="dt" sz="half" idx="10"/>
          </p:nvPr>
        </p:nvSpPr>
        <p:spPr/>
        <p:txBody>
          <a:bodyPr/>
          <a:lstStyle/>
          <a:p>
            <a:fld id="{E44E83DC-F60D-D347-B00A-AB10CDA64D5C}" type="datetimeFigureOut">
              <a:rPr lang="it-IT" smtClean="0"/>
              <a:t>13/03/24</a:t>
            </a:fld>
            <a:endParaRPr lang="it-IT"/>
          </a:p>
        </p:txBody>
      </p:sp>
      <p:sp>
        <p:nvSpPr>
          <p:cNvPr id="5" name="Segnaposto piè di pagina 4">
            <a:extLst>
              <a:ext uri="{FF2B5EF4-FFF2-40B4-BE49-F238E27FC236}">
                <a16:creationId xmlns:a16="http://schemas.microsoft.com/office/drawing/2014/main" id="{2447EB67-B6E7-C142-9C3C-2FB5C549EF40}"/>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77EA5C09-0035-0349-9CD2-5FBC137ECDEF}"/>
              </a:ext>
            </a:extLst>
          </p:cNvPr>
          <p:cNvSpPr>
            <a:spLocks noGrp="1"/>
          </p:cNvSpPr>
          <p:nvPr>
            <p:ph type="sldNum" sz="quarter" idx="12"/>
          </p:nvPr>
        </p:nvSpPr>
        <p:spPr/>
        <p:txBody>
          <a:bodyPr/>
          <a:lstStyle/>
          <a:p>
            <a:fld id="{68D00285-98B8-8648-B8F3-AB09715B7A8C}" type="slidenum">
              <a:rPr lang="it-IT" smtClean="0"/>
              <a:t>‹N›</a:t>
            </a:fld>
            <a:endParaRPr lang="it-IT"/>
          </a:p>
        </p:txBody>
      </p:sp>
    </p:spTree>
    <p:extLst>
      <p:ext uri="{BB962C8B-B14F-4D97-AF65-F5344CB8AC3E}">
        <p14:creationId xmlns:p14="http://schemas.microsoft.com/office/powerpoint/2010/main" val="479703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0D21360-6FBF-4F48-AB9A-2DD44B6A542C}"/>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BB0E4CD2-C664-044D-9F7F-5A1E20522D2E}"/>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AB2DAE37-45A0-D14F-8FE1-F75EADA931C7}"/>
              </a:ext>
            </a:extLst>
          </p:cNvPr>
          <p:cNvSpPr>
            <a:spLocks noGrp="1"/>
          </p:cNvSpPr>
          <p:nvPr>
            <p:ph type="dt" sz="half" idx="10"/>
          </p:nvPr>
        </p:nvSpPr>
        <p:spPr/>
        <p:txBody>
          <a:bodyPr/>
          <a:lstStyle/>
          <a:p>
            <a:fld id="{E44E83DC-F60D-D347-B00A-AB10CDA64D5C}" type="datetimeFigureOut">
              <a:rPr lang="it-IT" smtClean="0"/>
              <a:t>13/03/24</a:t>
            </a:fld>
            <a:endParaRPr lang="it-IT"/>
          </a:p>
        </p:txBody>
      </p:sp>
      <p:sp>
        <p:nvSpPr>
          <p:cNvPr id="5" name="Segnaposto piè di pagina 4">
            <a:extLst>
              <a:ext uri="{FF2B5EF4-FFF2-40B4-BE49-F238E27FC236}">
                <a16:creationId xmlns:a16="http://schemas.microsoft.com/office/drawing/2014/main" id="{9231260D-E310-CA46-AB56-C13677787710}"/>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CB78FDA9-A7F9-3247-BC5C-0CA83425351E}"/>
              </a:ext>
            </a:extLst>
          </p:cNvPr>
          <p:cNvSpPr>
            <a:spLocks noGrp="1"/>
          </p:cNvSpPr>
          <p:nvPr>
            <p:ph type="sldNum" sz="quarter" idx="12"/>
          </p:nvPr>
        </p:nvSpPr>
        <p:spPr/>
        <p:txBody>
          <a:bodyPr/>
          <a:lstStyle/>
          <a:p>
            <a:fld id="{68D00285-98B8-8648-B8F3-AB09715B7A8C}" type="slidenum">
              <a:rPr lang="it-IT" smtClean="0"/>
              <a:t>‹N›</a:t>
            </a:fld>
            <a:endParaRPr lang="it-IT"/>
          </a:p>
        </p:txBody>
      </p:sp>
    </p:spTree>
    <p:extLst>
      <p:ext uri="{BB962C8B-B14F-4D97-AF65-F5344CB8AC3E}">
        <p14:creationId xmlns:p14="http://schemas.microsoft.com/office/powerpoint/2010/main" val="2653702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C02E9DA-2723-F34A-B041-F89DE75627E7}"/>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460E236A-3B45-D243-ABEC-0E883F13CF5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6FF91C7F-B705-DE4E-B48E-1CF27F8B080F}"/>
              </a:ext>
            </a:extLst>
          </p:cNvPr>
          <p:cNvSpPr>
            <a:spLocks noGrp="1"/>
          </p:cNvSpPr>
          <p:nvPr>
            <p:ph type="dt" sz="half" idx="10"/>
          </p:nvPr>
        </p:nvSpPr>
        <p:spPr/>
        <p:txBody>
          <a:bodyPr/>
          <a:lstStyle/>
          <a:p>
            <a:fld id="{E44E83DC-F60D-D347-B00A-AB10CDA64D5C}" type="datetimeFigureOut">
              <a:rPr lang="it-IT" smtClean="0"/>
              <a:t>13/03/24</a:t>
            </a:fld>
            <a:endParaRPr lang="it-IT"/>
          </a:p>
        </p:txBody>
      </p:sp>
      <p:sp>
        <p:nvSpPr>
          <p:cNvPr id="5" name="Segnaposto piè di pagina 4">
            <a:extLst>
              <a:ext uri="{FF2B5EF4-FFF2-40B4-BE49-F238E27FC236}">
                <a16:creationId xmlns:a16="http://schemas.microsoft.com/office/drawing/2014/main" id="{236E6303-C9C0-384F-BD3A-498A0728F8F4}"/>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6DE42545-0541-7640-8EFB-8881A2AB3E54}"/>
              </a:ext>
            </a:extLst>
          </p:cNvPr>
          <p:cNvSpPr>
            <a:spLocks noGrp="1"/>
          </p:cNvSpPr>
          <p:nvPr>
            <p:ph type="sldNum" sz="quarter" idx="12"/>
          </p:nvPr>
        </p:nvSpPr>
        <p:spPr/>
        <p:txBody>
          <a:bodyPr/>
          <a:lstStyle/>
          <a:p>
            <a:fld id="{68D00285-98B8-8648-B8F3-AB09715B7A8C}" type="slidenum">
              <a:rPr lang="it-IT" smtClean="0"/>
              <a:t>‹N›</a:t>
            </a:fld>
            <a:endParaRPr lang="it-IT"/>
          </a:p>
        </p:txBody>
      </p:sp>
    </p:spTree>
    <p:extLst>
      <p:ext uri="{BB962C8B-B14F-4D97-AF65-F5344CB8AC3E}">
        <p14:creationId xmlns:p14="http://schemas.microsoft.com/office/powerpoint/2010/main" val="4128276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FF29E1A-057A-1546-9EEB-764DDD9A0884}"/>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D2040B14-476B-2F4C-B342-FE79B0979E1C}"/>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ECB96687-4A70-EC4A-87B8-3C184D8C933C}"/>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0FA292BA-ADF7-4445-AB42-4E1E2D86AA40}"/>
              </a:ext>
            </a:extLst>
          </p:cNvPr>
          <p:cNvSpPr>
            <a:spLocks noGrp="1"/>
          </p:cNvSpPr>
          <p:nvPr>
            <p:ph type="dt" sz="half" idx="10"/>
          </p:nvPr>
        </p:nvSpPr>
        <p:spPr/>
        <p:txBody>
          <a:bodyPr/>
          <a:lstStyle/>
          <a:p>
            <a:fld id="{E44E83DC-F60D-D347-B00A-AB10CDA64D5C}" type="datetimeFigureOut">
              <a:rPr lang="it-IT" smtClean="0"/>
              <a:t>13/03/24</a:t>
            </a:fld>
            <a:endParaRPr lang="it-IT"/>
          </a:p>
        </p:txBody>
      </p:sp>
      <p:sp>
        <p:nvSpPr>
          <p:cNvPr id="6" name="Segnaposto piè di pagina 5">
            <a:extLst>
              <a:ext uri="{FF2B5EF4-FFF2-40B4-BE49-F238E27FC236}">
                <a16:creationId xmlns:a16="http://schemas.microsoft.com/office/drawing/2014/main" id="{4F2AFFC7-6530-A448-8567-0D407A9A4080}"/>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61587E02-8183-E440-A21B-17457B500D5D}"/>
              </a:ext>
            </a:extLst>
          </p:cNvPr>
          <p:cNvSpPr>
            <a:spLocks noGrp="1"/>
          </p:cNvSpPr>
          <p:nvPr>
            <p:ph type="sldNum" sz="quarter" idx="12"/>
          </p:nvPr>
        </p:nvSpPr>
        <p:spPr/>
        <p:txBody>
          <a:bodyPr/>
          <a:lstStyle/>
          <a:p>
            <a:fld id="{68D00285-98B8-8648-B8F3-AB09715B7A8C}" type="slidenum">
              <a:rPr lang="it-IT" smtClean="0"/>
              <a:t>‹N›</a:t>
            </a:fld>
            <a:endParaRPr lang="it-IT"/>
          </a:p>
        </p:txBody>
      </p:sp>
    </p:spTree>
    <p:extLst>
      <p:ext uri="{BB962C8B-B14F-4D97-AF65-F5344CB8AC3E}">
        <p14:creationId xmlns:p14="http://schemas.microsoft.com/office/powerpoint/2010/main" val="512369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5180B70-7D98-3749-ABE0-40CF6CFE96BA}"/>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64C65413-579B-D940-B482-2E049C66690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009A01DC-3F7E-6E40-A949-0F78788F332B}"/>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652809A5-9342-6B47-B340-ECE061F0E0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A78AA271-2278-CC48-8444-EE6F9156CFCE}"/>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2FD20115-5C3F-5A49-A347-92B85E8A34FB}"/>
              </a:ext>
            </a:extLst>
          </p:cNvPr>
          <p:cNvSpPr>
            <a:spLocks noGrp="1"/>
          </p:cNvSpPr>
          <p:nvPr>
            <p:ph type="dt" sz="half" idx="10"/>
          </p:nvPr>
        </p:nvSpPr>
        <p:spPr/>
        <p:txBody>
          <a:bodyPr/>
          <a:lstStyle/>
          <a:p>
            <a:fld id="{E44E83DC-F60D-D347-B00A-AB10CDA64D5C}" type="datetimeFigureOut">
              <a:rPr lang="it-IT" smtClean="0"/>
              <a:t>13/03/24</a:t>
            </a:fld>
            <a:endParaRPr lang="it-IT"/>
          </a:p>
        </p:txBody>
      </p:sp>
      <p:sp>
        <p:nvSpPr>
          <p:cNvPr id="8" name="Segnaposto piè di pagina 7">
            <a:extLst>
              <a:ext uri="{FF2B5EF4-FFF2-40B4-BE49-F238E27FC236}">
                <a16:creationId xmlns:a16="http://schemas.microsoft.com/office/drawing/2014/main" id="{0EB55119-FAEA-5B49-A0F8-66B9F5E5D863}"/>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FBB4418E-D713-D94B-B656-F1D8934B43AB}"/>
              </a:ext>
            </a:extLst>
          </p:cNvPr>
          <p:cNvSpPr>
            <a:spLocks noGrp="1"/>
          </p:cNvSpPr>
          <p:nvPr>
            <p:ph type="sldNum" sz="quarter" idx="12"/>
          </p:nvPr>
        </p:nvSpPr>
        <p:spPr/>
        <p:txBody>
          <a:bodyPr/>
          <a:lstStyle/>
          <a:p>
            <a:fld id="{68D00285-98B8-8648-B8F3-AB09715B7A8C}" type="slidenum">
              <a:rPr lang="it-IT" smtClean="0"/>
              <a:t>‹N›</a:t>
            </a:fld>
            <a:endParaRPr lang="it-IT"/>
          </a:p>
        </p:txBody>
      </p:sp>
    </p:spTree>
    <p:extLst>
      <p:ext uri="{BB962C8B-B14F-4D97-AF65-F5344CB8AC3E}">
        <p14:creationId xmlns:p14="http://schemas.microsoft.com/office/powerpoint/2010/main" val="11404752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CB29E5F-C51E-594D-9EFB-A036A2A99D40}"/>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3286B4EF-6201-6248-9663-34D14983EA24}"/>
              </a:ext>
            </a:extLst>
          </p:cNvPr>
          <p:cNvSpPr>
            <a:spLocks noGrp="1"/>
          </p:cNvSpPr>
          <p:nvPr>
            <p:ph type="dt" sz="half" idx="10"/>
          </p:nvPr>
        </p:nvSpPr>
        <p:spPr/>
        <p:txBody>
          <a:bodyPr/>
          <a:lstStyle/>
          <a:p>
            <a:fld id="{E44E83DC-F60D-D347-B00A-AB10CDA64D5C}" type="datetimeFigureOut">
              <a:rPr lang="it-IT" smtClean="0"/>
              <a:t>13/03/24</a:t>
            </a:fld>
            <a:endParaRPr lang="it-IT"/>
          </a:p>
        </p:txBody>
      </p:sp>
      <p:sp>
        <p:nvSpPr>
          <p:cNvPr id="4" name="Segnaposto piè di pagina 3">
            <a:extLst>
              <a:ext uri="{FF2B5EF4-FFF2-40B4-BE49-F238E27FC236}">
                <a16:creationId xmlns:a16="http://schemas.microsoft.com/office/drawing/2014/main" id="{8B5CB629-6424-984B-9872-AB4CA0668797}"/>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DF5508F1-CA79-1046-8FE8-01082A651DFE}"/>
              </a:ext>
            </a:extLst>
          </p:cNvPr>
          <p:cNvSpPr>
            <a:spLocks noGrp="1"/>
          </p:cNvSpPr>
          <p:nvPr>
            <p:ph type="sldNum" sz="quarter" idx="12"/>
          </p:nvPr>
        </p:nvSpPr>
        <p:spPr/>
        <p:txBody>
          <a:bodyPr/>
          <a:lstStyle/>
          <a:p>
            <a:fld id="{68D00285-98B8-8648-B8F3-AB09715B7A8C}" type="slidenum">
              <a:rPr lang="it-IT" smtClean="0"/>
              <a:t>‹N›</a:t>
            </a:fld>
            <a:endParaRPr lang="it-IT"/>
          </a:p>
        </p:txBody>
      </p:sp>
    </p:spTree>
    <p:extLst>
      <p:ext uri="{BB962C8B-B14F-4D97-AF65-F5344CB8AC3E}">
        <p14:creationId xmlns:p14="http://schemas.microsoft.com/office/powerpoint/2010/main" val="144398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C438CFBD-9C53-E14D-AAC3-D8649302DC27}"/>
              </a:ext>
            </a:extLst>
          </p:cNvPr>
          <p:cNvSpPr>
            <a:spLocks noGrp="1"/>
          </p:cNvSpPr>
          <p:nvPr>
            <p:ph type="dt" sz="half" idx="10"/>
          </p:nvPr>
        </p:nvSpPr>
        <p:spPr/>
        <p:txBody>
          <a:bodyPr/>
          <a:lstStyle/>
          <a:p>
            <a:fld id="{E44E83DC-F60D-D347-B00A-AB10CDA64D5C}" type="datetimeFigureOut">
              <a:rPr lang="it-IT" smtClean="0"/>
              <a:t>13/03/24</a:t>
            </a:fld>
            <a:endParaRPr lang="it-IT"/>
          </a:p>
        </p:txBody>
      </p:sp>
      <p:sp>
        <p:nvSpPr>
          <p:cNvPr id="3" name="Segnaposto piè di pagina 2">
            <a:extLst>
              <a:ext uri="{FF2B5EF4-FFF2-40B4-BE49-F238E27FC236}">
                <a16:creationId xmlns:a16="http://schemas.microsoft.com/office/drawing/2014/main" id="{632570C7-4BCA-F64A-9516-A587D3BB9D4B}"/>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23B6465C-C995-684B-B877-2A13B75E7BAE}"/>
              </a:ext>
            </a:extLst>
          </p:cNvPr>
          <p:cNvSpPr>
            <a:spLocks noGrp="1"/>
          </p:cNvSpPr>
          <p:nvPr>
            <p:ph type="sldNum" sz="quarter" idx="12"/>
          </p:nvPr>
        </p:nvSpPr>
        <p:spPr/>
        <p:txBody>
          <a:bodyPr/>
          <a:lstStyle/>
          <a:p>
            <a:fld id="{68D00285-98B8-8648-B8F3-AB09715B7A8C}" type="slidenum">
              <a:rPr lang="it-IT" smtClean="0"/>
              <a:t>‹N›</a:t>
            </a:fld>
            <a:endParaRPr lang="it-IT"/>
          </a:p>
        </p:txBody>
      </p:sp>
    </p:spTree>
    <p:extLst>
      <p:ext uri="{BB962C8B-B14F-4D97-AF65-F5344CB8AC3E}">
        <p14:creationId xmlns:p14="http://schemas.microsoft.com/office/powerpoint/2010/main" val="8368033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432ED3E-A8C3-034E-B8C1-EB5683FC16C5}"/>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16269F36-49D1-104E-B4A8-7FE92AA283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DF4ECA9E-3F9E-1144-A776-12A76A317B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2B67505C-E3A3-494F-AC46-46A53841AC61}"/>
              </a:ext>
            </a:extLst>
          </p:cNvPr>
          <p:cNvSpPr>
            <a:spLocks noGrp="1"/>
          </p:cNvSpPr>
          <p:nvPr>
            <p:ph type="dt" sz="half" idx="10"/>
          </p:nvPr>
        </p:nvSpPr>
        <p:spPr/>
        <p:txBody>
          <a:bodyPr/>
          <a:lstStyle/>
          <a:p>
            <a:fld id="{E44E83DC-F60D-D347-B00A-AB10CDA64D5C}" type="datetimeFigureOut">
              <a:rPr lang="it-IT" smtClean="0"/>
              <a:t>13/03/24</a:t>
            </a:fld>
            <a:endParaRPr lang="it-IT"/>
          </a:p>
        </p:txBody>
      </p:sp>
      <p:sp>
        <p:nvSpPr>
          <p:cNvPr id="6" name="Segnaposto piè di pagina 5">
            <a:extLst>
              <a:ext uri="{FF2B5EF4-FFF2-40B4-BE49-F238E27FC236}">
                <a16:creationId xmlns:a16="http://schemas.microsoft.com/office/drawing/2014/main" id="{08658115-0C0C-A748-9A2C-B0D2BE06D18F}"/>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5B8A09D4-A471-9647-9573-CCF19E23205D}"/>
              </a:ext>
            </a:extLst>
          </p:cNvPr>
          <p:cNvSpPr>
            <a:spLocks noGrp="1"/>
          </p:cNvSpPr>
          <p:nvPr>
            <p:ph type="sldNum" sz="quarter" idx="12"/>
          </p:nvPr>
        </p:nvSpPr>
        <p:spPr/>
        <p:txBody>
          <a:bodyPr/>
          <a:lstStyle/>
          <a:p>
            <a:fld id="{68D00285-98B8-8648-B8F3-AB09715B7A8C}" type="slidenum">
              <a:rPr lang="it-IT" smtClean="0"/>
              <a:t>‹N›</a:t>
            </a:fld>
            <a:endParaRPr lang="it-IT"/>
          </a:p>
        </p:txBody>
      </p:sp>
    </p:spTree>
    <p:extLst>
      <p:ext uri="{BB962C8B-B14F-4D97-AF65-F5344CB8AC3E}">
        <p14:creationId xmlns:p14="http://schemas.microsoft.com/office/powerpoint/2010/main" val="612595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E1B6C20-F021-E24A-AE05-E0803F32F7AD}"/>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AD68BF7B-E0AD-4941-B273-B03906C730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9877ED92-6876-1D4B-9A33-E1CCEAE7BA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BDD106CA-52EA-F449-A8FC-6CC6CC9CCC0A}"/>
              </a:ext>
            </a:extLst>
          </p:cNvPr>
          <p:cNvSpPr>
            <a:spLocks noGrp="1"/>
          </p:cNvSpPr>
          <p:nvPr>
            <p:ph type="dt" sz="half" idx="10"/>
          </p:nvPr>
        </p:nvSpPr>
        <p:spPr/>
        <p:txBody>
          <a:bodyPr/>
          <a:lstStyle/>
          <a:p>
            <a:fld id="{E44E83DC-F60D-D347-B00A-AB10CDA64D5C}" type="datetimeFigureOut">
              <a:rPr lang="it-IT" smtClean="0"/>
              <a:t>13/03/24</a:t>
            </a:fld>
            <a:endParaRPr lang="it-IT"/>
          </a:p>
        </p:txBody>
      </p:sp>
      <p:sp>
        <p:nvSpPr>
          <p:cNvPr id="6" name="Segnaposto piè di pagina 5">
            <a:extLst>
              <a:ext uri="{FF2B5EF4-FFF2-40B4-BE49-F238E27FC236}">
                <a16:creationId xmlns:a16="http://schemas.microsoft.com/office/drawing/2014/main" id="{DDEC2973-6687-EA44-B21E-0F88C73FF053}"/>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43CC5D70-A547-9947-ADB6-C90DA6F3B238}"/>
              </a:ext>
            </a:extLst>
          </p:cNvPr>
          <p:cNvSpPr>
            <a:spLocks noGrp="1"/>
          </p:cNvSpPr>
          <p:nvPr>
            <p:ph type="sldNum" sz="quarter" idx="12"/>
          </p:nvPr>
        </p:nvSpPr>
        <p:spPr/>
        <p:txBody>
          <a:bodyPr/>
          <a:lstStyle/>
          <a:p>
            <a:fld id="{68D00285-98B8-8648-B8F3-AB09715B7A8C}" type="slidenum">
              <a:rPr lang="it-IT" smtClean="0"/>
              <a:t>‹N›</a:t>
            </a:fld>
            <a:endParaRPr lang="it-IT"/>
          </a:p>
        </p:txBody>
      </p:sp>
    </p:spTree>
    <p:extLst>
      <p:ext uri="{BB962C8B-B14F-4D97-AF65-F5344CB8AC3E}">
        <p14:creationId xmlns:p14="http://schemas.microsoft.com/office/powerpoint/2010/main" val="35138068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3241484A-8564-0D44-910B-E164AC92B59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A9A6C3E2-850C-FB41-A021-2247983A695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7C4569E3-B004-B545-B69C-BAF07355CEF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4E83DC-F60D-D347-B00A-AB10CDA64D5C}" type="datetimeFigureOut">
              <a:rPr lang="it-IT" smtClean="0"/>
              <a:t>13/03/24</a:t>
            </a:fld>
            <a:endParaRPr lang="it-IT"/>
          </a:p>
        </p:txBody>
      </p:sp>
      <p:sp>
        <p:nvSpPr>
          <p:cNvPr id="5" name="Segnaposto piè di pagina 4">
            <a:extLst>
              <a:ext uri="{FF2B5EF4-FFF2-40B4-BE49-F238E27FC236}">
                <a16:creationId xmlns:a16="http://schemas.microsoft.com/office/drawing/2014/main" id="{55B3B461-A2BF-E246-9576-DFC34CE8995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FF7D8A54-98F8-E145-80DF-EE1350FD27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D00285-98B8-8648-B8F3-AB09715B7A8C}" type="slidenum">
              <a:rPr lang="it-IT" smtClean="0"/>
              <a:t>‹N›</a:t>
            </a:fld>
            <a:endParaRPr lang="it-IT"/>
          </a:p>
        </p:txBody>
      </p:sp>
    </p:spTree>
    <p:extLst>
      <p:ext uri="{BB962C8B-B14F-4D97-AF65-F5344CB8AC3E}">
        <p14:creationId xmlns:p14="http://schemas.microsoft.com/office/powerpoint/2010/main" val="20680937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582BD75-89B3-E14A-AEB7-338EE2A4E721}"/>
              </a:ext>
            </a:extLst>
          </p:cNvPr>
          <p:cNvSpPr>
            <a:spLocks noGrp="1"/>
          </p:cNvSpPr>
          <p:nvPr>
            <p:ph type="ctrTitle"/>
          </p:nvPr>
        </p:nvSpPr>
        <p:spPr/>
        <p:txBody>
          <a:bodyPr>
            <a:normAutofit fontScale="90000"/>
          </a:bodyPr>
          <a:lstStyle/>
          <a:p>
            <a:r>
              <a:rPr lang="it-IT" dirty="0"/>
              <a:t>Le scale di atteggiamento (</a:t>
            </a:r>
            <a:r>
              <a:rPr lang="it-IT" dirty="0" err="1"/>
              <a:t>scaling</a:t>
            </a:r>
            <a:r>
              <a:rPr lang="it-IT" dirty="0"/>
              <a:t>) </a:t>
            </a:r>
            <a:br>
              <a:rPr lang="it-IT" dirty="0">
                <a:effectLst/>
              </a:rPr>
            </a:br>
            <a:endParaRPr lang="it-IT" dirty="0"/>
          </a:p>
        </p:txBody>
      </p:sp>
      <p:sp>
        <p:nvSpPr>
          <p:cNvPr id="3" name="CasellaDiTesto 2">
            <a:extLst>
              <a:ext uri="{FF2B5EF4-FFF2-40B4-BE49-F238E27FC236}">
                <a16:creationId xmlns:a16="http://schemas.microsoft.com/office/drawing/2014/main" id="{42388FE2-6DA6-0B47-94DA-1F5CAC7618E8}"/>
              </a:ext>
            </a:extLst>
          </p:cNvPr>
          <p:cNvSpPr txBox="1"/>
          <p:nvPr/>
        </p:nvSpPr>
        <p:spPr>
          <a:xfrm>
            <a:off x="309155" y="5904411"/>
            <a:ext cx="4617394" cy="523220"/>
          </a:xfrm>
          <a:prstGeom prst="rect">
            <a:avLst/>
          </a:prstGeom>
          <a:noFill/>
        </p:spPr>
        <p:txBody>
          <a:bodyPr wrap="square" rtlCol="0">
            <a:spAutoFit/>
          </a:bodyPr>
          <a:lstStyle/>
          <a:p>
            <a:r>
              <a:rPr lang="it-IT" sz="1400" dirty="0"/>
              <a:t>Tratto ed adattato da un lavoro del </a:t>
            </a:r>
          </a:p>
          <a:p>
            <a:r>
              <a:rPr lang="it-IT" sz="1400" dirty="0"/>
              <a:t>prof. S. </a:t>
            </a:r>
            <a:r>
              <a:rPr lang="it-IT" sz="1400" dirty="0" err="1"/>
              <a:t>Mauceri</a:t>
            </a:r>
            <a:endParaRPr lang="it-IT" sz="1400" dirty="0"/>
          </a:p>
        </p:txBody>
      </p:sp>
    </p:spTree>
    <p:extLst>
      <p:ext uri="{BB962C8B-B14F-4D97-AF65-F5344CB8AC3E}">
        <p14:creationId xmlns:p14="http://schemas.microsoft.com/office/powerpoint/2010/main" val="30135115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22734381-43FF-A44C-95E0-120CA62BB8A7}"/>
              </a:ext>
            </a:extLst>
          </p:cNvPr>
          <p:cNvPicPr>
            <a:picLocks noChangeAspect="1"/>
          </p:cNvPicPr>
          <p:nvPr/>
        </p:nvPicPr>
        <p:blipFill>
          <a:blip r:embed="rId2"/>
          <a:stretch>
            <a:fillRect/>
          </a:stretch>
        </p:blipFill>
        <p:spPr>
          <a:xfrm>
            <a:off x="2006599" y="106683"/>
            <a:ext cx="8537575" cy="6376667"/>
          </a:xfrm>
          <a:prstGeom prst="rect">
            <a:avLst/>
          </a:prstGeom>
        </p:spPr>
      </p:pic>
    </p:spTree>
    <p:extLst>
      <p:ext uri="{BB962C8B-B14F-4D97-AF65-F5344CB8AC3E}">
        <p14:creationId xmlns:p14="http://schemas.microsoft.com/office/powerpoint/2010/main" val="30257657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20CEE74A-06EB-6645-91DF-6E18DF4A78BA}"/>
              </a:ext>
            </a:extLst>
          </p:cNvPr>
          <p:cNvPicPr>
            <a:picLocks noChangeAspect="1"/>
          </p:cNvPicPr>
          <p:nvPr/>
        </p:nvPicPr>
        <p:blipFill>
          <a:blip r:embed="rId2"/>
          <a:stretch>
            <a:fillRect/>
          </a:stretch>
        </p:blipFill>
        <p:spPr>
          <a:xfrm>
            <a:off x="1280951" y="242887"/>
            <a:ext cx="9391811" cy="6214551"/>
          </a:xfrm>
          <a:prstGeom prst="rect">
            <a:avLst/>
          </a:prstGeom>
        </p:spPr>
      </p:pic>
    </p:spTree>
    <p:extLst>
      <p:ext uri="{BB962C8B-B14F-4D97-AF65-F5344CB8AC3E}">
        <p14:creationId xmlns:p14="http://schemas.microsoft.com/office/powerpoint/2010/main" val="42668400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798D6343-7E7F-D743-A1F5-5CE354583FEE}"/>
              </a:ext>
            </a:extLst>
          </p:cNvPr>
          <p:cNvPicPr>
            <a:picLocks noChangeAspect="1"/>
          </p:cNvPicPr>
          <p:nvPr/>
        </p:nvPicPr>
        <p:blipFill>
          <a:blip r:embed="rId2"/>
          <a:stretch>
            <a:fillRect/>
          </a:stretch>
        </p:blipFill>
        <p:spPr>
          <a:xfrm>
            <a:off x="1514475" y="163814"/>
            <a:ext cx="9172575" cy="6523598"/>
          </a:xfrm>
          <a:prstGeom prst="rect">
            <a:avLst/>
          </a:prstGeom>
        </p:spPr>
      </p:pic>
    </p:spTree>
    <p:extLst>
      <p:ext uri="{BB962C8B-B14F-4D97-AF65-F5344CB8AC3E}">
        <p14:creationId xmlns:p14="http://schemas.microsoft.com/office/powerpoint/2010/main" val="40431572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24DC3DC0-34AE-164E-B299-E07A72ADE056}"/>
              </a:ext>
            </a:extLst>
          </p:cNvPr>
          <p:cNvPicPr>
            <a:picLocks noChangeAspect="1"/>
          </p:cNvPicPr>
          <p:nvPr/>
        </p:nvPicPr>
        <p:blipFill>
          <a:blip r:embed="rId2"/>
          <a:stretch>
            <a:fillRect/>
          </a:stretch>
        </p:blipFill>
        <p:spPr>
          <a:xfrm>
            <a:off x="1035949" y="0"/>
            <a:ext cx="10120102" cy="6858000"/>
          </a:xfrm>
          <a:prstGeom prst="rect">
            <a:avLst/>
          </a:prstGeom>
        </p:spPr>
      </p:pic>
    </p:spTree>
    <p:extLst>
      <p:ext uri="{BB962C8B-B14F-4D97-AF65-F5344CB8AC3E}">
        <p14:creationId xmlns:p14="http://schemas.microsoft.com/office/powerpoint/2010/main" val="29025411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09B9D4B0-C57F-1D42-B421-335A1FD3389F}"/>
              </a:ext>
            </a:extLst>
          </p:cNvPr>
          <p:cNvSpPr>
            <a:spLocks noGrp="1"/>
          </p:cNvSpPr>
          <p:nvPr>
            <p:ph type="title"/>
          </p:nvPr>
        </p:nvSpPr>
        <p:spPr/>
        <p:txBody>
          <a:bodyPr/>
          <a:lstStyle/>
          <a:p>
            <a:pPr algn="ctr"/>
            <a:r>
              <a:rPr lang="it-IT" dirty="0"/>
              <a:t>Scala di Frequenza Relativa</a:t>
            </a:r>
          </a:p>
        </p:txBody>
      </p:sp>
      <p:sp>
        <p:nvSpPr>
          <p:cNvPr id="4" name="Segnaposto contenuto 3">
            <a:extLst>
              <a:ext uri="{FF2B5EF4-FFF2-40B4-BE49-F238E27FC236}">
                <a16:creationId xmlns:a16="http://schemas.microsoft.com/office/drawing/2014/main" id="{3028A76F-F65B-B047-9B60-4D4D830A7412}"/>
              </a:ext>
            </a:extLst>
          </p:cNvPr>
          <p:cNvSpPr>
            <a:spLocks noGrp="1"/>
          </p:cNvSpPr>
          <p:nvPr>
            <p:ph idx="1"/>
          </p:nvPr>
        </p:nvSpPr>
        <p:spPr>
          <a:xfrm>
            <a:off x="838200" y="1825625"/>
            <a:ext cx="10515600" cy="1533037"/>
          </a:xfrm>
        </p:spPr>
        <p:txBody>
          <a:bodyPr>
            <a:normAutofit/>
          </a:bodyPr>
          <a:lstStyle/>
          <a:p>
            <a:pPr marL="0" indent="0" algn="just">
              <a:buNone/>
            </a:pPr>
            <a:r>
              <a:rPr lang="it-IT" dirty="0"/>
              <a:t>Viene chiesto all’intervistato con che frequenza si sono verificate le situazioni o gli eventi sottoposti come </a:t>
            </a:r>
            <a:r>
              <a:rPr lang="it-IT" i="1" dirty="0"/>
              <a:t>items</a:t>
            </a:r>
            <a:r>
              <a:rPr lang="it-IT" dirty="0"/>
              <a:t>, in uno specifico lasso di tempo.</a:t>
            </a:r>
          </a:p>
          <a:p>
            <a:pPr marL="0" indent="0" algn="just">
              <a:buNone/>
            </a:pPr>
            <a:endParaRPr lang="it-IT" dirty="0"/>
          </a:p>
          <a:p>
            <a:pPr marL="0" indent="0" algn="just">
              <a:buNone/>
            </a:pPr>
            <a:endParaRPr lang="it-IT" dirty="0"/>
          </a:p>
          <a:p>
            <a:pPr marL="0" indent="0" algn="just">
              <a:buNone/>
            </a:pPr>
            <a:endParaRPr lang="it-IT" dirty="0"/>
          </a:p>
        </p:txBody>
      </p:sp>
      <p:sp>
        <p:nvSpPr>
          <p:cNvPr id="2" name="Segnaposto contenuto 3">
            <a:extLst>
              <a:ext uri="{FF2B5EF4-FFF2-40B4-BE49-F238E27FC236}">
                <a16:creationId xmlns:a16="http://schemas.microsoft.com/office/drawing/2014/main" id="{863E3F29-A3ED-2B47-5854-0CA594E5AD9B}"/>
              </a:ext>
            </a:extLst>
          </p:cNvPr>
          <p:cNvSpPr txBox="1">
            <a:spLocks/>
          </p:cNvSpPr>
          <p:nvPr/>
        </p:nvSpPr>
        <p:spPr>
          <a:xfrm>
            <a:off x="6389076" y="3578225"/>
            <a:ext cx="5040924" cy="20312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it-IT" dirty="0"/>
              <a:t>SOLUZIONI</a:t>
            </a:r>
          </a:p>
          <a:p>
            <a:pPr algn="just"/>
            <a:r>
              <a:rPr lang="it-IT" dirty="0"/>
              <a:t>Doppio ancoraggio semantico</a:t>
            </a:r>
          </a:p>
          <a:p>
            <a:pPr algn="just"/>
            <a:r>
              <a:rPr lang="it-IT" dirty="0"/>
              <a:t>Ponderazione dei punteggi</a:t>
            </a:r>
          </a:p>
        </p:txBody>
      </p:sp>
      <p:sp>
        <p:nvSpPr>
          <p:cNvPr id="5" name="Segnaposto contenuto 3">
            <a:extLst>
              <a:ext uri="{FF2B5EF4-FFF2-40B4-BE49-F238E27FC236}">
                <a16:creationId xmlns:a16="http://schemas.microsoft.com/office/drawing/2014/main" id="{CAB15AF9-DA9A-0FA8-5E1D-EDFCBB75D9A1}"/>
              </a:ext>
            </a:extLst>
          </p:cNvPr>
          <p:cNvSpPr txBox="1">
            <a:spLocks/>
          </p:cNvSpPr>
          <p:nvPr/>
        </p:nvSpPr>
        <p:spPr>
          <a:xfrm>
            <a:off x="826476" y="3607533"/>
            <a:ext cx="5468816" cy="238882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it-IT" dirty="0"/>
              <a:t>PROBLEMI</a:t>
            </a:r>
          </a:p>
          <a:p>
            <a:pPr algn="just"/>
            <a:r>
              <a:rPr lang="it-IT" dirty="0"/>
              <a:t>Le alternative sono interpretate soggettivamente</a:t>
            </a:r>
          </a:p>
          <a:p>
            <a:pPr algn="just"/>
            <a:r>
              <a:rPr lang="it-IT" dirty="0"/>
              <a:t>Equidistanza tra le categorie</a:t>
            </a:r>
          </a:p>
        </p:txBody>
      </p:sp>
    </p:spTree>
    <p:extLst>
      <p:ext uri="{BB962C8B-B14F-4D97-AF65-F5344CB8AC3E}">
        <p14:creationId xmlns:p14="http://schemas.microsoft.com/office/powerpoint/2010/main" val="35862834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5F704907-3BE3-5543-BBB6-60C6D40A8E93}"/>
              </a:ext>
            </a:extLst>
          </p:cNvPr>
          <p:cNvPicPr>
            <a:picLocks noChangeAspect="1"/>
          </p:cNvPicPr>
          <p:nvPr/>
        </p:nvPicPr>
        <p:blipFill>
          <a:blip r:embed="rId2"/>
          <a:stretch>
            <a:fillRect/>
          </a:stretch>
        </p:blipFill>
        <p:spPr>
          <a:xfrm>
            <a:off x="1385888" y="35047"/>
            <a:ext cx="9468862" cy="6822953"/>
          </a:xfrm>
          <a:prstGeom prst="rect">
            <a:avLst/>
          </a:prstGeom>
        </p:spPr>
      </p:pic>
    </p:spTree>
    <p:extLst>
      <p:ext uri="{BB962C8B-B14F-4D97-AF65-F5344CB8AC3E}">
        <p14:creationId xmlns:p14="http://schemas.microsoft.com/office/powerpoint/2010/main" val="11105770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09B9D4B0-C57F-1D42-B421-335A1FD3389F}"/>
              </a:ext>
            </a:extLst>
          </p:cNvPr>
          <p:cNvSpPr>
            <a:spLocks noGrp="1"/>
          </p:cNvSpPr>
          <p:nvPr>
            <p:ph type="title"/>
          </p:nvPr>
        </p:nvSpPr>
        <p:spPr/>
        <p:txBody>
          <a:bodyPr/>
          <a:lstStyle/>
          <a:p>
            <a:pPr algn="ctr"/>
            <a:r>
              <a:rPr lang="it-IT" dirty="0"/>
              <a:t>Scale </a:t>
            </a:r>
            <a:r>
              <a:rPr lang="it-IT" dirty="0" err="1"/>
              <a:t>Likert</a:t>
            </a:r>
            <a:endParaRPr lang="it-IT" dirty="0"/>
          </a:p>
        </p:txBody>
      </p:sp>
      <p:sp>
        <p:nvSpPr>
          <p:cNvPr id="4" name="Segnaposto contenuto 3">
            <a:extLst>
              <a:ext uri="{FF2B5EF4-FFF2-40B4-BE49-F238E27FC236}">
                <a16:creationId xmlns:a16="http://schemas.microsoft.com/office/drawing/2014/main" id="{3028A76F-F65B-B047-9B60-4D4D830A7412}"/>
              </a:ext>
            </a:extLst>
          </p:cNvPr>
          <p:cNvSpPr>
            <a:spLocks noGrp="1"/>
          </p:cNvSpPr>
          <p:nvPr>
            <p:ph idx="1"/>
          </p:nvPr>
        </p:nvSpPr>
        <p:spPr/>
        <p:txBody>
          <a:bodyPr/>
          <a:lstStyle/>
          <a:p>
            <a:pPr marL="0" indent="0" algn="just">
              <a:buNone/>
            </a:pPr>
            <a:r>
              <a:rPr lang="it-IT" dirty="0"/>
              <a:t>Prende il nome dal suo ideatore </a:t>
            </a:r>
            <a:r>
              <a:rPr lang="it-IT" dirty="0" err="1"/>
              <a:t>Rensis</a:t>
            </a:r>
            <a:r>
              <a:rPr lang="it-IT" dirty="0"/>
              <a:t> </a:t>
            </a:r>
            <a:r>
              <a:rPr lang="it-IT" dirty="0" err="1"/>
              <a:t>Likert</a:t>
            </a:r>
            <a:r>
              <a:rPr lang="it-IT" dirty="0"/>
              <a:t> (1932) ed è a tutt'oggi la scala </a:t>
            </a:r>
            <a:r>
              <a:rPr lang="it-IT" dirty="0" err="1"/>
              <a:t>piu</a:t>
            </a:r>
            <a:r>
              <a:rPr lang="it-IT" dirty="0"/>
              <a:t>̀ diffusa grazie alla </a:t>
            </a:r>
            <a:r>
              <a:rPr lang="it-IT" dirty="0" err="1"/>
              <a:t>semplicita</a:t>
            </a:r>
            <a:r>
              <a:rPr lang="it-IT" dirty="0"/>
              <a:t>̀ di somministrazione e realizzazione. </a:t>
            </a:r>
          </a:p>
          <a:p>
            <a:pPr marL="0" indent="0" algn="just">
              <a:buNone/>
            </a:pPr>
            <a:r>
              <a:rPr lang="it-IT" dirty="0"/>
              <a:t>Set di items, costituito da affermazioni di senso compiuto rispetto alle quali si richiede il </a:t>
            </a:r>
            <a:r>
              <a:rPr lang="it-IT" b="1" dirty="0"/>
              <a:t>grado di accordo/disaccordo</a:t>
            </a:r>
            <a:r>
              <a:rPr lang="it-IT" dirty="0"/>
              <a:t> </a:t>
            </a:r>
          </a:p>
          <a:p>
            <a:pPr algn="just"/>
            <a:r>
              <a:rPr lang="it-IT" dirty="0"/>
              <a:t>Nella versione originale (1932) si articola in cinque gradi di accordo (completamente d’accordo, abbastanza d’accordo, né d’accordo né in disaccordo, poco d’accordo, completamente in disaccordo). </a:t>
            </a:r>
          </a:p>
          <a:p>
            <a:pPr algn="just"/>
            <a:r>
              <a:rPr lang="it-IT" dirty="0"/>
              <a:t>A causa dell’</a:t>
            </a:r>
            <a:r>
              <a:rPr lang="it-IT" dirty="0" err="1"/>
              <a:t>ambiguita</a:t>
            </a:r>
            <a:r>
              <a:rPr lang="it-IT" dirty="0"/>
              <a:t>̀ della categoria “abbastanza d’accordo”, sono stati ideati altri sistemi di classificazione delle risposte. </a:t>
            </a:r>
          </a:p>
          <a:p>
            <a:pPr algn="just"/>
            <a:endParaRPr lang="it-IT" dirty="0"/>
          </a:p>
        </p:txBody>
      </p:sp>
    </p:spTree>
    <p:extLst>
      <p:ext uri="{BB962C8B-B14F-4D97-AF65-F5344CB8AC3E}">
        <p14:creationId xmlns:p14="http://schemas.microsoft.com/office/powerpoint/2010/main" val="13246952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09B9D4B0-C57F-1D42-B421-335A1FD3389F}"/>
              </a:ext>
            </a:extLst>
          </p:cNvPr>
          <p:cNvSpPr>
            <a:spLocks noGrp="1"/>
          </p:cNvSpPr>
          <p:nvPr>
            <p:ph type="title"/>
          </p:nvPr>
        </p:nvSpPr>
        <p:spPr/>
        <p:txBody>
          <a:bodyPr/>
          <a:lstStyle/>
          <a:p>
            <a:pPr algn="ctr"/>
            <a:r>
              <a:rPr lang="it-IT" dirty="0"/>
              <a:t>Scale </a:t>
            </a:r>
            <a:r>
              <a:rPr lang="it-IT" dirty="0" err="1"/>
              <a:t>Likert</a:t>
            </a:r>
            <a:endParaRPr lang="it-IT" dirty="0"/>
          </a:p>
        </p:txBody>
      </p:sp>
      <p:sp>
        <p:nvSpPr>
          <p:cNvPr id="4" name="Segnaposto contenuto 3">
            <a:extLst>
              <a:ext uri="{FF2B5EF4-FFF2-40B4-BE49-F238E27FC236}">
                <a16:creationId xmlns:a16="http://schemas.microsoft.com/office/drawing/2014/main" id="{3028A76F-F65B-B047-9B60-4D4D830A7412}"/>
              </a:ext>
            </a:extLst>
          </p:cNvPr>
          <p:cNvSpPr>
            <a:spLocks noGrp="1"/>
          </p:cNvSpPr>
          <p:nvPr>
            <p:ph idx="1"/>
          </p:nvPr>
        </p:nvSpPr>
        <p:spPr/>
        <p:txBody>
          <a:bodyPr/>
          <a:lstStyle/>
          <a:p>
            <a:pPr algn="just"/>
            <a:r>
              <a:rPr lang="it-IT" dirty="0"/>
              <a:t>Somministrare le frasi a un sotto-campione appartenente al totale dei soggetti che saranno intervistati.</a:t>
            </a:r>
          </a:p>
          <a:p>
            <a:pPr algn="just"/>
            <a:r>
              <a:rPr lang="it-IT" dirty="0"/>
              <a:t>Scegliere frasi con maggior potere discriminante rispetto all’atteggiamento da rilevare.</a:t>
            </a:r>
          </a:p>
        </p:txBody>
      </p:sp>
    </p:spTree>
    <p:extLst>
      <p:ext uri="{BB962C8B-B14F-4D97-AF65-F5344CB8AC3E}">
        <p14:creationId xmlns:p14="http://schemas.microsoft.com/office/powerpoint/2010/main" val="23684810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D91F392A-4219-4B44-8A7E-CE0896AE0ECE}"/>
              </a:ext>
            </a:extLst>
          </p:cNvPr>
          <p:cNvPicPr>
            <a:picLocks noChangeAspect="1"/>
          </p:cNvPicPr>
          <p:nvPr/>
        </p:nvPicPr>
        <p:blipFill>
          <a:blip r:embed="rId2"/>
          <a:stretch>
            <a:fillRect/>
          </a:stretch>
        </p:blipFill>
        <p:spPr>
          <a:xfrm>
            <a:off x="2075677" y="284368"/>
            <a:ext cx="7547504" cy="6573632"/>
          </a:xfrm>
          <a:prstGeom prst="rect">
            <a:avLst/>
          </a:prstGeom>
        </p:spPr>
      </p:pic>
    </p:spTree>
    <p:extLst>
      <p:ext uri="{BB962C8B-B14F-4D97-AF65-F5344CB8AC3E}">
        <p14:creationId xmlns:p14="http://schemas.microsoft.com/office/powerpoint/2010/main" val="22759694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19143073-1310-E24F-AA48-A1C3F454136F}"/>
              </a:ext>
            </a:extLst>
          </p:cNvPr>
          <p:cNvPicPr>
            <a:picLocks noChangeAspect="1"/>
          </p:cNvPicPr>
          <p:nvPr/>
        </p:nvPicPr>
        <p:blipFill>
          <a:blip r:embed="rId2"/>
          <a:stretch>
            <a:fillRect/>
          </a:stretch>
        </p:blipFill>
        <p:spPr>
          <a:xfrm>
            <a:off x="1596740" y="328613"/>
            <a:ext cx="9033160" cy="6224644"/>
          </a:xfrm>
          <a:prstGeom prst="rect">
            <a:avLst/>
          </a:prstGeom>
        </p:spPr>
      </p:pic>
    </p:spTree>
    <p:extLst>
      <p:ext uri="{BB962C8B-B14F-4D97-AF65-F5344CB8AC3E}">
        <p14:creationId xmlns:p14="http://schemas.microsoft.com/office/powerpoint/2010/main" val="21971064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7E3B474-F06C-BD4D-96CA-772B6EAB65AF}"/>
              </a:ext>
            </a:extLst>
          </p:cNvPr>
          <p:cNvSpPr>
            <a:spLocks noGrp="1"/>
          </p:cNvSpPr>
          <p:nvPr>
            <p:ph type="title"/>
          </p:nvPr>
        </p:nvSpPr>
        <p:spPr/>
        <p:txBody>
          <a:bodyPr/>
          <a:lstStyle/>
          <a:p>
            <a:r>
              <a:rPr lang="it-IT" dirty="0" err="1"/>
              <a:t>Operativizzazione</a:t>
            </a:r>
            <a:r>
              <a:rPr lang="it-IT" dirty="0"/>
              <a:t> di concetti complessi</a:t>
            </a:r>
          </a:p>
        </p:txBody>
      </p:sp>
      <p:sp>
        <p:nvSpPr>
          <p:cNvPr id="3" name="Segnaposto contenuto 2">
            <a:extLst>
              <a:ext uri="{FF2B5EF4-FFF2-40B4-BE49-F238E27FC236}">
                <a16:creationId xmlns:a16="http://schemas.microsoft.com/office/drawing/2014/main" id="{8F082102-94A6-5349-AF91-4C7049C1D495}"/>
              </a:ext>
            </a:extLst>
          </p:cNvPr>
          <p:cNvSpPr>
            <a:spLocks noGrp="1"/>
          </p:cNvSpPr>
          <p:nvPr>
            <p:ph idx="1"/>
          </p:nvPr>
        </p:nvSpPr>
        <p:spPr/>
        <p:txBody>
          <a:bodyPr>
            <a:normAutofit lnSpcReduction="10000"/>
          </a:bodyPr>
          <a:lstStyle/>
          <a:p>
            <a:pPr marL="0" indent="0" algn="just">
              <a:buNone/>
            </a:pPr>
            <a:r>
              <a:rPr lang="it-IT" dirty="0"/>
              <a:t>Esistono concetti più o meno facili da </a:t>
            </a:r>
            <a:r>
              <a:rPr lang="it-IT" dirty="0" err="1"/>
              <a:t>operativizzare</a:t>
            </a:r>
            <a:r>
              <a:rPr lang="it-IT" dirty="0"/>
              <a:t>, ad esempio più un concetto è astratto (cfr. alienazione) più può essere complesso comprenderne e quindi analizzarne tutte le sfaccettature.</a:t>
            </a:r>
          </a:p>
          <a:p>
            <a:pPr marL="0" indent="0" algn="just">
              <a:buNone/>
            </a:pPr>
            <a:endParaRPr lang="it-IT" dirty="0"/>
          </a:p>
          <a:p>
            <a:pPr marL="0" indent="0" algn="just">
              <a:buNone/>
            </a:pPr>
            <a:r>
              <a:rPr lang="it-IT" dirty="0"/>
              <a:t>Un concetto generale può essere </a:t>
            </a:r>
            <a:r>
              <a:rPr lang="it-IT" dirty="0" err="1"/>
              <a:t>operativizzato</a:t>
            </a:r>
            <a:r>
              <a:rPr lang="it-IT" dirty="0"/>
              <a:t> grazie a più concetti specifici (gli </a:t>
            </a:r>
            <a:r>
              <a:rPr lang="it-IT" b="1" dirty="0"/>
              <a:t>indicatori</a:t>
            </a:r>
            <a:r>
              <a:rPr lang="it-IT" dirty="0"/>
              <a:t>), a questo legati da un rapporto di indicazione, cioè di </a:t>
            </a:r>
            <a:r>
              <a:rPr lang="it-IT" u="sng" dirty="0"/>
              <a:t>sovrapposizione parziale di significato</a:t>
            </a:r>
            <a:r>
              <a:rPr lang="it-IT" dirty="0"/>
              <a:t>.</a:t>
            </a:r>
          </a:p>
          <a:p>
            <a:pPr marL="0" indent="0" algn="just">
              <a:buNone/>
            </a:pPr>
            <a:endParaRPr lang="it-IT" dirty="0"/>
          </a:p>
          <a:p>
            <a:pPr marL="0" indent="0" algn="just">
              <a:buNone/>
            </a:pPr>
            <a:r>
              <a:rPr lang="it-IT" dirty="0"/>
              <a:t>Le scale servono a formalizzare un </a:t>
            </a:r>
            <a:r>
              <a:rPr lang="it-IT" b="1" dirty="0"/>
              <a:t>insieme coerente e organico di indicatori</a:t>
            </a:r>
            <a:r>
              <a:rPr lang="it-IT" dirty="0"/>
              <a:t>.</a:t>
            </a:r>
          </a:p>
        </p:txBody>
      </p:sp>
    </p:spTree>
    <p:extLst>
      <p:ext uri="{BB962C8B-B14F-4D97-AF65-F5344CB8AC3E}">
        <p14:creationId xmlns:p14="http://schemas.microsoft.com/office/powerpoint/2010/main" val="28573290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22905935-4CC1-F045-AF60-A6E230D70ACD}"/>
              </a:ext>
            </a:extLst>
          </p:cNvPr>
          <p:cNvPicPr>
            <a:picLocks noChangeAspect="1"/>
          </p:cNvPicPr>
          <p:nvPr/>
        </p:nvPicPr>
        <p:blipFill>
          <a:blip r:embed="rId2"/>
          <a:stretch>
            <a:fillRect/>
          </a:stretch>
        </p:blipFill>
        <p:spPr>
          <a:xfrm>
            <a:off x="1847850" y="406400"/>
            <a:ext cx="8495176" cy="6044400"/>
          </a:xfrm>
          <a:prstGeom prst="rect">
            <a:avLst/>
          </a:prstGeom>
        </p:spPr>
      </p:pic>
    </p:spTree>
    <p:extLst>
      <p:ext uri="{BB962C8B-B14F-4D97-AF65-F5344CB8AC3E}">
        <p14:creationId xmlns:p14="http://schemas.microsoft.com/office/powerpoint/2010/main" val="35743057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1926E39D-D541-FD40-81B2-33D25D7D9869}"/>
              </a:ext>
            </a:extLst>
          </p:cNvPr>
          <p:cNvPicPr>
            <a:picLocks noChangeAspect="1"/>
          </p:cNvPicPr>
          <p:nvPr/>
        </p:nvPicPr>
        <p:blipFill>
          <a:blip r:embed="rId2"/>
          <a:stretch>
            <a:fillRect/>
          </a:stretch>
        </p:blipFill>
        <p:spPr>
          <a:xfrm>
            <a:off x="1930400" y="552450"/>
            <a:ext cx="8331200" cy="5753100"/>
          </a:xfrm>
          <a:prstGeom prst="rect">
            <a:avLst/>
          </a:prstGeom>
        </p:spPr>
      </p:pic>
    </p:spTree>
    <p:extLst>
      <p:ext uri="{BB962C8B-B14F-4D97-AF65-F5344CB8AC3E}">
        <p14:creationId xmlns:p14="http://schemas.microsoft.com/office/powerpoint/2010/main" val="22454653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424BDC34-667E-84DD-B2F6-B8B872563815}"/>
              </a:ext>
            </a:extLst>
          </p:cNvPr>
          <p:cNvSpPr txBox="1"/>
          <p:nvPr/>
        </p:nvSpPr>
        <p:spPr>
          <a:xfrm>
            <a:off x="792946" y="1760748"/>
            <a:ext cx="10830485" cy="3539430"/>
          </a:xfrm>
          <a:prstGeom prst="rect">
            <a:avLst/>
          </a:prstGeom>
          <a:noFill/>
        </p:spPr>
        <p:txBody>
          <a:bodyPr wrap="square">
            <a:spAutoFit/>
          </a:bodyPr>
          <a:lstStyle/>
          <a:p>
            <a:pPr algn="just"/>
            <a:r>
              <a:rPr lang="it-IT" sz="2800" dirty="0"/>
              <a:t>Si ha quando soggetti diversi si dichiarano d’accordo con un’affermazione ma per ragione opposte. </a:t>
            </a:r>
          </a:p>
          <a:p>
            <a:pPr algn="just"/>
            <a:endParaRPr lang="it-IT" sz="2800" dirty="0"/>
          </a:p>
          <a:p>
            <a:pPr algn="just"/>
            <a:r>
              <a:rPr lang="it-IT" sz="2800" dirty="0"/>
              <a:t>Es. “La migliore forma di governo è quella democratico-rappresentativa”</a:t>
            </a:r>
          </a:p>
          <a:p>
            <a:pPr marL="457200" indent="-457200" algn="just">
              <a:buFont typeface="Arial" panose="020B0604020202020204" pitchFamily="34" charset="0"/>
              <a:buChar char="•"/>
            </a:pPr>
            <a:r>
              <a:rPr lang="it-IT" sz="2800" dirty="0"/>
              <a:t>L’item può essere respinto sia da chi è favorevole a un regime </a:t>
            </a:r>
            <a:r>
              <a:rPr lang="it-IT" sz="2800" u="sng" dirty="0"/>
              <a:t>autoritario</a:t>
            </a:r>
            <a:r>
              <a:rPr lang="it-IT" sz="2800" dirty="0"/>
              <a:t>, sia da chi preferisce forme di </a:t>
            </a:r>
            <a:r>
              <a:rPr lang="it-IT" sz="2800" u="sng" dirty="0"/>
              <a:t>democrazia diretta</a:t>
            </a:r>
            <a:r>
              <a:rPr lang="it-IT" sz="2800" dirty="0"/>
              <a:t>.</a:t>
            </a:r>
          </a:p>
          <a:p>
            <a:pPr marL="457200" indent="-457200" algn="just">
              <a:buFont typeface="Arial" panose="020B0604020202020204" pitchFamily="34" charset="0"/>
              <a:buChar char="•"/>
            </a:pPr>
            <a:r>
              <a:rPr lang="it-IT" sz="2800" dirty="0"/>
              <a:t>Per evitare questo fenomeno: scegliere affermazioni talmente radicali da essere in grado di distinguere nettamente tra favorevoli e contrari.</a:t>
            </a:r>
          </a:p>
        </p:txBody>
      </p:sp>
      <p:sp>
        <p:nvSpPr>
          <p:cNvPr id="5" name="Titolo 2">
            <a:extLst>
              <a:ext uri="{FF2B5EF4-FFF2-40B4-BE49-F238E27FC236}">
                <a16:creationId xmlns:a16="http://schemas.microsoft.com/office/drawing/2014/main" id="{8A9CAA2C-B93D-D224-5BFE-272769B86E45}"/>
              </a:ext>
            </a:extLst>
          </p:cNvPr>
          <p:cNvSpPr txBox="1">
            <a:spLocks/>
          </p:cNvSpPr>
          <p:nvPr/>
        </p:nvSpPr>
        <p:spPr>
          <a:xfrm>
            <a:off x="785446" y="540972"/>
            <a:ext cx="10515600" cy="98889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dirty="0" err="1"/>
              <a:t>Curvilinearità</a:t>
            </a:r>
            <a:endParaRPr lang="it-IT" dirty="0"/>
          </a:p>
        </p:txBody>
      </p:sp>
    </p:spTree>
    <p:extLst>
      <p:ext uri="{BB962C8B-B14F-4D97-AF65-F5344CB8AC3E}">
        <p14:creationId xmlns:p14="http://schemas.microsoft.com/office/powerpoint/2010/main" val="17615177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3979C799-28A7-8A45-8172-79E26AE221AE}"/>
              </a:ext>
            </a:extLst>
          </p:cNvPr>
          <p:cNvSpPr>
            <a:spLocks noGrp="1"/>
          </p:cNvSpPr>
          <p:nvPr>
            <p:ph type="title"/>
          </p:nvPr>
        </p:nvSpPr>
        <p:spPr/>
        <p:txBody>
          <a:bodyPr/>
          <a:lstStyle/>
          <a:p>
            <a:r>
              <a:rPr lang="it-IT" dirty="0"/>
              <a:t>Distorsioni di ordine sintattico (1) </a:t>
            </a:r>
          </a:p>
        </p:txBody>
      </p:sp>
      <p:sp>
        <p:nvSpPr>
          <p:cNvPr id="4" name="Segnaposto contenuto 3">
            <a:extLst>
              <a:ext uri="{FF2B5EF4-FFF2-40B4-BE49-F238E27FC236}">
                <a16:creationId xmlns:a16="http://schemas.microsoft.com/office/drawing/2014/main" id="{8B6A526F-F04F-354A-8958-3BD1ED1D8AA1}"/>
              </a:ext>
            </a:extLst>
          </p:cNvPr>
          <p:cNvSpPr>
            <a:spLocks noGrp="1"/>
          </p:cNvSpPr>
          <p:nvPr>
            <p:ph idx="1"/>
          </p:nvPr>
        </p:nvSpPr>
        <p:spPr/>
        <p:txBody>
          <a:bodyPr>
            <a:noAutofit/>
          </a:bodyPr>
          <a:lstStyle/>
          <a:p>
            <a:pPr marL="0" indent="0" algn="just">
              <a:buNone/>
            </a:pPr>
            <a:r>
              <a:rPr lang="it-IT" sz="2400" b="1" dirty="0"/>
              <a:t>Domande </a:t>
            </a:r>
            <a:r>
              <a:rPr lang="en-CA" sz="2400" b="1" dirty="0"/>
              <a:t>double barrelled </a:t>
            </a:r>
            <a:r>
              <a:rPr lang="it-IT" sz="2400" dirty="0"/>
              <a:t>(domande doppie): domande, il cui testo contiene due o più̀ asserzioni distinte (in congiunzione o in contrapposizione) o il riferimento a due oggetti/eventi diversi </a:t>
            </a:r>
            <a:endParaRPr lang="it-IT" sz="2400" dirty="0">
              <a:effectLst/>
            </a:endParaRPr>
          </a:p>
          <a:p>
            <a:pPr algn="just"/>
            <a:r>
              <a:rPr lang="it-IT" sz="2400" dirty="0"/>
              <a:t>Lei è d’accordo con una politica occupazionale a favore delle donne </a:t>
            </a:r>
            <a:r>
              <a:rPr lang="it-IT" sz="2400" b="1" i="1" dirty="0"/>
              <a:t>e</a:t>
            </a:r>
            <a:r>
              <a:rPr lang="it-IT" sz="2400" dirty="0"/>
              <a:t> degli immigrati? </a:t>
            </a:r>
          </a:p>
          <a:p>
            <a:pPr marL="0" indent="0" algn="just">
              <a:buNone/>
            </a:pPr>
            <a:r>
              <a:rPr lang="it-IT" sz="2400" dirty="0"/>
              <a:t>[1] sì [2] no </a:t>
            </a:r>
          </a:p>
          <a:p>
            <a:pPr algn="just"/>
            <a:r>
              <a:rPr lang="it-IT" sz="2400" dirty="0"/>
              <a:t>Lei è un frequentatore abituale di discoteche e di rave-party? </a:t>
            </a:r>
          </a:p>
          <a:p>
            <a:pPr marL="0" indent="0" algn="just">
              <a:buNone/>
            </a:pPr>
            <a:r>
              <a:rPr lang="it-IT" sz="2400" dirty="0"/>
              <a:t>[1] sì [2] no </a:t>
            </a:r>
          </a:p>
          <a:p>
            <a:pPr marL="0" indent="0" algn="just">
              <a:buNone/>
            </a:pPr>
            <a:endParaRPr lang="it-IT" sz="2400" dirty="0"/>
          </a:p>
          <a:p>
            <a:pPr marL="0" indent="0" algn="just">
              <a:buNone/>
            </a:pPr>
            <a:r>
              <a:rPr lang="it-IT" sz="2400" dirty="0"/>
              <a:t>Porre </a:t>
            </a:r>
            <a:r>
              <a:rPr lang="it-IT" sz="2400" i="1" dirty="0"/>
              <a:t>domande distinte</a:t>
            </a:r>
            <a:r>
              <a:rPr lang="it-IT" sz="2400" dirty="0"/>
              <a:t>, con </a:t>
            </a:r>
            <a:r>
              <a:rPr lang="it-IT" sz="2400" b="1" dirty="0"/>
              <a:t>un solo oggetto da valutare</a:t>
            </a:r>
            <a:r>
              <a:rPr lang="it-IT" sz="2400" dirty="0"/>
              <a:t>. </a:t>
            </a:r>
          </a:p>
          <a:p>
            <a:pPr algn="just"/>
            <a:endParaRPr lang="it-IT" sz="2400" dirty="0"/>
          </a:p>
        </p:txBody>
      </p:sp>
    </p:spTree>
    <p:extLst>
      <p:ext uri="{BB962C8B-B14F-4D97-AF65-F5344CB8AC3E}">
        <p14:creationId xmlns:p14="http://schemas.microsoft.com/office/powerpoint/2010/main" val="27179713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8554483-F765-C64E-BB5D-23FC28553306}"/>
              </a:ext>
            </a:extLst>
          </p:cNvPr>
          <p:cNvSpPr>
            <a:spLocks noGrp="1"/>
          </p:cNvSpPr>
          <p:nvPr>
            <p:ph type="title"/>
          </p:nvPr>
        </p:nvSpPr>
        <p:spPr/>
        <p:txBody>
          <a:bodyPr/>
          <a:lstStyle/>
          <a:p>
            <a:r>
              <a:rPr lang="it-IT" dirty="0"/>
              <a:t>Distorsioni di ordine sintattico (2):</a:t>
            </a:r>
            <a:br>
              <a:rPr lang="it-IT" dirty="0"/>
            </a:br>
            <a:r>
              <a:rPr lang="it-IT" dirty="0"/>
              <a:t>Doppia negazione</a:t>
            </a:r>
          </a:p>
        </p:txBody>
      </p:sp>
      <p:sp>
        <p:nvSpPr>
          <p:cNvPr id="3" name="Segnaposto contenuto 2">
            <a:extLst>
              <a:ext uri="{FF2B5EF4-FFF2-40B4-BE49-F238E27FC236}">
                <a16:creationId xmlns:a16="http://schemas.microsoft.com/office/drawing/2014/main" id="{2D6458CD-8017-F440-81DF-1754AECDCF5C}"/>
              </a:ext>
            </a:extLst>
          </p:cNvPr>
          <p:cNvSpPr>
            <a:spLocks noGrp="1"/>
          </p:cNvSpPr>
          <p:nvPr>
            <p:ph idx="1"/>
          </p:nvPr>
        </p:nvSpPr>
        <p:spPr/>
        <p:txBody>
          <a:bodyPr/>
          <a:lstStyle/>
          <a:p>
            <a:r>
              <a:rPr lang="it-IT" dirty="0"/>
              <a:t>Secondo lei gli stranieri in fuga da guerre </a:t>
            </a:r>
            <a:r>
              <a:rPr lang="it-IT" b="1" dirty="0"/>
              <a:t>non</a:t>
            </a:r>
            <a:r>
              <a:rPr lang="it-IT" dirty="0"/>
              <a:t> dovrebbero </a:t>
            </a:r>
            <a:r>
              <a:rPr lang="it-IT" b="1" dirty="0"/>
              <a:t>non</a:t>
            </a:r>
            <a:r>
              <a:rPr lang="it-IT" dirty="0"/>
              <a:t> provare a raggiungere l’Europa?</a:t>
            </a:r>
          </a:p>
        </p:txBody>
      </p:sp>
    </p:spTree>
    <p:extLst>
      <p:ext uri="{BB962C8B-B14F-4D97-AF65-F5344CB8AC3E}">
        <p14:creationId xmlns:p14="http://schemas.microsoft.com/office/powerpoint/2010/main" val="20308979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4200499-81C7-FE48-879B-DC303CDE88AD}"/>
              </a:ext>
            </a:extLst>
          </p:cNvPr>
          <p:cNvSpPr>
            <a:spLocks noGrp="1"/>
          </p:cNvSpPr>
          <p:nvPr>
            <p:ph type="title"/>
          </p:nvPr>
        </p:nvSpPr>
        <p:spPr/>
        <p:txBody>
          <a:bodyPr/>
          <a:lstStyle/>
          <a:p>
            <a:r>
              <a:rPr lang="it-IT" dirty="0"/>
              <a:t>Distorsioni di ordine sintattico (3)</a:t>
            </a:r>
            <a:br>
              <a:rPr lang="it-IT" dirty="0"/>
            </a:br>
            <a:r>
              <a:rPr lang="it-IT" dirty="0"/>
              <a:t>Reazione all’oggetto</a:t>
            </a:r>
          </a:p>
        </p:txBody>
      </p:sp>
      <p:sp>
        <p:nvSpPr>
          <p:cNvPr id="3" name="Segnaposto contenuto 2">
            <a:extLst>
              <a:ext uri="{FF2B5EF4-FFF2-40B4-BE49-F238E27FC236}">
                <a16:creationId xmlns:a16="http://schemas.microsoft.com/office/drawing/2014/main" id="{59253E6A-85AE-5C4A-A79E-EBF0787E90FF}"/>
              </a:ext>
            </a:extLst>
          </p:cNvPr>
          <p:cNvSpPr>
            <a:spLocks noGrp="1"/>
          </p:cNvSpPr>
          <p:nvPr>
            <p:ph idx="1"/>
          </p:nvPr>
        </p:nvSpPr>
        <p:spPr>
          <a:xfrm>
            <a:off x="838200" y="1825625"/>
            <a:ext cx="10697308" cy="4838944"/>
          </a:xfrm>
        </p:spPr>
        <p:txBody>
          <a:bodyPr>
            <a:noAutofit/>
          </a:bodyPr>
          <a:lstStyle/>
          <a:p>
            <a:pPr marL="0" indent="0" algn="just">
              <a:buNone/>
            </a:pPr>
            <a:r>
              <a:rPr lang="it-IT" sz="2400" dirty="0"/>
              <a:t>L’intervistato reagisce a singoli oggetti (personaggi, eventi, situazioni menzionate), piuttosto che all’intera affermazione. </a:t>
            </a:r>
            <a:endParaRPr lang="it-IT" sz="2400" dirty="0">
              <a:effectLst/>
            </a:endParaRPr>
          </a:p>
          <a:p>
            <a:pPr marL="0" indent="0" algn="just">
              <a:buNone/>
            </a:pPr>
            <a:r>
              <a:rPr lang="it-IT" sz="2400" dirty="0"/>
              <a:t>Es. Gli assenteisti sbandierano i problemi di salute, ma sono soltanto dei fannulloni </a:t>
            </a:r>
          </a:p>
          <a:p>
            <a:pPr marL="0" indent="0" algn="just">
              <a:buNone/>
            </a:pPr>
            <a:r>
              <a:rPr lang="it-IT" sz="2400" dirty="0"/>
              <a:t>È assurdo che una donna non possa uscire sola di notte senza il timore di essere molestata</a:t>
            </a:r>
          </a:p>
          <a:p>
            <a:pPr marL="0" indent="0" algn="just">
              <a:buNone/>
            </a:pPr>
            <a:r>
              <a:rPr lang="it-IT" sz="2400" dirty="0"/>
              <a:t>I politici sono interessati solo al voto degli elettori, non ai loro bisogni</a:t>
            </a:r>
          </a:p>
          <a:p>
            <a:pPr marL="0" indent="0" algn="just">
              <a:buNone/>
            </a:pPr>
            <a:r>
              <a:rPr lang="it-IT" sz="2400" dirty="0"/>
              <a:t>“Non affitterei mai il mio appartamento ad una famiglia del Sud; chi lo ha fatto si è sempre trovato male” </a:t>
            </a:r>
          </a:p>
          <a:p>
            <a:pPr marL="0" indent="0" algn="just">
              <a:buNone/>
            </a:pPr>
            <a:r>
              <a:rPr lang="it-IT" sz="2400" dirty="0"/>
              <a:t>Soluzione: evitare affermazioni troppo articolate che facciano disperdere l’attenzione dal contenuto e portino l’intervistato a circoscrivere l’attenzione sull’oggetto, in quanto </a:t>
            </a:r>
            <a:r>
              <a:rPr lang="it-IT" sz="2400" dirty="0" err="1"/>
              <a:t>piu</a:t>
            </a:r>
            <a:r>
              <a:rPr lang="it-IT" sz="2400" dirty="0"/>
              <a:t>̀ facile da valutare (tendenza ad economizzare lo sforzo cognitivo). </a:t>
            </a:r>
          </a:p>
          <a:p>
            <a:pPr algn="just"/>
            <a:endParaRPr lang="it-IT" sz="2400" dirty="0"/>
          </a:p>
        </p:txBody>
      </p:sp>
    </p:spTree>
    <p:extLst>
      <p:ext uri="{BB962C8B-B14F-4D97-AF65-F5344CB8AC3E}">
        <p14:creationId xmlns:p14="http://schemas.microsoft.com/office/powerpoint/2010/main" val="37331905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AE024D8-5B64-8F46-89AA-B8BF851474AF}"/>
              </a:ext>
            </a:extLst>
          </p:cNvPr>
          <p:cNvSpPr>
            <a:spLocks noGrp="1"/>
          </p:cNvSpPr>
          <p:nvPr>
            <p:ph type="title"/>
          </p:nvPr>
        </p:nvSpPr>
        <p:spPr/>
        <p:txBody>
          <a:bodyPr/>
          <a:lstStyle/>
          <a:p>
            <a:r>
              <a:rPr lang="it-IT" dirty="0"/>
              <a:t>Vantaggi della scala </a:t>
            </a:r>
            <a:r>
              <a:rPr lang="it-IT" dirty="0" err="1"/>
              <a:t>Likert</a:t>
            </a:r>
            <a:r>
              <a:rPr lang="it-IT" dirty="0"/>
              <a:t> </a:t>
            </a:r>
            <a:br>
              <a:rPr lang="it-IT" dirty="0">
                <a:effectLst/>
              </a:rPr>
            </a:br>
            <a:endParaRPr lang="it-IT" dirty="0"/>
          </a:p>
        </p:txBody>
      </p:sp>
      <p:sp>
        <p:nvSpPr>
          <p:cNvPr id="3" name="Segnaposto contenuto 2">
            <a:extLst>
              <a:ext uri="{FF2B5EF4-FFF2-40B4-BE49-F238E27FC236}">
                <a16:creationId xmlns:a16="http://schemas.microsoft.com/office/drawing/2014/main" id="{FFFD4D9B-20D7-EB44-9A2B-552BB06C7765}"/>
              </a:ext>
            </a:extLst>
          </p:cNvPr>
          <p:cNvSpPr>
            <a:spLocks noGrp="1"/>
          </p:cNvSpPr>
          <p:nvPr>
            <p:ph idx="1"/>
          </p:nvPr>
        </p:nvSpPr>
        <p:spPr/>
        <p:txBody>
          <a:bodyPr>
            <a:normAutofit/>
          </a:bodyPr>
          <a:lstStyle/>
          <a:p>
            <a:pPr algn="just"/>
            <a:r>
              <a:rPr lang="it-IT" dirty="0"/>
              <a:t>È di facile formulazione per i ricercatori; </a:t>
            </a:r>
          </a:p>
          <a:p>
            <a:pPr algn="just"/>
            <a:r>
              <a:rPr lang="it-IT" dirty="0"/>
              <a:t>Si somministra velocemente e altrettanto velocemente si registrano le risposte; </a:t>
            </a:r>
          </a:p>
          <a:p>
            <a:pPr algn="just"/>
            <a:r>
              <a:rPr lang="it-IT" dirty="0"/>
              <a:t>Si ritiene che le categorie di risposta siano facilmente comprensibili a tutti gli intervistati e richiamano un sistema di risposta molto utilizzato nel linguaggio di senso comune; </a:t>
            </a:r>
          </a:p>
          <a:p>
            <a:pPr algn="just"/>
            <a:r>
              <a:rPr lang="it-IT" dirty="0"/>
              <a:t>Le categorie di risposta sono facilmente ordinabili lungo un continuum. Considerata la loro scarsa autonomia semantica si ritiene che assai difficilmente gli individui intervistati possano ordinarle in modo diverso da quello concepito dal ricercatore </a:t>
            </a:r>
          </a:p>
          <a:p>
            <a:pPr algn="just"/>
            <a:endParaRPr lang="it-IT" dirty="0"/>
          </a:p>
        </p:txBody>
      </p:sp>
    </p:spTree>
    <p:extLst>
      <p:ext uri="{BB962C8B-B14F-4D97-AF65-F5344CB8AC3E}">
        <p14:creationId xmlns:p14="http://schemas.microsoft.com/office/powerpoint/2010/main" val="14080754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A5DDCDB-B7A9-4B42-B634-AFCE58B52A2D}"/>
              </a:ext>
            </a:extLst>
          </p:cNvPr>
          <p:cNvSpPr>
            <a:spLocks noGrp="1"/>
          </p:cNvSpPr>
          <p:nvPr>
            <p:ph type="title"/>
          </p:nvPr>
        </p:nvSpPr>
        <p:spPr/>
        <p:txBody>
          <a:bodyPr/>
          <a:lstStyle/>
          <a:p>
            <a:r>
              <a:rPr lang="it-IT" dirty="0"/>
              <a:t>Svantaggi delle scale </a:t>
            </a:r>
            <a:r>
              <a:rPr lang="it-IT" dirty="0" err="1"/>
              <a:t>Likert</a:t>
            </a:r>
            <a:r>
              <a:rPr lang="it-IT" dirty="0"/>
              <a:t> </a:t>
            </a:r>
          </a:p>
        </p:txBody>
      </p:sp>
      <p:sp>
        <p:nvSpPr>
          <p:cNvPr id="3" name="Segnaposto contenuto 2">
            <a:extLst>
              <a:ext uri="{FF2B5EF4-FFF2-40B4-BE49-F238E27FC236}">
                <a16:creationId xmlns:a16="http://schemas.microsoft.com/office/drawing/2014/main" id="{B60470DA-AA51-1746-A7AD-EFFCB5FD2A52}"/>
              </a:ext>
            </a:extLst>
          </p:cNvPr>
          <p:cNvSpPr>
            <a:spLocks noGrp="1"/>
          </p:cNvSpPr>
          <p:nvPr>
            <p:ph idx="1"/>
          </p:nvPr>
        </p:nvSpPr>
        <p:spPr/>
        <p:txBody>
          <a:bodyPr/>
          <a:lstStyle/>
          <a:p>
            <a:pPr marL="0" indent="0" algn="just">
              <a:buNone/>
            </a:pPr>
            <a:endParaRPr lang="it-IT" dirty="0">
              <a:effectLst/>
            </a:endParaRPr>
          </a:p>
          <a:p>
            <a:pPr marL="0" indent="0" algn="just">
              <a:buNone/>
            </a:pPr>
            <a:r>
              <a:rPr lang="it-IT" dirty="0"/>
              <a:t>• Trasforma una proprietà </a:t>
            </a:r>
            <a:r>
              <a:rPr lang="it-IT" i="1" dirty="0"/>
              <a:t>continua</a:t>
            </a:r>
            <a:r>
              <a:rPr lang="it-IT" dirty="0"/>
              <a:t> come un atteggiamento in una sequenza di categorie </a:t>
            </a:r>
            <a:r>
              <a:rPr lang="it-IT" i="1" dirty="0"/>
              <a:t>ordinate</a:t>
            </a:r>
            <a:r>
              <a:rPr lang="it-IT" dirty="0"/>
              <a:t> (limite non preso in considerazione da molti ricercatori); </a:t>
            </a:r>
            <a:endParaRPr lang="it-IT" dirty="0">
              <a:effectLst/>
            </a:endParaRPr>
          </a:p>
          <a:p>
            <a:pPr marL="0" indent="0" algn="just">
              <a:buNone/>
            </a:pPr>
            <a:r>
              <a:rPr lang="it-IT" dirty="0"/>
              <a:t>• Scarsa sensibilità della classificazione delle risposte; </a:t>
            </a:r>
            <a:endParaRPr lang="it-IT" dirty="0">
              <a:effectLst/>
            </a:endParaRPr>
          </a:p>
          <a:p>
            <a:pPr marL="0" indent="0" algn="just">
              <a:buNone/>
            </a:pPr>
            <a:r>
              <a:rPr lang="it-IT" dirty="0"/>
              <a:t>• Rischi di distorsione.</a:t>
            </a:r>
          </a:p>
        </p:txBody>
      </p:sp>
    </p:spTree>
    <p:extLst>
      <p:ext uri="{BB962C8B-B14F-4D97-AF65-F5344CB8AC3E}">
        <p14:creationId xmlns:p14="http://schemas.microsoft.com/office/powerpoint/2010/main" val="22282971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8855389-FA2E-F94B-84EE-1C68450EE0BE}"/>
              </a:ext>
            </a:extLst>
          </p:cNvPr>
          <p:cNvSpPr>
            <a:spLocks noGrp="1"/>
          </p:cNvSpPr>
          <p:nvPr>
            <p:ph type="title"/>
          </p:nvPr>
        </p:nvSpPr>
        <p:spPr/>
        <p:txBody>
          <a:bodyPr/>
          <a:lstStyle/>
          <a:p>
            <a:r>
              <a:rPr lang="it-IT" b="1" dirty="0"/>
              <a:t>Scale </a:t>
            </a:r>
            <a:r>
              <a:rPr lang="it-IT" b="1" dirty="0" err="1"/>
              <a:t>autoancoranti</a:t>
            </a:r>
            <a:r>
              <a:rPr lang="it-IT" b="1" dirty="0"/>
              <a:t> </a:t>
            </a:r>
            <a:br>
              <a:rPr lang="it-IT" dirty="0">
                <a:effectLst/>
              </a:rPr>
            </a:br>
            <a:endParaRPr lang="it-IT" dirty="0"/>
          </a:p>
        </p:txBody>
      </p:sp>
      <p:sp>
        <p:nvSpPr>
          <p:cNvPr id="3" name="Segnaposto contenuto 2">
            <a:extLst>
              <a:ext uri="{FF2B5EF4-FFF2-40B4-BE49-F238E27FC236}">
                <a16:creationId xmlns:a16="http://schemas.microsoft.com/office/drawing/2014/main" id="{894D76A4-E942-AA48-9B75-118E9D35C397}"/>
              </a:ext>
            </a:extLst>
          </p:cNvPr>
          <p:cNvSpPr>
            <a:spLocks noGrp="1"/>
          </p:cNvSpPr>
          <p:nvPr>
            <p:ph idx="1"/>
          </p:nvPr>
        </p:nvSpPr>
        <p:spPr>
          <a:xfrm>
            <a:off x="679269" y="1825624"/>
            <a:ext cx="10674531" cy="4509861"/>
          </a:xfrm>
        </p:spPr>
        <p:txBody>
          <a:bodyPr>
            <a:normAutofit/>
          </a:bodyPr>
          <a:lstStyle/>
          <a:p>
            <a:pPr marL="0" indent="0" algn="just">
              <a:buNone/>
            </a:pPr>
            <a:r>
              <a:rPr lang="it-IT" dirty="0"/>
              <a:t>- Si sono sviluppate a partire dagli anni ‘50 e richiedono un’</a:t>
            </a:r>
            <a:r>
              <a:rPr lang="it-IT" dirty="0" err="1"/>
              <a:t>attivita</a:t>
            </a:r>
            <a:r>
              <a:rPr lang="it-IT" dirty="0"/>
              <a:t>̀ di valutazione su una serie di oggetti, valutazione operata scegliendo un punteggio entro un arco di posizioni semanticamente ancorate ad un valore minimo e a un valore massimo; </a:t>
            </a:r>
          </a:p>
          <a:p>
            <a:pPr marL="0" indent="0" algn="just">
              <a:buNone/>
            </a:pPr>
            <a:r>
              <a:rPr lang="it-IT" dirty="0"/>
              <a:t>- Tra i due ancoraggi le posizioni degli individui vengono identificate con i numeri naturali o con punti grafici (cui vengono assegnati valori); </a:t>
            </a:r>
          </a:p>
          <a:p>
            <a:pPr marL="0" indent="0" algn="just">
              <a:buNone/>
            </a:pPr>
            <a:r>
              <a:rPr lang="it-IT" dirty="0"/>
              <a:t>- Danno luogo a variabili </a:t>
            </a:r>
            <a:r>
              <a:rPr lang="it-IT" b="1" dirty="0"/>
              <a:t>quasi-cardinali</a:t>
            </a:r>
            <a:r>
              <a:rPr lang="it-IT" dirty="0"/>
              <a:t> (unità di misura assunta convenzionalmente; la distanza tra le categorie è la stessa). </a:t>
            </a:r>
          </a:p>
          <a:p>
            <a:pPr marL="0" indent="0" algn="just">
              <a:buNone/>
            </a:pPr>
            <a:r>
              <a:rPr lang="it-IT" dirty="0"/>
              <a:t>- Bassa autonomia semantica delle categorie. </a:t>
            </a:r>
          </a:p>
        </p:txBody>
      </p:sp>
    </p:spTree>
    <p:extLst>
      <p:ext uri="{BB962C8B-B14F-4D97-AF65-F5344CB8AC3E}">
        <p14:creationId xmlns:p14="http://schemas.microsoft.com/office/powerpoint/2010/main" val="29936580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AB38C0C4-6EA1-A741-9F11-C15B363FD810}"/>
              </a:ext>
            </a:extLst>
          </p:cNvPr>
          <p:cNvPicPr>
            <a:picLocks noChangeAspect="1"/>
          </p:cNvPicPr>
          <p:nvPr/>
        </p:nvPicPr>
        <p:blipFill>
          <a:blip r:embed="rId2"/>
          <a:stretch>
            <a:fillRect/>
          </a:stretch>
        </p:blipFill>
        <p:spPr>
          <a:xfrm>
            <a:off x="1591343" y="214313"/>
            <a:ext cx="8695657" cy="6205537"/>
          </a:xfrm>
          <a:prstGeom prst="rect">
            <a:avLst/>
          </a:prstGeom>
        </p:spPr>
      </p:pic>
    </p:spTree>
    <p:extLst>
      <p:ext uri="{BB962C8B-B14F-4D97-AF65-F5344CB8AC3E}">
        <p14:creationId xmlns:p14="http://schemas.microsoft.com/office/powerpoint/2010/main" val="9922940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7E3B474-F06C-BD4D-96CA-772B6EAB65AF}"/>
              </a:ext>
            </a:extLst>
          </p:cNvPr>
          <p:cNvSpPr>
            <a:spLocks noGrp="1"/>
          </p:cNvSpPr>
          <p:nvPr>
            <p:ph type="title"/>
          </p:nvPr>
        </p:nvSpPr>
        <p:spPr/>
        <p:txBody>
          <a:bodyPr/>
          <a:lstStyle/>
          <a:p>
            <a:r>
              <a:rPr lang="it-IT" dirty="0"/>
              <a:t>Le Scale</a:t>
            </a:r>
          </a:p>
        </p:txBody>
      </p:sp>
      <p:sp>
        <p:nvSpPr>
          <p:cNvPr id="3" name="Segnaposto contenuto 2">
            <a:extLst>
              <a:ext uri="{FF2B5EF4-FFF2-40B4-BE49-F238E27FC236}">
                <a16:creationId xmlns:a16="http://schemas.microsoft.com/office/drawing/2014/main" id="{8F082102-94A6-5349-AF91-4C7049C1D495}"/>
              </a:ext>
            </a:extLst>
          </p:cNvPr>
          <p:cNvSpPr>
            <a:spLocks noGrp="1"/>
          </p:cNvSpPr>
          <p:nvPr>
            <p:ph idx="1"/>
          </p:nvPr>
        </p:nvSpPr>
        <p:spPr/>
        <p:txBody>
          <a:bodyPr>
            <a:normAutofit/>
          </a:bodyPr>
          <a:lstStyle/>
          <a:p>
            <a:pPr marL="0" indent="0" algn="just">
              <a:buNone/>
            </a:pPr>
            <a:r>
              <a:rPr lang="it-IT" dirty="0"/>
              <a:t>Una scala è un </a:t>
            </a:r>
            <a:r>
              <a:rPr lang="it-IT" b="1" dirty="0"/>
              <a:t>insieme coerente di elementi </a:t>
            </a:r>
            <a:r>
              <a:rPr lang="it-IT" dirty="0"/>
              <a:t>(detti </a:t>
            </a:r>
            <a:r>
              <a:rPr lang="it-IT" i="1" dirty="0"/>
              <a:t>items</a:t>
            </a:r>
            <a:r>
              <a:rPr lang="it-IT" dirty="0"/>
              <a:t>) considerati indicatori di un concetto più generale e astratto. È quindi composta da una batteria di domande. Il concetto sottostante viene definito in sociologia </a:t>
            </a:r>
            <a:r>
              <a:rPr lang="it-IT" b="1" dirty="0"/>
              <a:t>variabile latente</a:t>
            </a:r>
            <a:r>
              <a:rPr lang="it-IT" dirty="0"/>
              <a:t>. Le unità di analisi delle scale sono solitamente gli individui, ma anche governi, aziende, ecc...</a:t>
            </a:r>
          </a:p>
          <a:p>
            <a:pPr marL="0" indent="0" algn="just">
              <a:buNone/>
            </a:pPr>
            <a:endParaRPr lang="it-IT" dirty="0"/>
          </a:p>
          <a:p>
            <a:pPr marL="0" indent="0" algn="just">
              <a:buNone/>
            </a:pPr>
            <a:r>
              <a:rPr lang="it-IT" dirty="0"/>
              <a:t>Concetto generale = </a:t>
            </a:r>
            <a:r>
              <a:rPr lang="it-IT" b="1" dirty="0"/>
              <a:t>atteggiamento</a:t>
            </a:r>
            <a:r>
              <a:rPr lang="it-IT" dirty="0"/>
              <a:t> (credenza di fondo non rilevabile direttamente)</a:t>
            </a:r>
          </a:p>
          <a:p>
            <a:pPr marL="0" indent="0" algn="just">
              <a:buNone/>
            </a:pPr>
            <a:r>
              <a:rPr lang="it-IT" dirty="0"/>
              <a:t>Concetti specifici = </a:t>
            </a:r>
            <a:r>
              <a:rPr lang="it-IT" b="1" dirty="0"/>
              <a:t>opinioni</a:t>
            </a:r>
            <a:r>
              <a:rPr lang="it-IT" dirty="0"/>
              <a:t> (i modi attraverso cui gli atteggiamenti emergono, rilevati attraverso scale)</a:t>
            </a:r>
          </a:p>
        </p:txBody>
      </p:sp>
    </p:spTree>
    <p:extLst>
      <p:ext uri="{BB962C8B-B14F-4D97-AF65-F5344CB8AC3E}">
        <p14:creationId xmlns:p14="http://schemas.microsoft.com/office/powerpoint/2010/main" val="9046699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CC036EB5-788E-A444-B5E5-AAE3BBE82199}"/>
              </a:ext>
            </a:extLst>
          </p:cNvPr>
          <p:cNvPicPr>
            <a:picLocks noChangeAspect="1"/>
          </p:cNvPicPr>
          <p:nvPr/>
        </p:nvPicPr>
        <p:blipFill>
          <a:blip r:embed="rId2"/>
          <a:stretch>
            <a:fillRect/>
          </a:stretch>
        </p:blipFill>
        <p:spPr>
          <a:xfrm>
            <a:off x="1955800" y="241300"/>
            <a:ext cx="8280400" cy="6375400"/>
          </a:xfrm>
          <a:prstGeom prst="rect">
            <a:avLst/>
          </a:prstGeom>
        </p:spPr>
      </p:pic>
    </p:spTree>
    <p:extLst>
      <p:ext uri="{BB962C8B-B14F-4D97-AF65-F5344CB8AC3E}">
        <p14:creationId xmlns:p14="http://schemas.microsoft.com/office/powerpoint/2010/main" val="9175166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FFCC85E-6BAC-344A-9180-2AEE7474EBD9}"/>
              </a:ext>
            </a:extLst>
          </p:cNvPr>
          <p:cNvSpPr>
            <a:spLocks noGrp="1"/>
          </p:cNvSpPr>
          <p:nvPr>
            <p:ph type="title"/>
          </p:nvPr>
        </p:nvSpPr>
        <p:spPr/>
        <p:txBody>
          <a:bodyPr/>
          <a:lstStyle/>
          <a:p>
            <a:r>
              <a:rPr lang="it-IT" dirty="0"/>
              <a:t>Scala di </a:t>
            </a:r>
            <a:r>
              <a:rPr lang="it-IT" dirty="0" err="1"/>
              <a:t>Cantril</a:t>
            </a:r>
            <a:r>
              <a:rPr lang="it-IT" dirty="0"/>
              <a:t> </a:t>
            </a:r>
            <a:br>
              <a:rPr lang="it-IT" dirty="0">
                <a:effectLst/>
              </a:rPr>
            </a:br>
            <a:endParaRPr lang="it-IT" dirty="0"/>
          </a:p>
        </p:txBody>
      </p:sp>
      <p:sp>
        <p:nvSpPr>
          <p:cNvPr id="3" name="Segnaposto contenuto 2">
            <a:extLst>
              <a:ext uri="{FF2B5EF4-FFF2-40B4-BE49-F238E27FC236}">
                <a16:creationId xmlns:a16="http://schemas.microsoft.com/office/drawing/2014/main" id="{9DF5509B-C729-354F-A2FE-A201B13BD272}"/>
              </a:ext>
            </a:extLst>
          </p:cNvPr>
          <p:cNvSpPr>
            <a:spLocks noGrp="1"/>
          </p:cNvSpPr>
          <p:nvPr>
            <p:ph idx="1"/>
          </p:nvPr>
        </p:nvSpPr>
        <p:spPr/>
        <p:txBody>
          <a:bodyPr/>
          <a:lstStyle/>
          <a:p>
            <a:pPr marL="0" indent="0" algn="just">
              <a:buNone/>
            </a:pPr>
            <a:r>
              <a:rPr lang="it-IT" dirty="0"/>
              <a:t>• Ideata dallo psicologo statunitense Albert </a:t>
            </a:r>
            <a:r>
              <a:rPr lang="it-IT" dirty="0" err="1"/>
              <a:t>Hudley</a:t>
            </a:r>
            <a:r>
              <a:rPr lang="it-IT" dirty="0"/>
              <a:t> </a:t>
            </a:r>
            <a:r>
              <a:rPr lang="it-IT" dirty="0" err="1"/>
              <a:t>Cantril</a:t>
            </a:r>
            <a:r>
              <a:rPr lang="it-IT" dirty="0"/>
              <a:t> agli inizi degli anni sessanta; </a:t>
            </a:r>
            <a:endParaRPr lang="it-IT" dirty="0">
              <a:effectLst/>
            </a:endParaRPr>
          </a:p>
          <a:p>
            <a:pPr marL="0" indent="0" algn="just">
              <a:buNone/>
            </a:pPr>
            <a:r>
              <a:rPr lang="it-IT" dirty="0"/>
              <a:t>• Consiste nel far assegnare un punteggio compreso </a:t>
            </a:r>
            <a:r>
              <a:rPr lang="it-IT" b="1" dirty="0"/>
              <a:t>tra 1 e 10 </a:t>
            </a:r>
            <a:r>
              <a:rPr lang="it-IT" dirty="0"/>
              <a:t>(o alternativamente da 0 a 10) ad una serie di oggetti, che si ritiene possano essere collegati ad una proprietà oggetto di interesse. </a:t>
            </a:r>
            <a:endParaRPr lang="it-IT" dirty="0">
              <a:effectLst/>
            </a:endParaRPr>
          </a:p>
          <a:p>
            <a:pPr marL="0" indent="0" algn="just">
              <a:buNone/>
            </a:pPr>
            <a:r>
              <a:rPr lang="it-IT" dirty="0"/>
              <a:t>• Solo i poli estremi sono ancorati semanticamente. </a:t>
            </a:r>
            <a:endParaRPr lang="it-IT" dirty="0">
              <a:effectLst/>
            </a:endParaRPr>
          </a:p>
        </p:txBody>
      </p:sp>
    </p:spTree>
    <p:extLst>
      <p:ext uri="{BB962C8B-B14F-4D97-AF65-F5344CB8AC3E}">
        <p14:creationId xmlns:p14="http://schemas.microsoft.com/office/powerpoint/2010/main" val="25391462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a:extLst>
              <a:ext uri="{FF2B5EF4-FFF2-40B4-BE49-F238E27FC236}">
                <a16:creationId xmlns:a16="http://schemas.microsoft.com/office/drawing/2014/main" id="{DD92B73D-712F-A345-A780-1164BD501D05}"/>
              </a:ext>
            </a:extLst>
          </p:cNvPr>
          <p:cNvPicPr>
            <a:picLocks noGrp="1" noChangeAspect="1"/>
          </p:cNvPicPr>
          <p:nvPr>
            <p:ph idx="4294967295"/>
          </p:nvPr>
        </p:nvPicPr>
        <p:blipFill>
          <a:blip r:embed="rId2"/>
          <a:stretch>
            <a:fillRect/>
          </a:stretch>
        </p:blipFill>
        <p:spPr>
          <a:xfrm>
            <a:off x="1471613" y="253391"/>
            <a:ext cx="9186861" cy="6226803"/>
          </a:xfrm>
          <a:prstGeom prst="rect">
            <a:avLst/>
          </a:prstGeom>
        </p:spPr>
      </p:pic>
    </p:spTree>
    <p:extLst>
      <p:ext uri="{BB962C8B-B14F-4D97-AF65-F5344CB8AC3E}">
        <p14:creationId xmlns:p14="http://schemas.microsoft.com/office/powerpoint/2010/main" val="40075372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5B6B6AB1-2D12-B641-A8B5-5C2CFE4DDECD}"/>
              </a:ext>
            </a:extLst>
          </p:cNvPr>
          <p:cNvSpPr>
            <a:spLocks noGrp="1"/>
          </p:cNvSpPr>
          <p:nvPr>
            <p:ph type="title"/>
          </p:nvPr>
        </p:nvSpPr>
        <p:spPr/>
        <p:txBody>
          <a:bodyPr/>
          <a:lstStyle/>
          <a:p>
            <a:r>
              <a:rPr lang="it-IT" dirty="0"/>
              <a:t>Vantaggi / Svantaggi</a:t>
            </a:r>
          </a:p>
        </p:txBody>
      </p:sp>
      <p:sp>
        <p:nvSpPr>
          <p:cNvPr id="4" name="Segnaposto contenuto 3">
            <a:extLst>
              <a:ext uri="{FF2B5EF4-FFF2-40B4-BE49-F238E27FC236}">
                <a16:creationId xmlns:a16="http://schemas.microsoft.com/office/drawing/2014/main" id="{F633764F-D96E-CD48-9AF2-55F146BD6216}"/>
              </a:ext>
            </a:extLst>
          </p:cNvPr>
          <p:cNvSpPr>
            <a:spLocks noGrp="1"/>
          </p:cNvSpPr>
          <p:nvPr>
            <p:ph idx="1"/>
          </p:nvPr>
        </p:nvSpPr>
        <p:spPr>
          <a:xfrm>
            <a:off x="556054" y="1433384"/>
            <a:ext cx="10797746" cy="4743579"/>
          </a:xfrm>
        </p:spPr>
        <p:txBody>
          <a:bodyPr>
            <a:normAutofit lnSpcReduction="10000"/>
          </a:bodyPr>
          <a:lstStyle/>
          <a:p>
            <a:pPr marL="0" indent="0">
              <a:buNone/>
            </a:pPr>
            <a:r>
              <a:rPr lang="it-IT" dirty="0">
                <a:effectLst/>
              </a:rPr>
              <a:t>Vantaggi</a:t>
            </a:r>
          </a:p>
          <a:p>
            <a:pPr marL="457200" lvl="1" indent="0">
              <a:buNone/>
            </a:pPr>
            <a:r>
              <a:rPr lang="it-IT" dirty="0"/>
              <a:t>• Facilità di somministrazione dovuta alla familiarità che gli individui hanno con questa scala (voti scolastici); </a:t>
            </a:r>
            <a:endParaRPr lang="it-IT" dirty="0">
              <a:effectLst/>
            </a:endParaRPr>
          </a:p>
          <a:p>
            <a:pPr marL="457200" lvl="1" indent="0">
              <a:buNone/>
            </a:pPr>
            <a:r>
              <a:rPr lang="it-IT" dirty="0"/>
              <a:t>• Maggiore articolazione della scala/sensibilità; </a:t>
            </a:r>
          </a:p>
          <a:p>
            <a:pPr marL="457200" lvl="1" indent="0">
              <a:buNone/>
            </a:pPr>
            <a:r>
              <a:rPr lang="it-IT" dirty="0"/>
              <a:t>• Produce variabili </a:t>
            </a:r>
            <a:r>
              <a:rPr lang="it-IT" b="1" dirty="0"/>
              <a:t>quasi-cardinali</a:t>
            </a:r>
            <a:r>
              <a:rPr lang="it-IT" dirty="0"/>
              <a:t>. </a:t>
            </a:r>
            <a:endParaRPr lang="it-IT" dirty="0">
              <a:effectLst/>
            </a:endParaRPr>
          </a:p>
          <a:p>
            <a:pPr marL="0" indent="0">
              <a:buNone/>
            </a:pPr>
            <a:r>
              <a:rPr lang="it-IT" dirty="0"/>
              <a:t> Svantaggi</a:t>
            </a:r>
            <a:endParaRPr lang="it-IT" dirty="0">
              <a:effectLst/>
            </a:endParaRPr>
          </a:p>
          <a:p>
            <a:pPr lvl="1"/>
            <a:r>
              <a:rPr lang="it-IT" dirty="0"/>
              <a:t>Influenza delle esperienze di vita quotidiana sull’uso dei numeri; </a:t>
            </a:r>
          </a:p>
          <a:p>
            <a:pPr lvl="1"/>
            <a:r>
              <a:rPr lang="it-IT" dirty="0"/>
              <a:t>Più probabile la scelta dei punteggi intermedi (eccezionalità dei voti estremi nell’esperienza scolastica); </a:t>
            </a:r>
          </a:p>
          <a:p>
            <a:pPr lvl="1"/>
            <a:r>
              <a:rPr lang="it-IT" dirty="0"/>
              <a:t>Condivide con la scala </a:t>
            </a:r>
            <a:r>
              <a:rPr lang="it-IT" dirty="0" err="1"/>
              <a:t>Likert</a:t>
            </a:r>
            <a:r>
              <a:rPr lang="it-IT" dirty="0"/>
              <a:t>, il rischio di </a:t>
            </a:r>
            <a:r>
              <a:rPr lang="it-IT" dirty="0" err="1"/>
              <a:t>reponse</a:t>
            </a:r>
            <a:r>
              <a:rPr lang="it-IT" dirty="0"/>
              <a:t> sets, di </a:t>
            </a:r>
            <a:r>
              <a:rPr lang="it-IT" dirty="0" err="1"/>
              <a:t>desiderabilita</a:t>
            </a:r>
            <a:r>
              <a:rPr lang="it-IT" dirty="0"/>
              <a:t>̀ sociale delle risposte e di reazione all’oggetto. Se si sottopongono </a:t>
            </a:r>
            <a:r>
              <a:rPr lang="it-IT" i="1" dirty="0"/>
              <a:t>frasi</a:t>
            </a:r>
            <a:r>
              <a:rPr lang="it-IT" dirty="0"/>
              <a:t> </a:t>
            </a:r>
            <a:r>
              <a:rPr lang="it-IT" dirty="0" err="1"/>
              <a:t>anziche</a:t>
            </a:r>
            <a:r>
              <a:rPr lang="it-IT" dirty="0"/>
              <a:t>́ </a:t>
            </a:r>
            <a:r>
              <a:rPr lang="it-IT" i="1" dirty="0"/>
              <a:t>oggetti</a:t>
            </a:r>
            <a:r>
              <a:rPr lang="it-IT" dirty="0"/>
              <a:t>, anche rischio di </a:t>
            </a:r>
            <a:r>
              <a:rPr lang="it-IT" dirty="0" err="1"/>
              <a:t>curvilinearita</a:t>
            </a:r>
            <a:r>
              <a:rPr lang="it-IT" dirty="0"/>
              <a:t>̀; </a:t>
            </a:r>
          </a:p>
          <a:p>
            <a:pPr lvl="1"/>
            <a:r>
              <a:rPr lang="it-IT" dirty="0"/>
              <a:t>Difficoltà a comparare oggetti molto diversi</a:t>
            </a:r>
          </a:p>
          <a:p>
            <a:endParaRPr lang="it-IT" dirty="0"/>
          </a:p>
        </p:txBody>
      </p:sp>
    </p:spTree>
    <p:extLst>
      <p:ext uri="{BB962C8B-B14F-4D97-AF65-F5344CB8AC3E}">
        <p14:creationId xmlns:p14="http://schemas.microsoft.com/office/powerpoint/2010/main" val="7613099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90661CA4-4EE3-0E44-B063-FA749F287908}"/>
              </a:ext>
            </a:extLst>
          </p:cNvPr>
          <p:cNvPicPr>
            <a:picLocks noChangeAspect="1"/>
          </p:cNvPicPr>
          <p:nvPr/>
        </p:nvPicPr>
        <p:blipFill>
          <a:blip r:embed="rId2"/>
          <a:stretch>
            <a:fillRect/>
          </a:stretch>
        </p:blipFill>
        <p:spPr>
          <a:xfrm>
            <a:off x="1511653" y="143435"/>
            <a:ext cx="9368827" cy="6714565"/>
          </a:xfrm>
          <a:prstGeom prst="rect">
            <a:avLst/>
          </a:prstGeom>
        </p:spPr>
      </p:pic>
    </p:spTree>
    <p:extLst>
      <p:ext uri="{BB962C8B-B14F-4D97-AF65-F5344CB8AC3E}">
        <p14:creationId xmlns:p14="http://schemas.microsoft.com/office/powerpoint/2010/main" val="39558089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6552DB28-1093-E447-AE82-D57C1A23B237}"/>
              </a:ext>
            </a:extLst>
          </p:cNvPr>
          <p:cNvPicPr>
            <a:picLocks noChangeAspect="1"/>
          </p:cNvPicPr>
          <p:nvPr/>
        </p:nvPicPr>
        <p:blipFill>
          <a:blip r:embed="rId2"/>
          <a:stretch>
            <a:fillRect/>
          </a:stretch>
        </p:blipFill>
        <p:spPr>
          <a:xfrm>
            <a:off x="1879600" y="438150"/>
            <a:ext cx="8432800" cy="5981700"/>
          </a:xfrm>
          <a:prstGeom prst="rect">
            <a:avLst/>
          </a:prstGeom>
        </p:spPr>
      </p:pic>
    </p:spTree>
    <p:extLst>
      <p:ext uri="{BB962C8B-B14F-4D97-AF65-F5344CB8AC3E}">
        <p14:creationId xmlns:p14="http://schemas.microsoft.com/office/powerpoint/2010/main" val="25865784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A786F68-CC0B-0943-8FF3-F957F84BA13D}"/>
              </a:ext>
            </a:extLst>
          </p:cNvPr>
          <p:cNvSpPr>
            <a:spLocks noGrp="1"/>
          </p:cNvSpPr>
          <p:nvPr>
            <p:ph type="title"/>
          </p:nvPr>
        </p:nvSpPr>
        <p:spPr/>
        <p:txBody>
          <a:bodyPr/>
          <a:lstStyle/>
          <a:p>
            <a:pPr algn="ctr"/>
            <a:r>
              <a:rPr lang="it-IT" dirty="0"/>
              <a:t>Difetti</a:t>
            </a:r>
          </a:p>
        </p:txBody>
      </p:sp>
      <p:sp>
        <p:nvSpPr>
          <p:cNvPr id="3" name="Segnaposto contenuto 2">
            <a:extLst>
              <a:ext uri="{FF2B5EF4-FFF2-40B4-BE49-F238E27FC236}">
                <a16:creationId xmlns:a16="http://schemas.microsoft.com/office/drawing/2014/main" id="{DB272E47-2488-704D-8DB5-D51E10165A25}"/>
              </a:ext>
            </a:extLst>
          </p:cNvPr>
          <p:cNvSpPr>
            <a:spLocks noGrp="1"/>
          </p:cNvSpPr>
          <p:nvPr>
            <p:ph idx="1"/>
          </p:nvPr>
        </p:nvSpPr>
        <p:spPr/>
        <p:txBody>
          <a:bodyPr>
            <a:normAutofit fontScale="92500" lnSpcReduction="10000"/>
          </a:bodyPr>
          <a:lstStyle/>
          <a:p>
            <a:r>
              <a:rPr lang="it-IT" dirty="0"/>
              <a:t> Uso idiosincratico della scala: la scelta del punteggio dipende dal modo in cui il soggetto percepisce e usa la scala nel suo insieme</a:t>
            </a:r>
          </a:p>
          <a:p>
            <a:r>
              <a:rPr lang="it-IT" dirty="0"/>
              <a:t>E’ quasi impossibile per gli intervistati riuscire a valutare ciascun oggetto confrontandolo con tutti gli altri che gli vengono sottoposti (rimedio: uso di gadget: l’intervistato posiziona delle strisce di carta – gadget-, che riportano l’oggetto, sul termometro e che possono essere spostate a piacere fino a quando ritiene che la loro disposizione sia soddisfacente); </a:t>
            </a:r>
          </a:p>
          <a:p>
            <a:r>
              <a:rPr lang="it-IT" dirty="0"/>
              <a:t>E’ uno strumento che </a:t>
            </a:r>
            <a:r>
              <a:rPr lang="it-IT" dirty="0" err="1"/>
              <a:t>puo</a:t>
            </a:r>
            <a:r>
              <a:rPr lang="it-IT" dirty="0"/>
              <a:t>̀ essere sottoposto appropriatamente </a:t>
            </a:r>
            <a:r>
              <a:rPr lang="it-IT" b="1" i="1" dirty="0"/>
              <a:t>solo</a:t>
            </a:r>
            <a:r>
              <a:rPr lang="it-IT" dirty="0"/>
              <a:t> nelle interviste faccia a faccia; </a:t>
            </a:r>
          </a:p>
          <a:p>
            <a:r>
              <a:rPr lang="it-IT" dirty="0"/>
              <a:t>Rischi </a:t>
            </a:r>
            <a:r>
              <a:rPr lang="it-IT" dirty="0" err="1"/>
              <a:t>gia</a:t>
            </a:r>
            <a:r>
              <a:rPr lang="it-IT" dirty="0"/>
              <a:t>̀ visti per le scale </a:t>
            </a:r>
            <a:r>
              <a:rPr lang="it-IT" dirty="0" err="1"/>
              <a:t>Likert</a:t>
            </a:r>
            <a:r>
              <a:rPr lang="it-IT" dirty="0"/>
              <a:t> (</a:t>
            </a:r>
            <a:r>
              <a:rPr lang="it-IT" dirty="0" err="1"/>
              <a:t>desiderabilita</a:t>
            </a:r>
            <a:r>
              <a:rPr lang="it-IT" dirty="0"/>
              <a:t>̀ sociale delle risposte, </a:t>
            </a:r>
            <a:r>
              <a:rPr lang="it-IT" dirty="0" err="1"/>
              <a:t>response</a:t>
            </a:r>
            <a:r>
              <a:rPr lang="it-IT" dirty="0"/>
              <a:t> sets, ...). </a:t>
            </a:r>
          </a:p>
          <a:p>
            <a:endParaRPr lang="it-IT" dirty="0"/>
          </a:p>
        </p:txBody>
      </p:sp>
    </p:spTree>
    <p:extLst>
      <p:ext uri="{BB962C8B-B14F-4D97-AF65-F5344CB8AC3E}">
        <p14:creationId xmlns:p14="http://schemas.microsoft.com/office/powerpoint/2010/main" val="10596122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A786F68-CC0B-0943-8FF3-F957F84BA13D}"/>
              </a:ext>
            </a:extLst>
          </p:cNvPr>
          <p:cNvSpPr>
            <a:spLocks noGrp="1"/>
          </p:cNvSpPr>
          <p:nvPr>
            <p:ph type="title"/>
          </p:nvPr>
        </p:nvSpPr>
        <p:spPr/>
        <p:txBody>
          <a:bodyPr/>
          <a:lstStyle/>
          <a:p>
            <a:pPr algn="ctr"/>
            <a:r>
              <a:rPr lang="it-IT" dirty="0" err="1"/>
              <a:t>Cronbach</a:t>
            </a:r>
            <a:r>
              <a:rPr lang="it-IT" dirty="0"/>
              <a:t> Alpha</a:t>
            </a:r>
          </a:p>
        </p:txBody>
      </p:sp>
      <p:sp>
        <p:nvSpPr>
          <p:cNvPr id="3" name="Segnaposto contenuto 2">
            <a:extLst>
              <a:ext uri="{FF2B5EF4-FFF2-40B4-BE49-F238E27FC236}">
                <a16:creationId xmlns:a16="http://schemas.microsoft.com/office/drawing/2014/main" id="{DB272E47-2488-704D-8DB5-D51E10165A25}"/>
              </a:ext>
            </a:extLst>
          </p:cNvPr>
          <p:cNvSpPr>
            <a:spLocks noGrp="1"/>
          </p:cNvSpPr>
          <p:nvPr>
            <p:ph idx="1"/>
          </p:nvPr>
        </p:nvSpPr>
        <p:spPr/>
        <p:txBody>
          <a:bodyPr>
            <a:normAutofit/>
          </a:bodyPr>
          <a:lstStyle/>
          <a:p>
            <a:pPr marL="0" indent="0" algn="just">
              <a:buNone/>
            </a:pPr>
            <a:r>
              <a:rPr lang="it-IT" dirty="0"/>
              <a:t>Indice statistico utilizzato per valutare l’</a:t>
            </a:r>
            <a:r>
              <a:rPr lang="it-IT" b="1" dirty="0"/>
              <a:t>affidabilità</a:t>
            </a:r>
            <a:r>
              <a:rPr lang="it-IT" dirty="0"/>
              <a:t> delle dimensioni (o scale) di un questionario o test, nello specifico la coerenza tra tutti gli </a:t>
            </a:r>
            <a:r>
              <a:rPr lang="it-IT" i="1" dirty="0"/>
              <a:t>items</a:t>
            </a:r>
            <a:r>
              <a:rPr lang="it-IT" dirty="0"/>
              <a:t> della scala nella rappresentazione della dimensione analizzata.</a:t>
            </a:r>
          </a:p>
          <a:p>
            <a:pPr marL="0" indent="0" algn="ctr">
              <a:buNone/>
            </a:pPr>
            <a:endParaRPr lang="it-IT" dirty="0"/>
          </a:p>
          <a:p>
            <a:pPr marL="0" indent="0" algn="ctr">
              <a:buNone/>
            </a:pPr>
            <a:r>
              <a:rPr lang="it-IT" dirty="0"/>
              <a:t>Va da 0 a 1</a:t>
            </a:r>
          </a:p>
          <a:p>
            <a:pPr marL="0" indent="0" algn="ctr">
              <a:buNone/>
            </a:pPr>
            <a:r>
              <a:rPr lang="el-GR" b="1" i="0" dirty="0">
                <a:solidFill>
                  <a:srgbClr val="1F1F1F"/>
                </a:solidFill>
                <a:effectLst/>
                <a:highlight>
                  <a:srgbClr val="FFFFFF"/>
                </a:highlight>
              </a:rPr>
              <a:t>α</a:t>
            </a:r>
            <a:r>
              <a:rPr lang="it-IT" b="1" dirty="0">
                <a:solidFill>
                  <a:srgbClr val="1F1F1F"/>
                </a:solidFill>
                <a:highlight>
                  <a:srgbClr val="FFFFFF"/>
                </a:highlight>
              </a:rPr>
              <a:t> </a:t>
            </a:r>
            <a:r>
              <a:rPr lang="it-IT" b="1" i="0" dirty="0">
                <a:solidFill>
                  <a:srgbClr val="1F1F1F"/>
                </a:solidFill>
                <a:effectLst/>
                <a:highlight>
                  <a:srgbClr val="FFFFFF"/>
                </a:highlight>
              </a:rPr>
              <a:t>&gt; 0.7 </a:t>
            </a:r>
            <a:r>
              <a:rPr lang="it-IT" b="0" i="0" dirty="0">
                <a:solidFill>
                  <a:srgbClr val="1F1F1F"/>
                </a:solidFill>
                <a:effectLst/>
                <a:highlight>
                  <a:srgbClr val="FFFFFF"/>
                </a:highlight>
              </a:rPr>
              <a:t>indica </a:t>
            </a:r>
            <a:r>
              <a:rPr lang="it-IT" b="0" i="0">
                <a:solidFill>
                  <a:srgbClr val="1F1F1F"/>
                </a:solidFill>
                <a:effectLst/>
                <a:highlight>
                  <a:srgbClr val="FFFFFF"/>
                </a:highlight>
              </a:rPr>
              <a:t>buona affidabilità</a:t>
            </a:r>
            <a:endParaRPr lang="it-IT" dirty="0"/>
          </a:p>
        </p:txBody>
      </p:sp>
    </p:spTree>
    <p:extLst>
      <p:ext uri="{BB962C8B-B14F-4D97-AF65-F5344CB8AC3E}">
        <p14:creationId xmlns:p14="http://schemas.microsoft.com/office/powerpoint/2010/main" val="29839089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9BBFEFA-E886-5AF0-72D3-88B73992E1DE}"/>
              </a:ext>
            </a:extLst>
          </p:cNvPr>
          <p:cNvSpPr>
            <a:spLocks noGrp="1"/>
          </p:cNvSpPr>
          <p:nvPr>
            <p:ph type="title"/>
          </p:nvPr>
        </p:nvSpPr>
        <p:spPr/>
        <p:txBody>
          <a:bodyPr/>
          <a:lstStyle/>
          <a:p>
            <a:r>
              <a:rPr lang="en-GB" dirty="0" err="1"/>
              <a:t>Esercitazione</a:t>
            </a:r>
            <a:endParaRPr lang="en-GB" dirty="0"/>
          </a:p>
        </p:txBody>
      </p:sp>
      <p:sp>
        <p:nvSpPr>
          <p:cNvPr id="3" name="Segnaposto contenuto 2">
            <a:extLst>
              <a:ext uri="{FF2B5EF4-FFF2-40B4-BE49-F238E27FC236}">
                <a16:creationId xmlns:a16="http://schemas.microsoft.com/office/drawing/2014/main" id="{7591AA88-F01A-3034-B600-87F75B8D9893}"/>
              </a:ext>
            </a:extLst>
          </p:cNvPr>
          <p:cNvSpPr>
            <a:spLocks noGrp="1"/>
          </p:cNvSpPr>
          <p:nvPr>
            <p:ph idx="1"/>
          </p:nvPr>
        </p:nvSpPr>
        <p:spPr/>
        <p:txBody>
          <a:bodyPr/>
          <a:lstStyle/>
          <a:p>
            <a:pPr marL="514350" indent="-514350">
              <a:buFont typeface="+mj-lt"/>
              <a:buAutoNum type="arabicPeriod"/>
            </a:pPr>
            <a:r>
              <a:rPr lang="en-GB" dirty="0"/>
              <a:t>Fare un </a:t>
            </a:r>
            <a:r>
              <a:rPr lang="en-GB" dirty="0" err="1"/>
              <a:t>esempio</a:t>
            </a:r>
            <a:r>
              <a:rPr lang="en-GB" dirty="0"/>
              <a:t> (o </a:t>
            </a:r>
            <a:r>
              <a:rPr lang="en-GB" dirty="0" err="1"/>
              <a:t>trascrivere</a:t>
            </a:r>
            <a:r>
              <a:rPr lang="en-GB" dirty="0"/>
              <a:t>) </a:t>
            </a:r>
            <a:r>
              <a:rPr lang="en-GB" dirty="0" err="1"/>
              <a:t>una</a:t>
            </a:r>
            <a:r>
              <a:rPr lang="en-GB" dirty="0"/>
              <a:t> </a:t>
            </a:r>
            <a:r>
              <a:rPr lang="en-GB" dirty="0" err="1"/>
              <a:t>scala</a:t>
            </a:r>
            <a:r>
              <a:rPr lang="en-GB" dirty="0"/>
              <a:t> </a:t>
            </a:r>
            <a:r>
              <a:rPr lang="en-GB" dirty="0" err="1"/>
              <a:t>che</a:t>
            </a:r>
            <a:r>
              <a:rPr lang="en-GB" dirty="0"/>
              <a:t> </a:t>
            </a:r>
            <a:r>
              <a:rPr lang="en-GB" dirty="0" err="1"/>
              <a:t>usi</a:t>
            </a:r>
            <a:r>
              <a:rPr lang="en-GB" dirty="0"/>
              <a:t> item:</a:t>
            </a:r>
          </a:p>
          <a:p>
            <a:pPr lvl="1"/>
            <a:r>
              <a:rPr lang="en-GB" dirty="0" err="1"/>
              <a:t>Semanticamente</a:t>
            </a:r>
            <a:r>
              <a:rPr lang="en-GB" dirty="0"/>
              <a:t> </a:t>
            </a:r>
            <a:r>
              <a:rPr lang="en-GB" dirty="0" err="1"/>
              <a:t>autonomi</a:t>
            </a:r>
            <a:endParaRPr lang="en-GB" dirty="0"/>
          </a:p>
          <a:p>
            <a:pPr lvl="1"/>
            <a:r>
              <a:rPr lang="en-GB" dirty="0"/>
              <a:t>A </a:t>
            </a:r>
            <a:r>
              <a:rPr lang="en-GB" dirty="0" err="1"/>
              <a:t>parziale</a:t>
            </a:r>
            <a:r>
              <a:rPr lang="en-GB" dirty="0"/>
              <a:t> </a:t>
            </a:r>
            <a:r>
              <a:rPr lang="en-GB" dirty="0" err="1"/>
              <a:t>autonomia</a:t>
            </a:r>
            <a:r>
              <a:rPr lang="en-GB" dirty="0"/>
              <a:t> </a:t>
            </a:r>
            <a:r>
              <a:rPr lang="en-GB" dirty="0" err="1"/>
              <a:t>semantica</a:t>
            </a:r>
            <a:endParaRPr lang="en-GB" dirty="0"/>
          </a:p>
          <a:p>
            <a:pPr lvl="1"/>
            <a:r>
              <a:rPr lang="en-GB" dirty="0"/>
              <a:t>Auto-</a:t>
            </a:r>
            <a:r>
              <a:rPr lang="en-GB" dirty="0" err="1"/>
              <a:t>ancoranti</a:t>
            </a:r>
            <a:endParaRPr lang="en-GB" dirty="0"/>
          </a:p>
          <a:p>
            <a:pPr marL="457200" lvl="1" indent="0">
              <a:buNone/>
            </a:pPr>
            <a:endParaRPr lang="en-GB" dirty="0"/>
          </a:p>
          <a:p>
            <a:pPr marL="457200" indent="-457200">
              <a:buFont typeface="+mj-lt"/>
              <a:buAutoNum type="arabicPeriod"/>
            </a:pPr>
            <a:r>
              <a:rPr lang="en-GB" dirty="0" err="1"/>
              <a:t>Ideare</a:t>
            </a:r>
            <a:r>
              <a:rPr lang="en-GB" dirty="0"/>
              <a:t> </a:t>
            </a:r>
            <a:r>
              <a:rPr lang="en-GB" dirty="0" err="1"/>
              <a:t>una</a:t>
            </a:r>
            <a:r>
              <a:rPr lang="en-GB" dirty="0"/>
              <a:t> </a:t>
            </a:r>
            <a:r>
              <a:rPr lang="en-GB" dirty="0" err="1"/>
              <a:t>piccola</a:t>
            </a:r>
            <a:r>
              <a:rPr lang="en-GB" dirty="0"/>
              <a:t> </a:t>
            </a:r>
            <a:r>
              <a:rPr lang="en-GB" dirty="0" err="1"/>
              <a:t>batteria</a:t>
            </a:r>
            <a:r>
              <a:rPr lang="en-GB" dirty="0"/>
              <a:t> di item in </a:t>
            </a:r>
            <a:r>
              <a:rPr lang="en-GB" dirty="0" err="1"/>
              <a:t>scala</a:t>
            </a:r>
            <a:r>
              <a:rPr lang="en-GB" dirty="0"/>
              <a:t> </a:t>
            </a:r>
            <a:r>
              <a:rPr lang="en-GB" dirty="0" err="1"/>
              <a:t>che</a:t>
            </a:r>
            <a:r>
              <a:rPr lang="en-GB" dirty="0"/>
              <a:t> </a:t>
            </a:r>
            <a:r>
              <a:rPr lang="en-GB" dirty="0" err="1"/>
              <a:t>identifichi</a:t>
            </a:r>
            <a:r>
              <a:rPr lang="en-GB" dirty="0"/>
              <a:t> il </a:t>
            </a:r>
            <a:r>
              <a:rPr lang="en-GB" dirty="0" err="1"/>
              <a:t>concetto</a:t>
            </a:r>
            <a:r>
              <a:rPr lang="en-GB" dirty="0"/>
              <a:t> di ‘turismo lento’ per il </a:t>
            </a:r>
            <a:r>
              <a:rPr lang="en-GB" dirty="0" err="1"/>
              <a:t>rispondente</a:t>
            </a:r>
            <a:endParaRPr lang="en-GB" dirty="0"/>
          </a:p>
        </p:txBody>
      </p:sp>
    </p:spTree>
    <p:extLst>
      <p:ext uri="{BB962C8B-B14F-4D97-AF65-F5344CB8AC3E}">
        <p14:creationId xmlns:p14="http://schemas.microsoft.com/office/powerpoint/2010/main" val="17694310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9BBFEFA-E886-5AF0-72D3-88B73992E1DE}"/>
              </a:ext>
            </a:extLst>
          </p:cNvPr>
          <p:cNvSpPr>
            <a:spLocks noGrp="1"/>
          </p:cNvSpPr>
          <p:nvPr>
            <p:ph type="title"/>
          </p:nvPr>
        </p:nvSpPr>
        <p:spPr/>
        <p:txBody>
          <a:bodyPr/>
          <a:lstStyle/>
          <a:p>
            <a:r>
              <a:rPr lang="en-GB" dirty="0" err="1"/>
              <a:t>Esercitazione</a:t>
            </a:r>
            <a:endParaRPr lang="en-GB" dirty="0"/>
          </a:p>
        </p:txBody>
      </p:sp>
      <p:sp>
        <p:nvSpPr>
          <p:cNvPr id="3" name="Segnaposto contenuto 2">
            <a:extLst>
              <a:ext uri="{FF2B5EF4-FFF2-40B4-BE49-F238E27FC236}">
                <a16:creationId xmlns:a16="http://schemas.microsoft.com/office/drawing/2014/main" id="{7591AA88-F01A-3034-B600-87F75B8D9893}"/>
              </a:ext>
            </a:extLst>
          </p:cNvPr>
          <p:cNvSpPr>
            <a:spLocks noGrp="1"/>
          </p:cNvSpPr>
          <p:nvPr>
            <p:ph idx="1"/>
          </p:nvPr>
        </p:nvSpPr>
        <p:spPr/>
        <p:txBody>
          <a:bodyPr/>
          <a:lstStyle/>
          <a:p>
            <a:pPr marL="514350" indent="-514350">
              <a:buFont typeface="+mj-lt"/>
              <a:buAutoNum type="arabicPeriod"/>
            </a:pPr>
            <a:r>
              <a:rPr lang="en-GB" dirty="0" err="1"/>
              <a:t>Operazionalizzare</a:t>
            </a:r>
            <a:r>
              <a:rPr lang="en-GB" dirty="0"/>
              <a:t> il </a:t>
            </a:r>
            <a:r>
              <a:rPr lang="en-GB" dirty="0" err="1"/>
              <a:t>concetto</a:t>
            </a:r>
            <a:r>
              <a:rPr lang="en-GB" dirty="0"/>
              <a:t> di </a:t>
            </a:r>
            <a:r>
              <a:rPr lang="en-GB" b="1" dirty="0"/>
              <a:t>salute </a:t>
            </a:r>
            <a:r>
              <a:rPr lang="en-GB" dirty="0" err="1"/>
              <a:t>percepito</a:t>
            </a:r>
            <a:r>
              <a:rPr lang="en-GB" dirty="0"/>
              <a:t>, con </a:t>
            </a:r>
            <a:r>
              <a:rPr lang="en-GB" dirty="0" err="1"/>
              <a:t>una</a:t>
            </a:r>
            <a:r>
              <a:rPr lang="en-GB" dirty="0"/>
              <a:t> </a:t>
            </a:r>
            <a:r>
              <a:rPr lang="en-GB" dirty="0" err="1"/>
              <a:t>scala</a:t>
            </a:r>
            <a:r>
              <a:rPr lang="en-GB" dirty="0"/>
              <a:t> Likert da 5 </a:t>
            </a:r>
            <a:r>
              <a:rPr lang="en-GB" dirty="0" err="1"/>
              <a:t>punti</a:t>
            </a:r>
            <a:r>
              <a:rPr lang="en-GB" dirty="0"/>
              <a:t> (</a:t>
            </a:r>
            <a:r>
              <a:rPr lang="en-GB" dirty="0" err="1"/>
              <a:t>almeno</a:t>
            </a:r>
            <a:r>
              <a:rPr lang="en-GB" dirty="0"/>
              <a:t> 10 items).</a:t>
            </a:r>
          </a:p>
          <a:p>
            <a:pPr marL="457200" lvl="1" indent="0">
              <a:buNone/>
            </a:pPr>
            <a:endParaRPr lang="en-GB" dirty="0"/>
          </a:p>
        </p:txBody>
      </p:sp>
    </p:spTree>
    <p:extLst>
      <p:ext uri="{BB962C8B-B14F-4D97-AF65-F5344CB8AC3E}">
        <p14:creationId xmlns:p14="http://schemas.microsoft.com/office/powerpoint/2010/main" val="26432815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7E3B474-F06C-BD4D-96CA-772B6EAB65AF}"/>
              </a:ext>
            </a:extLst>
          </p:cNvPr>
          <p:cNvSpPr>
            <a:spLocks noGrp="1"/>
          </p:cNvSpPr>
          <p:nvPr>
            <p:ph type="title"/>
          </p:nvPr>
        </p:nvSpPr>
        <p:spPr/>
        <p:txBody>
          <a:bodyPr/>
          <a:lstStyle/>
          <a:p>
            <a:r>
              <a:rPr lang="it-IT" dirty="0"/>
              <a:t>Le Scale</a:t>
            </a:r>
          </a:p>
        </p:txBody>
      </p:sp>
      <p:sp>
        <p:nvSpPr>
          <p:cNvPr id="3" name="Segnaposto contenuto 2">
            <a:extLst>
              <a:ext uri="{FF2B5EF4-FFF2-40B4-BE49-F238E27FC236}">
                <a16:creationId xmlns:a16="http://schemas.microsoft.com/office/drawing/2014/main" id="{8F082102-94A6-5349-AF91-4C7049C1D495}"/>
              </a:ext>
            </a:extLst>
          </p:cNvPr>
          <p:cNvSpPr>
            <a:spLocks noGrp="1"/>
          </p:cNvSpPr>
          <p:nvPr>
            <p:ph idx="1"/>
          </p:nvPr>
        </p:nvSpPr>
        <p:spPr/>
        <p:txBody>
          <a:bodyPr>
            <a:normAutofit/>
          </a:bodyPr>
          <a:lstStyle/>
          <a:p>
            <a:pPr marL="0" indent="0" algn="just">
              <a:buNone/>
            </a:pPr>
            <a:r>
              <a:rPr lang="it-IT" dirty="0"/>
              <a:t>Attribuendo ad ogni risposta un valore (es. per niente d’accordo = 0, totalmente d’accordo = 5) si ottiene un punteggio individuale che stiamo la posizione dell’individuo rispetto all’atteggiamento indagato.</a:t>
            </a:r>
          </a:p>
          <a:p>
            <a:pPr marL="0" indent="0" algn="just">
              <a:buNone/>
            </a:pPr>
            <a:endParaRPr lang="it-IT" dirty="0"/>
          </a:p>
          <a:p>
            <a:pPr marL="0" indent="0" algn="just">
              <a:buNone/>
            </a:pPr>
            <a:r>
              <a:rPr lang="it-IT" dirty="0"/>
              <a:t>Le scale producono variabili ordinali o </a:t>
            </a:r>
            <a:r>
              <a:rPr lang="it-IT" b="1" dirty="0"/>
              <a:t>quasi-cardinali</a:t>
            </a:r>
            <a:r>
              <a:rPr lang="it-IT" dirty="0"/>
              <a:t>: </a:t>
            </a:r>
            <a:r>
              <a:rPr lang="it-IT" i="1" dirty="0"/>
              <a:t>quasi</a:t>
            </a:r>
            <a:r>
              <a:rPr lang="it-IT" dirty="0"/>
              <a:t> perché i punteggi delle scale </a:t>
            </a:r>
            <a:r>
              <a:rPr lang="it-IT" u="sng" dirty="0"/>
              <a:t>non</a:t>
            </a:r>
            <a:r>
              <a:rPr lang="it-IT" dirty="0"/>
              <a:t> hanno pieno significato numerico.</a:t>
            </a:r>
          </a:p>
        </p:txBody>
      </p:sp>
    </p:spTree>
    <p:extLst>
      <p:ext uri="{BB962C8B-B14F-4D97-AF65-F5344CB8AC3E}">
        <p14:creationId xmlns:p14="http://schemas.microsoft.com/office/powerpoint/2010/main" val="17741992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7E3B474-F06C-BD4D-96CA-772B6EAB65AF}"/>
              </a:ext>
            </a:extLst>
          </p:cNvPr>
          <p:cNvSpPr>
            <a:spLocks noGrp="1"/>
          </p:cNvSpPr>
          <p:nvPr>
            <p:ph type="title"/>
          </p:nvPr>
        </p:nvSpPr>
        <p:spPr/>
        <p:txBody>
          <a:bodyPr/>
          <a:lstStyle/>
          <a:p>
            <a:r>
              <a:rPr lang="it-IT" dirty="0"/>
              <a:t>Autonomia Semantica delle Risposte</a:t>
            </a:r>
          </a:p>
        </p:txBody>
      </p:sp>
      <p:sp>
        <p:nvSpPr>
          <p:cNvPr id="3" name="Segnaposto contenuto 2">
            <a:extLst>
              <a:ext uri="{FF2B5EF4-FFF2-40B4-BE49-F238E27FC236}">
                <a16:creationId xmlns:a16="http://schemas.microsoft.com/office/drawing/2014/main" id="{8F082102-94A6-5349-AF91-4C7049C1D495}"/>
              </a:ext>
            </a:extLst>
          </p:cNvPr>
          <p:cNvSpPr>
            <a:spLocks noGrp="1"/>
          </p:cNvSpPr>
          <p:nvPr>
            <p:ph idx="1"/>
          </p:nvPr>
        </p:nvSpPr>
        <p:spPr/>
        <p:txBody>
          <a:bodyPr>
            <a:normAutofit/>
          </a:bodyPr>
          <a:lstStyle/>
          <a:p>
            <a:pPr marL="0" indent="0" algn="just">
              <a:buNone/>
            </a:pPr>
            <a:r>
              <a:rPr lang="it-IT" b="1" dirty="0"/>
              <a:t>Alta autonomia semantica</a:t>
            </a:r>
            <a:r>
              <a:rPr lang="it-IT" dirty="0"/>
              <a:t>= ogni risposta ha un suo intrinseco significato compiuto che può essere compreso anche se non messo in relazione con il significato delle altre alternative nella scala.</a:t>
            </a:r>
          </a:p>
          <a:p>
            <a:pPr marL="0" indent="0" algn="just">
              <a:buNone/>
            </a:pPr>
            <a:endParaRPr lang="it-IT" dirty="0"/>
          </a:p>
          <a:p>
            <a:pPr marL="0" indent="0" algn="just">
              <a:buNone/>
            </a:pPr>
            <a:r>
              <a:rPr lang="it-IT" dirty="0"/>
              <a:t>Nell’ultimo anno è andato in chiesa? </a:t>
            </a:r>
          </a:p>
          <a:p>
            <a:pPr marL="514350" indent="-514350" algn="just">
              <a:buAutoNum type="arabicPeriod"/>
            </a:pPr>
            <a:r>
              <a:rPr lang="it-IT" dirty="0"/>
              <a:t>No, mai</a:t>
            </a:r>
          </a:p>
          <a:p>
            <a:pPr marL="514350" indent="-514350" algn="just">
              <a:buAutoNum type="arabicPeriod"/>
            </a:pPr>
            <a:r>
              <a:rPr lang="it-IT" dirty="0"/>
              <a:t>Due-tre volte all’anno</a:t>
            </a:r>
          </a:p>
          <a:p>
            <a:pPr marL="514350" indent="-514350" algn="just">
              <a:buAutoNum type="arabicPeriod"/>
            </a:pPr>
            <a:r>
              <a:rPr lang="it-IT" dirty="0"/>
              <a:t>Due-tre volte al mese</a:t>
            </a:r>
          </a:p>
          <a:p>
            <a:pPr marL="514350" indent="-514350" algn="just">
              <a:buAutoNum type="arabicPeriod"/>
            </a:pPr>
            <a:r>
              <a:rPr lang="it-IT" dirty="0"/>
              <a:t>Una o più volte alla settimana</a:t>
            </a:r>
          </a:p>
        </p:txBody>
      </p:sp>
      <p:sp>
        <p:nvSpPr>
          <p:cNvPr id="4" name="Segnaposto contenuto 2">
            <a:extLst>
              <a:ext uri="{FF2B5EF4-FFF2-40B4-BE49-F238E27FC236}">
                <a16:creationId xmlns:a16="http://schemas.microsoft.com/office/drawing/2014/main" id="{1E8082CE-87DD-E942-CED4-5FBD518415A5}"/>
              </a:ext>
            </a:extLst>
          </p:cNvPr>
          <p:cNvSpPr txBox="1">
            <a:spLocks/>
          </p:cNvSpPr>
          <p:nvPr/>
        </p:nvSpPr>
        <p:spPr>
          <a:xfrm>
            <a:off x="7162799" y="4123348"/>
            <a:ext cx="4443046" cy="13454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it-IT" dirty="0"/>
              <a:t>Per rispondere, l’intervistato non ha bisogno di sapere quali sono le altre opzioni</a:t>
            </a:r>
          </a:p>
        </p:txBody>
      </p:sp>
      <p:sp>
        <p:nvSpPr>
          <p:cNvPr id="5" name="Rettangolo 4">
            <a:extLst>
              <a:ext uri="{FF2B5EF4-FFF2-40B4-BE49-F238E27FC236}">
                <a16:creationId xmlns:a16="http://schemas.microsoft.com/office/drawing/2014/main" id="{61377A02-8BE3-6384-64B8-69A12B20928D}"/>
              </a:ext>
            </a:extLst>
          </p:cNvPr>
          <p:cNvSpPr/>
          <p:nvPr/>
        </p:nvSpPr>
        <p:spPr>
          <a:xfrm>
            <a:off x="6858000" y="3815862"/>
            <a:ext cx="5011615" cy="1934307"/>
          </a:xfrm>
          <a:prstGeom prst="rect">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7853132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7E3B474-F06C-BD4D-96CA-772B6EAB65AF}"/>
              </a:ext>
            </a:extLst>
          </p:cNvPr>
          <p:cNvSpPr>
            <a:spLocks noGrp="1"/>
          </p:cNvSpPr>
          <p:nvPr>
            <p:ph type="title"/>
          </p:nvPr>
        </p:nvSpPr>
        <p:spPr/>
        <p:txBody>
          <a:bodyPr/>
          <a:lstStyle/>
          <a:p>
            <a:r>
              <a:rPr lang="it-IT" dirty="0"/>
              <a:t>Autonomia Semantica delle Risposte</a:t>
            </a:r>
          </a:p>
        </p:txBody>
      </p:sp>
      <p:sp>
        <p:nvSpPr>
          <p:cNvPr id="3" name="Segnaposto contenuto 2">
            <a:extLst>
              <a:ext uri="{FF2B5EF4-FFF2-40B4-BE49-F238E27FC236}">
                <a16:creationId xmlns:a16="http://schemas.microsoft.com/office/drawing/2014/main" id="{8F082102-94A6-5349-AF91-4C7049C1D495}"/>
              </a:ext>
            </a:extLst>
          </p:cNvPr>
          <p:cNvSpPr>
            <a:spLocks noGrp="1"/>
          </p:cNvSpPr>
          <p:nvPr>
            <p:ph idx="1"/>
          </p:nvPr>
        </p:nvSpPr>
        <p:spPr/>
        <p:txBody>
          <a:bodyPr>
            <a:normAutofit/>
          </a:bodyPr>
          <a:lstStyle/>
          <a:p>
            <a:pPr marL="0" indent="0" algn="just">
              <a:buNone/>
            </a:pPr>
            <a:r>
              <a:rPr lang="it-IT" b="1" dirty="0"/>
              <a:t>Parziale autonomia semantica</a:t>
            </a:r>
            <a:r>
              <a:rPr lang="it-IT" dirty="0"/>
              <a:t>= il significato di ogni categoria è solo parzialmente autonomo dalle altre. </a:t>
            </a:r>
          </a:p>
          <a:p>
            <a:pPr marL="0" indent="0" algn="just">
              <a:buNone/>
            </a:pPr>
            <a:endParaRPr lang="it-IT" dirty="0"/>
          </a:p>
          <a:p>
            <a:pPr marL="0" indent="0" algn="just">
              <a:buNone/>
            </a:pPr>
            <a:r>
              <a:rPr lang="it-IT" dirty="0"/>
              <a:t>Lei si interessa di politica? </a:t>
            </a:r>
          </a:p>
          <a:p>
            <a:pPr marL="514350" indent="-514350" algn="just">
              <a:buAutoNum type="arabicPeriod"/>
            </a:pPr>
            <a:r>
              <a:rPr lang="it-IT" dirty="0"/>
              <a:t>Molto</a:t>
            </a:r>
          </a:p>
          <a:p>
            <a:pPr marL="514350" indent="-514350" algn="just">
              <a:buAutoNum type="arabicPeriod"/>
            </a:pPr>
            <a:r>
              <a:rPr lang="it-IT" dirty="0"/>
              <a:t>Abbastanza</a:t>
            </a:r>
          </a:p>
          <a:p>
            <a:pPr marL="514350" indent="-514350" algn="just">
              <a:buAutoNum type="arabicPeriod"/>
            </a:pPr>
            <a:r>
              <a:rPr lang="it-IT" dirty="0"/>
              <a:t>Poco</a:t>
            </a:r>
          </a:p>
          <a:p>
            <a:pPr marL="514350" indent="-514350" algn="just">
              <a:buAutoNum type="arabicPeriod"/>
            </a:pPr>
            <a:r>
              <a:rPr lang="it-IT" dirty="0"/>
              <a:t>Per niente</a:t>
            </a:r>
          </a:p>
        </p:txBody>
      </p:sp>
      <p:sp>
        <p:nvSpPr>
          <p:cNvPr id="4" name="Segnaposto contenuto 2">
            <a:extLst>
              <a:ext uri="{FF2B5EF4-FFF2-40B4-BE49-F238E27FC236}">
                <a16:creationId xmlns:a16="http://schemas.microsoft.com/office/drawing/2014/main" id="{1E8082CE-87DD-E942-CED4-5FBD518415A5}"/>
              </a:ext>
            </a:extLst>
          </p:cNvPr>
          <p:cNvSpPr txBox="1">
            <a:spLocks/>
          </p:cNvSpPr>
          <p:nvPr/>
        </p:nvSpPr>
        <p:spPr>
          <a:xfrm>
            <a:off x="7162799" y="4123348"/>
            <a:ext cx="4443046" cy="1345468"/>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it-IT" dirty="0"/>
              <a:t>Si attribuisce più facilmente significato es. ad ‘abbastanza’ se collocato nella serie da </a:t>
            </a:r>
            <a:r>
              <a:rPr lang="it-IT" i="1" dirty="0"/>
              <a:t>molto</a:t>
            </a:r>
            <a:r>
              <a:rPr lang="it-IT" dirty="0"/>
              <a:t> a </a:t>
            </a:r>
            <a:r>
              <a:rPr lang="it-IT" i="1" dirty="0"/>
              <a:t>per niente</a:t>
            </a:r>
          </a:p>
        </p:txBody>
      </p:sp>
      <p:sp>
        <p:nvSpPr>
          <p:cNvPr id="5" name="Rettangolo 4">
            <a:extLst>
              <a:ext uri="{FF2B5EF4-FFF2-40B4-BE49-F238E27FC236}">
                <a16:creationId xmlns:a16="http://schemas.microsoft.com/office/drawing/2014/main" id="{61377A02-8BE3-6384-64B8-69A12B20928D}"/>
              </a:ext>
            </a:extLst>
          </p:cNvPr>
          <p:cNvSpPr/>
          <p:nvPr/>
        </p:nvSpPr>
        <p:spPr>
          <a:xfrm>
            <a:off x="6858000" y="3815862"/>
            <a:ext cx="5011615" cy="1934307"/>
          </a:xfrm>
          <a:prstGeom prst="rect">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5829250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7E3B474-F06C-BD4D-96CA-772B6EAB65AF}"/>
              </a:ext>
            </a:extLst>
          </p:cNvPr>
          <p:cNvSpPr>
            <a:spLocks noGrp="1"/>
          </p:cNvSpPr>
          <p:nvPr>
            <p:ph type="title"/>
          </p:nvPr>
        </p:nvSpPr>
        <p:spPr/>
        <p:txBody>
          <a:bodyPr/>
          <a:lstStyle/>
          <a:p>
            <a:r>
              <a:rPr lang="it-IT" dirty="0"/>
              <a:t>Autonomia Semantica delle Risposte</a:t>
            </a:r>
          </a:p>
        </p:txBody>
      </p:sp>
      <p:sp>
        <p:nvSpPr>
          <p:cNvPr id="3" name="Segnaposto contenuto 2">
            <a:extLst>
              <a:ext uri="{FF2B5EF4-FFF2-40B4-BE49-F238E27FC236}">
                <a16:creationId xmlns:a16="http://schemas.microsoft.com/office/drawing/2014/main" id="{8F082102-94A6-5349-AF91-4C7049C1D495}"/>
              </a:ext>
            </a:extLst>
          </p:cNvPr>
          <p:cNvSpPr>
            <a:spLocks noGrp="1"/>
          </p:cNvSpPr>
          <p:nvPr>
            <p:ph idx="1"/>
          </p:nvPr>
        </p:nvSpPr>
        <p:spPr>
          <a:xfrm>
            <a:off x="838200" y="1720117"/>
            <a:ext cx="10515600" cy="4610344"/>
          </a:xfrm>
        </p:spPr>
        <p:txBody>
          <a:bodyPr>
            <a:normAutofit/>
          </a:bodyPr>
          <a:lstStyle/>
          <a:p>
            <a:pPr marL="0" indent="0" algn="just">
              <a:buNone/>
            </a:pPr>
            <a:r>
              <a:rPr lang="it-IT" b="1" dirty="0"/>
              <a:t>Bassa autonomia semantica</a:t>
            </a:r>
            <a:r>
              <a:rPr lang="it-IT" dirty="0"/>
              <a:t>= solo le due categorie estreme sono dotate di significato, tra le due si colloca un continuum solitamente rappresentato da numeri o simboli entro le quali l’intervistato colloca la sua posizione, cfr. scale auto-ancoranti. È l’individuo studiato a stabilire, implicitamente, l’unità di misura della scala (soggettività).</a:t>
            </a:r>
          </a:p>
          <a:p>
            <a:pPr marL="0" indent="0" algn="just">
              <a:buNone/>
            </a:pPr>
            <a:endParaRPr lang="it-IT" dirty="0"/>
          </a:p>
          <a:p>
            <a:pPr marL="0" indent="0" algn="just">
              <a:buNone/>
            </a:pPr>
            <a:r>
              <a:rPr lang="it-IT" dirty="0"/>
              <a:t>Qual è il tuo livello di soddisfazione complessivo di questo corso?</a:t>
            </a:r>
          </a:p>
          <a:p>
            <a:pPr marL="0" indent="0" algn="just">
              <a:buNone/>
            </a:pPr>
            <a:endParaRPr lang="it-IT" dirty="0"/>
          </a:p>
          <a:p>
            <a:pPr marL="0" indent="0" algn="just">
              <a:buNone/>
            </a:pPr>
            <a:r>
              <a:rPr lang="it-IT" sz="1800" i="1" dirty="0"/>
              <a:t>Molto soddisfatto                                                                             Totalmente insoddisfatto</a:t>
            </a:r>
          </a:p>
          <a:p>
            <a:pPr marL="0" indent="0" algn="just">
              <a:buNone/>
            </a:pPr>
            <a:r>
              <a:rPr lang="it-IT" dirty="0"/>
              <a:t>          1     2     3      4      5      6       7      8      9       10</a:t>
            </a:r>
          </a:p>
        </p:txBody>
      </p:sp>
    </p:spTree>
    <p:extLst>
      <p:ext uri="{BB962C8B-B14F-4D97-AF65-F5344CB8AC3E}">
        <p14:creationId xmlns:p14="http://schemas.microsoft.com/office/powerpoint/2010/main" val="10604911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2741D48-1294-B145-BC02-9B860A702A00}"/>
              </a:ext>
            </a:extLst>
          </p:cNvPr>
          <p:cNvSpPr>
            <a:spLocks noGrp="1"/>
          </p:cNvSpPr>
          <p:nvPr>
            <p:ph type="title"/>
          </p:nvPr>
        </p:nvSpPr>
        <p:spPr/>
        <p:txBody>
          <a:bodyPr>
            <a:normAutofit fontScale="90000"/>
          </a:bodyPr>
          <a:lstStyle/>
          <a:p>
            <a:r>
              <a:rPr lang="it-IT" dirty="0"/>
              <a:t>La specificazione dell’atteggiamento: una </a:t>
            </a:r>
            <a:r>
              <a:rPr lang="it-IT" dirty="0" err="1"/>
              <a:t>proprieta</a:t>
            </a:r>
            <a:r>
              <a:rPr lang="it-IT" dirty="0"/>
              <a:t>̀ multidimensionale </a:t>
            </a:r>
            <a:br>
              <a:rPr lang="it-IT" dirty="0">
                <a:effectLst/>
              </a:rPr>
            </a:br>
            <a:endParaRPr lang="it-IT" dirty="0"/>
          </a:p>
        </p:txBody>
      </p:sp>
      <p:sp>
        <p:nvSpPr>
          <p:cNvPr id="3" name="Segnaposto contenuto 2">
            <a:extLst>
              <a:ext uri="{FF2B5EF4-FFF2-40B4-BE49-F238E27FC236}">
                <a16:creationId xmlns:a16="http://schemas.microsoft.com/office/drawing/2014/main" id="{95CF806B-50AD-6D48-9DED-4BDDDB6A95E3}"/>
              </a:ext>
            </a:extLst>
          </p:cNvPr>
          <p:cNvSpPr>
            <a:spLocks noGrp="1"/>
          </p:cNvSpPr>
          <p:nvPr>
            <p:ph idx="1"/>
          </p:nvPr>
        </p:nvSpPr>
        <p:spPr/>
        <p:txBody>
          <a:bodyPr/>
          <a:lstStyle/>
          <a:p>
            <a:pPr algn="just"/>
            <a:r>
              <a:rPr lang="it-IT" dirty="0"/>
              <a:t> Componente </a:t>
            </a:r>
            <a:r>
              <a:rPr lang="it-IT" b="1" dirty="0"/>
              <a:t>cognitiva</a:t>
            </a:r>
            <a:r>
              <a:rPr lang="it-IT" dirty="0"/>
              <a:t>: insieme di credenze, stereotipi nei confronti dell’oggetto dell’atteggiamento</a:t>
            </a:r>
            <a:endParaRPr lang="it-IT" dirty="0">
              <a:effectLst/>
            </a:endParaRPr>
          </a:p>
          <a:p>
            <a:pPr algn="just"/>
            <a:r>
              <a:rPr lang="it-IT" dirty="0"/>
              <a:t>Componente </a:t>
            </a:r>
            <a:r>
              <a:rPr lang="it-IT" b="1" dirty="0"/>
              <a:t>affettiva</a:t>
            </a:r>
            <a:r>
              <a:rPr lang="it-IT" dirty="0"/>
              <a:t>: sentimenti associati all’oggetto dell’atteggiamento</a:t>
            </a:r>
            <a:endParaRPr lang="it-IT" dirty="0">
              <a:effectLst/>
            </a:endParaRPr>
          </a:p>
          <a:p>
            <a:pPr algn="just"/>
            <a:r>
              <a:rPr lang="it-IT" dirty="0"/>
              <a:t>Componente </a:t>
            </a:r>
            <a:r>
              <a:rPr lang="it-IT" b="1" dirty="0"/>
              <a:t>attiva</a:t>
            </a:r>
            <a:r>
              <a:rPr lang="it-IT" dirty="0"/>
              <a:t> (o </a:t>
            </a:r>
            <a:r>
              <a:rPr lang="it-IT" b="1" dirty="0"/>
              <a:t>conativa</a:t>
            </a:r>
            <a:r>
              <a:rPr lang="it-IT" dirty="0"/>
              <a:t>): disposizione ad agire a favore o a sfavore dell’oggetto dell’atteggiamento</a:t>
            </a:r>
            <a:endParaRPr lang="it-IT" dirty="0">
              <a:effectLst/>
            </a:endParaRPr>
          </a:p>
          <a:p>
            <a:pPr marL="0" indent="0" algn="just">
              <a:buNone/>
            </a:pPr>
            <a:endParaRPr lang="it-IT" dirty="0"/>
          </a:p>
        </p:txBody>
      </p:sp>
    </p:spTree>
    <p:extLst>
      <p:ext uri="{BB962C8B-B14F-4D97-AF65-F5344CB8AC3E}">
        <p14:creationId xmlns:p14="http://schemas.microsoft.com/office/powerpoint/2010/main" val="9286389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4C0283E3-11B5-FD4E-B875-A9B766159692}"/>
              </a:ext>
            </a:extLst>
          </p:cNvPr>
          <p:cNvSpPr/>
          <p:nvPr/>
        </p:nvSpPr>
        <p:spPr>
          <a:xfrm>
            <a:off x="741405" y="542925"/>
            <a:ext cx="10631445" cy="4431983"/>
          </a:xfrm>
          <a:prstGeom prst="rect">
            <a:avLst/>
          </a:prstGeom>
        </p:spPr>
        <p:txBody>
          <a:bodyPr wrap="square">
            <a:spAutoFit/>
          </a:bodyPr>
          <a:lstStyle/>
          <a:p>
            <a:r>
              <a:rPr lang="it-IT" sz="4000" dirty="0">
                <a:effectLst/>
                <a:latin typeface="Calibri" panose="020F0502020204030204" pitchFamily="34" charset="0"/>
              </a:rPr>
              <a:t>Il pregiudizio omofobico: </a:t>
            </a:r>
            <a:r>
              <a:rPr lang="it-IT" sz="4000" dirty="0" err="1">
                <a:effectLst/>
                <a:latin typeface="Calibri" panose="020F0502020204030204" pitchFamily="34" charset="0"/>
              </a:rPr>
              <a:t>operativizzazione</a:t>
            </a:r>
            <a:r>
              <a:rPr lang="it-IT" sz="4000" dirty="0">
                <a:effectLst/>
                <a:latin typeface="Calibri" panose="020F0502020204030204" pitchFamily="34" charset="0"/>
              </a:rPr>
              <a:t> della componente </a:t>
            </a:r>
            <a:r>
              <a:rPr lang="it-IT" sz="4000" i="1" dirty="0">
                <a:effectLst/>
                <a:latin typeface="Calibri" panose="020F0502020204030204" pitchFamily="34" charset="0"/>
              </a:rPr>
              <a:t>cognitiva</a:t>
            </a:r>
            <a:r>
              <a:rPr lang="it-IT" sz="4000" dirty="0">
                <a:effectLst/>
                <a:latin typeface="Calibri" panose="020F0502020204030204" pitchFamily="34" charset="0"/>
              </a:rPr>
              <a:t> (grado di accordo con una serie di stereotipi) </a:t>
            </a:r>
            <a:endParaRPr lang="it-IT" dirty="0">
              <a:effectLst/>
            </a:endParaRPr>
          </a:p>
          <a:p>
            <a:endParaRPr lang="it-IT" dirty="0">
              <a:latin typeface="Times New Roman" panose="02020603050405020304" pitchFamily="18" charset="0"/>
            </a:endParaRPr>
          </a:p>
          <a:p>
            <a:r>
              <a:rPr lang="it-IT" dirty="0">
                <a:latin typeface="Times New Roman" panose="02020603050405020304" pitchFamily="18" charset="0"/>
              </a:rPr>
              <a:t>Le persone omosessuali minacciano il valore della famiglia................................................... </a:t>
            </a:r>
            <a:endParaRPr lang="it-IT" dirty="0">
              <a:effectLst/>
            </a:endParaRPr>
          </a:p>
          <a:p>
            <a:r>
              <a:rPr lang="it-IT" dirty="0">
                <a:latin typeface="Times New Roman" panose="02020603050405020304" pitchFamily="18" charset="0"/>
              </a:rPr>
              <a:t>Le persone omosessuali contribuiscono a diffondere il valore della libertà di espressione..... </a:t>
            </a:r>
            <a:endParaRPr lang="it-IT" dirty="0">
              <a:effectLst/>
            </a:endParaRPr>
          </a:p>
          <a:p>
            <a:r>
              <a:rPr lang="it-IT" dirty="0">
                <a:latin typeface="Times New Roman" panose="02020603050405020304" pitchFamily="18" charset="0"/>
              </a:rPr>
              <a:t>Le persone omosessuali sono le principali responsabili della diffusione di malattie infettive come l’AIDS ................................. </a:t>
            </a:r>
            <a:endParaRPr lang="it-IT" dirty="0">
              <a:effectLst/>
            </a:endParaRPr>
          </a:p>
          <a:p>
            <a:r>
              <a:rPr lang="it-IT" dirty="0">
                <a:latin typeface="Times New Roman" panose="02020603050405020304" pitchFamily="18" charset="0"/>
              </a:rPr>
              <a:t>Le persone omosessuali minacciano le differenze che caratterizzano uomo e donna </a:t>
            </a:r>
            <a:endParaRPr lang="it-IT" dirty="0">
              <a:effectLst/>
            </a:endParaRPr>
          </a:p>
          <a:p>
            <a:r>
              <a:rPr lang="it-IT" dirty="0">
                <a:latin typeface="Times New Roman" panose="02020603050405020304" pitchFamily="18" charset="0"/>
              </a:rPr>
              <a:t>Le persone omosessuali stimolano il confronto e la valorizzazione delle differenze </a:t>
            </a:r>
            <a:endParaRPr lang="it-IT" dirty="0">
              <a:effectLst/>
            </a:endParaRPr>
          </a:p>
          <a:p>
            <a:r>
              <a:rPr lang="it-IT" dirty="0">
                <a:latin typeface="Times New Roman" panose="02020603050405020304" pitchFamily="18" charset="0"/>
              </a:rPr>
              <a:t>Le persone omosessuali mettono troppo in mostra la loro </a:t>
            </a:r>
            <a:r>
              <a:rPr lang="it-IT" dirty="0" err="1">
                <a:latin typeface="Times New Roman" panose="02020603050405020304" pitchFamily="18" charset="0"/>
              </a:rPr>
              <a:t>diversita</a:t>
            </a:r>
            <a:r>
              <a:rPr lang="it-IT" dirty="0">
                <a:latin typeface="Times New Roman" panose="02020603050405020304" pitchFamily="18" charset="0"/>
              </a:rPr>
              <a:t>̀....................................... </a:t>
            </a:r>
            <a:endParaRPr lang="it-IT" dirty="0">
              <a:effectLst/>
            </a:endParaRPr>
          </a:p>
          <a:p>
            <a:r>
              <a:rPr lang="it-IT" dirty="0">
                <a:latin typeface="Times New Roman" panose="02020603050405020304" pitchFamily="18" charset="0"/>
              </a:rPr>
              <a:t>Le persone omosessuali rendono </a:t>
            </a:r>
            <a:r>
              <a:rPr lang="it-IT" dirty="0" err="1">
                <a:latin typeface="Times New Roman" panose="02020603050405020304" pitchFamily="18" charset="0"/>
              </a:rPr>
              <a:t>piu</a:t>
            </a:r>
            <a:r>
              <a:rPr lang="it-IT" dirty="0">
                <a:latin typeface="Times New Roman" panose="02020603050405020304" pitchFamily="18" charset="0"/>
              </a:rPr>
              <a:t>̀ ricca la nostra cultura </a:t>
            </a:r>
            <a:r>
              <a:rPr lang="it-IT" dirty="0" err="1">
                <a:latin typeface="Times New Roman" panose="02020603050405020304" pitchFamily="18" charset="0"/>
              </a:rPr>
              <a:t>perche</a:t>
            </a:r>
            <a:r>
              <a:rPr lang="it-IT" dirty="0">
                <a:latin typeface="Times New Roman" panose="02020603050405020304" pitchFamily="18" charset="0"/>
              </a:rPr>
              <a:t>́ introducono nuove </a:t>
            </a:r>
            <a:r>
              <a:rPr lang="it-IT" dirty="0" err="1">
                <a:latin typeface="Times New Roman" panose="02020603050405020304" pitchFamily="18" charset="0"/>
              </a:rPr>
              <a:t>sensibilita</a:t>
            </a:r>
            <a:r>
              <a:rPr lang="it-IT" dirty="0">
                <a:latin typeface="Times New Roman" panose="02020603050405020304" pitchFamily="18" charset="0"/>
              </a:rPr>
              <a:t>̀ </a:t>
            </a:r>
            <a:endParaRPr lang="it-IT" dirty="0">
              <a:effectLst/>
            </a:endParaRPr>
          </a:p>
        </p:txBody>
      </p:sp>
    </p:spTree>
    <p:extLst>
      <p:ext uri="{BB962C8B-B14F-4D97-AF65-F5344CB8AC3E}">
        <p14:creationId xmlns:p14="http://schemas.microsoft.com/office/powerpoint/2010/main" val="2931402412"/>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565</TotalTime>
  <Words>1737</Words>
  <Application>Microsoft Macintosh PowerPoint</Application>
  <PresentationFormat>Widescreen</PresentationFormat>
  <Paragraphs>146</Paragraphs>
  <Slides>39</Slides>
  <Notes>1</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39</vt:i4>
      </vt:variant>
    </vt:vector>
  </HeadingPairs>
  <TitlesOfParts>
    <vt:vector size="44" baseType="lpstr">
      <vt:lpstr>Arial</vt:lpstr>
      <vt:lpstr>Calibri</vt:lpstr>
      <vt:lpstr>Calibri Light</vt:lpstr>
      <vt:lpstr>Times New Roman</vt:lpstr>
      <vt:lpstr>Tema di Office</vt:lpstr>
      <vt:lpstr>Le scale di atteggiamento (scaling)  </vt:lpstr>
      <vt:lpstr>Operativizzazione di concetti complessi</vt:lpstr>
      <vt:lpstr>Le Scale</vt:lpstr>
      <vt:lpstr>Le Scale</vt:lpstr>
      <vt:lpstr>Autonomia Semantica delle Risposte</vt:lpstr>
      <vt:lpstr>Autonomia Semantica delle Risposte</vt:lpstr>
      <vt:lpstr>Autonomia Semantica delle Risposte</vt:lpstr>
      <vt:lpstr>La specificazione dell’atteggiamento: una proprietà multidimensionale  </vt:lpstr>
      <vt:lpstr>Presentazione standard di PowerPoint</vt:lpstr>
      <vt:lpstr>Presentazione standard di PowerPoint</vt:lpstr>
      <vt:lpstr>Presentazione standard di PowerPoint</vt:lpstr>
      <vt:lpstr>Presentazione standard di PowerPoint</vt:lpstr>
      <vt:lpstr>Presentazione standard di PowerPoint</vt:lpstr>
      <vt:lpstr>Scala di Frequenza Relativa</vt:lpstr>
      <vt:lpstr>Presentazione standard di PowerPoint</vt:lpstr>
      <vt:lpstr>Scale Likert</vt:lpstr>
      <vt:lpstr>Scale Likert</vt:lpstr>
      <vt:lpstr>Presentazione standard di PowerPoint</vt:lpstr>
      <vt:lpstr>Presentazione standard di PowerPoint</vt:lpstr>
      <vt:lpstr>Presentazione standard di PowerPoint</vt:lpstr>
      <vt:lpstr>Presentazione standard di PowerPoint</vt:lpstr>
      <vt:lpstr>Presentazione standard di PowerPoint</vt:lpstr>
      <vt:lpstr>Distorsioni di ordine sintattico (1) </vt:lpstr>
      <vt:lpstr>Distorsioni di ordine sintattico (2): Doppia negazione</vt:lpstr>
      <vt:lpstr>Distorsioni di ordine sintattico (3) Reazione all’oggetto</vt:lpstr>
      <vt:lpstr>Vantaggi della scala Likert  </vt:lpstr>
      <vt:lpstr>Svantaggi delle scale Likert </vt:lpstr>
      <vt:lpstr>Scale autoancoranti  </vt:lpstr>
      <vt:lpstr>Presentazione standard di PowerPoint</vt:lpstr>
      <vt:lpstr>Presentazione standard di PowerPoint</vt:lpstr>
      <vt:lpstr>Scala di Cantril  </vt:lpstr>
      <vt:lpstr>Presentazione standard di PowerPoint</vt:lpstr>
      <vt:lpstr>Vantaggi / Svantaggi</vt:lpstr>
      <vt:lpstr>Presentazione standard di PowerPoint</vt:lpstr>
      <vt:lpstr>Presentazione standard di PowerPoint</vt:lpstr>
      <vt:lpstr>Difetti</vt:lpstr>
      <vt:lpstr>Cronbach Alpha</vt:lpstr>
      <vt:lpstr>Esercitazione</vt:lpstr>
      <vt:lpstr>Esercitazione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scale di atteggiamento (scaling)  </dc:title>
  <dc:creator>Nico Bortoletto</dc:creator>
  <cp:lastModifiedBy>Greta  Spineti</cp:lastModifiedBy>
  <cp:revision>23</cp:revision>
  <dcterms:created xsi:type="dcterms:W3CDTF">2020-10-22T20:28:24Z</dcterms:created>
  <dcterms:modified xsi:type="dcterms:W3CDTF">2024-03-13T11:55:39Z</dcterms:modified>
</cp:coreProperties>
</file>