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7" r:id="rId2"/>
    <p:sldId id="268" r:id="rId3"/>
    <p:sldId id="258" r:id="rId4"/>
    <p:sldId id="269" r:id="rId5"/>
    <p:sldId id="270" r:id="rId6"/>
    <p:sldId id="278" r:id="rId7"/>
    <p:sldId id="271" r:id="rId8"/>
    <p:sldId id="272" r:id="rId9"/>
    <p:sldId id="274" r:id="rId10"/>
    <p:sldId id="276" r:id="rId11"/>
    <p:sldId id="275" r:id="rId12"/>
    <p:sldId id="277" r:id="rId13"/>
    <p:sldId id="266" r:id="rId14"/>
  </p:sldIdLst>
  <p:sldSz cx="12192000" cy="6858000"/>
  <p:notesSz cx="6858000" cy="9144000"/>
  <p:defaultTextStyle>
    <a:defPPr rtl="0"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zione predefinita" id="{16BE1C7E-998F-414C-96BE-1E845F429ABE}">
          <p14:sldIdLst>
            <p14:sldId id="257"/>
            <p14:sldId id="268"/>
            <p14:sldId id="258"/>
            <p14:sldId id="269"/>
            <p14:sldId id="270"/>
            <p14:sldId id="278"/>
            <p14:sldId id="271"/>
            <p14:sldId id="272"/>
            <p14:sldId id="274"/>
            <p14:sldId id="276"/>
            <p14:sldId id="275"/>
          </p14:sldIdLst>
        </p14:section>
        <p14:section name="Sezione senza titolo" id="{C0189FED-A50D-4205-B9CE-6C4380DC894E}">
          <p14:sldIdLst>
            <p14:sldId id="277"/>
            <p14:sldId id="26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064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456" userDrawn="1">
          <p15:clr>
            <a:srgbClr val="A4A3A4"/>
          </p15:clr>
        </p15:guide>
        <p15:guide id="4" pos="72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13DC"/>
    <a:srgbClr val="002060"/>
    <a:srgbClr val="7BEBD8"/>
    <a:srgbClr val="8335E5"/>
    <a:srgbClr val="6B8DE1"/>
    <a:srgbClr val="6C92E1"/>
    <a:srgbClr val="1E3ADA"/>
    <a:srgbClr val="030553"/>
    <a:srgbClr val="7D4BC9"/>
    <a:srgbClr val="1628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3" autoAdjust="0"/>
    <p:restoredTop sz="94652" autoAdjust="0"/>
  </p:normalViewPr>
  <p:slideViewPr>
    <p:cSldViewPr snapToGrid="0" showGuides="1">
      <p:cViewPr varScale="1">
        <p:scale>
          <a:sx n="115" d="100"/>
          <a:sy n="115" d="100"/>
        </p:scale>
        <p:origin x="512" y="200"/>
      </p:cViewPr>
      <p:guideLst>
        <p:guide orient="horz" pos="2064"/>
        <p:guide pos="3840"/>
        <p:guide pos="456"/>
        <p:guide pos="720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9" d="100"/>
          <a:sy n="89" d="100"/>
        </p:scale>
        <p:origin x="379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3A5E5A06-49CA-4CC1-87DE-FA77A677BB6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AB57FBC-7FA3-4A4B-999A-96FD7DC0D48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F2863134-B124-47F9-A1F1-3A08879C58C1}" type="datetime1">
              <a:rPr lang="it-IT" smtClean="0"/>
              <a:t>03/10/22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EE13074-6DA0-4561-A86B-2939D8B458A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F2B7A8E5-C1F9-40CC-A2A5-13CF7BD3F7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49DEC52A-C4AE-45FE-B7FF-C255388ED1F4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477634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noProof="0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92A385-5963-4977-9C86-CDE59C865B44}" type="datetime1">
              <a:rPr lang="it-IT" noProof="0" smtClean="0"/>
              <a:pPr/>
              <a:t>03/10/22</a:t>
            </a:fld>
            <a:endParaRPr lang="it-IT" noProof="0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it-IT" noProof="0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it-IT" noProof="0" dirty="0"/>
              <a:t>Modifica gli stili del testo dello schema</a:t>
            </a:r>
          </a:p>
          <a:p>
            <a:pPr lvl="1" rtl="0"/>
            <a:r>
              <a:rPr lang="it-IT" noProof="0" dirty="0"/>
              <a:t>Secondo livello</a:t>
            </a:r>
          </a:p>
          <a:p>
            <a:pPr lvl="2" rtl="0"/>
            <a:r>
              <a:rPr lang="it-IT" noProof="0" dirty="0"/>
              <a:t>Terzo livello</a:t>
            </a:r>
          </a:p>
          <a:p>
            <a:pPr lvl="3" rtl="0"/>
            <a:r>
              <a:rPr lang="it-IT" noProof="0" dirty="0"/>
              <a:t>Quarto livello</a:t>
            </a:r>
          </a:p>
          <a:p>
            <a:pPr lvl="4" rtl="0"/>
            <a:r>
              <a:rPr lang="it-IT" noProof="0" dirty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noProof="0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DF8F48A-6110-47DA-8521-A1D1FFD22FEF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451491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6DF8F48A-6110-47DA-8521-A1D1FFD22FEF}" type="slidenum">
              <a:rPr lang="it-IT" smtClean="0"/>
              <a:t>1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113776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it-IT" dirty="0"/>
              <a:t> 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6DF8F48A-6110-47DA-8521-A1D1FFD22FEF}" type="slidenum">
              <a:rPr lang="it-IT" smtClean="0"/>
              <a:t>3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420239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6DF8F48A-6110-47DA-8521-A1D1FFD22FEF}" type="slidenum">
              <a:rPr lang="it-IT" smtClean="0"/>
              <a:t>8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924550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6DF8F48A-6110-47DA-8521-A1D1FFD22FEF}" type="slidenum">
              <a:rPr lang="it-IT" smtClean="0"/>
              <a:t>13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9004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DB0BBB5-FEB0-47AD-A01D-A9D3462038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rtlCol="0" anchor="b"/>
          <a:lstStyle>
            <a:lvl1pPr algn="ctr">
              <a:defRPr sz="6000"/>
            </a:lvl1pPr>
          </a:lstStyle>
          <a:p>
            <a:pPr rtl="0"/>
            <a:r>
              <a:rPr lang="it-IT" noProof="0"/>
              <a:t>Fare clic per modificare lo stile del titolo</a:t>
            </a:r>
            <a:endParaRPr lang="it-IT" noProof="0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8207C41-C17D-4E84-B9CC-CA142B94C1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it-IT" noProof="0"/>
              <a:t>Fare clic per modificare lo stile del sottotitolo dello schema</a:t>
            </a:r>
            <a:endParaRPr lang="it-IT" noProof="0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245F25D-6082-47DE-9B2C-675944DD1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460967D-D4B9-4068-884F-8D2CEA8C87EE}" type="datetime1">
              <a:rPr lang="it-IT" noProof="0" smtClean="0"/>
              <a:t>03/10/22</a:t>
            </a:fld>
            <a:endParaRPr lang="it-IT" noProof="0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E24B0FF-3B25-4E5C-A0A7-4E1636362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9377007-1A01-499B-ACAD-C9F9C20B7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6580AB-5C3C-4B4F-8E2A-8B7A0A8CE695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169962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2081C24-32F4-4208-B651-CDCBFCD03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</a:t>
            </a:r>
            <a:endParaRPr lang="it-IT" noProof="0" dirty="0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8B74779-B577-461F-A409-71F6A5A11A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it-IT" noProof="0"/>
              <a:t>Fare clic per modificare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9B044BD-4FA0-432C-95D7-517D2DE8C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B9C9243-4D56-40A1-98F4-818EEBB7C4FA}" type="datetime1">
              <a:rPr lang="it-IT" noProof="0" smtClean="0"/>
              <a:t>03/10/22</a:t>
            </a:fld>
            <a:endParaRPr lang="it-IT" noProof="0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D17F283-FE61-4C9A-9E39-74D429C58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9F9B807-6FE9-4E47-846B-BCB39B7AE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6580AB-5C3C-4B4F-8E2A-8B7A0A8CE695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103985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D42594DD-FFD4-4AA9-BCDA-0BA87C1463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 rtlCol="0"/>
          <a:lstStyle/>
          <a:p>
            <a:pPr rtl="0"/>
            <a:r>
              <a:rPr lang="it-IT" noProof="0"/>
              <a:t>Fare clic per modificare lo stile del titolo</a:t>
            </a:r>
            <a:endParaRPr lang="it-IT" noProof="0" dirty="0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79C2B6E-24EB-42CE-8B4D-3178D08C7E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 rtlCol="0"/>
          <a:lstStyle/>
          <a:p>
            <a:pPr lvl="0" rtl="0"/>
            <a:r>
              <a:rPr lang="it-IT" noProof="0"/>
              <a:t>Fare clic per modificare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4C92C56-63F3-4246-AAEE-2FBC89E80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E16D244-7785-4484-8104-8E205376B43D}" type="datetime1">
              <a:rPr lang="it-IT" noProof="0" smtClean="0"/>
              <a:t>03/10/22</a:t>
            </a:fld>
            <a:endParaRPr lang="it-IT" noProof="0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5C10319-C816-40EC-B1D0-FD9748E41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854E9AB-6952-407A-9F06-2EB917172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6580AB-5C3C-4B4F-8E2A-8B7A0A8CE695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60371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0DADCE2-978E-4923-B0E9-4C966B679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</a:t>
            </a:r>
            <a:endParaRPr lang="it-IT" noProof="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CEB0BD6-F012-4C6D-BDAD-9E90ED25A3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it-IT" noProof="0"/>
              <a:t>Fare clic per modificare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EE2F9E5-192C-4E88-9147-D263893B1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0E5D525-41A4-4789-BA32-40BB2D251F72}" type="datetime1">
              <a:rPr lang="it-IT" noProof="0" smtClean="0"/>
              <a:t>03/10/22</a:t>
            </a:fld>
            <a:endParaRPr lang="it-IT" noProof="0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94A7138-3EAF-4C9D-903E-55D9BC040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8DB0B82-496D-45C3-A682-7AF9AFFB9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6580AB-5C3C-4B4F-8E2A-8B7A0A8CE695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515126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93DAD0-5F6F-47DA-A010-1C4A30C88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rtlCol="0" anchor="b"/>
          <a:lstStyle>
            <a:lvl1pPr>
              <a:defRPr sz="6000"/>
            </a:lvl1pPr>
          </a:lstStyle>
          <a:p>
            <a:pPr rtl="0"/>
            <a:r>
              <a:rPr lang="it-IT" noProof="0"/>
              <a:t>Fare clic per modificare lo stile del titolo</a:t>
            </a:r>
            <a:endParaRPr lang="it-IT" noProof="0" dirty="0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C8EFA6E-A768-42A8-B2C3-F100D82609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 rtlCol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it-IT" noProof="0"/>
              <a:t>Fare clic per modificare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2F46640-E89E-47CE-984D-0C0ECF7CF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22E70C1-4EAC-476C-A9BB-5A1984C0B060}" type="datetime1">
              <a:rPr lang="it-IT" noProof="0" smtClean="0"/>
              <a:t>03/10/22</a:t>
            </a:fld>
            <a:endParaRPr lang="it-IT" noProof="0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4177A8F-F167-4C43-AEE7-450670801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A1DA754-ED79-4909-833D-55BF9A5D8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6580AB-5C3C-4B4F-8E2A-8B7A0A8CE695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160087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E9AA026-BFE6-4D2A-9ABF-C593B5666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</a:t>
            </a:r>
            <a:endParaRPr lang="it-IT" noProof="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4747E8-A36B-4B4A-B2A4-B5283152AB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6C6B59D-87BD-4F32-B9BC-31F9B1A5D7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5C49B47-0C41-4DCC-9902-126916D9C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D83CF96-417F-4482-8DCA-2452702AF724}" type="datetime1">
              <a:rPr lang="it-IT" noProof="0" smtClean="0"/>
              <a:t>03/10/22</a:t>
            </a:fld>
            <a:endParaRPr lang="it-IT" noProof="0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7CD28B7-2F2D-4E80-A107-C1F266C63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35D650A-4D0F-46AE-A132-267FCD921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6580AB-5C3C-4B4F-8E2A-8B7A0A8CE695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219876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64C6F9-F6F6-4EA1-98AA-81B84F7CC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 rtlCol="0"/>
          <a:lstStyle/>
          <a:p>
            <a:pPr rtl="0"/>
            <a:r>
              <a:rPr lang="it-IT" noProof="0"/>
              <a:t>Fare clic per modificare lo stile del titolo</a:t>
            </a:r>
            <a:endParaRPr lang="it-IT" noProof="0" dirty="0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1B8B83E-B37C-46C9-8284-D6EBA0033C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 noProof="0"/>
              <a:t>Fare clic per modificare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9A150B8-0288-44AC-9CE7-E7BD9FB32E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CF5DCAE-6027-49B9-A818-F45FADE27B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 noProof="0"/>
              <a:t>Fare clic per modificare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684FAE16-DBCB-4A42-BFFC-053F2D529A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46E8C038-E6A1-499D-9E24-FA5980421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11AE6F1-7D46-4B7A-9562-B9D5F685B101}" type="datetime1">
              <a:rPr lang="it-IT" noProof="0" smtClean="0"/>
              <a:t>03/10/22</a:t>
            </a:fld>
            <a:endParaRPr lang="it-IT" noProof="0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9F911B6-A759-487E-8CB6-CF9EF737F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 dirty="0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EA906EC0-369D-4138-8D70-148CFDEE5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6580AB-5C3C-4B4F-8E2A-8B7A0A8CE695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824554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8E02F8A-97AC-456C-B9E3-45A7D520C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</a:t>
            </a:r>
            <a:endParaRPr lang="it-IT" noProof="0" dirty="0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340F483-F2B9-47A3-9B5C-8C264B701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46BA63C-B941-476A-88D4-E66C4A3D6602}" type="datetime1">
              <a:rPr lang="it-IT" noProof="0" smtClean="0"/>
              <a:t>03/10/22</a:t>
            </a:fld>
            <a:endParaRPr lang="it-IT" noProof="0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5849874-9D9B-4597-B20D-33D6F58BC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B35894C-9062-435A-9758-82ED9C6D7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6580AB-5C3C-4B4F-8E2A-8B7A0A8CE695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6817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6A3F6AD-4D61-4238-AB7D-613625BFF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177230D-8160-43DD-AD7F-BA41EEB02A18}" type="datetime1">
              <a:rPr lang="it-IT" noProof="0" smtClean="0"/>
              <a:t>03/10/22</a:t>
            </a:fld>
            <a:endParaRPr lang="it-IT" noProof="0" dirty="0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D8AACDC9-944D-47C6-B286-82C86AD94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4EAAC43-3846-4080-B764-AB2DB308C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6580AB-5C3C-4B4F-8E2A-8B7A0A8CE695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821370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86F4779-0336-4AFA-B9A7-259EE8BEC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it-IT" noProof="0"/>
              <a:t>Fare clic per modificare lo stile del titolo</a:t>
            </a:r>
            <a:endParaRPr lang="it-IT" noProof="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B82F449-DDC3-4694-81E5-91A4B8F433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it-IT" noProof="0"/>
              <a:t>Fare clic per modificare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F00A2C4-3B2E-46AC-9605-73F5B2CC1F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it-IT" noProof="0"/>
              <a:t>Fare clic per modificare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6909769-F5A5-4635-BD0C-D6049DEB9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42A45BA-5330-469D-8822-65CAE3C4DCFD}" type="datetime1">
              <a:rPr lang="it-IT" noProof="0" smtClean="0"/>
              <a:t>03/10/22</a:t>
            </a:fld>
            <a:endParaRPr lang="it-IT" noProof="0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9252DC3-D3D7-446F-A866-D7820B7BF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71CDB00-5218-4567-902B-845073BE8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6580AB-5C3C-4B4F-8E2A-8B7A0A8CE695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776128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8F661E4-9FF7-494B-A1C9-C9A1DD7052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it-IT" noProof="0"/>
              <a:t>Fare clic per modificare lo stile del titolo</a:t>
            </a:r>
            <a:endParaRPr lang="it-IT" noProof="0" dirty="0"/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5D245657-DA21-4769-84F8-88DC644508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167B310-6692-4981-9CB8-FE79A091FF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it-IT" noProof="0"/>
              <a:t>Fare clic per modificare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7DA2C9E-A9AD-4BB9-A691-90BB84F58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95FEB1B-6331-491B-897B-E0B3280E361A}" type="datetime1">
              <a:rPr lang="it-IT" noProof="0" smtClean="0"/>
              <a:t>03/10/22</a:t>
            </a:fld>
            <a:endParaRPr lang="it-IT" noProof="0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4B3D45D-C826-4846-BBFC-A0D98B7E7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3516961-40DC-443E-9DB8-3A987DF49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6580AB-5C3C-4B4F-8E2A-8B7A0A8CE695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631333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CE341CFC-63B9-4A19-A8AB-62B9E452A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pPr rtl="0"/>
            <a:r>
              <a:rPr lang="it-IT" noProof="0" dirty="0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15A838B-134E-40B6-A7E3-1119BB8BF5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 rtl="0"/>
            <a:r>
              <a:rPr lang="it-IT" noProof="0" dirty="0"/>
              <a:t>Modifica gli stili del testo dello schema</a:t>
            </a:r>
          </a:p>
          <a:p>
            <a:pPr lvl="1" rtl="0"/>
            <a:r>
              <a:rPr lang="it-IT" noProof="0" dirty="0"/>
              <a:t>Secondo livello</a:t>
            </a:r>
          </a:p>
          <a:p>
            <a:pPr lvl="2" rtl="0"/>
            <a:r>
              <a:rPr lang="it-IT" noProof="0" dirty="0"/>
              <a:t>Terzo livello</a:t>
            </a:r>
          </a:p>
          <a:p>
            <a:pPr lvl="3" rtl="0"/>
            <a:r>
              <a:rPr lang="it-IT" noProof="0" dirty="0"/>
              <a:t>Quarto livello</a:t>
            </a:r>
          </a:p>
          <a:p>
            <a:pPr lvl="4" rtl="0"/>
            <a:r>
              <a:rPr lang="it-IT" noProof="0" dirty="0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8943BB-9EAD-4CBC-9CA2-75F70C6B58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49AAA3AB-E65D-4A29-86FE-48DC10EABEE7}" type="datetime1">
              <a:rPr lang="it-IT" noProof="0" smtClean="0"/>
              <a:t>03/10/22</a:t>
            </a:fld>
            <a:endParaRPr lang="it-IT" noProof="0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204E537-5CBA-4B86-9D30-577B9F741E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it-IT" noProof="0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6E79E72-0F12-4646-BCDF-4C9EAA89C2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ED6580AB-5C3C-4B4F-8E2A-8B7A0A8CE695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554378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o 1" descr="Questa immagine è una forma decorativa astratta. ">
            <a:extLst>
              <a:ext uri="{FF2B5EF4-FFF2-40B4-BE49-F238E27FC236}">
                <a16:creationId xmlns:a16="http://schemas.microsoft.com/office/drawing/2014/main" id="{8E504344-8563-476C-9EF9-4200B272FDC1}"/>
              </a:ext>
            </a:extLst>
          </p:cNvPr>
          <p:cNvGrpSpPr/>
          <p:nvPr/>
        </p:nvGrpSpPr>
        <p:grpSpPr>
          <a:xfrm>
            <a:off x="4855953" y="-2833465"/>
            <a:ext cx="8948964" cy="12105059"/>
            <a:chOff x="4855953" y="-2833465"/>
            <a:chExt cx="8948964" cy="12105059"/>
          </a:xfrm>
        </p:grpSpPr>
        <p:sp>
          <p:nvSpPr>
            <p:cNvPr id="18" name="Figura a mano libera 10">
              <a:extLst>
                <a:ext uri="{FF2B5EF4-FFF2-40B4-BE49-F238E27FC236}">
                  <a16:creationId xmlns:a16="http://schemas.microsoft.com/office/drawing/2014/main" id="{73D22BE5-D5D5-4BF2-A935-5C4AB588B458}"/>
                </a:ext>
              </a:extLst>
            </p:cNvPr>
            <p:cNvSpPr>
              <a:spLocks/>
            </p:cNvSpPr>
            <p:nvPr/>
          </p:nvSpPr>
          <p:spPr bwMode="auto">
            <a:xfrm rot="9420272">
              <a:off x="4855953" y="-2246936"/>
              <a:ext cx="8673602" cy="11518530"/>
            </a:xfrm>
            <a:custGeom>
              <a:avLst/>
              <a:gdLst>
                <a:gd name="T0" fmla="*/ 1166 w 2492"/>
                <a:gd name="T1" fmla="*/ 2419 h 3315"/>
                <a:gd name="T2" fmla="*/ 243 w 2492"/>
                <a:gd name="T3" fmla="*/ 912 h 3315"/>
                <a:gd name="T4" fmla="*/ 449 w 2492"/>
                <a:gd name="T5" fmla="*/ 15 h 3315"/>
                <a:gd name="T6" fmla="*/ 766 w 2492"/>
                <a:gd name="T7" fmla="*/ 302 h 3315"/>
                <a:gd name="T8" fmla="*/ 1651 w 2492"/>
                <a:gd name="T9" fmla="*/ 481 h 3315"/>
                <a:gd name="T10" fmla="*/ 2239 w 2492"/>
                <a:gd name="T11" fmla="*/ 1238 h 3315"/>
                <a:gd name="T12" fmla="*/ 2186 w 2492"/>
                <a:gd name="T13" fmla="*/ 2201 h 3315"/>
                <a:gd name="T14" fmla="*/ 2165 w 2492"/>
                <a:gd name="T15" fmla="*/ 2928 h 3315"/>
                <a:gd name="T16" fmla="*/ 1400 w 2492"/>
                <a:gd name="T17" fmla="*/ 3100 h 3315"/>
                <a:gd name="T18" fmla="*/ 1166 w 2492"/>
                <a:gd name="T19" fmla="*/ 2419 h 3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492" h="3315">
                  <a:moveTo>
                    <a:pt x="1166" y="2419"/>
                  </a:moveTo>
                  <a:cubicBezTo>
                    <a:pt x="1505" y="1277"/>
                    <a:pt x="486" y="1533"/>
                    <a:pt x="243" y="912"/>
                  </a:cubicBezTo>
                  <a:cubicBezTo>
                    <a:pt x="0" y="292"/>
                    <a:pt x="291" y="31"/>
                    <a:pt x="449" y="15"/>
                  </a:cubicBezTo>
                  <a:cubicBezTo>
                    <a:pt x="607" y="0"/>
                    <a:pt x="716" y="54"/>
                    <a:pt x="766" y="302"/>
                  </a:cubicBezTo>
                  <a:cubicBezTo>
                    <a:pt x="817" y="551"/>
                    <a:pt x="1312" y="508"/>
                    <a:pt x="1651" y="481"/>
                  </a:cubicBezTo>
                  <a:cubicBezTo>
                    <a:pt x="1989" y="454"/>
                    <a:pt x="2492" y="733"/>
                    <a:pt x="2239" y="1238"/>
                  </a:cubicBezTo>
                  <a:cubicBezTo>
                    <a:pt x="1986" y="1743"/>
                    <a:pt x="2000" y="1716"/>
                    <a:pt x="2186" y="2201"/>
                  </a:cubicBezTo>
                  <a:cubicBezTo>
                    <a:pt x="2372" y="2685"/>
                    <a:pt x="2165" y="2928"/>
                    <a:pt x="2165" y="2928"/>
                  </a:cubicBezTo>
                  <a:cubicBezTo>
                    <a:pt x="2165" y="2928"/>
                    <a:pt x="1791" y="3315"/>
                    <a:pt x="1400" y="3100"/>
                  </a:cubicBezTo>
                  <a:cubicBezTo>
                    <a:pt x="1008" y="2885"/>
                    <a:pt x="1166" y="2419"/>
                    <a:pt x="1166" y="2419"/>
                  </a:cubicBezTo>
                  <a:close/>
                </a:path>
              </a:pathLst>
            </a:custGeom>
            <a:gradFill>
              <a:gsLst>
                <a:gs pos="0">
                  <a:srgbClr val="80DEDE"/>
                </a:gs>
                <a:gs pos="53500">
                  <a:srgbClr val="85C1E7"/>
                </a:gs>
                <a:gs pos="100000">
                  <a:srgbClr val="878CFF"/>
                </a:gs>
              </a:gsLst>
              <a:lin ang="5400000" scaled="1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dirty="0"/>
            </a:p>
          </p:txBody>
        </p:sp>
        <p:sp>
          <p:nvSpPr>
            <p:cNvPr id="19" name="Figura a mano libera 11">
              <a:extLst>
                <a:ext uri="{FF2B5EF4-FFF2-40B4-BE49-F238E27FC236}">
                  <a16:creationId xmlns:a16="http://schemas.microsoft.com/office/drawing/2014/main" id="{C42C174B-303A-45F6-8FF1-93001A3AAFC1}"/>
                </a:ext>
              </a:extLst>
            </p:cNvPr>
            <p:cNvSpPr>
              <a:spLocks/>
            </p:cNvSpPr>
            <p:nvPr/>
          </p:nvSpPr>
          <p:spPr bwMode="auto">
            <a:xfrm rot="9420272">
              <a:off x="5048022" y="-2833465"/>
              <a:ext cx="8756895" cy="10755934"/>
            </a:xfrm>
            <a:custGeom>
              <a:avLst/>
              <a:gdLst>
                <a:gd name="T0" fmla="*/ 1504 w 2516"/>
                <a:gd name="T1" fmla="*/ 2980 h 3095"/>
                <a:gd name="T2" fmla="*/ 2237 w 2516"/>
                <a:gd name="T3" fmla="*/ 2283 h 3095"/>
                <a:gd name="T4" fmla="*/ 1468 w 2516"/>
                <a:gd name="T5" fmla="*/ 1052 h 3095"/>
                <a:gd name="T6" fmla="*/ 979 w 2516"/>
                <a:gd name="T7" fmla="*/ 648 h 3095"/>
                <a:gd name="T8" fmla="*/ 411 w 2516"/>
                <a:gd name="T9" fmla="*/ 195 h 3095"/>
                <a:gd name="T10" fmla="*/ 397 w 2516"/>
                <a:gd name="T11" fmla="*/ 1117 h 3095"/>
                <a:gd name="T12" fmla="*/ 194 w 2516"/>
                <a:gd name="T13" fmla="*/ 1767 h 3095"/>
                <a:gd name="T14" fmla="*/ 866 w 2516"/>
                <a:gd name="T15" fmla="*/ 2349 h 3095"/>
                <a:gd name="T16" fmla="*/ 1275 w 2516"/>
                <a:gd name="T17" fmla="*/ 2766 h 3095"/>
                <a:gd name="T18" fmla="*/ 1504 w 2516"/>
                <a:gd name="T19" fmla="*/ 2980 h 30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16" h="3095">
                  <a:moveTo>
                    <a:pt x="1504" y="2980"/>
                  </a:moveTo>
                  <a:cubicBezTo>
                    <a:pt x="1504" y="2980"/>
                    <a:pt x="1958" y="3095"/>
                    <a:pt x="2237" y="2283"/>
                  </a:cubicBezTo>
                  <a:cubicBezTo>
                    <a:pt x="2516" y="1472"/>
                    <a:pt x="1745" y="1159"/>
                    <a:pt x="1468" y="1052"/>
                  </a:cubicBezTo>
                  <a:cubicBezTo>
                    <a:pt x="1191" y="945"/>
                    <a:pt x="1126" y="907"/>
                    <a:pt x="979" y="648"/>
                  </a:cubicBezTo>
                  <a:cubicBezTo>
                    <a:pt x="832" y="389"/>
                    <a:pt x="822" y="0"/>
                    <a:pt x="411" y="195"/>
                  </a:cubicBezTo>
                  <a:cubicBezTo>
                    <a:pt x="0" y="391"/>
                    <a:pt x="384" y="948"/>
                    <a:pt x="397" y="1117"/>
                  </a:cubicBezTo>
                  <a:cubicBezTo>
                    <a:pt x="411" y="1286"/>
                    <a:pt x="128" y="1580"/>
                    <a:pt x="194" y="1767"/>
                  </a:cubicBezTo>
                  <a:cubicBezTo>
                    <a:pt x="259" y="1954"/>
                    <a:pt x="273" y="2154"/>
                    <a:pt x="866" y="2349"/>
                  </a:cubicBezTo>
                  <a:cubicBezTo>
                    <a:pt x="866" y="2349"/>
                    <a:pt x="1186" y="2374"/>
                    <a:pt x="1275" y="2766"/>
                  </a:cubicBezTo>
                  <a:cubicBezTo>
                    <a:pt x="1275" y="2766"/>
                    <a:pt x="1340" y="2988"/>
                    <a:pt x="1504" y="2980"/>
                  </a:cubicBezTo>
                  <a:close/>
                </a:path>
              </a:pathLst>
            </a:custGeom>
            <a:gradFill>
              <a:gsLst>
                <a:gs pos="0">
                  <a:srgbClr val="7CEFD8"/>
                </a:gs>
                <a:gs pos="51000">
                  <a:srgbClr val="6672E4"/>
                </a:gs>
                <a:gs pos="100000">
                  <a:srgbClr val="882BE5"/>
                </a:gs>
              </a:gsLst>
              <a:lin ang="5400000" scaled="1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dirty="0"/>
            </a:p>
          </p:txBody>
        </p:sp>
        <p:sp>
          <p:nvSpPr>
            <p:cNvPr id="20" name="Figura a mano libera 12">
              <a:extLst>
                <a:ext uri="{FF2B5EF4-FFF2-40B4-BE49-F238E27FC236}">
                  <a16:creationId xmlns:a16="http://schemas.microsoft.com/office/drawing/2014/main" id="{22AA5A4F-A0EB-453F-A699-F817D4616C6F}"/>
                </a:ext>
              </a:extLst>
            </p:cNvPr>
            <p:cNvSpPr>
              <a:spLocks/>
            </p:cNvSpPr>
            <p:nvPr/>
          </p:nvSpPr>
          <p:spPr bwMode="auto">
            <a:xfrm rot="9420272">
              <a:off x="5218811" y="-1993836"/>
              <a:ext cx="7570428" cy="10122905"/>
            </a:xfrm>
            <a:custGeom>
              <a:avLst/>
              <a:gdLst>
                <a:gd name="T0" fmla="*/ 1896 w 2175"/>
                <a:gd name="T1" fmla="*/ 2283 h 2913"/>
                <a:gd name="T2" fmla="*/ 1467 w 2175"/>
                <a:gd name="T3" fmla="*/ 2913 h 2913"/>
                <a:gd name="T4" fmla="*/ 1250 w 2175"/>
                <a:gd name="T5" fmla="*/ 2849 h 2913"/>
                <a:gd name="T6" fmla="*/ 1016 w 2175"/>
                <a:gd name="T7" fmla="*/ 2168 h 2913"/>
                <a:gd name="T8" fmla="*/ 93 w 2175"/>
                <a:gd name="T9" fmla="*/ 661 h 2913"/>
                <a:gd name="T10" fmla="*/ 0 w 2175"/>
                <a:gd name="T11" fmla="*/ 238 h 2913"/>
                <a:gd name="T12" fmla="*/ 70 w 2175"/>
                <a:gd name="T13" fmla="*/ 195 h 2913"/>
                <a:gd name="T14" fmla="*/ 638 w 2175"/>
                <a:gd name="T15" fmla="*/ 648 h 2913"/>
                <a:gd name="T16" fmla="*/ 1127 w 2175"/>
                <a:gd name="T17" fmla="*/ 1052 h 2913"/>
                <a:gd name="T18" fmla="*/ 1896 w 2175"/>
                <a:gd name="T19" fmla="*/ 2283 h 29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175" h="2913">
                  <a:moveTo>
                    <a:pt x="1896" y="2283"/>
                  </a:moveTo>
                  <a:cubicBezTo>
                    <a:pt x="1770" y="2651"/>
                    <a:pt x="1607" y="2829"/>
                    <a:pt x="1467" y="2913"/>
                  </a:cubicBezTo>
                  <a:cubicBezTo>
                    <a:pt x="1397" y="2909"/>
                    <a:pt x="1324" y="2889"/>
                    <a:pt x="1250" y="2849"/>
                  </a:cubicBezTo>
                  <a:cubicBezTo>
                    <a:pt x="858" y="2634"/>
                    <a:pt x="1016" y="2168"/>
                    <a:pt x="1016" y="2168"/>
                  </a:cubicBezTo>
                  <a:cubicBezTo>
                    <a:pt x="1354" y="1026"/>
                    <a:pt x="336" y="1282"/>
                    <a:pt x="93" y="661"/>
                  </a:cubicBezTo>
                  <a:cubicBezTo>
                    <a:pt x="28" y="495"/>
                    <a:pt x="1" y="354"/>
                    <a:pt x="0" y="238"/>
                  </a:cubicBezTo>
                  <a:cubicBezTo>
                    <a:pt x="20" y="222"/>
                    <a:pt x="44" y="208"/>
                    <a:pt x="70" y="195"/>
                  </a:cubicBezTo>
                  <a:cubicBezTo>
                    <a:pt x="481" y="0"/>
                    <a:pt x="491" y="389"/>
                    <a:pt x="638" y="648"/>
                  </a:cubicBezTo>
                  <a:cubicBezTo>
                    <a:pt x="785" y="907"/>
                    <a:pt x="850" y="945"/>
                    <a:pt x="1127" y="1052"/>
                  </a:cubicBezTo>
                  <a:cubicBezTo>
                    <a:pt x="1404" y="1159"/>
                    <a:pt x="2175" y="1472"/>
                    <a:pt x="1896" y="2283"/>
                  </a:cubicBezTo>
                  <a:close/>
                </a:path>
              </a:pathLst>
            </a:custGeom>
            <a:gradFill>
              <a:gsLst>
                <a:gs pos="100000">
                  <a:srgbClr val="7CEFD8"/>
                </a:gs>
                <a:gs pos="19000">
                  <a:srgbClr val="6672E4"/>
                </a:gs>
                <a:gs pos="0">
                  <a:srgbClr val="882BE5"/>
                </a:gs>
              </a:gsLst>
              <a:lin ang="10200000" scaled="0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dirty="0"/>
            </a:p>
          </p:txBody>
        </p:sp>
      </p:grpSp>
      <p:sp>
        <p:nvSpPr>
          <p:cNvPr id="24" name="Casella di testo 23">
            <a:extLst>
              <a:ext uri="{FF2B5EF4-FFF2-40B4-BE49-F238E27FC236}">
                <a16:creationId xmlns:a16="http://schemas.microsoft.com/office/drawing/2014/main" id="{C1165547-DF3A-4694-9097-2BDAF2003713}"/>
              </a:ext>
            </a:extLst>
          </p:cNvPr>
          <p:cNvSpPr txBox="1"/>
          <p:nvPr/>
        </p:nvSpPr>
        <p:spPr>
          <a:xfrm>
            <a:off x="733192" y="3512329"/>
            <a:ext cx="4845708" cy="16619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rtl="0"/>
            <a:r>
              <a:rPr lang="it-IT" sz="54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PMI E RISORSE UMANE</a:t>
            </a:r>
          </a:p>
        </p:txBody>
      </p:sp>
      <p:sp>
        <p:nvSpPr>
          <p:cNvPr id="55" name="Rettangolo 54">
            <a:extLst>
              <a:ext uri="{FF2B5EF4-FFF2-40B4-BE49-F238E27FC236}">
                <a16:creationId xmlns:a16="http://schemas.microsoft.com/office/drawing/2014/main" id="{6BBBCB2E-F413-4381-8378-02FDC20EA4F6}"/>
              </a:ext>
            </a:extLst>
          </p:cNvPr>
          <p:cNvSpPr/>
          <p:nvPr/>
        </p:nvSpPr>
        <p:spPr>
          <a:xfrm>
            <a:off x="733192" y="5358396"/>
            <a:ext cx="3536195" cy="492443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rtl="0"/>
            <a:r>
              <a:rPr lang="it-IT" sz="1600" i="1" dirty="0">
                <a:solidFill>
                  <a:srgbClr val="002060"/>
                </a:solidFill>
                <a:latin typeface="+mj-lt"/>
                <a:cs typeface="Segoe UI" panose="020B0502040204020203" pitchFamily="34" charset="0"/>
              </a:rPr>
              <a:t>Prof.ssa Rossella Di Federico</a:t>
            </a:r>
          </a:p>
          <a:p>
            <a:pPr rtl="0"/>
            <a:r>
              <a:rPr lang="it-IT" sz="1600" i="1" dirty="0">
                <a:solidFill>
                  <a:srgbClr val="002060"/>
                </a:solidFill>
                <a:latin typeface="+mj-lt"/>
                <a:cs typeface="Segoe UI" panose="020B0502040204020203" pitchFamily="34" charset="0"/>
              </a:rPr>
              <a:t>4 Ottobre 2022</a:t>
            </a:r>
          </a:p>
        </p:txBody>
      </p:sp>
      <p:sp>
        <p:nvSpPr>
          <p:cNvPr id="27" name="Titolo 2" hidden="1">
            <a:extLst>
              <a:ext uri="{FF2B5EF4-FFF2-40B4-BE49-F238E27FC236}">
                <a16:creationId xmlns:a16="http://schemas.microsoft.com/office/drawing/2014/main" id="{016C325E-5B69-4D07-BBFB-7DB217A69D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rtlCol="0"/>
          <a:lstStyle/>
          <a:p>
            <a:r>
              <a:rPr lang="it-IT" dirty="0"/>
              <a:t>Risorse umane diapositiva 1</a:t>
            </a:r>
          </a:p>
        </p:txBody>
      </p:sp>
      <p:pic>
        <p:nvPicPr>
          <p:cNvPr id="28" name="Immagine 27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138" y="602109"/>
            <a:ext cx="2210435" cy="651510"/>
          </a:xfrm>
          <a:prstGeom prst="rect">
            <a:avLst/>
          </a:prstGeom>
        </p:spPr>
      </p:pic>
      <p:grpSp>
        <p:nvGrpSpPr>
          <p:cNvPr id="29" name="Gruppo 28" descr="Questa immagine è una forma decorativa astratta. ">
            <a:extLst>
              <a:ext uri="{FF2B5EF4-FFF2-40B4-BE49-F238E27FC236}">
                <a16:creationId xmlns:a16="http://schemas.microsoft.com/office/drawing/2014/main" id="{8E504344-8563-476C-9EF9-4200B272FDC1}"/>
              </a:ext>
            </a:extLst>
          </p:cNvPr>
          <p:cNvGrpSpPr/>
          <p:nvPr/>
        </p:nvGrpSpPr>
        <p:grpSpPr>
          <a:xfrm>
            <a:off x="4893660" y="-2833465"/>
            <a:ext cx="8948964" cy="12105059"/>
            <a:chOff x="4855953" y="-2833465"/>
            <a:chExt cx="8948964" cy="12105059"/>
          </a:xfrm>
        </p:grpSpPr>
        <p:sp>
          <p:nvSpPr>
            <p:cNvPr id="30" name="Figura a mano libera 10">
              <a:extLst>
                <a:ext uri="{FF2B5EF4-FFF2-40B4-BE49-F238E27FC236}">
                  <a16:creationId xmlns:a16="http://schemas.microsoft.com/office/drawing/2014/main" id="{73D22BE5-D5D5-4BF2-A935-5C4AB588B458}"/>
                </a:ext>
              </a:extLst>
            </p:cNvPr>
            <p:cNvSpPr>
              <a:spLocks/>
            </p:cNvSpPr>
            <p:nvPr/>
          </p:nvSpPr>
          <p:spPr bwMode="auto">
            <a:xfrm rot="9420272">
              <a:off x="4855953" y="-2246936"/>
              <a:ext cx="8673602" cy="11518530"/>
            </a:xfrm>
            <a:custGeom>
              <a:avLst/>
              <a:gdLst>
                <a:gd name="T0" fmla="*/ 1166 w 2492"/>
                <a:gd name="T1" fmla="*/ 2419 h 3315"/>
                <a:gd name="T2" fmla="*/ 243 w 2492"/>
                <a:gd name="T3" fmla="*/ 912 h 3315"/>
                <a:gd name="T4" fmla="*/ 449 w 2492"/>
                <a:gd name="T5" fmla="*/ 15 h 3315"/>
                <a:gd name="T6" fmla="*/ 766 w 2492"/>
                <a:gd name="T7" fmla="*/ 302 h 3315"/>
                <a:gd name="T8" fmla="*/ 1651 w 2492"/>
                <a:gd name="T9" fmla="*/ 481 h 3315"/>
                <a:gd name="T10" fmla="*/ 2239 w 2492"/>
                <a:gd name="T11" fmla="*/ 1238 h 3315"/>
                <a:gd name="T12" fmla="*/ 2186 w 2492"/>
                <a:gd name="T13" fmla="*/ 2201 h 3315"/>
                <a:gd name="T14" fmla="*/ 2165 w 2492"/>
                <a:gd name="T15" fmla="*/ 2928 h 3315"/>
                <a:gd name="T16" fmla="*/ 1400 w 2492"/>
                <a:gd name="T17" fmla="*/ 3100 h 3315"/>
                <a:gd name="T18" fmla="*/ 1166 w 2492"/>
                <a:gd name="T19" fmla="*/ 2419 h 3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492" h="3315">
                  <a:moveTo>
                    <a:pt x="1166" y="2419"/>
                  </a:moveTo>
                  <a:cubicBezTo>
                    <a:pt x="1505" y="1277"/>
                    <a:pt x="486" y="1533"/>
                    <a:pt x="243" y="912"/>
                  </a:cubicBezTo>
                  <a:cubicBezTo>
                    <a:pt x="0" y="292"/>
                    <a:pt x="291" y="31"/>
                    <a:pt x="449" y="15"/>
                  </a:cubicBezTo>
                  <a:cubicBezTo>
                    <a:pt x="607" y="0"/>
                    <a:pt x="716" y="54"/>
                    <a:pt x="766" y="302"/>
                  </a:cubicBezTo>
                  <a:cubicBezTo>
                    <a:pt x="817" y="551"/>
                    <a:pt x="1312" y="508"/>
                    <a:pt x="1651" y="481"/>
                  </a:cubicBezTo>
                  <a:cubicBezTo>
                    <a:pt x="1989" y="454"/>
                    <a:pt x="2492" y="733"/>
                    <a:pt x="2239" y="1238"/>
                  </a:cubicBezTo>
                  <a:cubicBezTo>
                    <a:pt x="1986" y="1743"/>
                    <a:pt x="2000" y="1716"/>
                    <a:pt x="2186" y="2201"/>
                  </a:cubicBezTo>
                  <a:cubicBezTo>
                    <a:pt x="2372" y="2685"/>
                    <a:pt x="2165" y="2928"/>
                    <a:pt x="2165" y="2928"/>
                  </a:cubicBezTo>
                  <a:cubicBezTo>
                    <a:pt x="2165" y="2928"/>
                    <a:pt x="1791" y="3315"/>
                    <a:pt x="1400" y="3100"/>
                  </a:cubicBezTo>
                  <a:cubicBezTo>
                    <a:pt x="1008" y="2885"/>
                    <a:pt x="1166" y="2419"/>
                    <a:pt x="1166" y="2419"/>
                  </a:cubicBezTo>
                  <a:close/>
                </a:path>
              </a:pathLst>
            </a:custGeom>
            <a:gradFill>
              <a:gsLst>
                <a:gs pos="0">
                  <a:srgbClr val="80DEDE"/>
                </a:gs>
                <a:gs pos="53500">
                  <a:srgbClr val="85C1E7"/>
                </a:gs>
                <a:gs pos="100000">
                  <a:srgbClr val="878CFF"/>
                </a:gs>
              </a:gsLst>
              <a:lin ang="5400000" scaled="1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dirty="0"/>
            </a:p>
          </p:txBody>
        </p:sp>
        <p:sp>
          <p:nvSpPr>
            <p:cNvPr id="31" name="Figura a mano libera 11">
              <a:extLst>
                <a:ext uri="{FF2B5EF4-FFF2-40B4-BE49-F238E27FC236}">
                  <a16:creationId xmlns:a16="http://schemas.microsoft.com/office/drawing/2014/main" id="{C42C174B-303A-45F6-8FF1-93001A3AAFC1}"/>
                </a:ext>
              </a:extLst>
            </p:cNvPr>
            <p:cNvSpPr>
              <a:spLocks/>
            </p:cNvSpPr>
            <p:nvPr/>
          </p:nvSpPr>
          <p:spPr bwMode="auto">
            <a:xfrm rot="9420272">
              <a:off x="5048022" y="-2833465"/>
              <a:ext cx="8756895" cy="10755934"/>
            </a:xfrm>
            <a:custGeom>
              <a:avLst/>
              <a:gdLst>
                <a:gd name="T0" fmla="*/ 1504 w 2516"/>
                <a:gd name="T1" fmla="*/ 2980 h 3095"/>
                <a:gd name="T2" fmla="*/ 2237 w 2516"/>
                <a:gd name="T3" fmla="*/ 2283 h 3095"/>
                <a:gd name="T4" fmla="*/ 1468 w 2516"/>
                <a:gd name="T5" fmla="*/ 1052 h 3095"/>
                <a:gd name="T6" fmla="*/ 979 w 2516"/>
                <a:gd name="T7" fmla="*/ 648 h 3095"/>
                <a:gd name="T8" fmla="*/ 411 w 2516"/>
                <a:gd name="T9" fmla="*/ 195 h 3095"/>
                <a:gd name="T10" fmla="*/ 397 w 2516"/>
                <a:gd name="T11" fmla="*/ 1117 h 3095"/>
                <a:gd name="T12" fmla="*/ 194 w 2516"/>
                <a:gd name="T13" fmla="*/ 1767 h 3095"/>
                <a:gd name="T14" fmla="*/ 866 w 2516"/>
                <a:gd name="T15" fmla="*/ 2349 h 3095"/>
                <a:gd name="T16" fmla="*/ 1275 w 2516"/>
                <a:gd name="T17" fmla="*/ 2766 h 3095"/>
                <a:gd name="T18" fmla="*/ 1504 w 2516"/>
                <a:gd name="T19" fmla="*/ 2980 h 30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16" h="3095">
                  <a:moveTo>
                    <a:pt x="1504" y="2980"/>
                  </a:moveTo>
                  <a:cubicBezTo>
                    <a:pt x="1504" y="2980"/>
                    <a:pt x="1958" y="3095"/>
                    <a:pt x="2237" y="2283"/>
                  </a:cubicBezTo>
                  <a:cubicBezTo>
                    <a:pt x="2516" y="1472"/>
                    <a:pt x="1745" y="1159"/>
                    <a:pt x="1468" y="1052"/>
                  </a:cubicBezTo>
                  <a:cubicBezTo>
                    <a:pt x="1191" y="945"/>
                    <a:pt x="1126" y="907"/>
                    <a:pt x="979" y="648"/>
                  </a:cubicBezTo>
                  <a:cubicBezTo>
                    <a:pt x="832" y="389"/>
                    <a:pt x="822" y="0"/>
                    <a:pt x="411" y="195"/>
                  </a:cubicBezTo>
                  <a:cubicBezTo>
                    <a:pt x="0" y="391"/>
                    <a:pt x="384" y="948"/>
                    <a:pt x="397" y="1117"/>
                  </a:cubicBezTo>
                  <a:cubicBezTo>
                    <a:pt x="411" y="1286"/>
                    <a:pt x="128" y="1580"/>
                    <a:pt x="194" y="1767"/>
                  </a:cubicBezTo>
                  <a:cubicBezTo>
                    <a:pt x="259" y="1954"/>
                    <a:pt x="273" y="2154"/>
                    <a:pt x="866" y="2349"/>
                  </a:cubicBezTo>
                  <a:cubicBezTo>
                    <a:pt x="866" y="2349"/>
                    <a:pt x="1186" y="2374"/>
                    <a:pt x="1275" y="2766"/>
                  </a:cubicBezTo>
                  <a:cubicBezTo>
                    <a:pt x="1275" y="2766"/>
                    <a:pt x="1340" y="2988"/>
                    <a:pt x="1504" y="2980"/>
                  </a:cubicBezTo>
                  <a:close/>
                </a:path>
              </a:pathLst>
            </a:custGeom>
            <a:gradFill>
              <a:gsLst>
                <a:gs pos="0">
                  <a:srgbClr val="7CEFD8"/>
                </a:gs>
                <a:gs pos="51000">
                  <a:srgbClr val="6672E4"/>
                </a:gs>
                <a:gs pos="100000">
                  <a:srgbClr val="882BE5"/>
                </a:gs>
              </a:gsLst>
              <a:lin ang="5400000" scaled="1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dirty="0"/>
            </a:p>
          </p:txBody>
        </p:sp>
        <p:sp>
          <p:nvSpPr>
            <p:cNvPr id="32" name="Figura a mano libera 12">
              <a:extLst>
                <a:ext uri="{FF2B5EF4-FFF2-40B4-BE49-F238E27FC236}">
                  <a16:creationId xmlns:a16="http://schemas.microsoft.com/office/drawing/2014/main" id="{22AA5A4F-A0EB-453F-A699-F817D4616C6F}"/>
                </a:ext>
              </a:extLst>
            </p:cNvPr>
            <p:cNvSpPr>
              <a:spLocks/>
            </p:cNvSpPr>
            <p:nvPr/>
          </p:nvSpPr>
          <p:spPr bwMode="auto">
            <a:xfrm rot="9420272">
              <a:off x="5218811" y="-1993836"/>
              <a:ext cx="7570428" cy="10122905"/>
            </a:xfrm>
            <a:custGeom>
              <a:avLst/>
              <a:gdLst>
                <a:gd name="T0" fmla="*/ 1896 w 2175"/>
                <a:gd name="T1" fmla="*/ 2283 h 2913"/>
                <a:gd name="T2" fmla="*/ 1467 w 2175"/>
                <a:gd name="T3" fmla="*/ 2913 h 2913"/>
                <a:gd name="T4" fmla="*/ 1250 w 2175"/>
                <a:gd name="T5" fmla="*/ 2849 h 2913"/>
                <a:gd name="T6" fmla="*/ 1016 w 2175"/>
                <a:gd name="T7" fmla="*/ 2168 h 2913"/>
                <a:gd name="T8" fmla="*/ 93 w 2175"/>
                <a:gd name="T9" fmla="*/ 661 h 2913"/>
                <a:gd name="T10" fmla="*/ 0 w 2175"/>
                <a:gd name="T11" fmla="*/ 238 h 2913"/>
                <a:gd name="T12" fmla="*/ 70 w 2175"/>
                <a:gd name="T13" fmla="*/ 195 h 2913"/>
                <a:gd name="T14" fmla="*/ 638 w 2175"/>
                <a:gd name="T15" fmla="*/ 648 h 2913"/>
                <a:gd name="T16" fmla="*/ 1127 w 2175"/>
                <a:gd name="T17" fmla="*/ 1052 h 2913"/>
                <a:gd name="T18" fmla="*/ 1896 w 2175"/>
                <a:gd name="T19" fmla="*/ 2283 h 29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175" h="2913">
                  <a:moveTo>
                    <a:pt x="1896" y="2283"/>
                  </a:moveTo>
                  <a:cubicBezTo>
                    <a:pt x="1770" y="2651"/>
                    <a:pt x="1607" y="2829"/>
                    <a:pt x="1467" y="2913"/>
                  </a:cubicBezTo>
                  <a:cubicBezTo>
                    <a:pt x="1397" y="2909"/>
                    <a:pt x="1324" y="2889"/>
                    <a:pt x="1250" y="2849"/>
                  </a:cubicBezTo>
                  <a:cubicBezTo>
                    <a:pt x="858" y="2634"/>
                    <a:pt x="1016" y="2168"/>
                    <a:pt x="1016" y="2168"/>
                  </a:cubicBezTo>
                  <a:cubicBezTo>
                    <a:pt x="1354" y="1026"/>
                    <a:pt x="336" y="1282"/>
                    <a:pt x="93" y="661"/>
                  </a:cubicBezTo>
                  <a:cubicBezTo>
                    <a:pt x="28" y="495"/>
                    <a:pt x="1" y="354"/>
                    <a:pt x="0" y="238"/>
                  </a:cubicBezTo>
                  <a:cubicBezTo>
                    <a:pt x="20" y="222"/>
                    <a:pt x="44" y="208"/>
                    <a:pt x="70" y="195"/>
                  </a:cubicBezTo>
                  <a:cubicBezTo>
                    <a:pt x="481" y="0"/>
                    <a:pt x="491" y="389"/>
                    <a:pt x="638" y="648"/>
                  </a:cubicBezTo>
                  <a:cubicBezTo>
                    <a:pt x="785" y="907"/>
                    <a:pt x="850" y="945"/>
                    <a:pt x="1127" y="1052"/>
                  </a:cubicBezTo>
                  <a:cubicBezTo>
                    <a:pt x="1404" y="1159"/>
                    <a:pt x="2175" y="1472"/>
                    <a:pt x="1896" y="2283"/>
                  </a:cubicBezTo>
                  <a:close/>
                </a:path>
              </a:pathLst>
            </a:custGeom>
            <a:gradFill>
              <a:gsLst>
                <a:gs pos="100000">
                  <a:srgbClr val="7CEFD8"/>
                </a:gs>
                <a:gs pos="19000">
                  <a:srgbClr val="6672E4"/>
                </a:gs>
                <a:gs pos="0">
                  <a:srgbClr val="882BE5"/>
                </a:gs>
              </a:gsLst>
              <a:lin ang="10200000" scaled="0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dirty="0"/>
            </a:p>
          </p:txBody>
        </p:sp>
        <p:sp>
          <p:nvSpPr>
            <p:cNvPr id="37" name="Figura a mano libera 12">
              <a:extLst>
                <a:ext uri="{FF2B5EF4-FFF2-40B4-BE49-F238E27FC236}">
                  <a16:creationId xmlns:a16="http://schemas.microsoft.com/office/drawing/2014/main" id="{22AA5A4F-A0EB-453F-A699-F817D4616C6F}"/>
                </a:ext>
              </a:extLst>
            </p:cNvPr>
            <p:cNvSpPr>
              <a:spLocks/>
            </p:cNvSpPr>
            <p:nvPr/>
          </p:nvSpPr>
          <p:spPr bwMode="auto">
            <a:xfrm rot="9420272">
              <a:off x="5181105" y="-1993836"/>
              <a:ext cx="7570428" cy="10122905"/>
            </a:xfrm>
            <a:custGeom>
              <a:avLst/>
              <a:gdLst>
                <a:gd name="T0" fmla="*/ 1896 w 2175"/>
                <a:gd name="T1" fmla="*/ 2283 h 2913"/>
                <a:gd name="T2" fmla="*/ 1467 w 2175"/>
                <a:gd name="T3" fmla="*/ 2913 h 2913"/>
                <a:gd name="T4" fmla="*/ 1250 w 2175"/>
                <a:gd name="T5" fmla="*/ 2849 h 2913"/>
                <a:gd name="T6" fmla="*/ 1016 w 2175"/>
                <a:gd name="T7" fmla="*/ 2168 h 2913"/>
                <a:gd name="T8" fmla="*/ 93 w 2175"/>
                <a:gd name="T9" fmla="*/ 661 h 2913"/>
                <a:gd name="T10" fmla="*/ 0 w 2175"/>
                <a:gd name="T11" fmla="*/ 238 h 2913"/>
                <a:gd name="T12" fmla="*/ 70 w 2175"/>
                <a:gd name="T13" fmla="*/ 195 h 2913"/>
                <a:gd name="T14" fmla="*/ 638 w 2175"/>
                <a:gd name="T15" fmla="*/ 648 h 2913"/>
                <a:gd name="T16" fmla="*/ 1127 w 2175"/>
                <a:gd name="T17" fmla="*/ 1052 h 2913"/>
                <a:gd name="T18" fmla="*/ 1896 w 2175"/>
                <a:gd name="T19" fmla="*/ 2283 h 29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175" h="2913">
                  <a:moveTo>
                    <a:pt x="1896" y="2283"/>
                  </a:moveTo>
                  <a:cubicBezTo>
                    <a:pt x="1770" y="2651"/>
                    <a:pt x="1607" y="2829"/>
                    <a:pt x="1467" y="2913"/>
                  </a:cubicBezTo>
                  <a:cubicBezTo>
                    <a:pt x="1397" y="2909"/>
                    <a:pt x="1324" y="2889"/>
                    <a:pt x="1250" y="2849"/>
                  </a:cubicBezTo>
                  <a:cubicBezTo>
                    <a:pt x="858" y="2634"/>
                    <a:pt x="1016" y="2168"/>
                    <a:pt x="1016" y="2168"/>
                  </a:cubicBezTo>
                  <a:cubicBezTo>
                    <a:pt x="1354" y="1026"/>
                    <a:pt x="336" y="1282"/>
                    <a:pt x="93" y="661"/>
                  </a:cubicBezTo>
                  <a:cubicBezTo>
                    <a:pt x="28" y="495"/>
                    <a:pt x="1" y="354"/>
                    <a:pt x="0" y="238"/>
                  </a:cubicBezTo>
                  <a:cubicBezTo>
                    <a:pt x="20" y="222"/>
                    <a:pt x="44" y="208"/>
                    <a:pt x="70" y="195"/>
                  </a:cubicBezTo>
                  <a:cubicBezTo>
                    <a:pt x="481" y="0"/>
                    <a:pt x="491" y="389"/>
                    <a:pt x="638" y="648"/>
                  </a:cubicBezTo>
                  <a:cubicBezTo>
                    <a:pt x="785" y="907"/>
                    <a:pt x="850" y="945"/>
                    <a:pt x="1127" y="1052"/>
                  </a:cubicBezTo>
                  <a:cubicBezTo>
                    <a:pt x="1404" y="1159"/>
                    <a:pt x="2175" y="1472"/>
                    <a:pt x="1896" y="2283"/>
                  </a:cubicBezTo>
                  <a:close/>
                </a:path>
              </a:pathLst>
            </a:custGeom>
            <a:gradFill>
              <a:gsLst>
                <a:gs pos="100000">
                  <a:srgbClr val="7CEFD8"/>
                </a:gs>
                <a:gs pos="19000">
                  <a:srgbClr val="6672E4"/>
                </a:gs>
                <a:gs pos="0">
                  <a:srgbClr val="882BE5"/>
                </a:gs>
              </a:gsLst>
              <a:lin ang="10200000" scaled="0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dirty="0"/>
            </a:p>
          </p:txBody>
        </p:sp>
      </p:grpSp>
    </p:spTree>
    <p:extLst>
      <p:ext uri="{BB962C8B-B14F-4D97-AF65-F5344CB8AC3E}">
        <p14:creationId xmlns:p14="http://schemas.microsoft.com/office/powerpoint/2010/main" val="32543563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000" b="1" dirty="0">
                <a:solidFill>
                  <a:srgbClr val="FF0000"/>
                </a:solidFill>
              </a:rPr>
              <a:t>Alcuni dati sui dipendenti nelle PMI </a:t>
            </a:r>
            <a:br>
              <a:rPr lang="it-IT" sz="4000" b="1" dirty="0">
                <a:solidFill>
                  <a:srgbClr val="FF0000"/>
                </a:solidFill>
              </a:rPr>
            </a:br>
            <a:r>
              <a:rPr lang="it-IT" b="1" dirty="0">
                <a:solidFill>
                  <a:srgbClr val="FF0000"/>
                </a:solidFill>
              </a:rPr>
              <a:t>in Italia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b="1" dirty="0"/>
              <a:t>Nelle PMI si colloca il 77% del totale degli addetti nelle imprese (valore superiore (valore superiore alla media europea: 69,4%)</a:t>
            </a:r>
          </a:p>
          <a:p>
            <a:r>
              <a:rPr lang="it-IT" sz="2000" dirty="0"/>
              <a:t>del totale degli addetti nelle PMI quasi il 43% lavora in micro-imprese (0-9 addetti); </a:t>
            </a:r>
          </a:p>
          <a:p>
            <a:r>
              <a:rPr lang="it-IT" sz="2000" dirty="0"/>
              <a:t>il 20% in piccole imprese (10-49 addetti);</a:t>
            </a:r>
          </a:p>
          <a:p>
            <a:r>
              <a:rPr lang="it-IT" sz="2000" dirty="0"/>
              <a:t>il 14% in imprese di medie dimensioni (50-249);</a:t>
            </a:r>
          </a:p>
          <a:p>
            <a:r>
              <a:rPr lang="it-IT" sz="2000" dirty="0"/>
              <a:t>le più alte percentuali di addetti nelle micro-imprese si riscontrano nelle attività immobiliari (94%), negli altri servizi (78%), nelle attività professionali tecniche e scientifiche (77%), nelle costruzioni (63%), nelle attività dei servizi di alloggio e ristorazione e nel commercio all’ingrosso/dettaglio e riparazioni di veicoli e motocicli (56%);</a:t>
            </a:r>
          </a:p>
          <a:p>
            <a:r>
              <a:rPr lang="it-IT" sz="2000" dirty="0"/>
              <a:t>il numero più elevato di addetti nelle imprese di piccole dimensioni (10-49) si osserva solo nelle attività manifatturiere (30%) che, insieme alle attività di fornitura di acque, di gestione dei rifiuti e risanamento, presenta percentuali significative di addetti anche all’interno delle imprese di dimensioni medie (50-249)</a:t>
            </a:r>
          </a:p>
        </p:txBody>
      </p:sp>
      <p:sp>
        <p:nvSpPr>
          <p:cNvPr id="5" name="Figura a mano libera 12">
            <a:extLst>
              <a:ext uri="{FF2B5EF4-FFF2-40B4-BE49-F238E27FC236}">
                <a16:creationId xmlns:a16="http://schemas.microsoft.com/office/drawing/2014/main" id="{22AA5A4F-A0EB-453F-A699-F817D4616C6F}"/>
              </a:ext>
            </a:extLst>
          </p:cNvPr>
          <p:cNvSpPr>
            <a:spLocks/>
          </p:cNvSpPr>
          <p:nvPr/>
        </p:nvSpPr>
        <p:spPr bwMode="auto">
          <a:xfrm rot="9420272">
            <a:off x="8548151" y="-2568870"/>
            <a:ext cx="7570428" cy="10122905"/>
          </a:xfrm>
          <a:custGeom>
            <a:avLst/>
            <a:gdLst>
              <a:gd name="T0" fmla="*/ 1896 w 2175"/>
              <a:gd name="T1" fmla="*/ 2283 h 2913"/>
              <a:gd name="T2" fmla="*/ 1467 w 2175"/>
              <a:gd name="T3" fmla="*/ 2913 h 2913"/>
              <a:gd name="T4" fmla="*/ 1250 w 2175"/>
              <a:gd name="T5" fmla="*/ 2849 h 2913"/>
              <a:gd name="T6" fmla="*/ 1016 w 2175"/>
              <a:gd name="T7" fmla="*/ 2168 h 2913"/>
              <a:gd name="T8" fmla="*/ 93 w 2175"/>
              <a:gd name="T9" fmla="*/ 661 h 2913"/>
              <a:gd name="T10" fmla="*/ 0 w 2175"/>
              <a:gd name="T11" fmla="*/ 238 h 2913"/>
              <a:gd name="T12" fmla="*/ 70 w 2175"/>
              <a:gd name="T13" fmla="*/ 195 h 2913"/>
              <a:gd name="T14" fmla="*/ 638 w 2175"/>
              <a:gd name="T15" fmla="*/ 648 h 2913"/>
              <a:gd name="T16" fmla="*/ 1127 w 2175"/>
              <a:gd name="T17" fmla="*/ 1052 h 2913"/>
              <a:gd name="T18" fmla="*/ 1896 w 2175"/>
              <a:gd name="T19" fmla="*/ 2283 h 2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175" h="2913">
                <a:moveTo>
                  <a:pt x="1896" y="2283"/>
                </a:moveTo>
                <a:cubicBezTo>
                  <a:pt x="1770" y="2651"/>
                  <a:pt x="1607" y="2829"/>
                  <a:pt x="1467" y="2913"/>
                </a:cubicBezTo>
                <a:cubicBezTo>
                  <a:pt x="1397" y="2909"/>
                  <a:pt x="1324" y="2889"/>
                  <a:pt x="1250" y="2849"/>
                </a:cubicBezTo>
                <a:cubicBezTo>
                  <a:pt x="858" y="2634"/>
                  <a:pt x="1016" y="2168"/>
                  <a:pt x="1016" y="2168"/>
                </a:cubicBezTo>
                <a:cubicBezTo>
                  <a:pt x="1354" y="1026"/>
                  <a:pt x="336" y="1282"/>
                  <a:pt x="93" y="661"/>
                </a:cubicBezTo>
                <a:cubicBezTo>
                  <a:pt x="28" y="495"/>
                  <a:pt x="1" y="354"/>
                  <a:pt x="0" y="238"/>
                </a:cubicBezTo>
                <a:cubicBezTo>
                  <a:pt x="20" y="222"/>
                  <a:pt x="44" y="208"/>
                  <a:pt x="70" y="195"/>
                </a:cubicBezTo>
                <a:cubicBezTo>
                  <a:pt x="481" y="0"/>
                  <a:pt x="491" y="389"/>
                  <a:pt x="638" y="648"/>
                </a:cubicBezTo>
                <a:cubicBezTo>
                  <a:pt x="785" y="907"/>
                  <a:pt x="850" y="945"/>
                  <a:pt x="1127" y="1052"/>
                </a:cubicBezTo>
                <a:cubicBezTo>
                  <a:pt x="1404" y="1159"/>
                  <a:pt x="2175" y="1472"/>
                  <a:pt x="1896" y="2283"/>
                </a:cubicBezTo>
                <a:close/>
              </a:path>
            </a:pathLst>
          </a:custGeom>
          <a:gradFill>
            <a:gsLst>
              <a:gs pos="100000">
                <a:srgbClr val="7CEFD8"/>
              </a:gs>
              <a:gs pos="19000">
                <a:srgbClr val="6672E4"/>
              </a:gs>
              <a:gs pos="0">
                <a:srgbClr val="882BE5"/>
              </a:gs>
            </a:gsLst>
            <a:lin ang="10200000" scaled="0"/>
          </a:gradFill>
          <a:ln w="1270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it-IT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6" name="Immagine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9705" y="613097"/>
            <a:ext cx="2210435" cy="651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72375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Alcuni dati sulle PMI in Italia</a:t>
            </a:r>
          </a:p>
        </p:txBody>
      </p:sp>
      <p:sp>
        <p:nvSpPr>
          <p:cNvPr id="4" name="Figura a mano libera 12">
            <a:extLst>
              <a:ext uri="{FF2B5EF4-FFF2-40B4-BE49-F238E27FC236}">
                <a16:creationId xmlns:a16="http://schemas.microsoft.com/office/drawing/2014/main" id="{22AA5A4F-A0EB-453F-A699-F817D4616C6F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custGeom>
            <a:avLst/>
            <a:gdLst>
              <a:gd name="T0" fmla="*/ 1896 w 2175"/>
              <a:gd name="T1" fmla="*/ 2283 h 2913"/>
              <a:gd name="T2" fmla="*/ 1467 w 2175"/>
              <a:gd name="T3" fmla="*/ 2913 h 2913"/>
              <a:gd name="T4" fmla="*/ 1250 w 2175"/>
              <a:gd name="T5" fmla="*/ 2849 h 2913"/>
              <a:gd name="T6" fmla="*/ 1016 w 2175"/>
              <a:gd name="T7" fmla="*/ 2168 h 2913"/>
              <a:gd name="T8" fmla="*/ 93 w 2175"/>
              <a:gd name="T9" fmla="*/ 661 h 2913"/>
              <a:gd name="T10" fmla="*/ 0 w 2175"/>
              <a:gd name="T11" fmla="*/ 238 h 2913"/>
              <a:gd name="T12" fmla="*/ 70 w 2175"/>
              <a:gd name="T13" fmla="*/ 195 h 2913"/>
              <a:gd name="T14" fmla="*/ 638 w 2175"/>
              <a:gd name="T15" fmla="*/ 648 h 2913"/>
              <a:gd name="T16" fmla="*/ 1127 w 2175"/>
              <a:gd name="T17" fmla="*/ 1052 h 2913"/>
              <a:gd name="T18" fmla="*/ 1896 w 2175"/>
              <a:gd name="T19" fmla="*/ 2283 h 2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175" h="2913">
                <a:moveTo>
                  <a:pt x="1896" y="2283"/>
                </a:moveTo>
                <a:cubicBezTo>
                  <a:pt x="1770" y="2651"/>
                  <a:pt x="1607" y="2829"/>
                  <a:pt x="1467" y="2913"/>
                </a:cubicBezTo>
                <a:cubicBezTo>
                  <a:pt x="1397" y="2909"/>
                  <a:pt x="1324" y="2889"/>
                  <a:pt x="1250" y="2849"/>
                </a:cubicBezTo>
                <a:cubicBezTo>
                  <a:pt x="858" y="2634"/>
                  <a:pt x="1016" y="2168"/>
                  <a:pt x="1016" y="2168"/>
                </a:cubicBezTo>
                <a:cubicBezTo>
                  <a:pt x="1354" y="1026"/>
                  <a:pt x="336" y="1282"/>
                  <a:pt x="93" y="661"/>
                </a:cubicBezTo>
                <a:cubicBezTo>
                  <a:pt x="28" y="495"/>
                  <a:pt x="1" y="354"/>
                  <a:pt x="0" y="238"/>
                </a:cubicBezTo>
                <a:cubicBezTo>
                  <a:pt x="20" y="222"/>
                  <a:pt x="44" y="208"/>
                  <a:pt x="70" y="195"/>
                </a:cubicBezTo>
                <a:cubicBezTo>
                  <a:pt x="481" y="0"/>
                  <a:pt x="491" y="389"/>
                  <a:pt x="638" y="648"/>
                </a:cubicBezTo>
                <a:cubicBezTo>
                  <a:pt x="785" y="907"/>
                  <a:pt x="850" y="945"/>
                  <a:pt x="1127" y="1052"/>
                </a:cubicBezTo>
                <a:cubicBezTo>
                  <a:pt x="1404" y="1159"/>
                  <a:pt x="2175" y="1472"/>
                  <a:pt x="1896" y="2283"/>
                </a:cubicBezTo>
                <a:close/>
              </a:path>
            </a:pathLst>
          </a:custGeom>
          <a:gradFill>
            <a:gsLst>
              <a:gs pos="100000">
                <a:srgbClr val="7CEFD8"/>
              </a:gs>
              <a:gs pos="19000">
                <a:srgbClr val="6672E4"/>
              </a:gs>
              <a:gs pos="0">
                <a:srgbClr val="882BE5"/>
              </a:gs>
            </a:gsLst>
            <a:lin ang="10200000" scaled="0"/>
          </a:gradFill>
          <a:ln w="1270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>
              <a:buFontTx/>
              <a:buChar char="-"/>
            </a:pPr>
            <a:r>
              <a:rPr lang="it-IT" dirty="0"/>
              <a:t>75% delle imprese opera nel settore dei servizi, in particolare:</a:t>
            </a:r>
          </a:p>
          <a:p>
            <a:r>
              <a:rPr lang="it-IT" dirty="0"/>
              <a:t>nel commercio all’ingrosso e al dettaglio (oltre il 24%)</a:t>
            </a:r>
          </a:p>
          <a:p>
            <a:r>
              <a:rPr lang="it-IT" dirty="0"/>
              <a:t>nelle attività professionali, scientifiche e tecniche (circa il 17%)</a:t>
            </a:r>
          </a:p>
          <a:p>
            <a:r>
              <a:rPr lang="it-IT" dirty="0"/>
              <a:t>nei servizi di alloggio e ristorazione (7,7%)</a:t>
            </a:r>
          </a:p>
          <a:p>
            <a:r>
              <a:rPr lang="it-IT" dirty="0"/>
              <a:t>nel campo della sanità e assistenza sociale (7%)</a:t>
            </a:r>
          </a:p>
          <a:p>
            <a:r>
              <a:rPr lang="it-IT" dirty="0"/>
              <a:t>nelle attività immobiliari (5,4%)</a:t>
            </a:r>
          </a:p>
          <a:p>
            <a:r>
              <a:rPr lang="it-IT" dirty="0"/>
              <a:t>nel settore delle costruzioni sono pari all’11%</a:t>
            </a:r>
          </a:p>
          <a:p>
            <a:r>
              <a:rPr lang="it-IT" dirty="0"/>
              <a:t>Le attività manifatturiere rappresentano poco più dell’8% del totale</a:t>
            </a:r>
          </a:p>
          <a:p>
            <a:endParaRPr lang="it-IT" dirty="0"/>
          </a:p>
          <a:p>
            <a:endParaRPr lang="it-IT" dirty="0"/>
          </a:p>
        </p:txBody>
      </p:sp>
      <p:pic>
        <p:nvPicPr>
          <p:cNvPr id="5" name="Immagine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3623" y="365125"/>
            <a:ext cx="2210435" cy="651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964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6313DC"/>
                </a:solidFill>
              </a:rPr>
              <a:t>Distribuzione geografica delle PMI in Italia</a:t>
            </a:r>
            <a:br>
              <a:rPr lang="it-IT" b="1" dirty="0">
                <a:solidFill>
                  <a:srgbClr val="6313DC"/>
                </a:solidFill>
              </a:rPr>
            </a:br>
            <a:r>
              <a:rPr lang="it-IT" sz="2000" dirty="0"/>
              <a:t>elaborazione su dati Istat, 2019</a:t>
            </a:r>
            <a:endParaRPr lang="it-IT" sz="2000" b="1" dirty="0">
              <a:solidFill>
                <a:srgbClr val="6313DC"/>
              </a:solidFill>
            </a:endParaRPr>
          </a:p>
        </p:txBody>
      </p:sp>
      <p:graphicFrame>
        <p:nvGraphicFramePr>
          <p:cNvPr id="6" name="Segnaposto contenut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4804514"/>
              </p:ext>
            </p:extLst>
          </p:nvPr>
        </p:nvGraphicFramePr>
        <p:xfrm>
          <a:off x="2774197" y="2123267"/>
          <a:ext cx="6346556" cy="36598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238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4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82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22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2800" dirty="0">
                          <a:effectLst/>
                        </a:rPr>
                        <a:t>Macro-ripartizione geografica</a:t>
                      </a:r>
                      <a:endParaRPr lang="it-IT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800">
                          <a:effectLst/>
                        </a:rPr>
                        <a:t>Valore assoluto</a:t>
                      </a:r>
                      <a:endParaRPr lang="it-IT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800">
                          <a:effectLst/>
                        </a:rPr>
                        <a:t>%</a:t>
                      </a:r>
                      <a:endParaRPr lang="it-IT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486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2800">
                          <a:effectLst/>
                        </a:rPr>
                        <a:t>Nord-Ovest</a:t>
                      </a:r>
                      <a:endParaRPr lang="it-IT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800">
                          <a:effectLst/>
                        </a:rPr>
                        <a:t>1.038.692</a:t>
                      </a:r>
                      <a:endParaRPr lang="it-IT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800">
                          <a:effectLst/>
                        </a:rPr>
                        <a:t>28,2%</a:t>
                      </a:r>
                      <a:endParaRPr lang="it-IT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22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2800">
                          <a:effectLst/>
                        </a:rPr>
                        <a:t>Nord-Est</a:t>
                      </a:r>
                      <a:endParaRPr lang="it-IT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800">
                          <a:effectLst/>
                        </a:rPr>
                        <a:t>760.448</a:t>
                      </a:r>
                      <a:endParaRPr lang="it-IT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800">
                          <a:effectLst/>
                        </a:rPr>
                        <a:t>20,7%</a:t>
                      </a:r>
                      <a:endParaRPr lang="it-IT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22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2800">
                          <a:effectLst/>
                        </a:rPr>
                        <a:t>Centro</a:t>
                      </a:r>
                      <a:endParaRPr lang="it-IT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800">
                          <a:effectLst/>
                        </a:rPr>
                        <a:t>782.808</a:t>
                      </a:r>
                      <a:endParaRPr lang="it-IT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800">
                          <a:effectLst/>
                        </a:rPr>
                        <a:t>21,3%</a:t>
                      </a:r>
                      <a:endParaRPr lang="it-IT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486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2800">
                          <a:effectLst/>
                        </a:rPr>
                        <a:t>Sud</a:t>
                      </a:r>
                      <a:endParaRPr lang="it-IT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800">
                          <a:effectLst/>
                        </a:rPr>
                        <a:t>726.980</a:t>
                      </a:r>
                      <a:endParaRPr lang="it-IT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800">
                          <a:effectLst/>
                        </a:rPr>
                        <a:t>19,7%</a:t>
                      </a:r>
                      <a:endParaRPr lang="it-IT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22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2800" dirty="0">
                          <a:effectLst/>
                        </a:rPr>
                        <a:t>Isole</a:t>
                      </a:r>
                      <a:endParaRPr lang="it-IT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800">
                          <a:effectLst/>
                        </a:rPr>
                        <a:t>318.334</a:t>
                      </a:r>
                      <a:endParaRPr lang="it-IT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800" dirty="0">
                          <a:effectLst/>
                        </a:rPr>
                        <a:t>8,6%</a:t>
                      </a:r>
                      <a:endParaRPr lang="it-IT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7" name="Immagine 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4138" y="5783113"/>
            <a:ext cx="2210435" cy="651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9575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 di testo 2">
            <a:extLst>
              <a:ext uri="{FF2B5EF4-FFF2-40B4-BE49-F238E27FC236}">
                <a16:creationId xmlns:a16="http://schemas.microsoft.com/office/drawing/2014/main" id="{9436B850-15F2-41BC-A54E-6E0F332F011D}"/>
              </a:ext>
            </a:extLst>
          </p:cNvPr>
          <p:cNvSpPr txBox="1"/>
          <p:nvPr/>
        </p:nvSpPr>
        <p:spPr>
          <a:xfrm>
            <a:off x="733192" y="4331033"/>
            <a:ext cx="4845708" cy="16619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rtl="0"/>
            <a:r>
              <a:rPr lang="it-IT" sz="54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Grazie, a tra poco…….</a:t>
            </a:r>
          </a:p>
        </p:txBody>
      </p:sp>
      <p:grpSp>
        <p:nvGrpSpPr>
          <p:cNvPr id="23" name="Gruppo 22" descr="Questa immagine è una forma astratta. ">
            <a:extLst>
              <a:ext uri="{FF2B5EF4-FFF2-40B4-BE49-F238E27FC236}">
                <a16:creationId xmlns:a16="http://schemas.microsoft.com/office/drawing/2014/main" id="{C5C1EC81-7459-4B76-B0C8-CF221BB21A2F}"/>
              </a:ext>
            </a:extLst>
          </p:cNvPr>
          <p:cNvGrpSpPr/>
          <p:nvPr/>
        </p:nvGrpSpPr>
        <p:grpSpPr>
          <a:xfrm>
            <a:off x="4855953" y="-2833465"/>
            <a:ext cx="8948964" cy="12105059"/>
            <a:chOff x="4855953" y="-2833465"/>
            <a:chExt cx="8948964" cy="12105059"/>
          </a:xfrm>
        </p:grpSpPr>
        <p:sp>
          <p:nvSpPr>
            <p:cNvPr id="20" name="Figura a mano libera 10">
              <a:extLst>
                <a:ext uri="{FF2B5EF4-FFF2-40B4-BE49-F238E27FC236}">
                  <a16:creationId xmlns:a16="http://schemas.microsoft.com/office/drawing/2014/main" id="{6067105C-8C4E-4F4D-AF25-4E9E7FEE0199}"/>
                </a:ext>
              </a:extLst>
            </p:cNvPr>
            <p:cNvSpPr>
              <a:spLocks/>
            </p:cNvSpPr>
            <p:nvPr/>
          </p:nvSpPr>
          <p:spPr bwMode="auto">
            <a:xfrm rot="9420272">
              <a:off x="4855953" y="-2246936"/>
              <a:ext cx="8673602" cy="11518530"/>
            </a:xfrm>
            <a:custGeom>
              <a:avLst/>
              <a:gdLst>
                <a:gd name="T0" fmla="*/ 1166 w 2492"/>
                <a:gd name="T1" fmla="*/ 2419 h 3315"/>
                <a:gd name="T2" fmla="*/ 243 w 2492"/>
                <a:gd name="T3" fmla="*/ 912 h 3315"/>
                <a:gd name="T4" fmla="*/ 449 w 2492"/>
                <a:gd name="T5" fmla="*/ 15 h 3315"/>
                <a:gd name="T6" fmla="*/ 766 w 2492"/>
                <a:gd name="T7" fmla="*/ 302 h 3315"/>
                <a:gd name="T8" fmla="*/ 1651 w 2492"/>
                <a:gd name="T9" fmla="*/ 481 h 3315"/>
                <a:gd name="T10" fmla="*/ 2239 w 2492"/>
                <a:gd name="T11" fmla="*/ 1238 h 3315"/>
                <a:gd name="T12" fmla="*/ 2186 w 2492"/>
                <a:gd name="T13" fmla="*/ 2201 h 3315"/>
                <a:gd name="T14" fmla="*/ 2165 w 2492"/>
                <a:gd name="T15" fmla="*/ 2928 h 3315"/>
                <a:gd name="T16" fmla="*/ 1400 w 2492"/>
                <a:gd name="T17" fmla="*/ 3100 h 3315"/>
                <a:gd name="T18" fmla="*/ 1166 w 2492"/>
                <a:gd name="T19" fmla="*/ 2419 h 3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492" h="3315">
                  <a:moveTo>
                    <a:pt x="1166" y="2419"/>
                  </a:moveTo>
                  <a:cubicBezTo>
                    <a:pt x="1505" y="1277"/>
                    <a:pt x="486" y="1533"/>
                    <a:pt x="243" y="912"/>
                  </a:cubicBezTo>
                  <a:cubicBezTo>
                    <a:pt x="0" y="292"/>
                    <a:pt x="291" y="31"/>
                    <a:pt x="449" y="15"/>
                  </a:cubicBezTo>
                  <a:cubicBezTo>
                    <a:pt x="607" y="0"/>
                    <a:pt x="716" y="54"/>
                    <a:pt x="766" y="302"/>
                  </a:cubicBezTo>
                  <a:cubicBezTo>
                    <a:pt x="817" y="551"/>
                    <a:pt x="1312" y="508"/>
                    <a:pt x="1651" y="481"/>
                  </a:cubicBezTo>
                  <a:cubicBezTo>
                    <a:pt x="1989" y="454"/>
                    <a:pt x="2492" y="733"/>
                    <a:pt x="2239" y="1238"/>
                  </a:cubicBezTo>
                  <a:cubicBezTo>
                    <a:pt x="1986" y="1743"/>
                    <a:pt x="2000" y="1716"/>
                    <a:pt x="2186" y="2201"/>
                  </a:cubicBezTo>
                  <a:cubicBezTo>
                    <a:pt x="2372" y="2685"/>
                    <a:pt x="2165" y="2928"/>
                    <a:pt x="2165" y="2928"/>
                  </a:cubicBezTo>
                  <a:cubicBezTo>
                    <a:pt x="2165" y="2928"/>
                    <a:pt x="1791" y="3315"/>
                    <a:pt x="1400" y="3100"/>
                  </a:cubicBezTo>
                  <a:cubicBezTo>
                    <a:pt x="1008" y="2885"/>
                    <a:pt x="1166" y="2419"/>
                    <a:pt x="1166" y="2419"/>
                  </a:cubicBezTo>
                  <a:close/>
                </a:path>
              </a:pathLst>
            </a:custGeom>
            <a:gradFill>
              <a:gsLst>
                <a:gs pos="0">
                  <a:srgbClr val="80DEDE"/>
                </a:gs>
                <a:gs pos="53500">
                  <a:srgbClr val="85C1E7"/>
                </a:gs>
                <a:gs pos="100000">
                  <a:srgbClr val="878CFF"/>
                </a:gs>
              </a:gsLst>
              <a:lin ang="5400000" scaled="1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dirty="0"/>
            </a:p>
          </p:txBody>
        </p:sp>
        <p:sp>
          <p:nvSpPr>
            <p:cNvPr id="21" name="Figura a mano libera 11">
              <a:extLst>
                <a:ext uri="{FF2B5EF4-FFF2-40B4-BE49-F238E27FC236}">
                  <a16:creationId xmlns:a16="http://schemas.microsoft.com/office/drawing/2014/main" id="{70B75532-3E3F-4E79-89ED-8E7671BB9C68}"/>
                </a:ext>
              </a:extLst>
            </p:cNvPr>
            <p:cNvSpPr>
              <a:spLocks/>
            </p:cNvSpPr>
            <p:nvPr/>
          </p:nvSpPr>
          <p:spPr bwMode="auto">
            <a:xfrm rot="9420272">
              <a:off x="5048022" y="-2833465"/>
              <a:ext cx="8756895" cy="10755934"/>
            </a:xfrm>
            <a:custGeom>
              <a:avLst/>
              <a:gdLst>
                <a:gd name="T0" fmla="*/ 1504 w 2516"/>
                <a:gd name="T1" fmla="*/ 2980 h 3095"/>
                <a:gd name="T2" fmla="*/ 2237 w 2516"/>
                <a:gd name="T3" fmla="*/ 2283 h 3095"/>
                <a:gd name="T4" fmla="*/ 1468 w 2516"/>
                <a:gd name="T5" fmla="*/ 1052 h 3095"/>
                <a:gd name="T6" fmla="*/ 979 w 2516"/>
                <a:gd name="T7" fmla="*/ 648 h 3095"/>
                <a:gd name="T8" fmla="*/ 411 w 2516"/>
                <a:gd name="T9" fmla="*/ 195 h 3095"/>
                <a:gd name="T10" fmla="*/ 397 w 2516"/>
                <a:gd name="T11" fmla="*/ 1117 h 3095"/>
                <a:gd name="T12" fmla="*/ 194 w 2516"/>
                <a:gd name="T13" fmla="*/ 1767 h 3095"/>
                <a:gd name="T14" fmla="*/ 866 w 2516"/>
                <a:gd name="T15" fmla="*/ 2349 h 3095"/>
                <a:gd name="T16" fmla="*/ 1275 w 2516"/>
                <a:gd name="T17" fmla="*/ 2766 h 3095"/>
                <a:gd name="T18" fmla="*/ 1504 w 2516"/>
                <a:gd name="T19" fmla="*/ 2980 h 30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16" h="3095">
                  <a:moveTo>
                    <a:pt x="1504" y="2980"/>
                  </a:moveTo>
                  <a:cubicBezTo>
                    <a:pt x="1504" y="2980"/>
                    <a:pt x="1958" y="3095"/>
                    <a:pt x="2237" y="2283"/>
                  </a:cubicBezTo>
                  <a:cubicBezTo>
                    <a:pt x="2516" y="1472"/>
                    <a:pt x="1745" y="1159"/>
                    <a:pt x="1468" y="1052"/>
                  </a:cubicBezTo>
                  <a:cubicBezTo>
                    <a:pt x="1191" y="945"/>
                    <a:pt x="1126" y="907"/>
                    <a:pt x="979" y="648"/>
                  </a:cubicBezTo>
                  <a:cubicBezTo>
                    <a:pt x="832" y="389"/>
                    <a:pt x="822" y="0"/>
                    <a:pt x="411" y="195"/>
                  </a:cubicBezTo>
                  <a:cubicBezTo>
                    <a:pt x="0" y="391"/>
                    <a:pt x="384" y="948"/>
                    <a:pt x="397" y="1117"/>
                  </a:cubicBezTo>
                  <a:cubicBezTo>
                    <a:pt x="411" y="1286"/>
                    <a:pt x="128" y="1580"/>
                    <a:pt x="194" y="1767"/>
                  </a:cubicBezTo>
                  <a:cubicBezTo>
                    <a:pt x="259" y="1954"/>
                    <a:pt x="273" y="2154"/>
                    <a:pt x="866" y="2349"/>
                  </a:cubicBezTo>
                  <a:cubicBezTo>
                    <a:pt x="866" y="2349"/>
                    <a:pt x="1186" y="2374"/>
                    <a:pt x="1275" y="2766"/>
                  </a:cubicBezTo>
                  <a:cubicBezTo>
                    <a:pt x="1275" y="2766"/>
                    <a:pt x="1340" y="2988"/>
                    <a:pt x="1504" y="2980"/>
                  </a:cubicBezTo>
                  <a:close/>
                </a:path>
              </a:pathLst>
            </a:custGeom>
            <a:gradFill>
              <a:gsLst>
                <a:gs pos="0">
                  <a:srgbClr val="7CEFD8"/>
                </a:gs>
                <a:gs pos="51000">
                  <a:srgbClr val="6672E4"/>
                </a:gs>
                <a:gs pos="100000">
                  <a:srgbClr val="882BE5"/>
                </a:gs>
              </a:gsLst>
              <a:lin ang="5400000" scaled="1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dirty="0"/>
            </a:p>
          </p:txBody>
        </p:sp>
        <p:sp>
          <p:nvSpPr>
            <p:cNvPr id="22" name="Figura a mano libera 12">
              <a:extLst>
                <a:ext uri="{FF2B5EF4-FFF2-40B4-BE49-F238E27FC236}">
                  <a16:creationId xmlns:a16="http://schemas.microsoft.com/office/drawing/2014/main" id="{517F7404-4FD2-4A56-9BC1-55945A2E0042}"/>
                </a:ext>
              </a:extLst>
            </p:cNvPr>
            <p:cNvSpPr>
              <a:spLocks/>
            </p:cNvSpPr>
            <p:nvPr/>
          </p:nvSpPr>
          <p:spPr bwMode="auto">
            <a:xfrm rot="9420272">
              <a:off x="5218811" y="-1993836"/>
              <a:ext cx="7570428" cy="10122905"/>
            </a:xfrm>
            <a:custGeom>
              <a:avLst/>
              <a:gdLst>
                <a:gd name="T0" fmla="*/ 1896 w 2175"/>
                <a:gd name="T1" fmla="*/ 2283 h 2913"/>
                <a:gd name="T2" fmla="*/ 1467 w 2175"/>
                <a:gd name="T3" fmla="*/ 2913 h 2913"/>
                <a:gd name="T4" fmla="*/ 1250 w 2175"/>
                <a:gd name="T5" fmla="*/ 2849 h 2913"/>
                <a:gd name="T6" fmla="*/ 1016 w 2175"/>
                <a:gd name="T7" fmla="*/ 2168 h 2913"/>
                <a:gd name="T8" fmla="*/ 93 w 2175"/>
                <a:gd name="T9" fmla="*/ 661 h 2913"/>
                <a:gd name="T10" fmla="*/ 0 w 2175"/>
                <a:gd name="T11" fmla="*/ 238 h 2913"/>
                <a:gd name="T12" fmla="*/ 70 w 2175"/>
                <a:gd name="T13" fmla="*/ 195 h 2913"/>
                <a:gd name="T14" fmla="*/ 638 w 2175"/>
                <a:gd name="T15" fmla="*/ 648 h 2913"/>
                <a:gd name="T16" fmla="*/ 1127 w 2175"/>
                <a:gd name="T17" fmla="*/ 1052 h 2913"/>
                <a:gd name="T18" fmla="*/ 1896 w 2175"/>
                <a:gd name="T19" fmla="*/ 2283 h 29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175" h="2913">
                  <a:moveTo>
                    <a:pt x="1896" y="2283"/>
                  </a:moveTo>
                  <a:cubicBezTo>
                    <a:pt x="1770" y="2651"/>
                    <a:pt x="1607" y="2829"/>
                    <a:pt x="1467" y="2913"/>
                  </a:cubicBezTo>
                  <a:cubicBezTo>
                    <a:pt x="1397" y="2909"/>
                    <a:pt x="1324" y="2889"/>
                    <a:pt x="1250" y="2849"/>
                  </a:cubicBezTo>
                  <a:cubicBezTo>
                    <a:pt x="858" y="2634"/>
                    <a:pt x="1016" y="2168"/>
                    <a:pt x="1016" y="2168"/>
                  </a:cubicBezTo>
                  <a:cubicBezTo>
                    <a:pt x="1354" y="1026"/>
                    <a:pt x="336" y="1282"/>
                    <a:pt x="93" y="661"/>
                  </a:cubicBezTo>
                  <a:cubicBezTo>
                    <a:pt x="28" y="495"/>
                    <a:pt x="1" y="354"/>
                    <a:pt x="0" y="238"/>
                  </a:cubicBezTo>
                  <a:cubicBezTo>
                    <a:pt x="20" y="222"/>
                    <a:pt x="44" y="208"/>
                    <a:pt x="70" y="195"/>
                  </a:cubicBezTo>
                  <a:cubicBezTo>
                    <a:pt x="481" y="0"/>
                    <a:pt x="491" y="389"/>
                    <a:pt x="638" y="648"/>
                  </a:cubicBezTo>
                  <a:cubicBezTo>
                    <a:pt x="785" y="907"/>
                    <a:pt x="850" y="945"/>
                    <a:pt x="1127" y="1052"/>
                  </a:cubicBezTo>
                  <a:cubicBezTo>
                    <a:pt x="1404" y="1159"/>
                    <a:pt x="2175" y="1472"/>
                    <a:pt x="1896" y="2283"/>
                  </a:cubicBezTo>
                  <a:close/>
                </a:path>
              </a:pathLst>
            </a:custGeom>
            <a:gradFill>
              <a:gsLst>
                <a:gs pos="100000">
                  <a:srgbClr val="7CEFD8"/>
                </a:gs>
                <a:gs pos="19000">
                  <a:srgbClr val="6672E4"/>
                </a:gs>
                <a:gs pos="0">
                  <a:srgbClr val="882BE5"/>
                </a:gs>
              </a:gsLst>
              <a:lin ang="10200000" scaled="0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dirty="0"/>
            </a:p>
          </p:txBody>
        </p:sp>
      </p:grpSp>
      <p:sp>
        <p:nvSpPr>
          <p:cNvPr id="25" name="Titolo 24" hidden="1">
            <a:extLst>
              <a:ext uri="{FF2B5EF4-FFF2-40B4-BE49-F238E27FC236}">
                <a16:creationId xmlns:a16="http://schemas.microsoft.com/office/drawing/2014/main" id="{24922840-A8AD-427F-889C-2B79CACC8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rtlCol="0"/>
          <a:lstStyle/>
          <a:p>
            <a:r>
              <a:rPr lang="it-IT" dirty="0"/>
              <a:t>Risorse umane diapositiva 10</a:t>
            </a:r>
          </a:p>
        </p:txBody>
      </p:sp>
      <p:pic>
        <p:nvPicPr>
          <p:cNvPr id="29" name="Immagine 28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4138" y="5783113"/>
            <a:ext cx="2210435" cy="651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2568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b="1" dirty="0"/>
              <a:t>Cosa sono le PMI?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Dimensioni/N° dipendenti</a:t>
            </a:r>
          </a:p>
          <a:p>
            <a:r>
              <a:rPr lang="it-IT" dirty="0"/>
              <a:t>Fatturato/totale in bilancio</a:t>
            </a:r>
          </a:p>
          <a:p>
            <a:r>
              <a:rPr lang="it-IT" dirty="0"/>
              <a:t>(Classificazione dell’UE del 2003)</a:t>
            </a:r>
          </a:p>
        </p:txBody>
      </p:sp>
      <p:pic>
        <p:nvPicPr>
          <p:cNvPr id="4" name="Immagin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071187"/>
            <a:ext cx="2210435" cy="651510"/>
          </a:xfrm>
          <a:prstGeom prst="rect">
            <a:avLst/>
          </a:prstGeom>
        </p:spPr>
      </p:pic>
      <p:grpSp>
        <p:nvGrpSpPr>
          <p:cNvPr id="7" name="Gruppo 6" descr="Questa immagine è una forma decorativa astratta. ">
            <a:extLst>
              <a:ext uri="{FF2B5EF4-FFF2-40B4-BE49-F238E27FC236}">
                <a16:creationId xmlns:a16="http://schemas.microsoft.com/office/drawing/2014/main" id="{8E504344-8563-476C-9EF9-4200B272FDC1}"/>
              </a:ext>
            </a:extLst>
          </p:cNvPr>
          <p:cNvGrpSpPr/>
          <p:nvPr/>
        </p:nvGrpSpPr>
        <p:grpSpPr>
          <a:xfrm>
            <a:off x="8185292" y="-3408500"/>
            <a:ext cx="8948964" cy="12105059"/>
            <a:chOff x="4855953" y="-2833465"/>
            <a:chExt cx="8948964" cy="12105059"/>
          </a:xfrm>
        </p:grpSpPr>
        <p:sp>
          <p:nvSpPr>
            <p:cNvPr id="8" name="Figura a mano libera 10">
              <a:extLst>
                <a:ext uri="{FF2B5EF4-FFF2-40B4-BE49-F238E27FC236}">
                  <a16:creationId xmlns:a16="http://schemas.microsoft.com/office/drawing/2014/main" id="{73D22BE5-D5D5-4BF2-A935-5C4AB588B458}"/>
                </a:ext>
              </a:extLst>
            </p:cNvPr>
            <p:cNvSpPr>
              <a:spLocks/>
            </p:cNvSpPr>
            <p:nvPr/>
          </p:nvSpPr>
          <p:spPr bwMode="auto">
            <a:xfrm rot="9420272">
              <a:off x="4855953" y="-2246936"/>
              <a:ext cx="8673602" cy="11518530"/>
            </a:xfrm>
            <a:custGeom>
              <a:avLst/>
              <a:gdLst>
                <a:gd name="T0" fmla="*/ 1166 w 2492"/>
                <a:gd name="T1" fmla="*/ 2419 h 3315"/>
                <a:gd name="T2" fmla="*/ 243 w 2492"/>
                <a:gd name="T3" fmla="*/ 912 h 3315"/>
                <a:gd name="T4" fmla="*/ 449 w 2492"/>
                <a:gd name="T5" fmla="*/ 15 h 3315"/>
                <a:gd name="T6" fmla="*/ 766 w 2492"/>
                <a:gd name="T7" fmla="*/ 302 h 3315"/>
                <a:gd name="T8" fmla="*/ 1651 w 2492"/>
                <a:gd name="T9" fmla="*/ 481 h 3315"/>
                <a:gd name="T10" fmla="*/ 2239 w 2492"/>
                <a:gd name="T11" fmla="*/ 1238 h 3315"/>
                <a:gd name="T12" fmla="*/ 2186 w 2492"/>
                <a:gd name="T13" fmla="*/ 2201 h 3315"/>
                <a:gd name="T14" fmla="*/ 2165 w 2492"/>
                <a:gd name="T15" fmla="*/ 2928 h 3315"/>
                <a:gd name="T16" fmla="*/ 1400 w 2492"/>
                <a:gd name="T17" fmla="*/ 3100 h 3315"/>
                <a:gd name="T18" fmla="*/ 1166 w 2492"/>
                <a:gd name="T19" fmla="*/ 2419 h 3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492" h="3315">
                  <a:moveTo>
                    <a:pt x="1166" y="2419"/>
                  </a:moveTo>
                  <a:cubicBezTo>
                    <a:pt x="1505" y="1277"/>
                    <a:pt x="486" y="1533"/>
                    <a:pt x="243" y="912"/>
                  </a:cubicBezTo>
                  <a:cubicBezTo>
                    <a:pt x="0" y="292"/>
                    <a:pt x="291" y="31"/>
                    <a:pt x="449" y="15"/>
                  </a:cubicBezTo>
                  <a:cubicBezTo>
                    <a:pt x="607" y="0"/>
                    <a:pt x="716" y="54"/>
                    <a:pt x="766" y="302"/>
                  </a:cubicBezTo>
                  <a:cubicBezTo>
                    <a:pt x="817" y="551"/>
                    <a:pt x="1312" y="508"/>
                    <a:pt x="1651" y="481"/>
                  </a:cubicBezTo>
                  <a:cubicBezTo>
                    <a:pt x="1989" y="454"/>
                    <a:pt x="2492" y="733"/>
                    <a:pt x="2239" y="1238"/>
                  </a:cubicBezTo>
                  <a:cubicBezTo>
                    <a:pt x="1986" y="1743"/>
                    <a:pt x="2000" y="1716"/>
                    <a:pt x="2186" y="2201"/>
                  </a:cubicBezTo>
                  <a:cubicBezTo>
                    <a:pt x="2372" y="2685"/>
                    <a:pt x="2165" y="2928"/>
                    <a:pt x="2165" y="2928"/>
                  </a:cubicBezTo>
                  <a:cubicBezTo>
                    <a:pt x="2165" y="2928"/>
                    <a:pt x="1791" y="3315"/>
                    <a:pt x="1400" y="3100"/>
                  </a:cubicBezTo>
                  <a:cubicBezTo>
                    <a:pt x="1008" y="2885"/>
                    <a:pt x="1166" y="2419"/>
                    <a:pt x="1166" y="2419"/>
                  </a:cubicBezTo>
                  <a:close/>
                </a:path>
              </a:pathLst>
            </a:custGeom>
            <a:gradFill>
              <a:gsLst>
                <a:gs pos="0">
                  <a:srgbClr val="80DEDE"/>
                </a:gs>
                <a:gs pos="53500">
                  <a:srgbClr val="85C1E7"/>
                </a:gs>
                <a:gs pos="100000">
                  <a:srgbClr val="878CFF"/>
                </a:gs>
              </a:gsLst>
              <a:lin ang="5400000" scaled="1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dirty="0"/>
            </a:p>
          </p:txBody>
        </p:sp>
        <p:sp>
          <p:nvSpPr>
            <p:cNvPr id="9" name="Figura a mano libera 11">
              <a:extLst>
                <a:ext uri="{FF2B5EF4-FFF2-40B4-BE49-F238E27FC236}">
                  <a16:creationId xmlns:a16="http://schemas.microsoft.com/office/drawing/2014/main" id="{C42C174B-303A-45F6-8FF1-93001A3AAFC1}"/>
                </a:ext>
              </a:extLst>
            </p:cNvPr>
            <p:cNvSpPr>
              <a:spLocks/>
            </p:cNvSpPr>
            <p:nvPr/>
          </p:nvSpPr>
          <p:spPr bwMode="auto">
            <a:xfrm rot="9420272">
              <a:off x="5048022" y="-2833465"/>
              <a:ext cx="8756895" cy="10755934"/>
            </a:xfrm>
            <a:custGeom>
              <a:avLst/>
              <a:gdLst>
                <a:gd name="T0" fmla="*/ 1504 w 2516"/>
                <a:gd name="T1" fmla="*/ 2980 h 3095"/>
                <a:gd name="T2" fmla="*/ 2237 w 2516"/>
                <a:gd name="T3" fmla="*/ 2283 h 3095"/>
                <a:gd name="T4" fmla="*/ 1468 w 2516"/>
                <a:gd name="T5" fmla="*/ 1052 h 3095"/>
                <a:gd name="T6" fmla="*/ 979 w 2516"/>
                <a:gd name="T7" fmla="*/ 648 h 3095"/>
                <a:gd name="T8" fmla="*/ 411 w 2516"/>
                <a:gd name="T9" fmla="*/ 195 h 3095"/>
                <a:gd name="T10" fmla="*/ 397 w 2516"/>
                <a:gd name="T11" fmla="*/ 1117 h 3095"/>
                <a:gd name="T12" fmla="*/ 194 w 2516"/>
                <a:gd name="T13" fmla="*/ 1767 h 3095"/>
                <a:gd name="T14" fmla="*/ 866 w 2516"/>
                <a:gd name="T15" fmla="*/ 2349 h 3095"/>
                <a:gd name="T16" fmla="*/ 1275 w 2516"/>
                <a:gd name="T17" fmla="*/ 2766 h 3095"/>
                <a:gd name="T18" fmla="*/ 1504 w 2516"/>
                <a:gd name="T19" fmla="*/ 2980 h 30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16" h="3095">
                  <a:moveTo>
                    <a:pt x="1504" y="2980"/>
                  </a:moveTo>
                  <a:cubicBezTo>
                    <a:pt x="1504" y="2980"/>
                    <a:pt x="1958" y="3095"/>
                    <a:pt x="2237" y="2283"/>
                  </a:cubicBezTo>
                  <a:cubicBezTo>
                    <a:pt x="2516" y="1472"/>
                    <a:pt x="1745" y="1159"/>
                    <a:pt x="1468" y="1052"/>
                  </a:cubicBezTo>
                  <a:cubicBezTo>
                    <a:pt x="1191" y="945"/>
                    <a:pt x="1126" y="907"/>
                    <a:pt x="979" y="648"/>
                  </a:cubicBezTo>
                  <a:cubicBezTo>
                    <a:pt x="832" y="389"/>
                    <a:pt x="822" y="0"/>
                    <a:pt x="411" y="195"/>
                  </a:cubicBezTo>
                  <a:cubicBezTo>
                    <a:pt x="0" y="391"/>
                    <a:pt x="384" y="948"/>
                    <a:pt x="397" y="1117"/>
                  </a:cubicBezTo>
                  <a:cubicBezTo>
                    <a:pt x="411" y="1286"/>
                    <a:pt x="128" y="1580"/>
                    <a:pt x="194" y="1767"/>
                  </a:cubicBezTo>
                  <a:cubicBezTo>
                    <a:pt x="259" y="1954"/>
                    <a:pt x="273" y="2154"/>
                    <a:pt x="866" y="2349"/>
                  </a:cubicBezTo>
                  <a:cubicBezTo>
                    <a:pt x="866" y="2349"/>
                    <a:pt x="1186" y="2374"/>
                    <a:pt x="1275" y="2766"/>
                  </a:cubicBezTo>
                  <a:cubicBezTo>
                    <a:pt x="1275" y="2766"/>
                    <a:pt x="1340" y="2988"/>
                    <a:pt x="1504" y="2980"/>
                  </a:cubicBezTo>
                  <a:close/>
                </a:path>
              </a:pathLst>
            </a:custGeom>
            <a:gradFill>
              <a:gsLst>
                <a:gs pos="0">
                  <a:srgbClr val="7CEFD8"/>
                </a:gs>
                <a:gs pos="51000">
                  <a:srgbClr val="6672E4"/>
                </a:gs>
                <a:gs pos="100000">
                  <a:srgbClr val="882BE5"/>
                </a:gs>
              </a:gsLst>
              <a:lin ang="5400000" scaled="1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dirty="0"/>
            </a:p>
          </p:txBody>
        </p:sp>
        <p:sp>
          <p:nvSpPr>
            <p:cNvPr id="10" name="Figura a mano libera 12">
              <a:extLst>
                <a:ext uri="{FF2B5EF4-FFF2-40B4-BE49-F238E27FC236}">
                  <a16:creationId xmlns:a16="http://schemas.microsoft.com/office/drawing/2014/main" id="{22AA5A4F-A0EB-453F-A699-F817D4616C6F}"/>
                </a:ext>
              </a:extLst>
            </p:cNvPr>
            <p:cNvSpPr>
              <a:spLocks/>
            </p:cNvSpPr>
            <p:nvPr/>
          </p:nvSpPr>
          <p:spPr bwMode="auto">
            <a:xfrm rot="9420272">
              <a:off x="5218811" y="-1993836"/>
              <a:ext cx="7570428" cy="10122905"/>
            </a:xfrm>
            <a:custGeom>
              <a:avLst/>
              <a:gdLst>
                <a:gd name="T0" fmla="*/ 1896 w 2175"/>
                <a:gd name="T1" fmla="*/ 2283 h 2913"/>
                <a:gd name="T2" fmla="*/ 1467 w 2175"/>
                <a:gd name="T3" fmla="*/ 2913 h 2913"/>
                <a:gd name="T4" fmla="*/ 1250 w 2175"/>
                <a:gd name="T5" fmla="*/ 2849 h 2913"/>
                <a:gd name="T6" fmla="*/ 1016 w 2175"/>
                <a:gd name="T7" fmla="*/ 2168 h 2913"/>
                <a:gd name="T8" fmla="*/ 93 w 2175"/>
                <a:gd name="T9" fmla="*/ 661 h 2913"/>
                <a:gd name="T10" fmla="*/ 0 w 2175"/>
                <a:gd name="T11" fmla="*/ 238 h 2913"/>
                <a:gd name="T12" fmla="*/ 70 w 2175"/>
                <a:gd name="T13" fmla="*/ 195 h 2913"/>
                <a:gd name="T14" fmla="*/ 638 w 2175"/>
                <a:gd name="T15" fmla="*/ 648 h 2913"/>
                <a:gd name="T16" fmla="*/ 1127 w 2175"/>
                <a:gd name="T17" fmla="*/ 1052 h 2913"/>
                <a:gd name="T18" fmla="*/ 1896 w 2175"/>
                <a:gd name="T19" fmla="*/ 2283 h 29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175" h="2913">
                  <a:moveTo>
                    <a:pt x="1896" y="2283"/>
                  </a:moveTo>
                  <a:cubicBezTo>
                    <a:pt x="1770" y="2651"/>
                    <a:pt x="1607" y="2829"/>
                    <a:pt x="1467" y="2913"/>
                  </a:cubicBezTo>
                  <a:cubicBezTo>
                    <a:pt x="1397" y="2909"/>
                    <a:pt x="1324" y="2889"/>
                    <a:pt x="1250" y="2849"/>
                  </a:cubicBezTo>
                  <a:cubicBezTo>
                    <a:pt x="858" y="2634"/>
                    <a:pt x="1016" y="2168"/>
                    <a:pt x="1016" y="2168"/>
                  </a:cubicBezTo>
                  <a:cubicBezTo>
                    <a:pt x="1354" y="1026"/>
                    <a:pt x="336" y="1282"/>
                    <a:pt x="93" y="661"/>
                  </a:cubicBezTo>
                  <a:cubicBezTo>
                    <a:pt x="28" y="495"/>
                    <a:pt x="1" y="354"/>
                    <a:pt x="0" y="238"/>
                  </a:cubicBezTo>
                  <a:cubicBezTo>
                    <a:pt x="20" y="222"/>
                    <a:pt x="44" y="208"/>
                    <a:pt x="70" y="195"/>
                  </a:cubicBezTo>
                  <a:cubicBezTo>
                    <a:pt x="481" y="0"/>
                    <a:pt x="491" y="389"/>
                    <a:pt x="638" y="648"/>
                  </a:cubicBezTo>
                  <a:cubicBezTo>
                    <a:pt x="785" y="907"/>
                    <a:pt x="850" y="945"/>
                    <a:pt x="1127" y="1052"/>
                  </a:cubicBezTo>
                  <a:cubicBezTo>
                    <a:pt x="1404" y="1159"/>
                    <a:pt x="2175" y="1472"/>
                    <a:pt x="1896" y="2283"/>
                  </a:cubicBezTo>
                  <a:close/>
                </a:path>
              </a:pathLst>
            </a:custGeom>
            <a:gradFill>
              <a:gsLst>
                <a:gs pos="100000">
                  <a:srgbClr val="7CEFD8"/>
                </a:gs>
                <a:gs pos="19000">
                  <a:srgbClr val="6672E4"/>
                </a:gs>
                <a:gs pos="0">
                  <a:srgbClr val="882BE5"/>
                </a:gs>
              </a:gsLst>
              <a:lin ang="10200000" scaled="0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dirty="0"/>
            </a:p>
          </p:txBody>
        </p:sp>
        <p:sp>
          <p:nvSpPr>
            <p:cNvPr id="11" name="Figura a mano libera 12">
              <a:extLst>
                <a:ext uri="{FF2B5EF4-FFF2-40B4-BE49-F238E27FC236}">
                  <a16:creationId xmlns:a16="http://schemas.microsoft.com/office/drawing/2014/main" id="{22AA5A4F-A0EB-453F-A699-F817D4616C6F}"/>
                </a:ext>
              </a:extLst>
            </p:cNvPr>
            <p:cNvSpPr>
              <a:spLocks/>
            </p:cNvSpPr>
            <p:nvPr/>
          </p:nvSpPr>
          <p:spPr bwMode="auto">
            <a:xfrm rot="9420272">
              <a:off x="5181105" y="-1993836"/>
              <a:ext cx="7570428" cy="10122905"/>
            </a:xfrm>
            <a:custGeom>
              <a:avLst/>
              <a:gdLst>
                <a:gd name="T0" fmla="*/ 1896 w 2175"/>
                <a:gd name="T1" fmla="*/ 2283 h 2913"/>
                <a:gd name="T2" fmla="*/ 1467 w 2175"/>
                <a:gd name="T3" fmla="*/ 2913 h 2913"/>
                <a:gd name="T4" fmla="*/ 1250 w 2175"/>
                <a:gd name="T5" fmla="*/ 2849 h 2913"/>
                <a:gd name="T6" fmla="*/ 1016 w 2175"/>
                <a:gd name="T7" fmla="*/ 2168 h 2913"/>
                <a:gd name="T8" fmla="*/ 93 w 2175"/>
                <a:gd name="T9" fmla="*/ 661 h 2913"/>
                <a:gd name="T10" fmla="*/ 0 w 2175"/>
                <a:gd name="T11" fmla="*/ 238 h 2913"/>
                <a:gd name="T12" fmla="*/ 70 w 2175"/>
                <a:gd name="T13" fmla="*/ 195 h 2913"/>
                <a:gd name="T14" fmla="*/ 638 w 2175"/>
                <a:gd name="T15" fmla="*/ 648 h 2913"/>
                <a:gd name="T16" fmla="*/ 1127 w 2175"/>
                <a:gd name="T17" fmla="*/ 1052 h 2913"/>
                <a:gd name="T18" fmla="*/ 1896 w 2175"/>
                <a:gd name="T19" fmla="*/ 2283 h 29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175" h="2913">
                  <a:moveTo>
                    <a:pt x="1896" y="2283"/>
                  </a:moveTo>
                  <a:cubicBezTo>
                    <a:pt x="1770" y="2651"/>
                    <a:pt x="1607" y="2829"/>
                    <a:pt x="1467" y="2913"/>
                  </a:cubicBezTo>
                  <a:cubicBezTo>
                    <a:pt x="1397" y="2909"/>
                    <a:pt x="1324" y="2889"/>
                    <a:pt x="1250" y="2849"/>
                  </a:cubicBezTo>
                  <a:cubicBezTo>
                    <a:pt x="858" y="2634"/>
                    <a:pt x="1016" y="2168"/>
                    <a:pt x="1016" y="2168"/>
                  </a:cubicBezTo>
                  <a:cubicBezTo>
                    <a:pt x="1354" y="1026"/>
                    <a:pt x="336" y="1282"/>
                    <a:pt x="93" y="661"/>
                  </a:cubicBezTo>
                  <a:cubicBezTo>
                    <a:pt x="28" y="495"/>
                    <a:pt x="1" y="354"/>
                    <a:pt x="0" y="238"/>
                  </a:cubicBezTo>
                  <a:cubicBezTo>
                    <a:pt x="20" y="222"/>
                    <a:pt x="44" y="208"/>
                    <a:pt x="70" y="195"/>
                  </a:cubicBezTo>
                  <a:cubicBezTo>
                    <a:pt x="481" y="0"/>
                    <a:pt x="491" y="389"/>
                    <a:pt x="638" y="648"/>
                  </a:cubicBezTo>
                  <a:cubicBezTo>
                    <a:pt x="785" y="907"/>
                    <a:pt x="850" y="945"/>
                    <a:pt x="1127" y="1052"/>
                  </a:cubicBezTo>
                  <a:cubicBezTo>
                    <a:pt x="1404" y="1159"/>
                    <a:pt x="2175" y="1472"/>
                    <a:pt x="1896" y="2283"/>
                  </a:cubicBezTo>
                  <a:close/>
                </a:path>
              </a:pathLst>
            </a:custGeom>
            <a:gradFill>
              <a:gsLst>
                <a:gs pos="100000">
                  <a:srgbClr val="7CEFD8"/>
                </a:gs>
                <a:gs pos="19000">
                  <a:srgbClr val="6672E4"/>
                </a:gs>
                <a:gs pos="0">
                  <a:srgbClr val="882BE5"/>
                </a:gs>
              </a:gsLst>
              <a:lin ang="10200000" scaled="0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2" name="Figura a mano libera 12">
              <a:extLst>
                <a:ext uri="{FF2B5EF4-FFF2-40B4-BE49-F238E27FC236}">
                  <a16:creationId xmlns:a16="http://schemas.microsoft.com/office/drawing/2014/main" id="{22AA5A4F-A0EB-453F-A699-F817D4616C6F}"/>
                </a:ext>
              </a:extLst>
            </p:cNvPr>
            <p:cNvSpPr>
              <a:spLocks/>
            </p:cNvSpPr>
            <p:nvPr/>
          </p:nvSpPr>
          <p:spPr bwMode="auto">
            <a:xfrm rot="9420272">
              <a:off x="5218812" y="-1993835"/>
              <a:ext cx="7570428" cy="10122905"/>
            </a:xfrm>
            <a:custGeom>
              <a:avLst/>
              <a:gdLst>
                <a:gd name="T0" fmla="*/ 1896 w 2175"/>
                <a:gd name="T1" fmla="*/ 2283 h 2913"/>
                <a:gd name="T2" fmla="*/ 1467 w 2175"/>
                <a:gd name="T3" fmla="*/ 2913 h 2913"/>
                <a:gd name="T4" fmla="*/ 1250 w 2175"/>
                <a:gd name="T5" fmla="*/ 2849 h 2913"/>
                <a:gd name="T6" fmla="*/ 1016 w 2175"/>
                <a:gd name="T7" fmla="*/ 2168 h 2913"/>
                <a:gd name="T8" fmla="*/ 93 w 2175"/>
                <a:gd name="T9" fmla="*/ 661 h 2913"/>
                <a:gd name="T10" fmla="*/ 0 w 2175"/>
                <a:gd name="T11" fmla="*/ 238 h 2913"/>
                <a:gd name="T12" fmla="*/ 70 w 2175"/>
                <a:gd name="T13" fmla="*/ 195 h 2913"/>
                <a:gd name="T14" fmla="*/ 638 w 2175"/>
                <a:gd name="T15" fmla="*/ 648 h 2913"/>
                <a:gd name="T16" fmla="*/ 1127 w 2175"/>
                <a:gd name="T17" fmla="*/ 1052 h 2913"/>
                <a:gd name="T18" fmla="*/ 1896 w 2175"/>
                <a:gd name="T19" fmla="*/ 2283 h 29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175" h="2913">
                  <a:moveTo>
                    <a:pt x="1896" y="2283"/>
                  </a:moveTo>
                  <a:cubicBezTo>
                    <a:pt x="1770" y="2651"/>
                    <a:pt x="1607" y="2829"/>
                    <a:pt x="1467" y="2913"/>
                  </a:cubicBezTo>
                  <a:cubicBezTo>
                    <a:pt x="1397" y="2909"/>
                    <a:pt x="1324" y="2889"/>
                    <a:pt x="1250" y="2849"/>
                  </a:cubicBezTo>
                  <a:cubicBezTo>
                    <a:pt x="858" y="2634"/>
                    <a:pt x="1016" y="2168"/>
                    <a:pt x="1016" y="2168"/>
                  </a:cubicBezTo>
                  <a:cubicBezTo>
                    <a:pt x="1354" y="1026"/>
                    <a:pt x="336" y="1282"/>
                    <a:pt x="93" y="661"/>
                  </a:cubicBezTo>
                  <a:cubicBezTo>
                    <a:pt x="28" y="495"/>
                    <a:pt x="1" y="354"/>
                    <a:pt x="0" y="238"/>
                  </a:cubicBezTo>
                  <a:cubicBezTo>
                    <a:pt x="20" y="222"/>
                    <a:pt x="44" y="208"/>
                    <a:pt x="70" y="195"/>
                  </a:cubicBezTo>
                  <a:cubicBezTo>
                    <a:pt x="481" y="0"/>
                    <a:pt x="491" y="389"/>
                    <a:pt x="638" y="648"/>
                  </a:cubicBezTo>
                  <a:cubicBezTo>
                    <a:pt x="785" y="907"/>
                    <a:pt x="850" y="945"/>
                    <a:pt x="1127" y="1052"/>
                  </a:cubicBezTo>
                  <a:cubicBezTo>
                    <a:pt x="1404" y="1159"/>
                    <a:pt x="2175" y="1472"/>
                    <a:pt x="1896" y="2283"/>
                  </a:cubicBezTo>
                  <a:close/>
                </a:path>
              </a:pathLst>
            </a:custGeom>
            <a:gradFill>
              <a:gsLst>
                <a:gs pos="100000">
                  <a:srgbClr val="7CEFD8"/>
                </a:gs>
                <a:gs pos="19000">
                  <a:srgbClr val="6672E4"/>
                </a:gs>
                <a:gs pos="0">
                  <a:srgbClr val="882BE5"/>
                </a:gs>
              </a:gsLst>
              <a:lin ang="10200000" scaled="0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007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 di testo 1">
            <a:extLst>
              <a:ext uri="{FF2B5EF4-FFF2-40B4-BE49-F238E27FC236}">
                <a16:creationId xmlns:a16="http://schemas.microsoft.com/office/drawing/2014/main" id="{D815E537-4AB4-4445-A3AC-40D738EDF3DC}"/>
              </a:ext>
            </a:extLst>
          </p:cNvPr>
          <p:cNvSpPr txBox="1"/>
          <p:nvPr/>
        </p:nvSpPr>
        <p:spPr>
          <a:xfrm>
            <a:off x="1183821" y="738390"/>
            <a:ext cx="4845708" cy="9848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rtl="0"/>
            <a:r>
              <a:rPr lang="it-IT" sz="32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MICRO-PICCOLE-MEDIE</a:t>
            </a:r>
          </a:p>
          <a:p>
            <a:pPr rtl="0"/>
            <a:r>
              <a:rPr lang="it-IT" sz="32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IMPRESE</a:t>
            </a:r>
          </a:p>
        </p:txBody>
      </p:sp>
      <p:grpSp>
        <p:nvGrpSpPr>
          <p:cNvPr id="69" name="Gruppo 68">
            <a:extLst>
              <a:ext uri="{FF2B5EF4-FFF2-40B4-BE49-F238E27FC236}">
                <a16:creationId xmlns:a16="http://schemas.microsoft.com/office/drawing/2014/main" id="{B457331C-2A24-4352-9B4C-1C1B326F40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92056" y="1881815"/>
            <a:ext cx="4227960" cy="4365058"/>
            <a:chOff x="492056" y="1692049"/>
            <a:chExt cx="4227960" cy="4365058"/>
          </a:xfrm>
        </p:grpSpPr>
        <p:grpSp>
          <p:nvGrpSpPr>
            <p:cNvPr id="21" name="Gruppo 20">
              <a:extLst>
                <a:ext uri="{FF2B5EF4-FFF2-40B4-BE49-F238E27FC236}">
                  <a16:creationId xmlns:a16="http://schemas.microsoft.com/office/drawing/2014/main" id="{B111D787-E830-4638-97B3-205F0A0ABC3F}"/>
                </a:ext>
              </a:extLst>
            </p:cNvPr>
            <p:cNvGrpSpPr/>
            <p:nvPr/>
          </p:nvGrpSpPr>
          <p:grpSpPr>
            <a:xfrm>
              <a:off x="518433" y="1692049"/>
              <a:ext cx="4201583" cy="1015663"/>
              <a:chOff x="518433" y="1851126"/>
              <a:chExt cx="4201583" cy="1015663"/>
            </a:xfrm>
          </p:grpSpPr>
          <p:sp>
            <p:nvSpPr>
              <p:cNvPr id="6" name="Rettangolo: Angoli arrotondati 5">
                <a:extLst>
                  <a:ext uri="{FF2B5EF4-FFF2-40B4-BE49-F238E27FC236}">
                    <a16:creationId xmlns:a16="http://schemas.microsoft.com/office/drawing/2014/main" id="{6BFCD1AA-E1CA-41D6-8605-56AFEBE4EEE3}"/>
                  </a:ext>
                </a:extLst>
              </p:cNvPr>
              <p:cNvSpPr/>
              <p:nvPr/>
            </p:nvSpPr>
            <p:spPr>
              <a:xfrm>
                <a:off x="518433" y="1981199"/>
                <a:ext cx="443592" cy="232296"/>
              </a:xfrm>
              <a:prstGeom prst="roundRect">
                <a:avLst>
                  <a:gd name="adj" fmla="val 50000"/>
                </a:avLst>
              </a:prstGeom>
              <a:no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it-IT" dirty="0"/>
              </a:p>
            </p:txBody>
          </p:sp>
          <p:sp>
            <p:nvSpPr>
              <p:cNvPr id="8" name="Rettangolo 7">
                <a:extLst>
                  <a:ext uri="{FF2B5EF4-FFF2-40B4-BE49-F238E27FC236}">
                    <a16:creationId xmlns:a16="http://schemas.microsoft.com/office/drawing/2014/main" id="{E9101D99-B002-4698-9C7E-C942B9AA2D39}"/>
                  </a:ext>
                </a:extLst>
              </p:cNvPr>
              <p:cNvSpPr/>
              <p:nvPr/>
            </p:nvSpPr>
            <p:spPr>
              <a:xfrm>
                <a:off x="1183821" y="1851126"/>
                <a:ext cx="3536195" cy="1015663"/>
              </a:xfrm>
              <a:prstGeom prst="rect">
                <a:avLst/>
              </a:prstGeom>
            </p:spPr>
            <p:txBody>
              <a:bodyPr wrap="square" lIns="0" tIns="0" rIns="0" bIns="0" rtlCol="0">
                <a:spAutoFit/>
              </a:bodyPr>
              <a:lstStyle/>
              <a:p>
                <a:pPr rtl="0"/>
                <a:r>
                  <a:rPr lang="it-IT" b="1" i="1" dirty="0">
                    <a:solidFill>
                      <a:srgbClr val="002060"/>
                    </a:solidFill>
                    <a:latin typeface="+mj-lt"/>
                    <a:cs typeface="Segoe UI" panose="020B0502040204020203" pitchFamily="34" charset="0"/>
                  </a:rPr>
                  <a:t>MICRO</a:t>
                </a:r>
              </a:p>
              <a:p>
                <a:pPr rtl="0"/>
                <a:endParaRPr lang="it-IT" sz="1600" i="1" dirty="0">
                  <a:solidFill>
                    <a:srgbClr val="002060"/>
                  </a:solidFill>
                  <a:latin typeface="+mj-lt"/>
                  <a:cs typeface="Segoe UI" panose="020B0502040204020203" pitchFamily="34" charset="0"/>
                </a:endParaRPr>
              </a:p>
              <a:p>
                <a:r>
                  <a:rPr lang="it-IT" sz="1600" dirty="0"/>
                  <a:t>meno di 10 addetti ed un fatturato non superiore ai 2 milioni di euro</a:t>
                </a:r>
                <a:endParaRPr lang="it-IT" sz="1600" i="1" dirty="0">
                  <a:solidFill>
                    <a:srgbClr val="002060"/>
                  </a:solidFill>
                  <a:latin typeface="+mj-lt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20" name="Gruppo 19">
              <a:extLst>
                <a:ext uri="{FF2B5EF4-FFF2-40B4-BE49-F238E27FC236}">
                  <a16:creationId xmlns:a16="http://schemas.microsoft.com/office/drawing/2014/main" id="{2D19246F-8F2D-4FAD-8927-AA34DDAA5DFA}"/>
                </a:ext>
              </a:extLst>
            </p:cNvPr>
            <p:cNvGrpSpPr/>
            <p:nvPr/>
          </p:nvGrpSpPr>
          <p:grpSpPr>
            <a:xfrm>
              <a:off x="518433" y="2775416"/>
              <a:ext cx="4201583" cy="1538883"/>
              <a:chOff x="518433" y="2717554"/>
              <a:chExt cx="4201583" cy="1538883"/>
            </a:xfrm>
          </p:grpSpPr>
          <p:sp>
            <p:nvSpPr>
              <p:cNvPr id="9" name="Rettangolo: Angoli arrotondati 8">
                <a:extLst>
                  <a:ext uri="{FF2B5EF4-FFF2-40B4-BE49-F238E27FC236}">
                    <a16:creationId xmlns:a16="http://schemas.microsoft.com/office/drawing/2014/main" id="{14FF47BA-9557-4442-8E2A-74A4F4AAD237}"/>
                  </a:ext>
                </a:extLst>
              </p:cNvPr>
              <p:cNvSpPr/>
              <p:nvPr/>
            </p:nvSpPr>
            <p:spPr>
              <a:xfrm>
                <a:off x="518433" y="3054473"/>
                <a:ext cx="443592" cy="232296"/>
              </a:xfrm>
              <a:prstGeom prst="roundRect">
                <a:avLst>
                  <a:gd name="adj" fmla="val 50000"/>
                </a:avLst>
              </a:prstGeom>
              <a:no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it-IT" dirty="0"/>
              </a:p>
            </p:txBody>
          </p:sp>
          <p:sp>
            <p:nvSpPr>
              <p:cNvPr id="10" name="Rettangolo 9">
                <a:extLst>
                  <a:ext uri="{FF2B5EF4-FFF2-40B4-BE49-F238E27FC236}">
                    <a16:creationId xmlns:a16="http://schemas.microsoft.com/office/drawing/2014/main" id="{B00C2221-E8A7-47E0-B2B2-5A6A32F96791}"/>
                  </a:ext>
                </a:extLst>
              </p:cNvPr>
              <p:cNvSpPr/>
              <p:nvPr/>
            </p:nvSpPr>
            <p:spPr>
              <a:xfrm>
                <a:off x="1183821" y="2717554"/>
                <a:ext cx="3536195" cy="1538883"/>
              </a:xfrm>
              <a:prstGeom prst="rect">
                <a:avLst/>
              </a:prstGeom>
            </p:spPr>
            <p:txBody>
              <a:bodyPr wrap="square" lIns="0" tIns="0" rIns="0" bIns="0" rtlCol="0">
                <a:spAutoFit/>
              </a:bodyPr>
              <a:lstStyle/>
              <a:p>
                <a:pPr rtl="0"/>
                <a:endParaRPr lang="it-IT" b="1" i="1" dirty="0">
                  <a:solidFill>
                    <a:srgbClr val="002060"/>
                  </a:solidFill>
                  <a:latin typeface="+mj-lt"/>
                  <a:cs typeface="Segoe UI" panose="020B0502040204020203" pitchFamily="34" charset="0"/>
                </a:endParaRPr>
              </a:p>
              <a:p>
                <a:pPr rtl="0"/>
                <a:r>
                  <a:rPr lang="it-IT" b="1" i="1" dirty="0">
                    <a:solidFill>
                      <a:srgbClr val="002060"/>
                    </a:solidFill>
                    <a:latin typeface="+mj-lt"/>
                    <a:cs typeface="Segoe UI" panose="020B0502040204020203" pitchFamily="34" charset="0"/>
                  </a:rPr>
                  <a:t>PICCOLE </a:t>
                </a:r>
                <a:r>
                  <a:rPr lang="it-IT" sz="1600" i="1" dirty="0">
                    <a:solidFill>
                      <a:srgbClr val="002060"/>
                    </a:solidFill>
                    <a:latin typeface="+mj-lt"/>
                    <a:cs typeface="Segoe UI" panose="020B0502040204020203" pitchFamily="34" charset="0"/>
                  </a:rPr>
                  <a:t> </a:t>
                </a:r>
              </a:p>
              <a:p>
                <a:pPr rtl="0"/>
                <a:endParaRPr lang="it-IT" sz="1600" i="1" dirty="0">
                  <a:solidFill>
                    <a:srgbClr val="002060"/>
                  </a:solidFill>
                  <a:latin typeface="+mj-lt"/>
                  <a:cs typeface="Segoe UI" panose="020B0502040204020203" pitchFamily="34" charset="0"/>
                </a:endParaRPr>
              </a:p>
              <a:p>
                <a:r>
                  <a:rPr lang="it-IT" sz="1600" dirty="0"/>
                  <a:t>meno di 50 addetti ed un fatturato non superiore ai 10 milioni di euro</a:t>
                </a:r>
                <a:endParaRPr lang="it-IT" sz="1600" i="1" dirty="0">
                  <a:solidFill>
                    <a:srgbClr val="002060"/>
                  </a:solidFill>
                  <a:latin typeface="+mj-lt"/>
                  <a:cs typeface="Segoe UI" panose="020B0502040204020203" pitchFamily="34" charset="0"/>
                </a:endParaRPr>
              </a:p>
              <a:p>
                <a:pPr rtl="0"/>
                <a:endParaRPr lang="it-IT" sz="1600" i="1" dirty="0">
                  <a:solidFill>
                    <a:srgbClr val="002060"/>
                  </a:solidFill>
                  <a:latin typeface="+mj-lt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19" name="Gruppo 18">
              <a:extLst>
                <a:ext uri="{FF2B5EF4-FFF2-40B4-BE49-F238E27FC236}">
                  <a16:creationId xmlns:a16="http://schemas.microsoft.com/office/drawing/2014/main" id="{9D065A01-39E4-4CC9-9075-3910C66205F5}"/>
                </a:ext>
              </a:extLst>
            </p:cNvPr>
            <p:cNvGrpSpPr/>
            <p:nvPr/>
          </p:nvGrpSpPr>
          <p:grpSpPr>
            <a:xfrm>
              <a:off x="492056" y="3858783"/>
              <a:ext cx="4227960" cy="967217"/>
              <a:chOff x="492056" y="3597907"/>
              <a:chExt cx="4227960" cy="967217"/>
            </a:xfrm>
          </p:grpSpPr>
          <p:sp>
            <p:nvSpPr>
              <p:cNvPr id="11" name="Rettangolo: Angoli arrotondati 10">
                <a:extLst>
                  <a:ext uri="{FF2B5EF4-FFF2-40B4-BE49-F238E27FC236}">
                    <a16:creationId xmlns:a16="http://schemas.microsoft.com/office/drawing/2014/main" id="{6B458D5C-BDF7-4A75-A4E8-B99128DCD84A}"/>
                  </a:ext>
                </a:extLst>
              </p:cNvPr>
              <p:cNvSpPr/>
              <p:nvPr/>
            </p:nvSpPr>
            <p:spPr>
              <a:xfrm>
                <a:off x="492056" y="4332828"/>
                <a:ext cx="443592" cy="232296"/>
              </a:xfrm>
              <a:prstGeom prst="roundRect">
                <a:avLst>
                  <a:gd name="adj" fmla="val 50000"/>
                </a:avLst>
              </a:prstGeom>
              <a:no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it-IT" dirty="0"/>
              </a:p>
            </p:txBody>
          </p:sp>
          <p:sp>
            <p:nvSpPr>
              <p:cNvPr id="12" name="Rettangolo 11">
                <a:extLst>
                  <a:ext uri="{FF2B5EF4-FFF2-40B4-BE49-F238E27FC236}">
                    <a16:creationId xmlns:a16="http://schemas.microsoft.com/office/drawing/2014/main" id="{CA17B45E-57F0-4725-89C0-3CD74A5097A3}"/>
                  </a:ext>
                </a:extLst>
              </p:cNvPr>
              <p:cNvSpPr/>
              <p:nvPr/>
            </p:nvSpPr>
            <p:spPr>
              <a:xfrm>
                <a:off x="1183821" y="3597907"/>
                <a:ext cx="3536195" cy="246221"/>
              </a:xfrm>
              <a:prstGeom prst="rect">
                <a:avLst/>
              </a:prstGeom>
            </p:spPr>
            <p:txBody>
              <a:bodyPr wrap="square" lIns="0" tIns="0" rIns="0" bIns="0" rtlCol="0">
                <a:spAutoFit/>
              </a:bodyPr>
              <a:lstStyle/>
              <a:p>
                <a:pPr rtl="0"/>
                <a:endParaRPr lang="it-IT" sz="1600" i="1" dirty="0">
                  <a:solidFill>
                    <a:srgbClr val="002060"/>
                  </a:solidFill>
                  <a:latin typeface="+mj-lt"/>
                  <a:cs typeface="Segoe UI" panose="020B0502040204020203" pitchFamily="34" charset="0"/>
                </a:endParaRPr>
              </a:p>
            </p:txBody>
          </p:sp>
        </p:grpSp>
        <p:sp>
          <p:nvSpPr>
            <p:cNvPr id="14" name="Rettangolo 13">
              <a:extLst>
                <a:ext uri="{FF2B5EF4-FFF2-40B4-BE49-F238E27FC236}">
                  <a16:creationId xmlns:a16="http://schemas.microsoft.com/office/drawing/2014/main" id="{9187696D-0387-46E9-A420-AD2392161D95}"/>
                </a:ext>
              </a:extLst>
            </p:cNvPr>
            <p:cNvSpPr/>
            <p:nvPr/>
          </p:nvSpPr>
          <p:spPr>
            <a:xfrm>
              <a:off x="1141295" y="4579779"/>
              <a:ext cx="3536195" cy="1477328"/>
            </a:xfrm>
            <a:prstGeom prst="rect">
              <a:avLst/>
            </a:prstGeom>
          </p:spPr>
          <p:txBody>
            <a:bodyPr wrap="square" lIns="0" tIns="0" rIns="0" bIns="0" rtlCol="0">
              <a:spAutoFit/>
            </a:bodyPr>
            <a:lstStyle/>
            <a:p>
              <a:pPr rtl="0"/>
              <a:r>
                <a:rPr lang="it-IT" sz="1600" b="1" i="1" dirty="0">
                  <a:solidFill>
                    <a:srgbClr val="002060"/>
                  </a:solidFill>
                  <a:latin typeface="+mj-lt"/>
                  <a:cs typeface="Segoe UI" panose="020B0502040204020203" pitchFamily="34" charset="0"/>
                </a:rPr>
                <a:t>MEDIE </a:t>
              </a:r>
            </a:p>
            <a:p>
              <a:r>
                <a:rPr lang="it-IT" sz="1600" dirty="0"/>
                <a:t>50-249 addetti ed un fatturato non superiore ai 50 milioni di euro oppure un totale di bilancio non superiore ai 43 milioni di euro</a:t>
              </a:r>
              <a:endParaRPr lang="it-IT" sz="1600" b="1" i="1" dirty="0">
                <a:solidFill>
                  <a:srgbClr val="002060"/>
                </a:solidFill>
                <a:latin typeface="+mj-lt"/>
                <a:cs typeface="Segoe UI" panose="020B0502040204020203" pitchFamily="34" charset="0"/>
              </a:endParaRPr>
            </a:p>
            <a:p>
              <a:pPr rtl="0"/>
              <a:endParaRPr lang="it-IT" sz="1600" b="1" i="1" dirty="0">
                <a:solidFill>
                  <a:srgbClr val="002060"/>
                </a:solidFill>
                <a:latin typeface="+mj-lt"/>
                <a:cs typeface="Segoe UI" panose="020B0502040204020203" pitchFamily="34" charset="0"/>
              </a:endParaRPr>
            </a:p>
          </p:txBody>
        </p:sp>
      </p:grpSp>
      <p:sp>
        <p:nvSpPr>
          <p:cNvPr id="22" name="Ovale 21">
            <a:extLst>
              <a:ext uri="{FF2B5EF4-FFF2-40B4-BE49-F238E27FC236}">
                <a16:creationId xmlns:a16="http://schemas.microsoft.com/office/drawing/2014/main" id="{E7D1D117-BC5C-430A-9FEB-B231E69151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13852" y="6330880"/>
            <a:ext cx="52754" cy="52754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3" name="Ovale 22">
            <a:extLst>
              <a:ext uri="{FF2B5EF4-FFF2-40B4-BE49-F238E27FC236}">
                <a16:creationId xmlns:a16="http://schemas.microsoft.com/office/drawing/2014/main" id="{2577E8EA-5E95-41C5-8BE8-EE647DE26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13852" y="567838"/>
            <a:ext cx="52754" cy="52754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grpSp>
        <p:nvGrpSpPr>
          <p:cNvPr id="62" name="Gruppo 61" descr="Questa immagine è la mano di una donna che scrive su un foglio. ">
            <a:extLst>
              <a:ext uri="{FF2B5EF4-FFF2-40B4-BE49-F238E27FC236}">
                <a16:creationId xmlns:a16="http://schemas.microsoft.com/office/drawing/2014/main" id="{123C05C1-3914-48FB-B4B8-1388A2DB5ACE}"/>
              </a:ext>
            </a:extLst>
          </p:cNvPr>
          <p:cNvGrpSpPr/>
          <p:nvPr/>
        </p:nvGrpSpPr>
        <p:grpSpPr>
          <a:xfrm>
            <a:off x="4607577" y="-508000"/>
            <a:ext cx="8739666" cy="8346238"/>
            <a:chOff x="4597682" y="-439156"/>
            <a:chExt cx="7594320" cy="7252450"/>
          </a:xfrm>
        </p:grpSpPr>
        <p:sp>
          <p:nvSpPr>
            <p:cNvPr id="45" name="Figura a mano libera 22">
              <a:extLst>
                <a:ext uri="{FF2B5EF4-FFF2-40B4-BE49-F238E27FC236}">
                  <a16:creationId xmlns:a16="http://schemas.microsoft.com/office/drawing/2014/main" id="{52C7242F-F484-4573-8387-13E2AE9DD93F}"/>
                </a:ext>
              </a:extLst>
            </p:cNvPr>
            <p:cNvSpPr>
              <a:spLocks/>
            </p:cNvSpPr>
            <p:nvPr/>
          </p:nvSpPr>
          <p:spPr bwMode="auto">
            <a:xfrm>
              <a:off x="4597682" y="-6899"/>
              <a:ext cx="7594319" cy="6820193"/>
            </a:xfrm>
            <a:custGeom>
              <a:avLst/>
              <a:gdLst>
                <a:gd name="T0" fmla="*/ 2254 w 2254"/>
                <a:gd name="T1" fmla="*/ 0 h 2026"/>
                <a:gd name="T2" fmla="*/ 2254 w 2254"/>
                <a:gd name="T3" fmla="*/ 2026 h 2026"/>
                <a:gd name="T4" fmla="*/ 2091 w 2254"/>
                <a:gd name="T5" fmla="*/ 1927 h 2026"/>
                <a:gd name="T6" fmla="*/ 1829 w 2254"/>
                <a:gd name="T7" fmla="*/ 1867 h 2026"/>
                <a:gd name="T8" fmla="*/ 1784 w 2254"/>
                <a:gd name="T9" fmla="*/ 1860 h 2026"/>
                <a:gd name="T10" fmla="*/ 1025 w 2254"/>
                <a:gd name="T11" fmla="*/ 1812 h 2026"/>
                <a:gd name="T12" fmla="*/ 330 w 2254"/>
                <a:gd name="T13" fmla="*/ 1005 h 2026"/>
                <a:gd name="T14" fmla="*/ 662 w 2254"/>
                <a:gd name="T15" fmla="*/ 430 h 2026"/>
                <a:gd name="T16" fmla="*/ 770 w 2254"/>
                <a:gd name="T17" fmla="*/ 0 h 2026"/>
                <a:gd name="T18" fmla="*/ 2254 w 2254"/>
                <a:gd name="T19" fmla="*/ 0 h 20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254" h="2026">
                  <a:moveTo>
                    <a:pt x="2254" y="0"/>
                  </a:moveTo>
                  <a:cubicBezTo>
                    <a:pt x="2254" y="2026"/>
                    <a:pt x="2254" y="2026"/>
                    <a:pt x="2254" y="2026"/>
                  </a:cubicBezTo>
                  <a:cubicBezTo>
                    <a:pt x="2243" y="2005"/>
                    <a:pt x="2206" y="1966"/>
                    <a:pt x="2091" y="1927"/>
                  </a:cubicBezTo>
                  <a:cubicBezTo>
                    <a:pt x="2029" y="1906"/>
                    <a:pt x="1944" y="1885"/>
                    <a:pt x="1829" y="1867"/>
                  </a:cubicBezTo>
                  <a:cubicBezTo>
                    <a:pt x="1814" y="1865"/>
                    <a:pt x="1800" y="1862"/>
                    <a:pt x="1784" y="1860"/>
                  </a:cubicBezTo>
                  <a:cubicBezTo>
                    <a:pt x="1606" y="1835"/>
                    <a:pt x="1361" y="1816"/>
                    <a:pt x="1025" y="1812"/>
                  </a:cubicBezTo>
                  <a:cubicBezTo>
                    <a:pt x="0" y="1800"/>
                    <a:pt x="66" y="1196"/>
                    <a:pt x="330" y="1005"/>
                  </a:cubicBezTo>
                  <a:cubicBezTo>
                    <a:pt x="580" y="825"/>
                    <a:pt x="686" y="680"/>
                    <a:pt x="662" y="430"/>
                  </a:cubicBezTo>
                  <a:cubicBezTo>
                    <a:pt x="638" y="181"/>
                    <a:pt x="770" y="0"/>
                    <a:pt x="770" y="0"/>
                  </a:cubicBezTo>
                  <a:lnTo>
                    <a:pt x="2254" y="0"/>
                  </a:lnTo>
                  <a:close/>
                </a:path>
              </a:pathLst>
            </a:custGeom>
            <a:gradFill>
              <a:gsLst>
                <a:gs pos="0">
                  <a:srgbClr val="7CEFD8"/>
                </a:gs>
                <a:gs pos="55000">
                  <a:srgbClr val="6672E4"/>
                </a:gs>
                <a:gs pos="100000">
                  <a:srgbClr val="882BE5"/>
                </a:gs>
              </a:gsLst>
              <a:lin ang="4800000" scaled="0"/>
            </a:gra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dirty="0"/>
            </a:p>
          </p:txBody>
        </p:sp>
        <p:sp>
          <p:nvSpPr>
            <p:cNvPr id="46" name="Figura a mano libera 23">
              <a:extLst>
                <a:ext uri="{FF2B5EF4-FFF2-40B4-BE49-F238E27FC236}">
                  <a16:creationId xmlns:a16="http://schemas.microsoft.com/office/drawing/2014/main" id="{DFA1772D-1024-422A-B407-BE0F21E16E5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13242" y="1441003"/>
              <a:ext cx="4110752" cy="3954852"/>
            </a:xfrm>
            <a:custGeom>
              <a:avLst/>
              <a:gdLst>
                <a:gd name="T0" fmla="*/ 0 w 2294"/>
                <a:gd name="T1" fmla="*/ 221 h 2207"/>
                <a:gd name="T2" fmla="*/ 1809 w 2294"/>
                <a:gd name="T3" fmla="*/ 0 h 2207"/>
                <a:gd name="T4" fmla="*/ 2294 w 2294"/>
                <a:gd name="T5" fmla="*/ 1957 h 2207"/>
                <a:gd name="T6" fmla="*/ 432 w 2294"/>
                <a:gd name="T7" fmla="*/ 2207 h 2207"/>
                <a:gd name="T8" fmla="*/ 0 w 2294"/>
                <a:gd name="T9" fmla="*/ 221 h 22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94" h="2207">
                  <a:moveTo>
                    <a:pt x="0" y="221"/>
                  </a:moveTo>
                  <a:lnTo>
                    <a:pt x="1809" y="0"/>
                  </a:lnTo>
                  <a:lnTo>
                    <a:pt x="2294" y="1957"/>
                  </a:lnTo>
                  <a:lnTo>
                    <a:pt x="432" y="2207"/>
                  </a:lnTo>
                  <a:lnTo>
                    <a:pt x="0" y="221"/>
                  </a:lnTo>
                  <a:close/>
                </a:path>
              </a:pathLst>
            </a:custGeom>
            <a:solidFill>
              <a:srgbClr val="C8F4F7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dirty="0"/>
            </a:p>
          </p:txBody>
        </p:sp>
        <p:sp>
          <p:nvSpPr>
            <p:cNvPr id="47" name="Figura a mano libera 24">
              <a:extLst>
                <a:ext uri="{FF2B5EF4-FFF2-40B4-BE49-F238E27FC236}">
                  <a16:creationId xmlns:a16="http://schemas.microsoft.com/office/drawing/2014/main" id="{30CD4E41-332B-4C6B-9927-54698D5D0DF2}"/>
                </a:ext>
              </a:extLst>
            </p:cNvPr>
            <p:cNvSpPr>
              <a:spLocks/>
            </p:cNvSpPr>
            <p:nvPr/>
          </p:nvSpPr>
          <p:spPr bwMode="auto">
            <a:xfrm>
              <a:off x="7676266" y="1441003"/>
              <a:ext cx="2981818" cy="1632475"/>
            </a:xfrm>
            <a:custGeom>
              <a:avLst/>
              <a:gdLst>
                <a:gd name="T0" fmla="*/ 0 w 1664"/>
                <a:gd name="T1" fmla="*/ 736 h 911"/>
                <a:gd name="T2" fmla="*/ 1664 w 1664"/>
                <a:gd name="T3" fmla="*/ 911 h 911"/>
                <a:gd name="T4" fmla="*/ 1439 w 1664"/>
                <a:gd name="T5" fmla="*/ 0 h 911"/>
                <a:gd name="T6" fmla="*/ 399 w 1664"/>
                <a:gd name="T7" fmla="*/ 127 h 911"/>
                <a:gd name="T8" fmla="*/ 0 w 1664"/>
                <a:gd name="T9" fmla="*/ 736 h 9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64" h="911">
                  <a:moveTo>
                    <a:pt x="0" y="736"/>
                  </a:moveTo>
                  <a:lnTo>
                    <a:pt x="1664" y="911"/>
                  </a:lnTo>
                  <a:lnTo>
                    <a:pt x="1439" y="0"/>
                  </a:lnTo>
                  <a:lnTo>
                    <a:pt x="399" y="127"/>
                  </a:lnTo>
                  <a:lnTo>
                    <a:pt x="0" y="736"/>
                  </a:lnTo>
                  <a:close/>
                </a:path>
              </a:pathLst>
            </a:custGeom>
            <a:solidFill>
              <a:srgbClr val="7CE4EC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dirty="0"/>
            </a:p>
          </p:txBody>
        </p:sp>
        <p:sp>
          <p:nvSpPr>
            <p:cNvPr id="48" name="Figura a mano libera 25">
              <a:extLst>
                <a:ext uri="{FF2B5EF4-FFF2-40B4-BE49-F238E27FC236}">
                  <a16:creationId xmlns:a16="http://schemas.microsoft.com/office/drawing/2014/main" id="{12DCF2D5-0997-409A-9DB7-B4DFF4C5BA0B}"/>
                </a:ext>
              </a:extLst>
            </p:cNvPr>
            <p:cNvSpPr>
              <a:spLocks/>
            </p:cNvSpPr>
            <p:nvPr/>
          </p:nvSpPr>
          <p:spPr bwMode="auto">
            <a:xfrm>
              <a:off x="8108129" y="1426667"/>
              <a:ext cx="1347553" cy="593139"/>
            </a:xfrm>
            <a:custGeom>
              <a:avLst/>
              <a:gdLst>
                <a:gd name="T0" fmla="*/ 752 w 752"/>
                <a:gd name="T1" fmla="*/ 0 h 331"/>
                <a:gd name="T2" fmla="*/ 275 w 752"/>
                <a:gd name="T3" fmla="*/ 72 h 331"/>
                <a:gd name="T4" fmla="*/ 0 w 752"/>
                <a:gd name="T5" fmla="*/ 331 h 331"/>
                <a:gd name="T6" fmla="*/ 752 w 752"/>
                <a:gd name="T7" fmla="*/ 130 h 331"/>
                <a:gd name="T8" fmla="*/ 752 w 752"/>
                <a:gd name="T9" fmla="*/ 0 h 3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2" h="331">
                  <a:moveTo>
                    <a:pt x="752" y="0"/>
                  </a:moveTo>
                  <a:lnTo>
                    <a:pt x="275" y="72"/>
                  </a:lnTo>
                  <a:lnTo>
                    <a:pt x="0" y="331"/>
                  </a:lnTo>
                  <a:lnTo>
                    <a:pt x="752" y="130"/>
                  </a:lnTo>
                  <a:lnTo>
                    <a:pt x="752" y="0"/>
                  </a:lnTo>
                  <a:close/>
                </a:path>
              </a:pathLst>
            </a:custGeom>
            <a:solidFill>
              <a:srgbClr val="ADA4F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dirty="0"/>
            </a:p>
          </p:txBody>
        </p:sp>
        <p:sp>
          <p:nvSpPr>
            <p:cNvPr id="49" name="Figura a mano libera 26">
              <a:extLst>
                <a:ext uri="{FF2B5EF4-FFF2-40B4-BE49-F238E27FC236}">
                  <a16:creationId xmlns:a16="http://schemas.microsoft.com/office/drawing/2014/main" id="{56FE8491-17D1-44D2-A059-D277D43E3DDA}"/>
                </a:ext>
              </a:extLst>
            </p:cNvPr>
            <p:cNvSpPr>
              <a:spLocks/>
            </p:cNvSpPr>
            <p:nvPr/>
          </p:nvSpPr>
          <p:spPr bwMode="auto">
            <a:xfrm>
              <a:off x="7955812" y="1828066"/>
              <a:ext cx="546548" cy="456950"/>
            </a:xfrm>
            <a:custGeom>
              <a:avLst/>
              <a:gdLst>
                <a:gd name="T0" fmla="*/ 162 w 162"/>
                <a:gd name="T1" fmla="*/ 66 h 136"/>
                <a:gd name="T2" fmla="*/ 87 w 162"/>
                <a:gd name="T3" fmla="*/ 130 h 136"/>
                <a:gd name="T4" fmla="*/ 36 w 162"/>
                <a:gd name="T5" fmla="*/ 124 h 136"/>
                <a:gd name="T6" fmla="*/ 0 w 162"/>
                <a:gd name="T7" fmla="*/ 103 h 136"/>
                <a:gd name="T8" fmla="*/ 103 w 162"/>
                <a:gd name="T9" fmla="*/ 0 h 136"/>
                <a:gd name="T10" fmla="*/ 148 w 162"/>
                <a:gd name="T11" fmla="*/ 50 h 136"/>
                <a:gd name="T12" fmla="*/ 162 w 162"/>
                <a:gd name="T13" fmla="*/ 66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2" h="136">
                  <a:moveTo>
                    <a:pt x="162" y="66"/>
                  </a:moveTo>
                  <a:cubicBezTo>
                    <a:pt x="162" y="66"/>
                    <a:pt x="119" y="116"/>
                    <a:pt x="87" y="130"/>
                  </a:cubicBezTo>
                  <a:cubicBezTo>
                    <a:pt x="72" y="136"/>
                    <a:pt x="53" y="131"/>
                    <a:pt x="36" y="124"/>
                  </a:cubicBezTo>
                  <a:cubicBezTo>
                    <a:pt x="16" y="115"/>
                    <a:pt x="0" y="103"/>
                    <a:pt x="0" y="10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48" y="50"/>
                    <a:pt x="148" y="50"/>
                    <a:pt x="148" y="50"/>
                  </a:cubicBezTo>
                  <a:lnTo>
                    <a:pt x="162" y="66"/>
                  </a:lnTo>
                  <a:close/>
                </a:path>
              </a:pathLst>
            </a:custGeom>
            <a:solidFill>
              <a:srgbClr val="D8C4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dirty="0"/>
            </a:p>
          </p:txBody>
        </p:sp>
        <p:sp>
          <p:nvSpPr>
            <p:cNvPr id="50" name="Figura a mano libera 27">
              <a:extLst>
                <a:ext uri="{FF2B5EF4-FFF2-40B4-BE49-F238E27FC236}">
                  <a16:creationId xmlns:a16="http://schemas.microsoft.com/office/drawing/2014/main" id="{59AC079D-039E-4639-B27F-9908EF107DB5}"/>
                </a:ext>
              </a:extLst>
            </p:cNvPr>
            <p:cNvSpPr>
              <a:spLocks/>
            </p:cNvSpPr>
            <p:nvPr/>
          </p:nvSpPr>
          <p:spPr bwMode="auto">
            <a:xfrm>
              <a:off x="8077665" y="1996510"/>
              <a:ext cx="424695" cy="288506"/>
            </a:xfrm>
            <a:custGeom>
              <a:avLst/>
              <a:gdLst>
                <a:gd name="T0" fmla="*/ 126 w 126"/>
                <a:gd name="T1" fmla="*/ 16 h 86"/>
                <a:gd name="T2" fmla="*/ 51 w 126"/>
                <a:gd name="T3" fmla="*/ 80 h 86"/>
                <a:gd name="T4" fmla="*/ 0 w 126"/>
                <a:gd name="T5" fmla="*/ 74 h 86"/>
                <a:gd name="T6" fmla="*/ 6 w 126"/>
                <a:gd name="T7" fmla="*/ 61 h 86"/>
                <a:gd name="T8" fmla="*/ 112 w 126"/>
                <a:gd name="T9" fmla="*/ 0 h 86"/>
                <a:gd name="T10" fmla="*/ 126 w 126"/>
                <a:gd name="T11" fmla="*/ 16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6" h="86">
                  <a:moveTo>
                    <a:pt x="126" y="16"/>
                  </a:moveTo>
                  <a:cubicBezTo>
                    <a:pt x="126" y="16"/>
                    <a:pt x="83" y="66"/>
                    <a:pt x="51" y="80"/>
                  </a:cubicBezTo>
                  <a:cubicBezTo>
                    <a:pt x="36" y="86"/>
                    <a:pt x="17" y="81"/>
                    <a:pt x="0" y="74"/>
                  </a:cubicBezTo>
                  <a:cubicBezTo>
                    <a:pt x="2" y="70"/>
                    <a:pt x="3" y="65"/>
                    <a:pt x="6" y="61"/>
                  </a:cubicBezTo>
                  <a:cubicBezTo>
                    <a:pt x="6" y="61"/>
                    <a:pt x="54" y="25"/>
                    <a:pt x="112" y="0"/>
                  </a:cubicBezTo>
                  <a:lnTo>
                    <a:pt x="126" y="1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dirty="0"/>
            </a:p>
          </p:txBody>
        </p:sp>
        <p:sp>
          <p:nvSpPr>
            <p:cNvPr id="51" name="Figura a mano libera 28">
              <a:extLst>
                <a:ext uri="{FF2B5EF4-FFF2-40B4-BE49-F238E27FC236}">
                  <a16:creationId xmlns:a16="http://schemas.microsoft.com/office/drawing/2014/main" id="{C95685F9-863C-488D-A6CE-3A519F21EA34}"/>
                </a:ext>
              </a:extLst>
            </p:cNvPr>
            <p:cNvSpPr>
              <a:spLocks/>
            </p:cNvSpPr>
            <p:nvPr/>
          </p:nvSpPr>
          <p:spPr bwMode="auto">
            <a:xfrm>
              <a:off x="11804938" y="-14067"/>
              <a:ext cx="387063" cy="7168"/>
            </a:xfrm>
            <a:custGeom>
              <a:avLst/>
              <a:gdLst>
                <a:gd name="T0" fmla="*/ 115 w 115"/>
                <a:gd name="T1" fmla="*/ 2 h 2"/>
                <a:gd name="T2" fmla="*/ 0 w 115"/>
                <a:gd name="T3" fmla="*/ 2 h 2"/>
                <a:gd name="T4" fmla="*/ 115 w 115"/>
                <a:gd name="T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" h="2">
                  <a:moveTo>
                    <a:pt x="115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73" y="0"/>
                    <a:pt x="115" y="2"/>
                    <a:pt x="115" y="2"/>
                  </a:cubicBezTo>
                  <a:close/>
                </a:path>
              </a:pathLst>
            </a:custGeom>
            <a:solidFill>
              <a:srgbClr val="190E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dirty="0"/>
            </a:p>
          </p:txBody>
        </p:sp>
        <p:grpSp>
          <p:nvGrpSpPr>
            <p:cNvPr id="60" name="Gruppo 59">
              <a:extLst>
                <a:ext uri="{FF2B5EF4-FFF2-40B4-BE49-F238E27FC236}">
                  <a16:creationId xmlns:a16="http://schemas.microsoft.com/office/drawing/2014/main" id="{D88A045D-1D47-48A7-BD6D-329F30D7916F}"/>
                </a:ext>
              </a:extLst>
            </p:cNvPr>
            <p:cNvGrpSpPr/>
            <p:nvPr/>
          </p:nvGrpSpPr>
          <p:grpSpPr>
            <a:xfrm>
              <a:off x="7676266" y="528897"/>
              <a:ext cx="1904852" cy="2230988"/>
              <a:chOff x="7676266" y="528897"/>
              <a:chExt cx="1904852" cy="2230988"/>
            </a:xfrm>
            <a:gradFill>
              <a:gsLst>
                <a:gs pos="0">
                  <a:srgbClr val="03002F"/>
                </a:gs>
                <a:gs pos="100000">
                  <a:srgbClr val="F870FF"/>
                </a:gs>
              </a:gsLst>
              <a:lin ang="19800000" scaled="0"/>
            </a:gradFill>
          </p:grpSpPr>
          <p:sp>
            <p:nvSpPr>
              <p:cNvPr id="52" name="Figura a mano libera 29">
                <a:extLst>
                  <a:ext uri="{FF2B5EF4-FFF2-40B4-BE49-F238E27FC236}">
                    <a16:creationId xmlns:a16="http://schemas.microsoft.com/office/drawing/2014/main" id="{8AC43BD2-6A27-4E0F-BAFD-FDAF479A01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676266" y="2195418"/>
                <a:ext cx="589555" cy="564467"/>
              </a:xfrm>
              <a:custGeom>
                <a:avLst/>
                <a:gdLst>
                  <a:gd name="T0" fmla="*/ 138 w 175"/>
                  <a:gd name="T1" fmla="*/ 16 h 168"/>
                  <a:gd name="T2" fmla="*/ 175 w 175"/>
                  <a:gd name="T3" fmla="*/ 32 h 168"/>
                  <a:gd name="T4" fmla="*/ 167 w 175"/>
                  <a:gd name="T5" fmla="*/ 40 h 168"/>
                  <a:gd name="T6" fmla="*/ 109 w 175"/>
                  <a:gd name="T7" fmla="*/ 105 h 168"/>
                  <a:gd name="T8" fmla="*/ 109 w 175"/>
                  <a:gd name="T9" fmla="*/ 105 h 168"/>
                  <a:gd name="T10" fmla="*/ 84 w 175"/>
                  <a:gd name="T11" fmla="*/ 133 h 168"/>
                  <a:gd name="T12" fmla="*/ 0 w 175"/>
                  <a:gd name="T13" fmla="*/ 168 h 168"/>
                  <a:gd name="T14" fmla="*/ 32 w 175"/>
                  <a:gd name="T15" fmla="*/ 83 h 168"/>
                  <a:gd name="T16" fmla="*/ 48 w 175"/>
                  <a:gd name="T17" fmla="*/ 63 h 168"/>
                  <a:gd name="T18" fmla="*/ 65 w 175"/>
                  <a:gd name="T19" fmla="*/ 42 h 168"/>
                  <a:gd name="T20" fmla="*/ 99 w 175"/>
                  <a:gd name="T21" fmla="*/ 0 h 168"/>
                  <a:gd name="T22" fmla="*/ 103 w 175"/>
                  <a:gd name="T23" fmla="*/ 1 h 168"/>
                  <a:gd name="T24" fmla="*/ 108 w 175"/>
                  <a:gd name="T25" fmla="*/ 3 h 168"/>
                  <a:gd name="T26" fmla="*/ 113 w 175"/>
                  <a:gd name="T27" fmla="*/ 6 h 168"/>
                  <a:gd name="T28" fmla="*/ 115 w 175"/>
                  <a:gd name="T29" fmla="*/ 6 h 168"/>
                  <a:gd name="T30" fmla="*/ 115 w 175"/>
                  <a:gd name="T31" fmla="*/ 6 h 168"/>
                  <a:gd name="T32" fmla="*/ 115 w 175"/>
                  <a:gd name="T33" fmla="*/ 6 h 168"/>
                  <a:gd name="T34" fmla="*/ 131 w 175"/>
                  <a:gd name="T35" fmla="*/ 13 h 168"/>
                  <a:gd name="T36" fmla="*/ 136 w 175"/>
                  <a:gd name="T37" fmla="*/ 15 h 168"/>
                  <a:gd name="T38" fmla="*/ 138 w 175"/>
                  <a:gd name="T39" fmla="*/ 16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75" h="168">
                    <a:moveTo>
                      <a:pt x="138" y="16"/>
                    </a:moveTo>
                    <a:cubicBezTo>
                      <a:pt x="150" y="21"/>
                      <a:pt x="162" y="27"/>
                      <a:pt x="175" y="32"/>
                    </a:cubicBezTo>
                    <a:cubicBezTo>
                      <a:pt x="167" y="40"/>
                      <a:pt x="167" y="40"/>
                      <a:pt x="167" y="40"/>
                    </a:cubicBezTo>
                    <a:cubicBezTo>
                      <a:pt x="109" y="105"/>
                      <a:pt x="109" y="105"/>
                      <a:pt x="109" y="105"/>
                    </a:cubicBezTo>
                    <a:cubicBezTo>
                      <a:pt x="109" y="105"/>
                      <a:pt x="109" y="105"/>
                      <a:pt x="109" y="105"/>
                    </a:cubicBezTo>
                    <a:cubicBezTo>
                      <a:pt x="84" y="133"/>
                      <a:pt x="84" y="133"/>
                      <a:pt x="84" y="133"/>
                    </a:cubicBezTo>
                    <a:cubicBezTo>
                      <a:pt x="0" y="168"/>
                      <a:pt x="0" y="168"/>
                      <a:pt x="0" y="168"/>
                    </a:cubicBezTo>
                    <a:cubicBezTo>
                      <a:pt x="32" y="83"/>
                      <a:pt x="32" y="83"/>
                      <a:pt x="32" y="83"/>
                    </a:cubicBezTo>
                    <a:cubicBezTo>
                      <a:pt x="48" y="63"/>
                      <a:pt x="48" y="63"/>
                      <a:pt x="48" y="63"/>
                    </a:cubicBezTo>
                    <a:cubicBezTo>
                      <a:pt x="65" y="42"/>
                      <a:pt x="65" y="42"/>
                      <a:pt x="65" y="42"/>
                    </a:cubicBezTo>
                    <a:cubicBezTo>
                      <a:pt x="99" y="0"/>
                      <a:pt x="99" y="0"/>
                      <a:pt x="99" y="0"/>
                    </a:cubicBezTo>
                    <a:cubicBezTo>
                      <a:pt x="100" y="0"/>
                      <a:pt x="101" y="1"/>
                      <a:pt x="103" y="1"/>
                    </a:cubicBezTo>
                    <a:cubicBezTo>
                      <a:pt x="104" y="2"/>
                      <a:pt x="106" y="3"/>
                      <a:pt x="108" y="3"/>
                    </a:cubicBezTo>
                    <a:cubicBezTo>
                      <a:pt x="110" y="4"/>
                      <a:pt x="112" y="5"/>
                      <a:pt x="113" y="6"/>
                    </a:cubicBezTo>
                    <a:cubicBezTo>
                      <a:pt x="114" y="6"/>
                      <a:pt x="114" y="6"/>
                      <a:pt x="115" y="6"/>
                    </a:cubicBezTo>
                    <a:cubicBezTo>
                      <a:pt x="115" y="6"/>
                      <a:pt x="115" y="6"/>
                      <a:pt x="115" y="6"/>
                    </a:cubicBezTo>
                    <a:cubicBezTo>
                      <a:pt x="115" y="6"/>
                      <a:pt x="115" y="6"/>
                      <a:pt x="115" y="6"/>
                    </a:cubicBezTo>
                    <a:cubicBezTo>
                      <a:pt x="120" y="8"/>
                      <a:pt x="126" y="11"/>
                      <a:pt x="131" y="13"/>
                    </a:cubicBezTo>
                    <a:cubicBezTo>
                      <a:pt x="133" y="14"/>
                      <a:pt x="134" y="15"/>
                      <a:pt x="136" y="15"/>
                    </a:cubicBezTo>
                    <a:cubicBezTo>
                      <a:pt x="137" y="16"/>
                      <a:pt x="137" y="16"/>
                      <a:pt x="138" y="1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dirty="0"/>
              </a:p>
            </p:txBody>
          </p:sp>
          <p:sp>
            <p:nvSpPr>
              <p:cNvPr id="53" name="Figura a mano libera 30">
                <a:extLst>
                  <a:ext uri="{FF2B5EF4-FFF2-40B4-BE49-F238E27FC236}">
                    <a16:creationId xmlns:a16="http://schemas.microsoft.com/office/drawing/2014/main" id="{ADA7EFA8-1700-4615-8891-221172E4BD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09570" y="528897"/>
                <a:ext cx="1571548" cy="1774039"/>
              </a:xfrm>
              <a:custGeom>
                <a:avLst/>
                <a:gdLst>
                  <a:gd name="T0" fmla="*/ 454 w 466"/>
                  <a:gd name="T1" fmla="*/ 77 h 527"/>
                  <a:gd name="T2" fmla="*/ 450 w 466"/>
                  <a:gd name="T3" fmla="*/ 81 h 527"/>
                  <a:gd name="T4" fmla="*/ 241 w 466"/>
                  <a:gd name="T5" fmla="*/ 334 h 527"/>
                  <a:gd name="T6" fmla="*/ 228 w 466"/>
                  <a:gd name="T7" fmla="*/ 350 h 527"/>
                  <a:gd name="T8" fmla="*/ 184 w 466"/>
                  <a:gd name="T9" fmla="*/ 403 h 527"/>
                  <a:gd name="T10" fmla="*/ 162 w 466"/>
                  <a:gd name="T11" fmla="*/ 429 h 527"/>
                  <a:gd name="T12" fmla="*/ 134 w 466"/>
                  <a:gd name="T13" fmla="*/ 461 h 527"/>
                  <a:gd name="T14" fmla="*/ 76 w 466"/>
                  <a:gd name="T15" fmla="*/ 527 h 527"/>
                  <a:gd name="T16" fmla="*/ 39 w 466"/>
                  <a:gd name="T17" fmla="*/ 511 h 527"/>
                  <a:gd name="T18" fmla="*/ 37 w 466"/>
                  <a:gd name="T19" fmla="*/ 510 h 527"/>
                  <a:gd name="T20" fmla="*/ 32 w 466"/>
                  <a:gd name="T21" fmla="*/ 508 h 527"/>
                  <a:gd name="T22" fmla="*/ 16 w 466"/>
                  <a:gd name="T23" fmla="*/ 501 h 527"/>
                  <a:gd name="T24" fmla="*/ 16 w 466"/>
                  <a:gd name="T25" fmla="*/ 501 h 527"/>
                  <a:gd name="T26" fmla="*/ 16 w 466"/>
                  <a:gd name="T27" fmla="*/ 501 h 527"/>
                  <a:gd name="T28" fmla="*/ 14 w 466"/>
                  <a:gd name="T29" fmla="*/ 501 h 527"/>
                  <a:gd name="T30" fmla="*/ 9 w 466"/>
                  <a:gd name="T31" fmla="*/ 498 h 527"/>
                  <a:gd name="T32" fmla="*/ 4 w 466"/>
                  <a:gd name="T33" fmla="*/ 496 h 527"/>
                  <a:gd name="T34" fmla="*/ 0 w 466"/>
                  <a:gd name="T35" fmla="*/ 495 h 527"/>
                  <a:gd name="T36" fmla="*/ 378 w 466"/>
                  <a:gd name="T37" fmla="*/ 24 h 527"/>
                  <a:gd name="T38" fmla="*/ 443 w 466"/>
                  <a:gd name="T39" fmla="*/ 16 h 527"/>
                  <a:gd name="T40" fmla="*/ 454 w 466"/>
                  <a:gd name="T41" fmla="*/ 77 h 5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466" h="527">
                    <a:moveTo>
                      <a:pt x="454" y="77"/>
                    </a:moveTo>
                    <a:cubicBezTo>
                      <a:pt x="453" y="78"/>
                      <a:pt x="452" y="80"/>
                      <a:pt x="450" y="81"/>
                    </a:cubicBezTo>
                    <a:cubicBezTo>
                      <a:pt x="241" y="334"/>
                      <a:pt x="241" y="334"/>
                      <a:pt x="241" y="334"/>
                    </a:cubicBezTo>
                    <a:cubicBezTo>
                      <a:pt x="228" y="350"/>
                      <a:pt x="228" y="350"/>
                      <a:pt x="228" y="350"/>
                    </a:cubicBezTo>
                    <a:cubicBezTo>
                      <a:pt x="184" y="403"/>
                      <a:pt x="184" y="403"/>
                      <a:pt x="184" y="403"/>
                    </a:cubicBezTo>
                    <a:cubicBezTo>
                      <a:pt x="162" y="429"/>
                      <a:pt x="162" y="429"/>
                      <a:pt x="162" y="429"/>
                    </a:cubicBezTo>
                    <a:cubicBezTo>
                      <a:pt x="134" y="461"/>
                      <a:pt x="134" y="461"/>
                      <a:pt x="134" y="461"/>
                    </a:cubicBezTo>
                    <a:cubicBezTo>
                      <a:pt x="76" y="527"/>
                      <a:pt x="76" y="527"/>
                      <a:pt x="76" y="527"/>
                    </a:cubicBezTo>
                    <a:cubicBezTo>
                      <a:pt x="63" y="522"/>
                      <a:pt x="51" y="516"/>
                      <a:pt x="39" y="511"/>
                    </a:cubicBezTo>
                    <a:cubicBezTo>
                      <a:pt x="38" y="511"/>
                      <a:pt x="38" y="511"/>
                      <a:pt x="37" y="510"/>
                    </a:cubicBezTo>
                    <a:cubicBezTo>
                      <a:pt x="35" y="510"/>
                      <a:pt x="34" y="509"/>
                      <a:pt x="32" y="508"/>
                    </a:cubicBezTo>
                    <a:cubicBezTo>
                      <a:pt x="27" y="506"/>
                      <a:pt x="21" y="503"/>
                      <a:pt x="16" y="501"/>
                    </a:cubicBezTo>
                    <a:cubicBezTo>
                      <a:pt x="16" y="501"/>
                      <a:pt x="16" y="501"/>
                      <a:pt x="16" y="501"/>
                    </a:cubicBezTo>
                    <a:cubicBezTo>
                      <a:pt x="16" y="501"/>
                      <a:pt x="16" y="501"/>
                      <a:pt x="16" y="501"/>
                    </a:cubicBezTo>
                    <a:cubicBezTo>
                      <a:pt x="15" y="501"/>
                      <a:pt x="15" y="501"/>
                      <a:pt x="14" y="501"/>
                    </a:cubicBezTo>
                    <a:cubicBezTo>
                      <a:pt x="13" y="500"/>
                      <a:pt x="11" y="499"/>
                      <a:pt x="9" y="498"/>
                    </a:cubicBezTo>
                    <a:cubicBezTo>
                      <a:pt x="7" y="498"/>
                      <a:pt x="5" y="497"/>
                      <a:pt x="4" y="496"/>
                    </a:cubicBezTo>
                    <a:cubicBezTo>
                      <a:pt x="2" y="496"/>
                      <a:pt x="1" y="495"/>
                      <a:pt x="0" y="495"/>
                    </a:cubicBezTo>
                    <a:cubicBezTo>
                      <a:pt x="378" y="24"/>
                      <a:pt x="378" y="24"/>
                      <a:pt x="378" y="24"/>
                    </a:cubicBezTo>
                    <a:cubicBezTo>
                      <a:pt x="394" y="4"/>
                      <a:pt x="423" y="0"/>
                      <a:pt x="443" y="16"/>
                    </a:cubicBezTo>
                    <a:cubicBezTo>
                      <a:pt x="462" y="31"/>
                      <a:pt x="466" y="57"/>
                      <a:pt x="454" y="7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dirty="0"/>
              </a:p>
            </p:txBody>
          </p:sp>
        </p:grpSp>
        <p:sp>
          <p:nvSpPr>
            <p:cNvPr id="54" name="Figura a mano libera 31">
              <a:extLst>
                <a:ext uri="{FF2B5EF4-FFF2-40B4-BE49-F238E27FC236}">
                  <a16:creationId xmlns:a16="http://schemas.microsoft.com/office/drawing/2014/main" id="{B6F47CAE-1A30-4CE3-B40D-9C8C433D52D4}"/>
                </a:ext>
              </a:extLst>
            </p:cNvPr>
            <p:cNvSpPr>
              <a:spLocks/>
            </p:cNvSpPr>
            <p:nvPr/>
          </p:nvSpPr>
          <p:spPr bwMode="auto">
            <a:xfrm>
              <a:off x="7609964" y="1441003"/>
              <a:ext cx="4582038" cy="5372291"/>
            </a:xfrm>
            <a:custGeom>
              <a:avLst/>
              <a:gdLst>
                <a:gd name="T0" fmla="*/ 1360 w 1360"/>
                <a:gd name="T1" fmla="*/ 1596 h 1596"/>
                <a:gd name="T2" fmla="*/ 935 w 1360"/>
                <a:gd name="T3" fmla="*/ 1437 h 1596"/>
                <a:gd name="T4" fmla="*/ 823 w 1360"/>
                <a:gd name="T5" fmla="*/ 1072 h 1596"/>
                <a:gd name="T6" fmla="*/ 756 w 1360"/>
                <a:gd name="T7" fmla="*/ 634 h 1596"/>
                <a:gd name="T8" fmla="*/ 753 w 1360"/>
                <a:gd name="T9" fmla="*/ 624 h 1596"/>
                <a:gd name="T10" fmla="*/ 750 w 1360"/>
                <a:gd name="T11" fmla="*/ 616 h 1596"/>
                <a:gd name="T12" fmla="*/ 737 w 1360"/>
                <a:gd name="T13" fmla="*/ 587 h 1596"/>
                <a:gd name="T14" fmla="*/ 729 w 1360"/>
                <a:gd name="T15" fmla="*/ 577 h 1596"/>
                <a:gd name="T16" fmla="*/ 722 w 1360"/>
                <a:gd name="T17" fmla="*/ 571 h 1596"/>
                <a:gd name="T18" fmla="*/ 718 w 1360"/>
                <a:gd name="T19" fmla="*/ 568 h 1596"/>
                <a:gd name="T20" fmla="*/ 699 w 1360"/>
                <a:gd name="T21" fmla="*/ 559 h 1596"/>
                <a:gd name="T22" fmla="*/ 694 w 1360"/>
                <a:gd name="T23" fmla="*/ 557 h 1596"/>
                <a:gd name="T24" fmla="*/ 667 w 1360"/>
                <a:gd name="T25" fmla="*/ 551 h 1596"/>
                <a:gd name="T26" fmla="*/ 637 w 1360"/>
                <a:gd name="T27" fmla="*/ 546 h 1596"/>
                <a:gd name="T28" fmla="*/ 612 w 1360"/>
                <a:gd name="T29" fmla="*/ 542 h 1596"/>
                <a:gd name="T30" fmla="*/ 597 w 1360"/>
                <a:gd name="T31" fmla="*/ 539 h 1596"/>
                <a:gd name="T32" fmla="*/ 554 w 1360"/>
                <a:gd name="T33" fmla="*/ 532 h 1596"/>
                <a:gd name="T34" fmla="*/ 495 w 1360"/>
                <a:gd name="T35" fmla="*/ 522 h 1596"/>
                <a:gd name="T36" fmla="*/ 469 w 1360"/>
                <a:gd name="T37" fmla="*/ 516 h 1596"/>
                <a:gd name="T38" fmla="*/ 447 w 1360"/>
                <a:gd name="T39" fmla="*/ 512 h 1596"/>
                <a:gd name="T40" fmla="*/ 421 w 1360"/>
                <a:gd name="T41" fmla="*/ 506 h 1596"/>
                <a:gd name="T42" fmla="*/ 402 w 1360"/>
                <a:gd name="T43" fmla="*/ 500 h 1596"/>
                <a:gd name="T44" fmla="*/ 382 w 1360"/>
                <a:gd name="T45" fmla="*/ 495 h 1596"/>
                <a:gd name="T46" fmla="*/ 367 w 1360"/>
                <a:gd name="T47" fmla="*/ 490 h 1596"/>
                <a:gd name="T48" fmla="*/ 355 w 1360"/>
                <a:gd name="T49" fmla="*/ 485 h 1596"/>
                <a:gd name="T50" fmla="*/ 332 w 1360"/>
                <a:gd name="T51" fmla="*/ 476 h 1596"/>
                <a:gd name="T52" fmla="*/ 290 w 1360"/>
                <a:gd name="T53" fmla="*/ 452 h 1596"/>
                <a:gd name="T54" fmla="*/ 280 w 1360"/>
                <a:gd name="T55" fmla="*/ 444 h 1596"/>
                <a:gd name="T56" fmla="*/ 264 w 1360"/>
                <a:gd name="T57" fmla="*/ 429 h 1596"/>
                <a:gd name="T58" fmla="*/ 252 w 1360"/>
                <a:gd name="T59" fmla="*/ 419 h 1596"/>
                <a:gd name="T60" fmla="*/ 241 w 1360"/>
                <a:gd name="T61" fmla="*/ 410 h 1596"/>
                <a:gd name="T62" fmla="*/ 129 w 1360"/>
                <a:gd name="T63" fmla="*/ 329 h 1596"/>
                <a:gd name="T64" fmla="*/ 106 w 1360"/>
                <a:gd name="T65" fmla="*/ 313 h 1596"/>
                <a:gd name="T66" fmla="*/ 68 w 1360"/>
                <a:gd name="T67" fmla="*/ 287 h 1596"/>
                <a:gd name="T68" fmla="*/ 33 w 1360"/>
                <a:gd name="T69" fmla="*/ 221 h 1596"/>
                <a:gd name="T70" fmla="*/ 73 w 1360"/>
                <a:gd name="T71" fmla="*/ 213 h 1596"/>
                <a:gd name="T72" fmla="*/ 79 w 1360"/>
                <a:gd name="T73" fmla="*/ 213 h 1596"/>
                <a:gd name="T74" fmla="*/ 87 w 1360"/>
                <a:gd name="T75" fmla="*/ 214 h 1596"/>
                <a:gd name="T76" fmla="*/ 119 w 1360"/>
                <a:gd name="T77" fmla="*/ 224 h 1596"/>
                <a:gd name="T78" fmla="*/ 128 w 1360"/>
                <a:gd name="T79" fmla="*/ 227 h 1596"/>
                <a:gd name="T80" fmla="*/ 135 w 1360"/>
                <a:gd name="T81" fmla="*/ 230 h 1596"/>
                <a:gd name="T82" fmla="*/ 151 w 1360"/>
                <a:gd name="T83" fmla="*/ 237 h 1596"/>
                <a:gd name="T84" fmla="*/ 158 w 1360"/>
                <a:gd name="T85" fmla="*/ 240 h 1596"/>
                <a:gd name="T86" fmla="*/ 197 w 1360"/>
                <a:gd name="T87" fmla="*/ 257 h 1596"/>
                <a:gd name="T88" fmla="*/ 412 w 1360"/>
                <a:gd name="T89" fmla="*/ 273 h 1596"/>
                <a:gd name="T90" fmla="*/ 461 w 1360"/>
                <a:gd name="T91" fmla="*/ 189 h 1596"/>
                <a:gd name="T92" fmla="*/ 460 w 1360"/>
                <a:gd name="T93" fmla="*/ 185 h 1596"/>
                <a:gd name="T94" fmla="*/ 460 w 1360"/>
                <a:gd name="T95" fmla="*/ 181 h 1596"/>
                <a:gd name="T96" fmla="*/ 457 w 1360"/>
                <a:gd name="T97" fmla="*/ 176 h 1596"/>
                <a:gd name="T98" fmla="*/ 455 w 1360"/>
                <a:gd name="T99" fmla="*/ 172 h 1596"/>
                <a:gd name="T100" fmla="*/ 451 w 1360"/>
                <a:gd name="T101" fmla="*/ 168 h 1596"/>
                <a:gd name="T102" fmla="*/ 444 w 1360"/>
                <a:gd name="T103" fmla="*/ 164 h 1596"/>
                <a:gd name="T104" fmla="*/ 423 w 1360"/>
                <a:gd name="T105" fmla="*/ 160 h 1596"/>
                <a:gd name="T106" fmla="*/ 281 w 1360"/>
                <a:gd name="T107" fmla="*/ 158 h 1596"/>
                <a:gd name="T108" fmla="*/ 347 w 1360"/>
                <a:gd name="T109" fmla="*/ 79 h 1596"/>
                <a:gd name="T110" fmla="*/ 420 w 1360"/>
                <a:gd name="T111" fmla="*/ 45 h 1596"/>
                <a:gd name="T112" fmla="*/ 548 w 1360"/>
                <a:gd name="T113" fmla="*/ 2 h 1596"/>
                <a:gd name="T114" fmla="*/ 584 w 1360"/>
                <a:gd name="T115" fmla="*/ 24 h 1596"/>
                <a:gd name="T116" fmla="*/ 905 w 1360"/>
                <a:gd name="T117" fmla="*/ 485 h 1596"/>
                <a:gd name="T118" fmla="*/ 918 w 1360"/>
                <a:gd name="T119" fmla="*/ 526 h 1596"/>
                <a:gd name="T120" fmla="*/ 1360 w 1360"/>
                <a:gd name="T121" fmla="*/ 1194 h 1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360" h="1596">
                  <a:moveTo>
                    <a:pt x="1360" y="1194"/>
                  </a:moveTo>
                  <a:cubicBezTo>
                    <a:pt x="1360" y="1596"/>
                    <a:pt x="1360" y="1596"/>
                    <a:pt x="1360" y="1596"/>
                  </a:cubicBezTo>
                  <a:cubicBezTo>
                    <a:pt x="1349" y="1575"/>
                    <a:pt x="1312" y="1536"/>
                    <a:pt x="1197" y="1497"/>
                  </a:cubicBezTo>
                  <a:cubicBezTo>
                    <a:pt x="1135" y="1476"/>
                    <a:pt x="1050" y="1455"/>
                    <a:pt x="935" y="1437"/>
                  </a:cubicBezTo>
                  <a:cubicBezTo>
                    <a:pt x="897" y="1361"/>
                    <a:pt x="867" y="1277"/>
                    <a:pt x="847" y="1188"/>
                  </a:cubicBezTo>
                  <a:cubicBezTo>
                    <a:pt x="838" y="1147"/>
                    <a:pt x="830" y="1108"/>
                    <a:pt x="823" y="1072"/>
                  </a:cubicBezTo>
                  <a:cubicBezTo>
                    <a:pt x="785" y="876"/>
                    <a:pt x="776" y="752"/>
                    <a:pt x="763" y="674"/>
                  </a:cubicBezTo>
                  <a:cubicBezTo>
                    <a:pt x="761" y="659"/>
                    <a:pt x="758" y="646"/>
                    <a:pt x="756" y="634"/>
                  </a:cubicBezTo>
                  <a:cubicBezTo>
                    <a:pt x="755" y="632"/>
                    <a:pt x="754" y="630"/>
                    <a:pt x="754" y="628"/>
                  </a:cubicBezTo>
                  <a:cubicBezTo>
                    <a:pt x="754" y="627"/>
                    <a:pt x="753" y="625"/>
                    <a:pt x="753" y="624"/>
                  </a:cubicBezTo>
                  <a:cubicBezTo>
                    <a:pt x="752" y="622"/>
                    <a:pt x="752" y="620"/>
                    <a:pt x="751" y="618"/>
                  </a:cubicBezTo>
                  <a:cubicBezTo>
                    <a:pt x="751" y="618"/>
                    <a:pt x="751" y="617"/>
                    <a:pt x="750" y="616"/>
                  </a:cubicBezTo>
                  <a:cubicBezTo>
                    <a:pt x="747" y="605"/>
                    <a:pt x="743" y="596"/>
                    <a:pt x="738" y="589"/>
                  </a:cubicBezTo>
                  <a:cubicBezTo>
                    <a:pt x="737" y="588"/>
                    <a:pt x="737" y="588"/>
                    <a:pt x="737" y="587"/>
                  </a:cubicBezTo>
                  <a:cubicBezTo>
                    <a:pt x="735" y="584"/>
                    <a:pt x="732" y="581"/>
                    <a:pt x="730" y="579"/>
                  </a:cubicBezTo>
                  <a:cubicBezTo>
                    <a:pt x="730" y="578"/>
                    <a:pt x="729" y="578"/>
                    <a:pt x="729" y="577"/>
                  </a:cubicBezTo>
                  <a:cubicBezTo>
                    <a:pt x="727" y="576"/>
                    <a:pt x="725" y="574"/>
                    <a:pt x="723" y="572"/>
                  </a:cubicBezTo>
                  <a:cubicBezTo>
                    <a:pt x="723" y="572"/>
                    <a:pt x="723" y="571"/>
                    <a:pt x="722" y="571"/>
                  </a:cubicBezTo>
                  <a:cubicBezTo>
                    <a:pt x="722" y="571"/>
                    <a:pt x="722" y="571"/>
                    <a:pt x="721" y="571"/>
                  </a:cubicBezTo>
                  <a:cubicBezTo>
                    <a:pt x="720" y="570"/>
                    <a:pt x="719" y="569"/>
                    <a:pt x="718" y="568"/>
                  </a:cubicBezTo>
                  <a:cubicBezTo>
                    <a:pt x="715" y="566"/>
                    <a:pt x="712" y="564"/>
                    <a:pt x="709" y="563"/>
                  </a:cubicBezTo>
                  <a:cubicBezTo>
                    <a:pt x="705" y="561"/>
                    <a:pt x="702" y="560"/>
                    <a:pt x="699" y="559"/>
                  </a:cubicBezTo>
                  <a:cubicBezTo>
                    <a:pt x="698" y="559"/>
                    <a:pt x="697" y="558"/>
                    <a:pt x="696" y="558"/>
                  </a:cubicBezTo>
                  <a:cubicBezTo>
                    <a:pt x="696" y="558"/>
                    <a:pt x="695" y="558"/>
                    <a:pt x="694" y="557"/>
                  </a:cubicBezTo>
                  <a:cubicBezTo>
                    <a:pt x="692" y="557"/>
                    <a:pt x="690" y="556"/>
                    <a:pt x="688" y="556"/>
                  </a:cubicBezTo>
                  <a:cubicBezTo>
                    <a:pt x="681" y="554"/>
                    <a:pt x="674" y="553"/>
                    <a:pt x="667" y="551"/>
                  </a:cubicBezTo>
                  <a:cubicBezTo>
                    <a:pt x="665" y="551"/>
                    <a:pt x="663" y="551"/>
                    <a:pt x="661" y="550"/>
                  </a:cubicBezTo>
                  <a:cubicBezTo>
                    <a:pt x="653" y="549"/>
                    <a:pt x="645" y="547"/>
                    <a:pt x="637" y="546"/>
                  </a:cubicBezTo>
                  <a:cubicBezTo>
                    <a:pt x="632" y="545"/>
                    <a:pt x="628" y="545"/>
                    <a:pt x="624" y="544"/>
                  </a:cubicBezTo>
                  <a:cubicBezTo>
                    <a:pt x="620" y="543"/>
                    <a:pt x="616" y="543"/>
                    <a:pt x="612" y="542"/>
                  </a:cubicBezTo>
                  <a:cubicBezTo>
                    <a:pt x="611" y="542"/>
                    <a:pt x="611" y="542"/>
                    <a:pt x="610" y="541"/>
                  </a:cubicBezTo>
                  <a:cubicBezTo>
                    <a:pt x="605" y="541"/>
                    <a:pt x="601" y="540"/>
                    <a:pt x="597" y="539"/>
                  </a:cubicBezTo>
                  <a:cubicBezTo>
                    <a:pt x="590" y="538"/>
                    <a:pt x="583" y="537"/>
                    <a:pt x="576" y="536"/>
                  </a:cubicBezTo>
                  <a:cubicBezTo>
                    <a:pt x="569" y="535"/>
                    <a:pt x="562" y="534"/>
                    <a:pt x="554" y="532"/>
                  </a:cubicBezTo>
                  <a:cubicBezTo>
                    <a:pt x="539" y="530"/>
                    <a:pt x="523" y="527"/>
                    <a:pt x="508" y="524"/>
                  </a:cubicBezTo>
                  <a:cubicBezTo>
                    <a:pt x="504" y="523"/>
                    <a:pt x="499" y="523"/>
                    <a:pt x="495" y="522"/>
                  </a:cubicBezTo>
                  <a:cubicBezTo>
                    <a:pt x="493" y="521"/>
                    <a:pt x="490" y="521"/>
                    <a:pt x="488" y="520"/>
                  </a:cubicBezTo>
                  <a:cubicBezTo>
                    <a:pt x="481" y="519"/>
                    <a:pt x="475" y="518"/>
                    <a:pt x="469" y="516"/>
                  </a:cubicBezTo>
                  <a:cubicBezTo>
                    <a:pt x="464" y="515"/>
                    <a:pt x="459" y="514"/>
                    <a:pt x="454" y="513"/>
                  </a:cubicBezTo>
                  <a:cubicBezTo>
                    <a:pt x="452" y="513"/>
                    <a:pt x="449" y="512"/>
                    <a:pt x="447" y="512"/>
                  </a:cubicBezTo>
                  <a:cubicBezTo>
                    <a:pt x="439" y="510"/>
                    <a:pt x="432" y="508"/>
                    <a:pt x="425" y="507"/>
                  </a:cubicBezTo>
                  <a:cubicBezTo>
                    <a:pt x="424" y="506"/>
                    <a:pt x="422" y="506"/>
                    <a:pt x="421" y="506"/>
                  </a:cubicBezTo>
                  <a:cubicBezTo>
                    <a:pt x="418" y="505"/>
                    <a:pt x="414" y="504"/>
                    <a:pt x="411" y="503"/>
                  </a:cubicBezTo>
                  <a:cubicBezTo>
                    <a:pt x="408" y="502"/>
                    <a:pt x="405" y="501"/>
                    <a:pt x="402" y="500"/>
                  </a:cubicBezTo>
                  <a:cubicBezTo>
                    <a:pt x="399" y="500"/>
                    <a:pt x="396" y="499"/>
                    <a:pt x="393" y="498"/>
                  </a:cubicBezTo>
                  <a:cubicBezTo>
                    <a:pt x="389" y="497"/>
                    <a:pt x="386" y="496"/>
                    <a:pt x="382" y="495"/>
                  </a:cubicBezTo>
                  <a:cubicBezTo>
                    <a:pt x="380" y="494"/>
                    <a:pt x="377" y="493"/>
                    <a:pt x="374" y="492"/>
                  </a:cubicBezTo>
                  <a:cubicBezTo>
                    <a:pt x="372" y="491"/>
                    <a:pt x="370" y="491"/>
                    <a:pt x="367" y="490"/>
                  </a:cubicBezTo>
                  <a:cubicBezTo>
                    <a:pt x="365" y="489"/>
                    <a:pt x="363" y="488"/>
                    <a:pt x="361" y="488"/>
                  </a:cubicBezTo>
                  <a:cubicBezTo>
                    <a:pt x="359" y="487"/>
                    <a:pt x="357" y="486"/>
                    <a:pt x="355" y="485"/>
                  </a:cubicBezTo>
                  <a:cubicBezTo>
                    <a:pt x="349" y="483"/>
                    <a:pt x="343" y="481"/>
                    <a:pt x="337" y="478"/>
                  </a:cubicBezTo>
                  <a:cubicBezTo>
                    <a:pt x="335" y="477"/>
                    <a:pt x="334" y="477"/>
                    <a:pt x="332" y="476"/>
                  </a:cubicBezTo>
                  <a:cubicBezTo>
                    <a:pt x="317" y="469"/>
                    <a:pt x="304" y="462"/>
                    <a:pt x="292" y="453"/>
                  </a:cubicBezTo>
                  <a:cubicBezTo>
                    <a:pt x="292" y="453"/>
                    <a:pt x="291" y="453"/>
                    <a:pt x="290" y="452"/>
                  </a:cubicBezTo>
                  <a:cubicBezTo>
                    <a:pt x="288" y="450"/>
                    <a:pt x="286" y="449"/>
                    <a:pt x="284" y="447"/>
                  </a:cubicBezTo>
                  <a:cubicBezTo>
                    <a:pt x="282" y="446"/>
                    <a:pt x="281" y="445"/>
                    <a:pt x="280" y="444"/>
                  </a:cubicBezTo>
                  <a:cubicBezTo>
                    <a:pt x="276" y="440"/>
                    <a:pt x="272" y="436"/>
                    <a:pt x="268" y="432"/>
                  </a:cubicBezTo>
                  <a:cubicBezTo>
                    <a:pt x="266" y="431"/>
                    <a:pt x="265" y="430"/>
                    <a:pt x="264" y="429"/>
                  </a:cubicBezTo>
                  <a:cubicBezTo>
                    <a:pt x="262" y="428"/>
                    <a:pt x="260" y="426"/>
                    <a:pt x="258" y="424"/>
                  </a:cubicBezTo>
                  <a:cubicBezTo>
                    <a:pt x="256" y="423"/>
                    <a:pt x="254" y="421"/>
                    <a:pt x="252" y="419"/>
                  </a:cubicBezTo>
                  <a:cubicBezTo>
                    <a:pt x="249" y="417"/>
                    <a:pt x="247" y="416"/>
                    <a:pt x="245" y="414"/>
                  </a:cubicBezTo>
                  <a:cubicBezTo>
                    <a:pt x="244" y="413"/>
                    <a:pt x="242" y="412"/>
                    <a:pt x="241" y="410"/>
                  </a:cubicBezTo>
                  <a:cubicBezTo>
                    <a:pt x="208" y="384"/>
                    <a:pt x="168" y="355"/>
                    <a:pt x="129" y="329"/>
                  </a:cubicBezTo>
                  <a:cubicBezTo>
                    <a:pt x="129" y="329"/>
                    <a:pt x="129" y="329"/>
                    <a:pt x="129" y="329"/>
                  </a:cubicBezTo>
                  <a:cubicBezTo>
                    <a:pt x="125" y="326"/>
                    <a:pt x="121" y="323"/>
                    <a:pt x="117" y="320"/>
                  </a:cubicBezTo>
                  <a:cubicBezTo>
                    <a:pt x="113" y="318"/>
                    <a:pt x="110" y="315"/>
                    <a:pt x="106" y="313"/>
                  </a:cubicBezTo>
                  <a:cubicBezTo>
                    <a:pt x="104" y="311"/>
                    <a:pt x="101" y="309"/>
                    <a:pt x="99" y="308"/>
                  </a:cubicBezTo>
                  <a:cubicBezTo>
                    <a:pt x="88" y="300"/>
                    <a:pt x="78" y="294"/>
                    <a:pt x="68" y="287"/>
                  </a:cubicBezTo>
                  <a:cubicBezTo>
                    <a:pt x="29" y="261"/>
                    <a:pt x="0" y="243"/>
                    <a:pt x="0" y="243"/>
                  </a:cubicBezTo>
                  <a:cubicBezTo>
                    <a:pt x="0" y="243"/>
                    <a:pt x="7" y="230"/>
                    <a:pt x="33" y="221"/>
                  </a:cubicBezTo>
                  <a:cubicBezTo>
                    <a:pt x="43" y="217"/>
                    <a:pt x="55" y="215"/>
                    <a:pt x="71" y="213"/>
                  </a:cubicBezTo>
                  <a:cubicBezTo>
                    <a:pt x="73" y="213"/>
                    <a:pt x="73" y="213"/>
                    <a:pt x="73" y="213"/>
                  </a:cubicBezTo>
                  <a:cubicBezTo>
                    <a:pt x="74" y="213"/>
                    <a:pt x="74" y="213"/>
                    <a:pt x="75" y="213"/>
                  </a:cubicBezTo>
                  <a:cubicBezTo>
                    <a:pt x="77" y="213"/>
                    <a:pt x="78" y="213"/>
                    <a:pt x="79" y="213"/>
                  </a:cubicBezTo>
                  <a:cubicBezTo>
                    <a:pt x="81" y="213"/>
                    <a:pt x="82" y="213"/>
                    <a:pt x="84" y="214"/>
                  </a:cubicBezTo>
                  <a:cubicBezTo>
                    <a:pt x="85" y="214"/>
                    <a:pt x="86" y="214"/>
                    <a:pt x="87" y="214"/>
                  </a:cubicBezTo>
                  <a:cubicBezTo>
                    <a:pt x="95" y="216"/>
                    <a:pt x="103" y="218"/>
                    <a:pt x="113" y="221"/>
                  </a:cubicBezTo>
                  <a:cubicBezTo>
                    <a:pt x="115" y="222"/>
                    <a:pt x="117" y="223"/>
                    <a:pt x="119" y="224"/>
                  </a:cubicBezTo>
                  <a:cubicBezTo>
                    <a:pt x="120" y="224"/>
                    <a:pt x="121" y="225"/>
                    <a:pt x="123" y="225"/>
                  </a:cubicBezTo>
                  <a:cubicBezTo>
                    <a:pt x="124" y="226"/>
                    <a:pt x="126" y="227"/>
                    <a:pt x="128" y="227"/>
                  </a:cubicBezTo>
                  <a:cubicBezTo>
                    <a:pt x="130" y="228"/>
                    <a:pt x="132" y="229"/>
                    <a:pt x="133" y="230"/>
                  </a:cubicBezTo>
                  <a:cubicBezTo>
                    <a:pt x="134" y="230"/>
                    <a:pt x="135" y="230"/>
                    <a:pt x="135" y="230"/>
                  </a:cubicBezTo>
                  <a:cubicBezTo>
                    <a:pt x="135" y="230"/>
                    <a:pt x="135" y="230"/>
                    <a:pt x="135" y="230"/>
                  </a:cubicBezTo>
                  <a:cubicBezTo>
                    <a:pt x="140" y="232"/>
                    <a:pt x="146" y="235"/>
                    <a:pt x="151" y="237"/>
                  </a:cubicBezTo>
                  <a:cubicBezTo>
                    <a:pt x="153" y="238"/>
                    <a:pt x="154" y="239"/>
                    <a:pt x="156" y="239"/>
                  </a:cubicBezTo>
                  <a:cubicBezTo>
                    <a:pt x="157" y="240"/>
                    <a:pt x="157" y="240"/>
                    <a:pt x="158" y="240"/>
                  </a:cubicBezTo>
                  <a:cubicBezTo>
                    <a:pt x="170" y="245"/>
                    <a:pt x="182" y="251"/>
                    <a:pt x="195" y="256"/>
                  </a:cubicBezTo>
                  <a:cubicBezTo>
                    <a:pt x="195" y="256"/>
                    <a:pt x="196" y="257"/>
                    <a:pt x="197" y="257"/>
                  </a:cubicBezTo>
                  <a:cubicBezTo>
                    <a:pt x="211" y="263"/>
                    <a:pt x="226" y="268"/>
                    <a:pt x="241" y="273"/>
                  </a:cubicBezTo>
                  <a:cubicBezTo>
                    <a:pt x="293" y="290"/>
                    <a:pt x="368" y="304"/>
                    <a:pt x="412" y="273"/>
                  </a:cubicBezTo>
                  <a:cubicBezTo>
                    <a:pt x="438" y="255"/>
                    <a:pt x="458" y="224"/>
                    <a:pt x="461" y="198"/>
                  </a:cubicBezTo>
                  <a:cubicBezTo>
                    <a:pt x="461" y="195"/>
                    <a:pt x="461" y="192"/>
                    <a:pt x="461" y="189"/>
                  </a:cubicBezTo>
                  <a:cubicBezTo>
                    <a:pt x="461" y="188"/>
                    <a:pt x="461" y="188"/>
                    <a:pt x="461" y="187"/>
                  </a:cubicBezTo>
                  <a:cubicBezTo>
                    <a:pt x="461" y="186"/>
                    <a:pt x="461" y="186"/>
                    <a:pt x="460" y="185"/>
                  </a:cubicBezTo>
                  <a:cubicBezTo>
                    <a:pt x="460" y="184"/>
                    <a:pt x="460" y="184"/>
                    <a:pt x="460" y="183"/>
                  </a:cubicBezTo>
                  <a:cubicBezTo>
                    <a:pt x="460" y="182"/>
                    <a:pt x="460" y="182"/>
                    <a:pt x="460" y="181"/>
                  </a:cubicBezTo>
                  <a:cubicBezTo>
                    <a:pt x="459" y="181"/>
                    <a:pt x="459" y="180"/>
                    <a:pt x="459" y="180"/>
                  </a:cubicBezTo>
                  <a:cubicBezTo>
                    <a:pt x="459" y="179"/>
                    <a:pt x="458" y="177"/>
                    <a:pt x="457" y="176"/>
                  </a:cubicBezTo>
                  <a:cubicBezTo>
                    <a:pt x="457" y="175"/>
                    <a:pt x="457" y="175"/>
                    <a:pt x="456" y="174"/>
                  </a:cubicBezTo>
                  <a:cubicBezTo>
                    <a:pt x="456" y="174"/>
                    <a:pt x="456" y="173"/>
                    <a:pt x="455" y="172"/>
                  </a:cubicBezTo>
                  <a:cubicBezTo>
                    <a:pt x="455" y="172"/>
                    <a:pt x="454" y="171"/>
                    <a:pt x="453" y="170"/>
                  </a:cubicBezTo>
                  <a:cubicBezTo>
                    <a:pt x="453" y="169"/>
                    <a:pt x="452" y="169"/>
                    <a:pt x="451" y="168"/>
                  </a:cubicBezTo>
                  <a:cubicBezTo>
                    <a:pt x="451" y="168"/>
                    <a:pt x="450" y="167"/>
                    <a:pt x="450" y="167"/>
                  </a:cubicBezTo>
                  <a:cubicBezTo>
                    <a:pt x="448" y="166"/>
                    <a:pt x="446" y="165"/>
                    <a:pt x="444" y="164"/>
                  </a:cubicBezTo>
                  <a:cubicBezTo>
                    <a:pt x="443" y="163"/>
                    <a:pt x="442" y="163"/>
                    <a:pt x="441" y="162"/>
                  </a:cubicBezTo>
                  <a:cubicBezTo>
                    <a:pt x="436" y="161"/>
                    <a:pt x="430" y="160"/>
                    <a:pt x="423" y="160"/>
                  </a:cubicBezTo>
                  <a:cubicBezTo>
                    <a:pt x="375" y="160"/>
                    <a:pt x="287" y="192"/>
                    <a:pt x="253" y="190"/>
                  </a:cubicBezTo>
                  <a:cubicBezTo>
                    <a:pt x="281" y="158"/>
                    <a:pt x="281" y="158"/>
                    <a:pt x="281" y="158"/>
                  </a:cubicBezTo>
                  <a:cubicBezTo>
                    <a:pt x="303" y="132"/>
                    <a:pt x="303" y="132"/>
                    <a:pt x="303" y="132"/>
                  </a:cubicBezTo>
                  <a:cubicBezTo>
                    <a:pt x="347" y="79"/>
                    <a:pt x="347" y="79"/>
                    <a:pt x="347" y="79"/>
                  </a:cubicBezTo>
                  <a:cubicBezTo>
                    <a:pt x="360" y="63"/>
                    <a:pt x="360" y="63"/>
                    <a:pt x="360" y="63"/>
                  </a:cubicBezTo>
                  <a:cubicBezTo>
                    <a:pt x="380" y="57"/>
                    <a:pt x="400" y="51"/>
                    <a:pt x="420" y="45"/>
                  </a:cubicBezTo>
                  <a:cubicBezTo>
                    <a:pt x="420" y="45"/>
                    <a:pt x="420" y="45"/>
                    <a:pt x="420" y="45"/>
                  </a:cubicBezTo>
                  <a:cubicBezTo>
                    <a:pt x="480" y="25"/>
                    <a:pt x="533" y="7"/>
                    <a:pt x="548" y="2"/>
                  </a:cubicBezTo>
                  <a:cubicBezTo>
                    <a:pt x="550" y="1"/>
                    <a:pt x="552" y="0"/>
                    <a:pt x="552" y="0"/>
                  </a:cubicBezTo>
                  <a:cubicBezTo>
                    <a:pt x="552" y="0"/>
                    <a:pt x="564" y="8"/>
                    <a:pt x="584" y="24"/>
                  </a:cubicBezTo>
                  <a:cubicBezTo>
                    <a:pt x="631" y="62"/>
                    <a:pt x="721" y="143"/>
                    <a:pt x="801" y="268"/>
                  </a:cubicBezTo>
                  <a:cubicBezTo>
                    <a:pt x="840" y="330"/>
                    <a:pt x="877" y="402"/>
                    <a:pt x="905" y="485"/>
                  </a:cubicBezTo>
                  <a:cubicBezTo>
                    <a:pt x="905" y="485"/>
                    <a:pt x="905" y="485"/>
                    <a:pt x="905" y="485"/>
                  </a:cubicBezTo>
                  <a:cubicBezTo>
                    <a:pt x="910" y="498"/>
                    <a:pt x="914" y="512"/>
                    <a:pt x="918" y="526"/>
                  </a:cubicBezTo>
                  <a:cubicBezTo>
                    <a:pt x="918" y="526"/>
                    <a:pt x="934" y="547"/>
                    <a:pt x="960" y="582"/>
                  </a:cubicBezTo>
                  <a:cubicBezTo>
                    <a:pt x="1041" y="691"/>
                    <a:pt x="1224" y="945"/>
                    <a:pt x="1360" y="1194"/>
                  </a:cubicBezTo>
                  <a:close/>
                </a:path>
              </a:pathLst>
            </a:custGeom>
            <a:gradFill>
              <a:gsLst>
                <a:gs pos="0">
                  <a:srgbClr val="E5C3FF"/>
                </a:gs>
                <a:gs pos="65000">
                  <a:srgbClr val="B0C7FF"/>
                </a:gs>
              </a:gsLst>
              <a:lin ang="0" scaled="0"/>
            </a:gra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dirty="0"/>
            </a:p>
          </p:txBody>
        </p:sp>
        <p:sp>
          <p:nvSpPr>
            <p:cNvPr id="55" name="Figura a mano libera 32">
              <a:extLst>
                <a:ext uri="{FF2B5EF4-FFF2-40B4-BE49-F238E27FC236}">
                  <a16:creationId xmlns:a16="http://schemas.microsoft.com/office/drawing/2014/main" id="{742FC6CF-44F1-407F-BEB2-8F383DCEC064}"/>
                </a:ext>
              </a:extLst>
            </p:cNvPr>
            <p:cNvSpPr>
              <a:spLocks/>
            </p:cNvSpPr>
            <p:nvPr/>
          </p:nvSpPr>
          <p:spPr bwMode="auto">
            <a:xfrm>
              <a:off x="7721066" y="1559272"/>
              <a:ext cx="2833086" cy="2015954"/>
            </a:xfrm>
            <a:custGeom>
              <a:avLst/>
              <a:gdLst>
                <a:gd name="T0" fmla="*/ 723 w 841"/>
                <a:gd name="T1" fmla="*/ 599 h 599"/>
                <a:gd name="T2" fmla="*/ 720 w 841"/>
                <a:gd name="T3" fmla="*/ 589 h 599"/>
                <a:gd name="T4" fmla="*/ 717 w 841"/>
                <a:gd name="T5" fmla="*/ 581 h 599"/>
                <a:gd name="T6" fmla="*/ 704 w 841"/>
                <a:gd name="T7" fmla="*/ 552 h 599"/>
                <a:gd name="T8" fmla="*/ 696 w 841"/>
                <a:gd name="T9" fmla="*/ 542 h 599"/>
                <a:gd name="T10" fmla="*/ 689 w 841"/>
                <a:gd name="T11" fmla="*/ 536 h 599"/>
                <a:gd name="T12" fmla="*/ 685 w 841"/>
                <a:gd name="T13" fmla="*/ 533 h 599"/>
                <a:gd name="T14" fmla="*/ 666 w 841"/>
                <a:gd name="T15" fmla="*/ 524 h 599"/>
                <a:gd name="T16" fmla="*/ 661 w 841"/>
                <a:gd name="T17" fmla="*/ 522 h 599"/>
                <a:gd name="T18" fmla="*/ 634 w 841"/>
                <a:gd name="T19" fmla="*/ 516 h 599"/>
                <a:gd name="T20" fmla="*/ 604 w 841"/>
                <a:gd name="T21" fmla="*/ 511 h 599"/>
                <a:gd name="T22" fmla="*/ 579 w 841"/>
                <a:gd name="T23" fmla="*/ 507 h 599"/>
                <a:gd name="T24" fmla="*/ 564 w 841"/>
                <a:gd name="T25" fmla="*/ 504 h 599"/>
                <a:gd name="T26" fmla="*/ 521 w 841"/>
                <a:gd name="T27" fmla="*/ 497 h 599"/>
                <a:gd name="T28" fmla="*/ 462 w 841"/>
                <a:gd name="T29" fmla="*/ 487 h 599"/>
                <a:gd name="T30" fmla="*/ 436 w 841"/>
                <a:gd name="T31" fmla="*/ 481 h 599"/>
                <a:gd name="T32" fmla="*/ 414 w 841"/>
                <a:gd name="T33" fmla="*/ 477 h 599"/>
                <a:gd name="T34" fmla="*/ 388 w 841"/>
                <a:gd name="T35" fmla="*/ 471 h 599"/>
                <a:gd name="T36" fmla="*/ 369 w 841"/>
                <a:gd name="T37" fmla="*/ 465 h 599"/>
                <a:gd name="T38" fmla="*/ 349 w 841"/>
                <a:gd name="T39" fmla="*/ 460 h 599"/>
                <a:gd name="T40" fmla="*/ 334 w 841"/>
                <a:gd name="T41" fmla="*/ 455 h 599"/>
                <a:gd name="T42" fmla="*/ 322 w 841"/>
                <a:gd name="T43" fmla="*/ 450 h 599"/>
                <a:gd name="T44" fmla="*/ 299 w 841"/>
                <a:gd name="T45" fmla="*/ 441 h 599"/>
                <a:gd name="T46" fmla="*/ 257 w 841"/>
                <a:gd name="T47" fmla="*/ 417 h 599"/>
                <a:gd name="T48" fmla="*/ 247 w 841"/>
                <a:gd name="T49" fmla="*/ 409 h 599"/>
                <a:gd name="T50" fmla="*/ 231 w 841"/>
                <a:gd name="T51" fmla="*/ 394 h 599"/>
                <a:gd name="T52" fmla="*/ 219 w 841"/>
                <a:gd name="T53" fmla="*/ 384 h 599"/>
                <a:gd name="T54" fmla="*/ 208 w 841"/>
                <a:gd name="T55" fmla="*/ 375 h 599"/>
                <a:gd name="T56" fmla="*/ 96 w 841"/>
                <a:gd name="T57" fmla="*/ 294 h 599"/>
                <a:gd name="T58" fmla="*/ 73 w 841"/>
                <a:gd name="T59" fmla="*/ 278 h 599"/>
                <a:gd name="T60" fmla="*/ 52 w 841"/>
                <a:gd name="T61" fmla="*/ 231 h 599"/>
                <a:gd name="T62" fmla="*/ 38 w 841"/>
                <a:gd name="T63" fmla="*/ 178 h 599"/>
                <a:gd name="T64" fmla="*/ 42 w 841"/>
                <a:gd name="T65" fmla="*/ 178 h 599"/>
                <a:gd name="T66" fmla="*/ 51 w 841"/>
                <a:gd name="T67" fmla="*/ 179 h 599"/>
                <a:gd name="T68" fmla="*/ 80 w 841"/>
                <a:gd name="T69" fmla="*/ 186 h 599"/>
                <a:gd name="T70" fmla="*/ 90 w 841"/>
                <a:gd name="T71" fmla="*/ 190 h 599"/>
                <a:gd name="T72" fmla="*/ 100 w 841"/>
                <a:gd name="T73" fmla="*/ 195 h 599"/>
                <a:gd name="T74" fmla="*/ 102 w 841"/>
                <a:gd name="T75" fmla="*/ 195 h 599"/>
                <a:gd name="T76" fmla="*/ 154 w 841"/>
                <a:gd name="T77" fmla="*/ 229 h 599"/>
                <a:gd name="T78" fmla="*/ 428 w 841"/>
                <a:gd name="T79" fmla="*/ 189 h 599"/>
                <a:gd name="T80" fmla="*/ 428 w 841"/>
                <a:gd name="T81" fmla="*/ 163 h 599"/>
                <a:gd name="T82" fmla="*/ 428 w 841"/>
                <a:gd name="T83" fmla="*/ 152 h 599"/>
                <a:gd name="T84" fmla="*/ 427 w 841"/>
                <a:gd name="T85" fmla="*/ 148 h 599"/>
                <a:gd name="T86" fmla="*/ 426 w 841"/>
                <a:gd name="T87" fmla="*/ 145 h 599"/>
                <a:gd name="T88" fmla="*/ 423 w 841"/>
                <a:gd name="T89" fmla="*/ 139 h 599"/>
                <a:gd name="T90" fmla="*/ 420 w 841"/>
                <a:gd name="T91" fmla="*/ 135 h 599"/>
                <a:gd name="T92" fmla="*/ 417 w 841"/>
                <a:gd name="T93" fmla="*/ 132 h 599"/>
                <a:gd name="T94" fmla="*/ 408 w 841"/>
                <a:gd name="T95" fmla="*/ 127 h 599"/>
                <a:gd name="T96" fmla="*/ 220 w 841"/>
                <a:gd name="T97" fmla="*/ 155 h 599"/>
                <a:gd name="T98" fmla="*/ 270 w 841"/>
                <a:gd name="T99" fmla="*/ 97 h 599"/>
                <a:gd name="T100" fmla="*/ 594 w 841"/>
                <a:gd name="T101" fmla="*/ 148 h 599"/>
                <a:gd name="T102" fmla="*/ 832 w 841"/>
                <a:gd name="T103" fmla="*/ 544 h 5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841" h="599">
                  <a:moveTo>
                    <a:pt x="832" y="544"/>
                  </a:moveTo>
                  <a:cubicBezTo>
                    <a:pt x="827" y="548"/>
                    <a:pt x="784" y="581"/>
                    <a:pt x="723" y="599"/>
                  </a:cubicBezTo>
                  <a:cubicBezTo>
                    <a:pt x="722" y="597"/>
                    <a:pt x="721" y="595"/>
                    <a:pt x="721" y="593"/>
                  </a:cubicBezTo>
                  <a:cubicBezTo>
                    <a:pt x="721" y="592"/>
                    <a:pt x="720" y="590"/>
                    <a:pt x="720" y="589"/>
                  </a:cubicBezTo>
                  <a:cubicBezTo>
                    <a:pt x="719" y="587"/>
                    <a:pt x="719" y="585"/>
                    <a:pt x="718" y="583"/>
                  </a:cubicBezTo>
                  <a:cubicBezTo>
                    <a:pt x="718" y="583"/>
                    <a:pt x="718" y="582"/>
                    <a:pt x="717" y="581"/>
                  </a:cubicBezTo>
                  <a:cubicBezTo>
                    <a:pt x="714" y="570"/>
                    <a:pt x="710" y="561"/>
                    <a:pt x="705" y="554"/>
                  </a:cubicBezTo>
                  <a:cubicBezTo>
                    <a:pt x="704" y="553"/>
                    <a:pt x="704" y="553"/>
                    <a:pt x="704" y="552"/>
                  </a:cubicBezTo>
                  <a:cubicBezTo>
                    <a:pt x="702" y="549"/>
                    <a:pt x="699" y="546"/>
                    <a:pt x="697" y="544"/>
                  </a:cubicBezTo>
                  <a:cubicBezTo>
                    <a:pt x="697" y="543"/>
                    <a:pt x="696" y="543"/>
                    <a:pt x="696" y="542"/>
                  </a:cubicBezTo>
                  <a:cubicBezTo>
                    <a:pt x="694" y="541"/>
                    <a:pt x="692" y="539"/>
                    <a:pt x="690" y="537"/>
                  </a:cubicBezTo>
                  <a:cubicBezTo>
                    <a:pt x="690" y="537"/>
                    <a:pt x="690" y="536"/>
                    <a:pt x="689" y="536"/>
                  </a:cubicBezTo>
                  <a:cubicBezTo>
                    <a:pt x="689" y="536"/>
                    <a:pt x="689" y="536"/>
                    <a:pt x="688" y="536"/>
                  </a:cubicBezTo>
                  <a:cubicBezTo>
                    <a:pt x="687" y="535"/>
                    <a:pt x="686" y="534"/>
                    <a:pt x="685" y="533"/>
                  </a:cubicBezTo>
                  <a:cubicBezTo>
                    <a:pt x="682" y="531"/>
                    <a:pt x="679" y="529"/>
                    <a:pt x="676" y="528"/>
                  </a:cubicBezTo>
                  <a:cubicBezTo>
                    <a:pt x="672" y="526"/>
                    <a:pt x="669" y="525"/>
                    <a:pt x="666" y="524"/>
                  </a:cubicBezTo>
                  <a:cubicBezTo>
                    <a:pt x="665" y="524"/>
                    <a:pt x="664" y="523"/>
                    <a:pt x="663" y="523"/>
                  </a:cubicBezTo>
                  <a:cubicBezTo>
                    <a:pt x="663" y="523"/>
                    <a:pt x="662" y="523"/>
                    <a:pt x="661" y="522"/>
                  </a:cubicBezTo>
                  <a:cubicBezTo>
                    <a:pt x="659" y="522"/>
                    <a:pt x="657" y="521"/>
                    <a:pt x="655" y="521"/>
                  </a:cubicBezTo>
                  <a:cubicBezTo>
                    <a:pt x="648" y="519"/>
                    <a:pt x="641" y="518"/>
                    <a:pt x="634" y="516"/>
                  </a:cubicBezTo>
                  <a:cubicBezTo>
                    <a:pt x="632" y="516"/>
                    <a:pt x="630" y="516"/>
                    <a:pt x="628" y="515"/>
                  </a:cubicBezTo>
                  <a:cubicBezTo>
                    <a:pt x="620" y="514"/>
                    <a:pt x="612" y="512"/>
                    <a:pt x="604" y="511"/>
                  </a:cubicBezTo>
                  <a:cubicBezTo>
                    <a:pt x="599" y="510"/>
                    <a:pt x="595" y="510"/>
                    <a:pt x="591" y="509"/>
                  </a:cubicBezTo>
                  <a:cubicBezTo>
                    <a:pt x="587" y="508"/>
                    <a:pt x="583" y="508"/>
                    <a:pt x="579" y="507"/>
                  </a:cubicBezTo>
                  <a:cubicBezTo>
                    <a:pt x="578" y="507"/>
                    <a:pt x="578" y="507"/>
                    <a:pt x="577" y="506"/>
                  </a:cubicBezTo>
                  <a:cubicBezTo>
                    <a:pt x="572" y="506"/>
                    <a:pt x="568" y="505"/>
                    <a:pt x="564" y="504"/>
                  </a:cubicBezTo>
                  <a:cubicBezTo>
                    <a:pt x="557" y="503"/>
                    <a:pt x="550" y="502"/>
                    <a:pt x="543" y="501"/>
                  </a:cubicBezTo>
                  <a:cubicBezTo>
                    <a:pt x="536" y="500"/>
                    <a:pt x="529" y="499"/>
                    <a:pt x="521" y="497"/>
                  </a:cubicBezTo>
                  <a:cubicBezTo>
                    <a:pt x="506" y="495"/>
                    <a:pt x="490" y="492"/>
                    <a:pt x="475" y="489"/>
                  </a:cubicBezTo>
                  <a:cubicBezTo>
                    <a:pt x="471" y="488"/>
                    <a:pt x="466" y="488"/>
                    <a:pt x="462" y="487"/>
                  </a:cubicBezTo>
                  <a:cubicBezTo>
                    <a:pt x="460" y="486"/>
                    <a:pt x="457" y="486"/>
                    <a:pt x="455" y="485"/>
                  </a:cubicBezTo>
                  <a:cubicBezTo>
                    <a:pt x="448" y="484"/>
                    <a:pt x="442" y="483"/>
                    <a:pt x="436" y="481"/>
                  </a:cubicBezTo>
                  <a:cubicBezTo>
                    <a:pt x="431" y="480"/>
                    <a:pt x="426" y="479"/>
                    <a:pt x="421" y="478"/>
                  </a:cubicBezTo>
                  <a:cubicBezTo>
                    <a:pt x="419" y="478"/>
                    <a:pt x="416" y="477"/>
                    <a:pt x="414" y="477"/>
                  </a:cubicBezTo>
                  <a:cubicBezTo>
                    <a:pt x="406" y="475"/>
                    <a:pt x="399" y="473"/>
                    <a:pt x="392" y="472"/>
                  </a:cubicBezTo>
                  <a:cubicBezTo>
                    <a:pt x="391" y="471"/>
                    <a:pt x="389" y="471"/>
                    <a:pt x="388" y="471"/>
                  </a:cubicBezTo>
                  <a:cubicBezTo>
                    <a:pt x="385" y="470"/>
                    <a:pt x="381" y="469"/>
                    <a:pt x="378" y="468"/>
                  </a:cubicBezTo>
                  <a:cubicBezTo>
                    <a:pt x="375" y="467"/>
                    <a:pt x="372" y="466"/>
                    <a:pt x="369" y="465"/>
                  </a:cubicBezTo>
                  <a:cubicBezTo>
                    <a:pt x="366" y="465"/>
                    <a:pt x="363" y="464"/>
                    <a:pt x="360" y="463"/>
                  </a:cubicBezTo>
                  <a:cubicBezTo>
                    <a:pt x="356" y="462"/>
                    <a:pt x="353" y="461"/>
                    <a:pt x="349" y="460"/>
                  </a:cubicBezTo>
                  <a:cubicBezTo>
                    <a:pt x="347" y="459"/>
                    <a:pt x="344" y="458"/>
                    <a:pt x="341" y="457"/>
                  </a:cubicBezTo>
                  <a:cubicBezTo>
                    <a:pt x="339" y="456"/>
                    <a:pt x="337" y="456"/>
                    <a:pt x="334" y="455"/>
                  </a:cubicBezTo>
                  <a:cubicBezTo>
                    <a:pt x="332" y="454"/>
                    <a:pt x="330" y="453"/>
                    <a:pt x="328" y="453"/>
                  </a:cubicBezTo>
                  <a:cubicBezTo>
                    <a:pt x="326" y="452"/>
                    <a:pt x="324" y="451"/>
                    <a:pt x="322" y="450"/>
                  </a:cubicBezTo>
                  <a:cubicBezTo>
                    <a:pt x="316" y="448"/>
                    <a:pt x="310" y="446"/>
                    <a:pt x="304" y="443"/>
                  </a:cubicBezTo>
                  <a:cubicBezTo>
                    <a:pt x="302" y="442"/>
                    <a:pt x="301" y="442"/>
                    <a:pt x="299" y="441"/>
                  </a:cubicBezTo>
                  <a:cubicBezTo>
                    <a:pt x="284" y="434"/>
                    <a:pt x="271" y="427"/>
                    <a:pt x="259" y="418"/>
                  </a:cubicBezTo>
                  <a:cubicBezTo>
                    <a:pt x="259" y="418"/>
                    <a:pt x="258" y="418"/>
                    <a:pt x="257" y="417"/>
                  </a:cubicBezTo>
                  <a:cubicBezTo>
                    <a:pt x="255" y="415"/>
                    <a:pt x="253" y="414"/>
                    <a:pt x="251" y="412"/>
                  </a:cubicBezTo>
                  <a:cubicBezTo>
                    <a:pt x="249" y="411"/>
                    <a:pt x="248" y="410"/>
                    <a:pt x="247" y="409"/>
                  </a:cubicBezTo>
                  <a:cubicBezTo>
                    <a:pt x="243" y="405"/>
                    <a:pt x="239" y="401"/>
                    <a:pt x="235" y="397"/>
                  </a:cubicBezTo>
                  <a:cubicBezTo>
                    <a:pt x="233" y="396"/>
                    <a:pt x="232" y="395"/>
                    <a:pt x="231" y="394"/>
                  </a:cubicBezTo>
                  <a:cubicBezTo>
                    <a:pt x="229" y="393"/>
                    <a:pt x="227" y="391"/>
                    <a:pt x="225" y="389"/>
                  </a:cubicBezTo>
                  <a:cubicBezTo>
                    <a:pt x="223" y="388"/>
                    <a:pt x="221" y="386"/>
                    <a:pt x="219" y="384"/>
                  </a:cubicBezTo>
                  <a:cubicBezTo>
                    <a:pt x="216" y="382"/>
                    <a:pt x="214" y="381"/>
                    <a:pt x="212" y="379"/>
                  </a:cubicBezTo>
                  <a:cubicBezTo>
                    <a:pt x="211" y="378"/>
                    <a:pt x="209" y="377"/>
                    <a:pt x="208" y="375"/>
                  </a:cubicBezTo>
                  <a:cubicBezTo>
                    <a:pt x="175" y="349"/>
                    <a:pt x="135" y="320"/>
                    <a:pt x="96" y="294"/>
                  </a:cubicBezTo>
                  <a:cubicBezTo>
                    <a:pt x="96" y="294"/>
                    <a:pt x="96" y="294"/>
                    <a:pt x="96" y="294"/>
                  </a:cubicBezTo>
                  <a:cubicBezTo>
                    <a:pt x="92" y="291"/>
                    <a:pt x="88" y="288"/>
                    <a:pt x="84" y="285"/>
                  </a:cubicBezTo>
                  <a:cubicBezTo>
                    <a:pt x="80" y="283"/>
                    <a:pt x="77" y="280"/>
                    <a:pt x="73" y="278"/>
                  </a:cubicBezTo>
                  <a:cubicBezTo>
                    <a:pt x="71" y="276"/>
                    <a:pt x="68" y="274"/>
                    <a:pt x="66" y="273"/>
                  </a:cubicBezTo>
                  <a:cubicBezTo>
                    <a:pt x="65" y="256"/>
                    <a:pt x="60" y="242"/>
                    <a:pt x="52" y="231"/>
                  </a:cubicBezTo>
                  <a:cubicBezTo>
                    <a:pt x="38" y="211"/>
                    <a:pt x="16" y="198"/>
                    <a:pt x="0" y="186"/>
                  </a:cubicBezTo>
                  <a:cubicBezTo>
                    <a:pt x="10" y="182"/>
                    <a:pt x="22" y="180"/>
                    <a:pt x="38" y="178"/>
                  </a:cubicBezTo>
                  <a:cubicBezTo>
                    <a:pt x="40" y="178"/>
                    <a:pt x="40" y="178"/>
                    <a:pt x="40" y="178"/>
                  </a:cubicBezTo>
                  <a:cubicBezTo>
                    <a:pt x="41" y="178"/>
                    <a:pt x="41" y="178"/>
                    <a:pt x="42" y="178"/>
                  </a:cubicBezTo>
                  <a:cubicBezTo>
                    <a:pt x="44" y="178"/>
                    <a:pt x="45" y="178"/>
                    <a:pt x="46" y="178"/>
                  </a:cubicBezTo>
                  <a:cubicBezTo>
                    <a:pt x="48" y="178"/>
                    <a:pt x="49" y="178"/>
                    <a:pt x="51" y="179"/>
                  </a:cubicBezTo>
                  <a:cubicBezTo>
                    <a:pt x="52" y="179"/>
                    <a:pt x="53" y="179"/>
                    <a:pt x="54" y="179"/>
                  </a:cubicBezTo>
                  <a:cubicBezTo>
                    <a:pt x="62" y="181"/>
                    <a:pt x="70" y="183"/>
                    <a:pt x="80" y="186"/>
                  </a:cubicBezTo>
                  <a:cubicBezTo>
                    <a:pt x="82" y="187"/>
                    <a:pt x="84" y="188"/>
                    <a:pt x="86" y="189"/>
                  </a:cubicBezTo>
                  <a:cubicBezTo>
                    <a:pt x="87" y="189"/>
                    <a:pt x="88" y="190"/>
                    <a:pt x="90" y="190"/>
                  </a:cubicBezTo>
                  <a:cubicBezTo>
                    <a:pt x="91" y="191"/>
                    <a:pt x="93" y="192"/>
                    <a:pt x="95" y="192"/>
                  </a:cubicBezTo>
                  <a:cubicBezTo>
                    <a:pt x="97" y="193"/>
                    <a:pt x="99" y="194"/>
                    <a:pt x="100" y="195"/>
                  </a:cubicBezTo>
                  <a:cubicBezTo>
                    <a:pt x="101" y="195"/>
                    <a:pt x="101" y="195"/>
                    <a:pt x="102" y="195"/>
                  </a:cubicBezTo>
                  <a:cubicBezTo>
                    <a:pt x="102" y="195"/>
                    <a:pt x="102" y="195"/>
                    <a:pt x="102" y="195"/>
                  </a:cubicBezTo>
                  <a:cubicBezTo>
                    <a:pt x="102" y="195"/>
                    <a:pt x="102" y="195"/>
                    <a:pt x="102" y="195"/>
                  </a:cubicBezTo>
                  <a:cubicBezTo>
                    <a:pt x="116" y="207"/>
                    <a:pt x="134" y="218"/>
                    <a:pt x="154" y="229"/>
                  </a:cubicBezTo>
                  <a:cubicBezTo>
                    <a:pt x="251" y="280"/>
                    <a:pt x="405" y="310"/>
                    <a:pt x="428" y="196"/>
                  </a:cubicBezTo>
                  <a:cubicBezTo>
                    <a:pt x="429" y="193"/>
                    <a:pt x="429" y="191"/>
                    <a:pt x="428" y="189"/>
                  </a:cubicBezTo>
                  <a:cubicBezTo>
                    <a:pt x="430" y="180"/>
                    <a:pt x="430" y="171"/>
                    <a:pt x="428" y="163"/>
                  </a:cubicBezTo>
                  <a:cubicBezTo>
                    <a:pt x="428" y="163"/>
                    <a:pt x="428" y="163"/>
                    <a:pt x="428" y="163"/>
                  </a:cubicBezTo>
                  <a:cubicBezTo>
                    <a:pt x="428" y="160"/>
                    <a:pt x="428" y="157"/>
                    <a:pt x="428" y="154"/>
                  </a:cubicBezTo>
                  <a:cubicBezTo>
                    <a:pt x="428" y="153"/>
                    <a:pt x="428" y="153"/>
                    <a:pt x="428" y="152"/>
                  </a:cubicBezTo>
                  <a:cubicBezTo>
                    <a:pt x="428" y="151"/>
                    <a:pt x="428" y="151"/>
                    <a:pt x="427" y="150"/>
                  </a:cubicBezTo>
                  <a:cubicBezTo>
                    <a:pt x="427" y="149"/>
                    <a:pt x="427" y="149"/>
                    <a:pt x="427" y="148"/>
                  </a:cubicBezTo>
                  <a:cubicBezTo>
                    <a:pt x="427" y="147"/>
                    <a:pt x="427" y="147"/>
                    <a:pt x="427" y="146"/>
                  </a:cubicBezTo>
                  <a:cubicBezTo>
                    <a:pt x="426" y="146"/>
                    <a:pt x="426" y="145"/>
                    <a:pt x="426" y="145"/>
                  </a:cubicBezTo>
                  <a:cubicBezTo>
                    <a:pt x="426" y="144"/>
                    <a:pt x="425" y="142"/>
                    <a:pt x="424" y="141"/>
                  </a:cubicBezTo>
                  <a:cubicBezTo>
                    <a:pt x="424" y="140"/>
                    <a:pt x="424" y="140"/>
                    <a:pt x="423" y="139"/>
                  </a:cubicBezTo>
                  <a:cubicBezTo>
                    <a:pt x="423" y="139"/>
                    <a:pt x="423" y="138"/>
                    <a:pt x="422" y="137"/>
                  </a:cubicBezTo>
                  <a:cubicBezTo>
                    <a:pt x="422" y="137"/>
                    <a:pt x="421" y="136"/>
                    <a:pt x="420" y="135"/>
                  </a:cubicBezTo>
                  <a:cubicBezTo>
                    <a:pt x="420" y="134"/>
                    <a:pt x="419" y="134"/>
                    <a:pt x="418" y="133"/>
                  </a:cubicBezTo>
                  <a:cubicBezTo>
                    <a:pt x="418" y="133"/>
                    <a:pt x="417" y="132"/>
                    <a:pt x="417" y="132"/>
                  </a:cubicBezTo>
                  <a:cubicBezTo>
                    <a:pt x="415" y="131"/>
                    <a:pt x="413" y="130"/>
                    <a:pt x="411" y="129"/>
                  </a:cubicBezTo>
                  <a:cubicBezTo>
                    <a:pt x="410" y="128"/>
                    <a:pt x="409" y="128"/>
                    <a:pt x="408" y="127"/>
                  </a:cubicBezTo>
                  <a:cubicBezTo>
                    <a:pt x="403" y="126"/>
                    <a:pt x="397" y="125"/>
                    <a:pt x="390" y="125"/>
                  </a:cubicBezTo>
                  <a:cubicBezTo>
                    <a:pt x="342" y="125"/>
                    <a:pt x="254" y="157"/>
                    <a:pt x="220" y="155"/>
                  </a:cubicBezTo>
                  <a:cubicBezTo>
                    <a:pt x="248" y="123"/>
                    <a:pt x="248" y="123"/>
                    <a:pt x="248" y="123"/>
                  </a:cubicBezTo>
                  <a:cubicBezTo>
                    <a:pt x="270" y="97"/>
                    <a:pt x="270" y="97"/>
                    <a:pt x="270" y="97"/>
                  </a:cubicBezTo>
                  <a:cubicBezTo>
                    <a:pt x="333" y="79"/>
                    <a:pt x="410" y="61"/>
                    <a:pt x="464" y="53"/>
                  </a:cubicBezTo>
                  <a:cubicBezTo>
                    <a:pt x="541" y="42"/>
                    <a:pt x="566" y="0"/>
                    <a:pt x="594" y="148"/>
                  </a:cubicBezTo>
                  <a:cubicBezTo>
                    <a:pt x="621" y="297"/>
                    <a:pt x="682" y="329"/>
                    <a:pt x="730" y="361"/>
                  </a:cubicBezTo>
                  <a:cubicBezTo>
                    <a:pt x="779" y="394"/>
                    <a:pt x="841" y="538"/>
                    <a:pt x="832" y="54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dirty="0"/>
            </a:p>
          </p:txBody>
        </p:sp>
        <p:sp>
          <p:nvSpPr>
            <p:cNvPr id="56" name="Figura a mano libera 33">
              <a:extLst>
                <a:ext uri="{FF2B5EF4-FFF2-40B4-BE49-F238E27FC236}">
                  <a16:creationId xmlns:a16="http://schemas.microsoft.com/office/drawing/2014/main" id="{86469AEA-7511-41DC-A011-88DD81748329}"/>
                </a:ext>
              </a:extLst>
            </p:cNvPr>
            <p:cNvSpPr>
              <a:spLocks/>
            </p:cNvSpPr>
            <p:nvPr/>
          </p:nvSpPr>
          <p:spPr bwMode="auto">
            <a:xfrm>
              <a:off x="9860664" y="3197122"/>
              <a:ext cx="964074" cy="677360"/>
            </a:xfrm>
            <a:custGeom>
              <a:avLst/>
              <a:gdLst>
                <a:gd name="T0" fmla="*/ 462 w 538"/>
                <a:gd name="T1" fmla="*/ 0 h 378"/>
                <a:gd name="T2" fmla="*/ 0 w 538"/>
                <a:gd name="T3" fmla="*/ 245 h 378"/>
                <a:gd name="T4" fmla="*/ 0 w 538"/>
                <a:gd name="T5" fmla="*/ 378 h 378"/>
                <a:gd name="T6" fmla="*/ 538 w 538"/>
                <a:gd name="T7" fmla="*/ 100 h 378"/>
                <a:gd name="T8" fmla="*/ 462 w 538"/>
                <a:gd name="T9" fmla="*/ 0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8" h="378">
                  <a:moveTo>
                    <a:pt x="462" y="0"/>
                  </a:moveTo>
                  <a:lnTo>
                    <a:pt x="0" y="245"/>
                  </a:lnTo>
                  <a:lnTo>
                    <a:pt x="0" y="378"/>
                  </a:lnTo>
                  <a:lnTo>
                    <a:pt x="538" y="100"/>
                  </a:lnTo>
                  <a:lnTo>
                    <a:pt x="462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dirty="0"/>
            </a:p>
          </p:txBody>
        </p:sp>
        <p:sp>
          <p:nvSpPr>
            <p:cNvPr id="57" name="Figura a mano libera 34">
              <a:extLst>
                <a:ext uri="{FF2B5EF4-FFF2-40B4-BE49-F238E27FC236}">
                  <a16:creationId xmlns:a16="http://schemas.microsoft.com/office/drawing/2014/main" id="{A828F27C-2D7F-4EC9-819B-5E25949089DA}"/>
                </a:ext>
              </a:extLst>
            </p:cNvPr>
            <p:cNvSpPr>
              <a:spLocks/>
            </p:cNvSpPr>
            <p:nvPr/>
          </p:nvSpPr>
          <p:spPr bwMode="auto">
            <a:xfrm>
              <a:off x="9860664" y="3376318"/>
              <a:ext cx="2331338" cy="3436976"/>
            </a:xfrm>
            <a:custGeom>
              <a:avLst/>
              <a:gdLst>
                <a:gd name="T0" fmla="*/ 692 w 692"/>
                <a:gd name="T1" fmla="*/ 543 h 1021"/>
                <a:gd name="T2" fmla="*/ 692 w 692"/>
                <a:gd name="T3" fmla="*/ 1021 h 1021"/>
                <a:gd name="T4" fmla="*/ 529 w 692"/>
                <a:gd name="T5" fmla="*/ 922 h 1021"/>
                <a:gd name="T6" fmla="*/ 267 w 692"/>
                <a:gd name="T7" fmla="*/ 862 h 1021"/>
                <a:gd name="T8" fmla="*/ 222 w 692"/>
                <a:gd name="T9" fmla="*/ 855 h 1021"/>
                <a:gd name="T10" fmla="*/ 85 w 692"/>
                <a:gd name="T11" fmla="*/ 506 h 1021"/>
                <a:gd name="T12" fmla="*/ 0 w 692"/>
                <a:gd name="T13" fmla="*/ 148 h 1021"/>
                <a:gd name="T14" fmla="*/ 95 w 692"/>
                <a:gd name="T15" fmla="*/ 99 h 1021"/>
                <a:gd name="T16" fmla="*/ 183 w 692"/>
                <a:gd name="T17" fmla="*/ 54 h 1021"/>
                <a:gd name="T18" fmla="*/ 263 w 692"/>
                <a:gd name="T19" fmla="*/ 13 h 1021"/>
                <a:gd name="T20" fmla="*/ 286 w 692"/>
                <a:gd name="T21" fmla="*/ 0 h 1021"/>
                <a:gd name="T22" fmla="*/ 286 w 692"/>
                <a:gd name="T23" fmla="*/ 0 h 1021"/>
                <a:gd name="T24" fmla="*/ 286 w 692"/>
                <a:gd name="T25" fmla="*/ 0 h 1021"/>
                <a:gd name="T26" fmla="*/ 292 w 692"/>
                <a:gd name="T27" fmla="*/ 7 h 1021"/>
                <a:gd name="T28" fmla="*/ 692 w 692"/>
                <a:gd name="T29" fmla="*/ 543 h 10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1021">
                  <a:moveTo>
                    <a:pt x="692" y="543"/>
                  </a:moveTo>
                  <a:cubicBezTo>
                    <a:pt x="692" y="1021"/>
                    <a:pt x="692" y="1021"/>
                    <a:pt x="692" y="1021"/>
                  </a:cubicBezTo>
                  <a:cubicBezTo>
                    <a:pt x="681" y="1000"/>
                    <a:pt x="644" y="961"/>
                    <a:pt x="529" y="922"/>
                  </a:cubicBezTo>
                  <a:cubicBezTo>
                    <a:pt x="467" y="901"/>
                    <a:pt x="382" y="880"/>
                    <a:pt x="267" y="862"/>
                  </a:cubicBezTo>
                  <a:cubicBezTo>
                    <a:pt x="252" y="860"/>
                    <a:pt x="238" y="857"/>
                    <a:pt x="222" y="855"/>
                  </a:cubicBezTo>
                  <a:cubicBezTo>
                    <a:pt x="164" y="741"/>
                    <a:pt x="118" y="618"/>
                    <a:pt x="85" y="506"/>
                  </a:cubicBezTo>
                  <a:cubicBezTo>
                    <a:pt x="24" y="308"/>
                    <a:pt x="0" y="148"/>
                    <a:pt x="0" y="148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183" y="54"/>
                    <a:pt x="183" y="54"/>
                    <a:pt x="183" y="54"/>
                  </a:cubicBezTo>
                  <a:cubicBezTo>
                    <a:pt x="263" y="13"/>
                    <a:pt x="263" y="13"/>
                    <a:pt x="263" y="13"/>
                  </a:cubicBezTo>
                  <a:cubicBezTo>
                    <a:pt x="286" y="0"/>
                    <a:pt x="286" y="0"/>
                    <a:pt x="286" y="0"/>
                  </a:cubicBezTo>
                  <a:cubicBezTo>
                    <a:pt x="286" y="0"/>
                    <a:pt x="286" y="0"/>
                    <a:pt x="286" y="0"/>
                  </a:cubicBezTo>
                  <a:cubicBezTo>
                    <a:pt x="286" y="0"/>
                    <a:pt x="286" y="0"/>
                    <a:pt x="286" y="0"/>
                  </a:cubicBezTo>
                  <a:cubicBezTo>
                    <a:pt x="288" y="2"/>
                    <a:pt x="290" y="5"/>
                    <a:pt x="292" y="7"/>
                  </a:cubicBezTo>
                  <a:cubicBezTo>
                    <a:pt x="354" y="77"/>
                    <a:pt x="539" y="303"/>
                    <a:pt x="692" y="543"/>
                  </a:cubicBezTo>
                  <a:close/>
                </a:path>
              </a:pathLst>
            </a:custGeom>
            <a:gradFill>
              <a:gsLst>
                <a:gs pos="0">
                  <a:srgbClr val="0A2DDB"/>
                </a:gs>
                <a:gs pos="83000">
                  <a:srgbClr val="3E04A9"/>
                </a:gs>
              </a:gsLst>
              <a:lin ang="13200000" scaled="0"/>
            </a:gra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dirty="0"/>
            </a:p>
          </p:txBody>
        </p:sp>
        <p:sp>
          <p:nvSpPr>
            <p:cNvPr id="58" name="Figura a mano libera 35">
              <a:extLst>
                <a:ext uri="{FF2B5EF4-FFF2-40B4-BE49-F238E27FC236}">
                  <a16:creationId xmlns:a16="http://schemas.microsoft.com/office/drawing/2014/main" id="{3CEFFA90-EB51-41A6-8D88-DC1FC480C0E4}"/>
                </a:ext>
              </a:extLst>
            </p:cNvPr>
            <p:cNvSpPr>
              <a:spLocks/>
            </p:cNvSpPr>
            <p:nvPr/>
          </p:nvSpPr>
          <p:spPr bwMode="auto">
            <a:xfrm>
              <a:off x="9860664" y="3557306"/>
              <a:ext cx="1782999" cy="2922684"/>
            </a:xfrm>
            <a:custGeom>
              <a:avLst/>
              <a:gdLst>
                <a:gd name="T0" fmla="*/ 529 w 529"/>
                <a:gd name="T1" fmla="*/ 868 h 868"/>
                <a:gd name="T2" fmla="*/ 267 w 529"/>
                <a:gd name="T3" fmla="*/ 808 h 868"/>
                <a:gd name="T4" fmla="*/ 222 w 529"/>
                <a:gd name="T5" fmla="*/ 801 h 868"/>
                <a:gd name="T6" fmla="*/ 85 w 529"/>
                <a:gd name="T7" fmla="*/ 452 h 868"/>
                <a:gd name="T8" fmla="*/ 0 w 529"/>
                <a:gd name="T9" fmla="*/ 94 h 868"/>
                <a:gd name="T10" fmla="*/ 95 w 529"/>
                <a:gd name="T11" fmla="*/ 45 h 868"/>
                <a:gd name="T12" fmla="*/ 183 w 529"/>
                <a:gd name="T13" fmla="*/ 0 h 868"/>
                <a:gd name="T14" fmla="*/ 194 w 529"/>
                <a:gd name="T15" fmla="*/ 1 h 868"/>
                <a:gd name="T16" fmla="*/ 315 w 529"/>
                <a:gd name="T17" fmla="*/ 378 h 868"/>
                <a:gd name="T18" fmla="*/ 315 w 529"/>
                <a:gd name="T19" fmla="*/ 421 h 868"/>
                <a:gd name="T20" fmla="*/ 508 w 529"/>
                <a:gd name="T21" fmla="*/ 855 h 868"/>
                <a:gd name="T22" fmla="*/ 529 w 529"/>
                <a:gd name="T23" fmla="*/ 868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29" h="868">
                  <a:moveTo>
                    <a:pt x="529" y="868"/>
                  </a:moveTo>
                  <a:cubicBezTo>
                    <a:pt x="467" y="847"/>
                    <a:pt x="382" y="826"/>
                    <a:pt x="267" y="808"/>
                  </a:cubicBezTo>
                  <a:cubicBezTo>
                    <a:pt x="252" y="806"/>
                    <a:pt x="238" y="803"/>
                    <a:pt x="222" y="801"/>
                  </a:cubicBezTo>
                  <a:cubicBezTo>
                    <a:pt x="164" y="687"/>
                    <a:pt x="118" y="564"/>
                    <a:pt x="85" y="452"/>
                  </a:cubicBezTo>
                  <a:cubicBezTo>
                    <a:pt x="24" y="254"/>
                    <a:pt x="0" y="94"/>
                    <a:pt x="0" y="94"/>
                  </a:cubicBezTo>
                  <a:cubicBezTo>
                    <a:pt x="95" y="45"/>
                    <a:pt x="95" y="45"/>
                    <a:pt x="95" y="45"/>
                  </a:cubicBezTo>
                  <a:cubicBezTo>
                    <a:pt x="183" y="0"/>
                    <a:pt x="183" y="0"/>
                    <a:pt x="183" y="0"/>
                  </a:cubicBezTo>
                  <a:cubicBezTo>
                    <a:pt x="187" y="0"/>
                    <a:pt x="190" y="0"/>
                    <a:pt x="194" y="1"/>
                  </a:cubicBezTo>
                  <a:cubicBezTo>
                    <a:pt x="194" y="1"/>
                    <a:pt x="315" y="244"/>
                    <a:pt x="315" y="378"/>
                  </a:cubicBezTo>
                  <a:cubicBezTo>
                    <a:pt x="315" y="392"/>
                    <a:pt x="315" y="406"/>
                    <a:pt x="315" y="421"/>
                  </a:cubicBezTo>
                  <a:cubicBezTo>
                    <a:pt x="311" y="551"/>
                    <a:pt x="307" y="720"/>
                    <a:pt x="508" y="855"/>
                  </a:cubicBezTo>
                  <a:cubicBezTo>
                    <a:pt x="515" y="859"/>
                    <a:pt x="522" y="864"/>
                    <a:pt x="529" y="868"/>
                  </a:cubicBezTo>
                  <a:close/>
                </a:path>
              </a:pathLst>
            </a:custGeom>
            <a:gradFill>
              <a:gsLst>
                <a:gs pos="100000">
                  <a:srgbClr val="5936E0"/>
                </a:gs>
                <a:gs pos="44000">
                  <a:srgbClr val="371DBD"/>
                </a:gs>
              </a:gsLst>
              <a:lin ang="13200000" scaled="0"/>
            </a:gra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dirty="0"/>
            </a:p>
          </p:txBody>
        </p:sp>
        <p:sp>
          <p:nvSpPr>
            <p:cNvPr id="67" name="Figura a mano libera: Forma 66">
              <a:extLst>
                <a:ext uri="{FF2B5EF4-FFF2-40B4-BE49-F238E27FC236}">
                  <a16:creationId xmlns:a16="http://schemas.microsoft.com/office/drawing/2014/main" id="{2ACAA286-8EC7-477A-B799-85B6B23E638D}"/>
                </a:ext>
              </a:extLst>
            </p:cNvPr>
            <p:cNvSpPr/>
            <p:nvPr/>
          </p:nvSpPr>
          <p:spPr>
            <a:xfrm rot="20923453">
              <a:off x="6655548" y="-439156"/>
              <a:ext cx="5488008" cy="1037277"/>
            </a:xfrm>
            <a:custGeom>
              <a:avLst/>
              <a:gdLst>
                <a:gd name="connsiteX0" fmla="*/ 584535 w 5488008"/>
                <a:gd name="connsiteY0" fmla="*/ 0 h 1037277"/>
                <a:gd name="connsiteX1" fmla="*/ 5488008 w 5488008"/>
                <a:gd name="connsiteY1" fmla="*/ 977656 h 1037277"/>
                <a:gd name="connsiteX2" fmla="*/ 5476121 w 5488008"/>
                <a:gd name="connsiteY2" fmla="*/ 1037276 h 1037277"/>
                <a:gd name="connsiteX3" fmla="*/ 0 w 5488008"/>
                <a:gd name="connsiteY3" fmla="*/ 1037277 h 1037277"/>
                <a:gd name="connsiteX4" fmla="*/ 35107 w 5488008"/>
                <a:gd name="connsiteY4" fmla="*/ 912868 h 1037277"/>
                <a:gd name="connsiteX5" fmla="*/ 584535 w 5488008"/>
                <a:gd name="connsiteY5" fmla="*/ 0 h 10372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488008" h="1037277">
                  <a:moveTo>
                    <a:pt x="584535" y="0"/>
                  </a:moveTo>
                  <a:lnTo>
                    <a:pt x="5488008" y="977656"/>
                  </a:lnTo>
                  <a:lnTo>
                    <a:pt x="5476121" y="1037276"/>
                  </a:lnTo>
                  <a:lnTo>
                    <a:pt x="0" y="1037277"/>
                  </a:lnTo>
                  <a:lnTo>
                    <a:pt x="35107" y="912868"/>
                  </a:lnTo>
                  <a:cubicBezTo>
                    <a:pt x="217952" y="337066"/>
                    <a:pt x="584535" y="0"/>
                    <a:pt x="584535" y="0"/>
                  </a:cubicBezTo>
                  <a:close/>
                </a:path>
              </a:pathLst>
            </a:custGeom>
            <a:gradFill>
              <a:gsLst>
                <a:gs pos="0">
                  <a:srgbClr val="7CEFD8"/>
                </a:gs>
                <a:gs pos="83000">
                  <a:srgbClr val="6672E4"/>
                </a:gs>
              </a:gsLst>
              <a:lin ang="2400000" scaled="0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dirty="0">
                <a:solidFill>
                  <a:schemeClr val="tx1"/>
                </a:solidFill>
              </a:endParaRPr>
            </a:p>
          </p:txBody>
        </p:sp>
      </p:grpSp>
      <p:sp>
        <p:nvSpPr>
          <p:cNvPr id="36" name="Titolo 14" hidden="1">
            <a:extLst>
              <a:ext uri="{FF2B5EF4-FFF2-40B4-BE49-F238E27FC236}">
                <a16:creationId xmlns:a16="http://schemas.microsoft.com/office/drawing/2014/main" id="{1B710331-53CB-4E4F-A9D3-D1E190EEAE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rtlCol="0"/>
          <a:lstStyle/>
          <a:p>
            <a:r>
              <a:rPr lang="it-IT" dirty="0"/>
              <a:t>Risorse umane diapositiva 2</a:t>
            </a:r>
          </a:p>
        </p:txBody>
      </p:sp>
      <p:pic>
        <p:nvPicPr>
          <p:cNvPr id="37" name="Immagine 3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7631" y="5016501"/>
            <a:ext cx="2210435" cy="651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523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it-IT" dirty="0"/>
              <a:t>Bellini e Fortunato (2020)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- </a:t>
            </a:r>
            <a:r>
              <a:rPr lang="it-IT" i="1" dirty="0"/>
              <a:t>imprese radicate</a:t>
            </a:r>
            <a:r>
              <a:rPr lang="it-IT" dirty="0"/>
              <a:t>, che hanno rapporti con le istituzioni locali (adesione ad associazioni datoriali, contatti con sindacati esterni) e tendono a utilizzare risorse esterne (misure politiche e servizi);</a:t>
            </a:r>
          </a:p>
          <a:p>
            <a:pPr marL="0" indent="0">
              <a:buNone/>
            </a:pPr>
            <a:r>
              <a:rPr lang="it-IT" dirty="0"/>
              <a:t>- </a:t>
            </a:r>
            <a:r>
              <a:rPr lang="it-IT" i="1" dirty="0"/>
              <a:t>imprese integrate</a:t>
            </a:r>
            <a:r>
              <a:rPr lang="it-IT" dirty="0"/>
              <a:t>, che hanno rapporti con le istituzioni locali ma tendono a non utilizzare risorse esterne; </a:t>
            </a:r>
          </a:p>
          <a:p>
            <a:pPr marL="0" indent="0">
              <a:buNone/>
            </a:pPr>
            <a:r>
              <a:rPr lang="it-IT" i="1" dirty="0"/>
              <a:t>-imprese sradicate</a:t>
            </a:r>
            <a:r>
              <a:rPr lang="it-IT" dirty="0"/>
              <a:t>, non hanno rapporti con le istituzioni locali e tendono a non utilizzare risorse esterne; </a:t>
            </a:r>
          </a:p>
          <a:p>
            <a:pPr marL="0" indent="0">
              <a:buNone/>
            </a:pPr>
            <a:r>
              <a:rPr lang="it-IT" dirty="0"/>
              <a:t>- </a:t>
            </a:r>
            <a:r>
              <a:rPr lang="it-IT" i="1" dirty="0"/>
              <a:t>imprese isolate</a:t>
            </a:r>
            <a:r>
              <a:rPr lang="it-IT" dirty="0"/>
              <a:t>, prive di rapporti con le istituzioni locali ma tendenti a utilizzare risorse esterne 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it-IT" dirty="0" err="1"/>
              <a:t>Mills</a:t>
            </a:r>
            <a:r>
              <a:rPr lang="it-IT" dirty="0"/>
              <a:t> (2015)</a:t>
            </a:r>
          </a:p>
          <a:p>
            <a:r>
              <a:rPr lang="it-IT" b="1" i="1" dirty="0"/>
              <a:t>The 4 </a:t>
            </a:r>
            <a:r>
              <a:rPr lang="it-IT" b="1" i="1" dirty="0" err="1"/>
              <a:t>Types</a:t>
            </a:r>
            <a:r>
              <a:rPr lang="it-IT" b="1" i="1" dirty="0"/>
              <a:t> of Small Business and </a:t>
            </a:r>
            <a:r>
              <a:rPr lang="it-IT" b="1" i="1" dirty="0" err="1"/>
              <a:t>Why</a:t>
            </a:r>
            <a:r>
              <a:rPr lang="it-IT" b="1" i="1" dirty="0"/>
              <a:t> </a:t>
            </a:r>
            <a:r>
              <a:rPr lang="it-IT" b="1" i="1" dirty="0" err="1"/>
              <a:t>Each</a:t>
            </a:r>
            <a:r>
              <a:rPr lang="it-IT" b="1" i="1" dirty="0"/>
              <a:t> </a:t>
            </a:r>
            <a:r>
              <a:rPr lang="it-IT" b="1" i="1" dirty="0" err="1"/>
              <a:t>One</a:t>
            </a:r>
            <a:r>
              <a:rPr lang="it-IT" b="1" i="1" dirty="0"/>
              <a:t> </a:t>
            </a:r>
            <a:r>
              <a:rPr lang="it-IT" b="1" i="1" dirty="0" err="1"/>
              <a:t>Matters</a:t>
            </a:r>
            <a:endParaRPr lang="it-IT" b="1" dirty="0"/>
          </a:p>
          <a:p>
            <a:endParaRPr lang="it-IT" b="1" dirty="0"/>
          </a:p>
          <a:p>
            <a:r>
              <a:rPr lang="it-IT" dirty="0"/>
              <a:t>1) </a:t>
            </a:r>
            <a:r>
              <a:rPr lang="it-IT" i="1" dirty="0"/>
              <a:t>Non–</a:t>
            </a:r>
            <a:r>
              <a:rPr lang="it-IT" i="1" dirty="0" err="1"/>
              <a:t>employee</a:t>
            </a:r>
            <a:r>
              <a:rPr lang="it-IT" i="1" dirty="0"/>
              <a:t> business</a:t>
            </a:r>
            <a:r>
              <a:rPr lang="it-IT" dirty="0"/>
              <a:t>, ossia le imprese individuali; </a:t>
            </a:r>
          </a:p>
          <a:p>
            <a:endParaRPr lang="it-IT" dirty="0"/>
          </a:p>
          <a:p>
            <a:r>
              <a:rPr lang="it-IT" dirty="0"/>
              <a:t>2) </a:t>
            </a:r>
            <a:r>
              <a:rPr lang="it-IT" i="1" dirty="0" err="1"/>
              <a:t>Main</a:t>
            </a:r>
            <a:r>
              <a:rPr lang="it-IT" i="1" dirty="0"/>
              <a:t> Street</a:t>
            </a:r>
            <a:r>
              <a:rPr lang="it-IT" dirty="0"/>
              <a:t>, imprese locali subfornitrici di altre imprese locali; </a:t>
            </a:r>
          </a:p>
          <a:p>
            <a:endParaRPr lang="it-IT" dirty="0"/>
          </a:p>
          <a:p>
            <a:r>
              <a:rPr lang="it-IT" dirty="0"/>
              <a:t>3) </a:t>
            </a:r>
            <a:r>
              <a:rPr lang="it-IT" i="1" dirty="0"/>
              <a:t>Suppliers</a:t>
            </a:r>
            <a:r>
              <a:rPr lang="it-IT" dirty="0"/>
              <a:t>, imprese operanti nel settore dei servizi; </a:t>
            </a:r>
          </a:p>
          <a:p>
            <a:endParaRPr lang="it-IT" dirty="0"/>
          </a:p>
          <a:p>
            <a:r>
              <a:rPr lang="it-IT" dirty="0"/>
              <a:t>4) </a:t>
            </a:r>
            <a:r>
              <a:rPr lang="it-IT" i="1" dirty="0"/>
              <a:t>High-</a:t>
            </a:r>
            <a:r>
              <a:rPr lang="it-IT" i="1" dirty="0" err="1"/>
              <a:t>Growth</a:t>
            </a:r>
            <a:r>
              <a:rPr lang="it-IT" i="1" dirty="0"/>
              <a:t>, </a:t>
            </a:r>
            <a:r>
              <a:rPr lang="it-IT" dirty="0"/>
              <a:t>imprese a rapida crescita di innovazione.</a:t>
            </a:r>
          </a:p>
          <a:p>
            <a:endParaRPr lang="it-IT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5" name="Figura a mano libera 12">
            <a:extLst>
              <a:ext uri="{FF2B5EF4-FFF2-40B4-BE49-F238E27FC236}">
                <a16:creationId xmlns:a16="http://schemas.microsoft.com/office/drawing/2014/main" id="{22AA5A4F-A0EB-453F-A699-F817D4616C6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custGeom>
            <a:avLst/>
            <a:gdLst>
              <a:gd name="T0" fmla="*/ 1896 w 2175"/>
              <a:gd name="T1" fmla="*/ 2283 h 2913"/>
              <a:gd name="T2" fmla="*/ 1467 w 2175"/>
              <a:gd name="T3" fmla="*/ 2913 h 2913"/>
              <a:gd name="T4" fmla="*/ 1250 w 2175"/>
              <a:gd name="T5" fmla="*/ 2849 h 2913"/>
              <a:gd name="T6" fmla="*/ 1016 w 2175"/>
              <a:gd name="T7" fmla="*/ 2168 h 2913"/>
              <a:gd name="T8" fmla="*/ 93 w 2175"/>
              <a:gd name="T9" fmla="*/ 661 h 2913"/>
              <a:gd name="T10" fmla="*/ 0 w 2175"/>
              <a:gd name="T11" fmla="*/ 238 h 2913"/>
              <a:gd name="T12" fmla="*/ 70 w 2175"/>
              <a:gd name="T13" fmla="*/ 195 h 2913"/>
              <a:gd name="T14" fmla="*/ 638 w 2175"/>
              <a:gd name="T15" fmla="*/ 648 h 2913"/>
              <a:gd name="T16" fmla="*/ 1127 w 2175"/>
              <a:gd name="T17" fmla="*/ 1052 h 2913"/>
              <a:gd name="T18" fmla="*/ 1896 w 2175"/>
              <a:gd name="T19" fmla="*/ 2283 h 2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175" h="2913">
                <a:moveTo>
                  <a:pt x="1896" y="2283"/>
                </a:moveTo>
                <a:cubicBezTo>
                  <a:pt x="1770" y="2651"/>
                  <a:pt x="1607" y="2829"/>
                  <a:pt x="1467" y="2913"/>
                </a:cubicBezTo>
                <a:cubicBezTo>
                  <a:pt x="1397" y="2909"/>
                  <a:pt x="1324" y="2889"/>
                  <a:pt x="1250" y="2849"/>
                </a:cubicBezTo>
                <a:cubicBezTo>
                  <a:pt x="858" y="2634"/>
                  <a:pt x="1016" y="2168"/>
                  <a:pt x="1016" y="2168"/>
                </a:cubicBezTo>
                <a:cubicBezTo>
                  <a:pt x="1354" y="1026"/>
                  <a:pt x="336" y="1282"/>
                  <a:pt x="93" y="661"/>
                </a:cubicBezTo>
                <a:cubicBezTo>
                  <a:pt x="28" y="495"/>
                  <a:pt x="1" y="354"/>
                  <a:pt x="0" y="238"/>
                </a:cubicBezTo>
                <a:cubicBezTo>
                  <a:pt x="20" y="222"/>
                  <a:pt x="44" y="208"/>
                  <a:pt x="70" y="195"/>
                </a:cubicBezTo>
                <a:cubicBezTo>
                  <a:pt x="481" y="0"/>
                  <a:pt x="491" y="389"/>
                  <a:pt x="638" y="648"/>
                </a:cubicBezTo>
                <a:cubicBezTo>
                  <a:pt x="785" y="907"/>
                  <a:pt x="850" y="945"/>
                  <a:pt x="1127" y="1052"/>
                </a:cubicBezTo>
                <a:cubicBezTo>
                  <a:pt x="1404" y="1159"/>
                  <a:pt x="2175" y="1472"/>
                  <a:pt x="1896" y="2283"/>
                </a:cubicBezTo>
                <a:close/>
              </a:path>
            </a:pathLst>
          </a:custGeom>
          <a:gradFill>
            <a:gsLst>
              <a:gs pos="100000">
                <a:srgbClr val="7CEFD8"/>
              </a:gs>
              <a:gs pos="19000">
                <a:srgbClr val="6672E4"/>
              </a:gs>
              <a:gs pos="0">
                <a:srgbClr val="882BE5"/>
              </a:gs>
            </a:gsLst>
            <a:lin ang="10200000" scaled="0"/>
          </a:gradFill>
          <a:ln w="1270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it-IT" dirty="0"/>
              <a:t>Diversi tentativi di classificare le PMI/1</a:t>
            </a:r>
          </a:p>
        </p:txBody>
      </p:sp>
      <p:pic>
        <p:nvPicPr>
          <p:cNvPr id="6" name="Immagine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3623" y="365125"/>
            <a:ext cx="2210435" cy="651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1055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dirty="0"/>
              <a:t>Van </a:t>
            </a:r>
            <a:r>
              <a:rPr lang="it-IT" dirty="0" err="1"/>
              <a:t>Osnabrugge</a:t>
            </a:r>
            <a:r>
              <a:rPr lang="it-IT" dirty="0"/>
              <a:t> e Robinson (2000)</a:t>
            </a:r>
          </a:p>
          <a:p>
            <a:pPr marL="0" indent="0">
              <a:buNone/>
            </a:pPr>
            <a:endParaRPr lang="it-IT" dirty="0"/>
          </a:p>
          <a:p>
            <a:pPr>
              <a:buFontTx/>
              <a:buChar char="-"/>
            </a:pPr>
            <a:r>
              <a:rPr lang="it-IT" i="1" dirty="0"/>
              <a:t>life-style </a:t>
            </a:r>
            <a:r>
              <a:rPr lang="it-IT" i="1" dirty="0" err="1"/>
              <a:t>firms</a:t>
            </a:r>
            <a:r>
              <a:rPr lang="it-IT" i="1" dirty="0"/>
              <a:t>, </a:t>
            </a:r>
            <a:r>
              <a:rPr lang="it-IT" dirty="0"/>
              <a:t>finalizzate a mantenere l’imprenditore e la sua famiglia, con capacità di crescita scarse o nulle</a:t>
            </a:r>
          </a:p>
          <a:p>
            <a:pPr>
              <a:buFontTx/>
              <a:buChar char="-"/>
            </a:pPr>
            <a:r>
              <a:rPr lang="it-IT" i="1" dirty="0" err="1"/>
              <a:t>entrepreneurial</a:t>
            </a:r>
            <a:r>
              <a:rPr lang="it-IT" i="1" dirty="0"/>
              <a:t> </a:t>
            </a:r>
            <a:r>
              <a:rPr lang="it-IT" i="1" dirty="0" err="1"/>
              <a:t>firms</a:t>
            </a:r>
            <a:r>
              <a:rPr lang="it-IT" i="1" dirty="0"/>
              <a:t>, </a:t>
            </a:r>
            <a:r>
              <a:rPr lang="it-IT" dirty="0"/>
              <a:t>capaci di crescere in modo significativo. 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sz="2000" dirty="0" err="1"/>
              <a:t>Barret</a:t>
            </a:r>
            <a:r>
              <a:rPr lang="it-IT" sz="2000" dirty="0"/>
              <a:t> e </a:t>
            </a:r>
            <a:r>
              <a:rPr lang="it-IT" sz="2000" dirty="0" err="1"/>
              <a:t>Rainnie</a:t>
            </a:r>
            <a:r>
              <a:rPr lang="it-IT" sz="2000" dirty="0"/>
              <a:t> (2002)</a:t>
            </a:r>
          </a:p>
          <a:p>
            <a:endParaRPr lang="it-IT" sz="2000" dirty="0"/>
          </a:p>
          <a:p>
            <a:pPr marL="514350" indent="-514350">
              <a:buAutoNum type="arabicParenR"/>
            </a:pPr>
            <a:r>
              <a:rPr lang="it-IT" sz="2000" dirty="0"/>
              <a:t>imprese </a:t>
            </a:r>
            <a:r>
              <a:rPr lang="it-IT" sz="2000" i="1" dirty="0"/>
              <a:t>dipendenti,</a:t>
            </a:r>
            <a:r>
              <a:rPr lang="it-IT" sz="2000" dirty="0"/>
              <a:t> che operano per conto di aziende più grandi, ad esempio in regime di subappalto; </a:t>
            </a:r>
          </a:p>
          <a:p>
            <a:pPr marL="514350" indent="-514350">
              <a:buAutoNum type="arabicParenR"/>
            </a:pPr>
            <a:r>
              <a:rPr lang="it-IT" sz="2000" dirty="0"/>
              <a:t>Imprese </a:t>
            </a:r>
            <a:r>
              <a:rPr lang="it-IT" sz="2000" i="1" dirty="0"/>
              <a:t>dominate, </a:t>
            </a:r>
            <a:r>
              <a:rPr lang="it-IT" sz="2000" dirty="0"/>
              <a:t>che competono con imprese più grandi attraverso lo sfruttamento di manodopera; </a:t>
            </a:r>
          </a:p>
          <a:p>
            <a:pPr marL="514350" indent="-514350">
              <a:buAutoNum type="arabicParenR"/>
            </a:pPr>
            <a:r>
              <a:rPr lang="it-IT" sz="2000" dirty="0"/>
              <a:t>le imprese </a:t>
            </a:r>
            <a:r>
              <a:rPr lang="it-IT" sz="2000" i="1" dirty="0"/>
              <a:t>isolate, </a:t>
            </a:r>
            <a:r>
              <a:rPr lang="it-IT" sz="2000" dirty="0"/>
              <a:t>che agiscono in mercati di nicchia o in aree geografiche che non richiamano l’interesse di altre imprese perché ritenute poco vantaggiose; </a:t>
            </a:r>
          </a:p>
          <a:p>
            <a:pPr marL="514350" indent="-514350">
              <a:buAutoNum type="arabicParenR"/>
            </a:pPr>
            <a:r>
              <a:rPr lang="it-IT" sz="2000" dirty="0"/>
              <a:t>le imprese </a:t>
            </a:r>
            <a:r>
              <a:rPr lang="it-IT" sz="2000" i="1" dirty="0"/>
              <a:t>innovative,</a:t>
            </a:r>
            <a:r>
              <a:rPr lang="it-IT" sz="2000" dirty="0"/>
              <a:t> che agiscono in mercati innovativi, che producono nuovi beni o servizi e che sono esposte al rischio di acquisizioni da parte di aziende più grandi. </a:t>
            </a:r>
          </a:p>
        </p:txBody>
      </p:sp>
      <p:sp>
        <p:nvSpPr>
          <p:cNvPr id="5" name="Figura a mano libera 12">
            <a:extLst>
              <a:ext uri="{FF2B5EF4-FFF2-40B4-BE49-F238E27FC236}">
                <a16:creationId xmlns:a16="http://schemas.microsoft.com/office/drawing/2014/main" id="{22AA5A4F-A0EB-453F-A699-F817D4616C6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custGeom>
            <a:avLst/>
            <a:gdLst>
              <a:gd name="T0" fmla="*/ 1896 w 2175"/>
              <a:gd name="T1" fmla="*/ 2283 h 2913"/>
              <a:gd name="T2" fmla="*/ 1467 w 2175"/>
              <a:gd name="T3" fmla="*/ 2913 h 2913"/>
              <a:gd name="T4" fmla="*/ 1250 w 2175"/>
              <a:gd name="T5" fmla="*/ 2849 h 2913"/>
              <a:gd name="T6" fmla="*/ 1016 w 2175"/>
              <a:gd name="T7" fmla="*/ 2168 h 2913"/>
              <a:gd name="T8" fmla="*/ 93 w 2175"/>
              <a:gd name="T9" fmla="*/ 661 h 2913"/>
              <a:gd name="T10" fmla="*/ 0 w 2175"/>
              <a:gd name="T11" fmla="*/ 238 h 2913"/>
              <a:gd name="T12" fmla="*/ 70 w 2175"/>
              <a:gd name="T13" fmla="*/ 195 h 2913"/>
              <a:gd name="T14" fmla="*/ 638 w 2175"/>
              <a:gd name="T15" fmla="*/ 648 h 2913"/>
              <a:gd name="T16" fmla="*/ 1127 w 2175"/>
              <a:gd name="T17" fmla="*/ 1052 h 2913"/>
              <a:gd name="T18" fmla="*/ 1896 w 2175"/>
              <a:gd name="T19" fmla="*/ 2283 h 2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175" h="2913">
                <a:moveTo>
                  <a:pt x="1896" y="2283"/>
                </a:moveTo>
                <a:cubicBezTo>
                  <a:pt x="1770" y="2651"/>
                  <a:pt x="1607" y="2829"/>
                  <a:pt x="1467" y="2913"/>
                </a:cubicBezTo>
                <a:cubicBezTo>
                  <a:pt x="1397" y="2909"/>
                  <a:pt x="1324" y="2889"/>
                  <a:pt x="1250" y="2849"/>
                </a:cubicBezTo>
                <a:cubicBezTo>
                  <a:pt x="858" y="2634"/>
                  <a:pt x="1016" y="2168"/>
                  <a:pt x="1016" y="2168"/>
                </a:cubicBezTo>
                <a:cubicBezTo>
                  <a:pt x="1354" y="1026"/>
                  <a:pt x="336" y="1282"/>
                  <a:pt x="93" y="661"/>
                </a:cubicBezTo>
                <a:cubicBezTo>
                  <a:pt x="28" y="495"/>
                  <a:pt x="1" y="354"/>
                  <a:pt x="0" y="238"/>
                </a:cubicBezTo>
                <a:cubicBezTo>
                  <a:pt x="20" y="222"/>
                  <a:pt x="44" y="208"/>
                  <a:pt x="70" y="195"/>
                </a:cubicBezTo>
                <a:cubicBezTo>
                  <a:pt x="481" y="0"/>
                  <a:pt x="491" y="389"/>
                  <a:pt x="638" y="648"/>
                </a:cubicBezTo>
                <a:cubicBezTo>
                  <a:pt x="785" y="907"/>
                  <a:pt x="850" y="945"/>
                  <a:pt x="1127" y="1052"/>
                </a:cubicBezTo>
                <a:cubicBezTo>
                  <a:pt x="1404" y="1159"/>
                  <a:pt x="2175" y="1472"/>
                  <a:pt x="1896" y="2283"/>
                </a:cubicBezTo>
                <a:close/>
              </a:path>
            </a:pathLst>
          </a:custGeom>
          <a:gradFill>
            <a:gsLst>
              <a:gs pos="100000">
                <a:srgbClr val="7CEFD8"/>
              </a:gs>
              <a:gs pos="19000">
                <a:srgbClr val="6672E4"/>
              </a:gs>
              <a:gs pos="0">
                <a:srgbClr val="882BE5"/>
              </a:gs>
            </a:gsLst>
            <a:lin ang="10200000" scaled="0"/>
          </a:gradFill>
          <a:ln w="1270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it-IT" dirty="0"/>
              <a:t>Diversi tentativi di classificare le PMI/2</a:t>
            </a:r>
          </a:p>
        </p:txBody>
      </p:sp>
      <p:pic>
        <p:nvPicPr>
          <p:cNvPr id="6" name="Immagine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3623" y="365125"/>
            <a:ext cx="2210435" cy="651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8892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9710855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/>
              <a:t>Bottazzi (2010)</a:t>
            </a:r>
          </a:p>
          <a:p>
            <a:pPr marL="342900" lvl="0" indent="-342900" algn="just">
              <a:lnSpc>
                <a:spcPct val="150000"/>
              </a:lnSpc>
              <a:buFont typeface="Symbol" pitchFamily="2" charset="2"/>
              <a:buChar char=""/>
            </a:pPr>
            <a:r>
              <a:rPr lang="it-IT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piccole e microimprese </a:t>
            </a: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marginali</a:t>
            </a:r>
            <a:r>
              <a:rPr lang="it-IT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che operano esclusivamente in mercati locali a basso turnover dei dipendenti e con basso profitto; 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itchFamily="2" charset="2"/>
              <a:buChar char=""/>
            </a:pPr>
            <a:r>
              <a:rPr lang="it-IT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piccole e medie imprese </a:t>
            </a: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satellite</a:t>
            </a:r>
            <a:r>
              <a:rPr lang="it-IT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inserite in reti di imprese sub-fornitrici, spesso vicine ad aziende di grandi dimensioni per le quali lavorano; 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itchFamily="2" charset="2"/>
              <a:buChar char=""/>
            </a:pPr>
            <a:r>
              <a:rPr lang="it-IT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piccole e medie imprese </a:t>
            </a: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interstiziali</a:t>
            </a:r>
            <a:r>
              <a:rPr lang="it-IT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che occupano nicchie all’interno di mercati </a:t>
            </a: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high tech</a:t>
            </a:r>
            <a:r>
              <a:rPr lang="it-IT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 segmenti di mercato finali, la cui forza è rappresentata dalla loro capacità di innovare, imitare e adattarsi rapidamente alle nuove tecnologie;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itchFamily="2" charset="2"/>
              <a:buChar char=""/>
            </a:pPr>
            <a:r>
              <a:rPr lang="it-IT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piccole e medie imprese, </a:t>
            </a: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specializzate ed altamente competitive, </a:t>
            </a:r>
            <a:r>
              <a:rPr lang="it-IT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che operano indipendentemente dalle grandi aziende su mercati internazionali. 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endParaRPr lang="it-IT" sz="2000" dirty="0"/>
          </a:p>
        </p:txBody>
      </p:sp>
      <p:sp>
        <p:nvSpPr>
          <p:cNvPr id="5" name="Figura a mano libera 12">
            <a:extLst>
              <a:ext uri="{FF2B5EF4-FFF2-40B4-BE49-F238E27FC236}">
                <a16:creationId xmlns:a16="http://schemas.microsoft.com/office/drawing/2014/main" id="{22AA5A4F-A0EB-453F-A699-F817D4616C6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custGeom>
            <a:avLst/>
            <a:gdLst>
              <a:gd name="T0" fmla="*/ 1896 w 2175"/>
              <a:gd name="T1" fmla="*/ 2283 h 2913"/>
              <a:gd name="T2" fmla="*/ 1467 w 2175"/>
              <a:gd name="T3" fmla="*/ 2913 h 2913"/>
              <a:gd name="T4" fmla="*/ 1250 w 2175"/>
              <a:gd name="T5" fmla="*/ 2849 h 2913"/>
              <a:gd name="T6" fmla="*/ 1016 w 2175"/>
              <a:gd name="T7" fmla="*/ 2168 h 2913"/>
              <a:gd name="T8" fmla="*/ 93 w 2175"/>
              <a:gd name="T9" fmla="*/ 661 h 2913"/>
              <a:gd name="T10" fmla="*/ 0 w 2175"/>
              <a:gd name="T11" fmla="*/ 238 h 2913"/>
              <a:gd name="T12" fmla="*/ 70 w 2175"/>
              <a:gd name="T13" fmla="*/ 195 h 2913"/>
              <a:gd name="T14" fmla="*/ 638 w 2175"/>
              <a:gd name="T15" fmla="*/ 648 h 2913"/>
              <a:gd name="T16" fmla="*/ 1127 w 2175"/>
              <a:gd name="T17" fmla="*/ 1052 h 2913"/>
              <a:gd name="T18" fmla="*/ 1896 w 2175"/>
              <a:gd name="T19" fmla="*/ 2283 h 2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175" h="2913">
                <a:moveTo>
                  <a:pt x="1896" y="2283"/>
                </a:moveTo>
                <a:cubicBezTo>
                  <a:pt x="1770" y="2651"/>
                  <a:pt x="1607" y="2829"/>
                  <a:pt x="1467" y="2913"/>
                </a:cubicBezTo>
                <a:cubicBezTo>
                  <a:pt x="1397" y="2909"/>
                  <a:pt x="1324" y="2889"/>
                  <a:pt x="1250" y="2849"/>
                </a:cubicBezTo>
                <a:cubicBezTo>
                  <a:pt x="858" y="2634"/>
                  <a:pt x="1016" y="2168"/>
                  <a:pt x="1016" y="2168"/>
                </a:cubicBezTo>
                <a:cubicBezTo>
                  <a:pt x="1354" y="1026"/>
                  <a:pt x="336" y="1282"/>
                  <a:pt x="93" y="661"/>
                </a:cubicBezTo>
                <a:cubicBezTo>
                  <a:pt x="28" y="495"/>
                  <a:pt x="1" y="354"/>
                  <a:pt x="0" y="238"/>
                </a:cubicBezTo>
                <a:cubicBezTo>
                  <a:pt x="20" y="222"/>
                  <a:pt x="44" y="208"/>
                  <a:pt x="70" y="195"/>
                </a:cubicBezTo>
                <a:cubicBezTo>
                  <a:pt x="481" y="0"/>
                  <a:pt x="491" y="389"/>
                  <a:pt x="638" y="648"/>
                </a:cubicBezTo>
                <a:cubicBezTo>
                  <a:pt x="785" y="907"/>
                  <a:pt x="850" y="945"/>
                  <a:pt x="1127" y="1052"/>
                </a:cubicBezTo>
                <a:cubicBezTo>
                  <a:pt x="1404" y="1159"/>
                  <a:pt x="2175" y="1472"/>
                  <a:pt x="1896" y="2283"/>
                </a:cubicBezTo>
                <a:close/>
              </a:path>
            </a:pathLst>
          </a:custGeom>
          <a:gradFill>
            <a:gsLst>
              <a:gs pos="100000">
                <a:srgbClr val="7CEFD8"/>
              </a:gs>
              <a:gs pos="19000">
                <a:srgbClr val="6672E4"/>
              </a:gs>
              <a:gs pos="0">
                <a:srgbClr val="882BE5"/>
              </a:gs>
            </a:gsLst>
            <a:lin ang="10200000" scaled="0"/>
          </a:gradFill>
          <a:ln w="1270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it-IT" dirty="0"/>
              <a:t>Diversi tentativi di classificare le PMI/3</a:t>
            </a:r>
          </a:p>
        </p:txBody>
      </p:sp>
      <p:pic>
        <p:nvPicPr>
          <p:cNvPr id="6" name="Immagine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3623" y="365125"/>
            <a:ext cx="2210435" cy="651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7415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igura a mano libera 12">
            <a:extLst>
              <a:ext uri="{FF2B5EF4-FFF2-40B4-BE49-F238E27FC236}">
                <a16:creationId xmlns:a16="http://schemas.microsoft.com/office/drawing/2014/main" id="{22AA5A4F-A0EB-453F-A699-F817D4616C6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custGeom>
            <a:avLst/>
            <a:gdLst>
              <a:gd name="T0" fmla="*/ 1896 w 2175"/>
              <a:gd name="T1" fmla="*/ 2283 h 2913"/>
              <a:gd name="T2" fmla="*/ 1467 w 2175"/>
              <a:gd name="T3" fmla="*/ 2913 h 2913"/>
              <a:gd name="T4" fmla="*/ 1250 w 2175"/>
              <a:gd name="T5" fmla="*/ 2849 h 2913"/>
              <a:gd name="T6" fmla="*/ 1016 w 2175"/>
              <a:gd name="T7" fmla="*/ 2168 h 2913"/>
              <a:gd name="T8" fmla="*/ 93 w 2175"/>
              <a:gd name="T9" fmla="*/ 661 h 2913"/>
              <a:gd name="T10" fmla="*/ 0 w 2175"/>
              <a:gd name="T11" fmla="*/ 238 h 2913"/>
              <a:gd name="T12" fmla="*/ 70 w 2175"/>
              <a:gd name="T13" fmla="*/ 195 h 2913"/>
              <a:gd name="T14" fmla="*/ 638 w 2175"/>
              <a:gd name="T15" fmla="*/ 648 h 2913"/>
              <a:gd name="T16" fmla="*/ 1127 w 2175"/>
              <a:gd name="T17" fmla="*/ 1052 h 2913"/>
              <a:gd name="T18" fmla="*/ 1896 w 2175"/>
              <a:gd name="T19" fmla="*/ 2283 h 2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175" h="2913">
                <a:moveTo>
                  <a:pt x="1896" y="2283"/>
                </a:moveTo>
                <a:cubicBezTo>
                  <a:pt x="1770" y="2651"/>
                  <a:pt x="1607" y="2829"/>
                  <a:pt x="1467" y="2913"/>
                </a:cubicBezTo>
                <a:cubicBezTo>
                  <a:pt x="1397" y="2909"/>
                  <a:pt x="1324" y="2889"/>
                  <a:pt x="1250" y="2849"/>
                </a:cubicBezTo>
                <a:cubicBezTo>
                  <a:pt x="858" y="2634"/>
                  <a:pt x="1016" y="2168"/>
                  <a:pt x="1016" y="2168"/>
                </a:cubicBezTo>
                <a:cubicBezTo>
                  <a:pt x="1354" y="1026"/>
                  <a:pt x="336" y="1282"/>
                  <a:pt x="93" y="661"/>
                </a:cubicBezTo>
                <a:cubicBezTo>
                  <a:pt x="28" y="495"/>
                  <a:pt x="1" y="354"/>
                  <a:pt x="0" y="238"/>
                </a:cubicBezTo>
                <a:cubicBezTo>
                  <a:pt x="20" y="222"/>
                  <a:pt x="44" y="208"/>
                  <a:pt x="70" y="195"/>
                </a:cubicBezTo>
                <a:cubicBezTo>
                  <a:pt x="481" y="0"/>
                  <a:pt x="491" y="389"/>
                  <a:pt x="638" y="648"/>
                </a:cubicBezTo>
                <a:cubicBezTo>
                  <a:pt x="785" y="907"/>
                  <a:pt x="850" y="945"/>
                  <a:pt x="1127" y="1052"/>
                </a:cubicBezTo>
                <a:cubicBezTo>
                  <a:pt x="1404" y="1159"/>
                  <a:pt x="2175" y="1472"/>
                  <a:pt x="1896" y="2283"/>
                </a:cubicBezTo>
                <a:close/>
              </a:path>
            </a:pathLst>
          </a:custGeom>
          <a:gradFill>
            <a:gsLst>
              <a:gs pos="100000">
                <a:srgbClr val="7CEFD8"/>
              </a:gs>
              <a:gs pos="19000">
                <a:srgbClr val="6672E4"/>
              </a:gs>
              <a:gs pos="0">
                <a:srgbClr val="882BE5"/>
              </a:gs>
            </a:gsLst>
            <a:lin ang="10200000" scaled="0"/>
          </a:gradFill>
          <a:ln w="1270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0000"/>
          </a:bodyPr>
          <a:lstStyle/>
          <a:p>
            <a:pPr algn="just"/>
            <a:r>
              <a:rPr lang="it-IT" dirty="0"/>
              <a:t>PMI al centro di molti studi</a:t>
            </a:r>
            <a:br>
              <a:rPr lang="it-IT" dirty="0"/>
            </a:br>
            <a:br>
              <a:rPr lang="it-IT" dirty="0"/>
            </a:br>
            <a:br>
              <a:rPr lang="it-IT" dirty="0"/>
            </a:br>
            <a:r>
              <a:rPr lang="it-IT" sz="2000" dirty="0"/>
              <a:t>-</a:t>
            </a:r>
            <a:r>
              <a:rPr lang="it-IT" sz="1800" b="1" dirty="0"/>
              <a:t>Contributo che le PMI danno allo sviluppo dell’economia e dell’occupazione;</a:t>
            </a:r>
            <a:br>
              <a:rPr lang="it-IT" sz="1800" b="1" dirty="0"/>
            </a:br>
            <a:br>
              <a:rPr lang="it-IT" sz="1800" b="1" dirty="0"/>
            </a:br>
            <a:r>
              <a:rPr lang="it-IT" sz="1800" b="1" dirty="0"/>
              <a:t>- Peculiarità delle pratiche di management, dei processi decisionali e di strutturazione delle PMI (Marlow et al, 2010; </a:t>
            </a:r>
            <a:r>
              <a:rPr lang="it-IT" sz="1800" b="1" dirty="0" err="1"/>
              <a:t>Dundon</a:t>
            </a:r>
            <a:r>
              <a:rPr lang="it-IT" sz="1800" b="1" dirty="0"/>
              <a:t> and Wilkinson, 2018, Bryson and White, 2019; Signoretti, 2020; Antonioli and Della Torre, 2016; Salimi and Della Torre, 2021; </a:t>
            </a:r>
            <a:r>
              <a:rPr lang="it-IT" sz="1800" b="1" dirty="0" err="1"/>
              <a:t>Sels</a:t>
            </a:r>
            <a:r>
              <a:rPr lang="it-IT" sz="1800" b="1" dirty="0"/>
              <a:t> et al, 2006; </a:t>
            </a:r>
            <a:r>
              <a:rPr lang="it-IT" sz="1800" b="1" dirty="0" err="1"/>
              <a:t>Whapshott</a:t>
            </a:r>
            <a:r>
              <a:rPr lang="it-IT" sz="1800" b="1" dirty="0"/>
              <a:t> and Mallet, 2016).</a:t>
            </a:r>
            <a:br>
              <a:rPr lang="it-IT" sz="1800" b="1" dirty="0"/>
            </a:br>
            <a:br>
              <a:rPr lang="it-IT" sz="1800" b="1" dirty="0"/>
            </a:br>
            <a:r>
              <a:rPr lang="it-IT" sz="1800" b="1" dirty="0"/>
              <a:t>- Dalla prospettiva degli studi sulle relazioni di lavoro ci si è concentrati sulle condizioni lavorative dei dipendenti e, più in generale, sulla qualità della vita lavorativa (</a:t>
            </a:r>
            <a:r>
              <a:rPr lang="it-IT" sz="1800" b="1" dirty="0" err="1"/>
              <a:t>Curran</a:t>
            </a:r>
            <a:r>
              <a:rPr lang="it-IT" sz="1800" b="1" dirty="0"/>
              <a:t> e </a:t>
            </a:r>
            <a:r>
              <a:rPr lang="it-IT" sz="1800" b="1" dirty="0" err="1"/>
              <a:t>Stanworth</a:t>
            </a:r>
            <a:r>
              <a:rPr lang="it-IT" sz="1800" b="1" dirty="0"/>
              <a:t>, 1981; </a:t>
            </a:r>
            <a:r>
              <a:rPr lang="it-IT" sz="1800" b="1" dirty="0" err="1"/>
              <a:t>Rainnie</a:t>
            </a:r>
            <a:r>
              <a:rPr lang="it-IT" sz="1800" b="1" dirty="0"/>
              <a:t>, 1989; Wilkinson, 1999; </a:t>
            </a:r>
            <a:r>
              <a:rPr lang="it-IT" sz="1800" b="1" dirty="0" err="1"/>
              <a:t>Carrieri</a:t>
            </a:r>
            <a:r>
              <a:rPr lang="it-IT" sz="1800" b="1" dirty="0"/>
              <a:t>, 2004; </a:t>
            </a:r>
            <a:r>
              <a:rPr lang="it-IT" sz="1800" b="1" dirty="0" err="1"/>
              <a:t>Carrieri</a:t>
            </a:r>
            <a:r>
              <a:rPr lang="it-IT" sz="1800" b="1" dirty="0"/>
              <a:t> and </a:t>
            </a:r>
            <a:r>
              <a:rPr lang="it-IT" sz="1800" b="1" dirty="0" err="1"/>
              <a:t>Feltrin</a:t>
            </a:r>
            <a:r>
              <a:rPr lang="it-IT" sz="1800" b="1" dirty="0"/>
              <a:t>, 2016; </a:t>
            </a:r>
            <a:r>
              <a:rPr lang="it-IT" sz="1800" b="1" dirty="0" err="1"/>
              <a:t>Carrieri</a:t>
            </a:r>
            <a:r>
              <a:rPr lang="it-IT" sz="1800" b="1" dirty="0"/>
              <a:t> and Pirro, 2019; Regalia, 2009; Della Torre et al, 2021; </a:t>
            </a:r>
            <a:r>
              <a:rPr lang="it-IT" sz="1800" b="1" dirty="0" err="1"/>
              <a:t>Crouch</a:t>
            </a:r>
            <a:r>
              <a:rPr lang="it-IT" sz="1800" b="1" dirty="0"/>
              <a:t> 2015; </a:t>
            </a:r>
            <a:r>
              <a:rPr lang="it-IT" sz="1800" b="1" dirty="0" err="1"/>
              <a:t>Keune</a:t>
            </a:r>
            <a:r>
              <a:rPr lang="it-IT" sz="1800" b="1" dirty="0"/>
              <a:t> and </a:t>
            </a:r>
            <a:r>
              <a:rPr lang="it-IT" sz="1800" b="1" dirty="0" err="1"/>
              <a:t>Pedaci</a:t>
            </a:r>
            <a:r>
              <a:rPr lang="it-IT" sz="1800" b="1" dirty="0"/>
              <a:t>, 2019), nonché sui </a:t>
            </a:r>
            <a:r>
              <a:rPr lang="it-IT" sz="1800" b="1" i="1" dirty="0"/>
              <a:t>gap</a:t>
            </a:r>
            <a:r>
              <a:rPr lang="it-IT" sz="1800" b="1" dirty="0"/>
              <a:t>s di protezione sociale che subiscono tanti lavoratori di micro-piccole imprese (</a:t>
            </a:r>
            <a:r>
              <a:rPr lang="it-IT" sz="1800" b="1" dirty="0" err="1"/>
              <a:t>Grimshaw</a:t>
            </a:r>
            <a:r>
              <a:rPr lang="it-IT" sz="1800" b="1" dirty="0"/>
              <a:t> </a:t>
            </a:r>
            <a:r>
              <a:rPr lang="it-IT" sz="1800" b="1" i="1" dirty="0"/>
              <a:t>et al.</a:t>
            </a:r>
            <a:r>
              <a:rPr lang="it-IT" sz="1800" b="1" dirty="0"/>
              <a:t>, 2016).</a:t>
            </a:r>
            <a:br>
              <a:rPr lang="it-IT" sz="1800" b="1" dirty="0"/>
            </a:br>
            <a:br>
              <a:rPr lang="it-IT" sz="1800" b="1" dirty="0"/>
            </a:br>
            <a:r>
              <a:rPr lang="it-IT" sz="1800" b="1" dirty="0"/>
              <a:t>-Altri studi si concentrano infine sui fattori che influenzano lo sviluppo e/o il declino delle PMI. rilevante è il volume di </a:t>
            </a:r>
            <a:r>
              <a:rPr lang="it-IT" sz="1800" b="1" dirty="0" err="1"/>
              <a:t>Piore</a:t>
            </a:r>
            <a:r>
              <a:rPr lang="it-IT" sz="1800" b="1" dirty="0"/>
              <a:t> e </a:t>
            </a:r>
            <a:r>
              <a:rPr lang="it-IT" sz="1800" b="1" dirty="0" err="1"/>
              <a:t>Sabel</a:t>
            </a:r>
            <a:r>
              <a:rPr lang="it-IT" sz="1800" b="1" dirty="0"/>
              <a:t>, </a:t>
            </a:r>
            <a:r>
              <a:rPr lang="it-IT" sz="1800" b="1" i="1" dirty="0"/>
              <a:t>The Second Industrial Divide </a:t>
            </a:r>
            <a:r>
              <a:rPr lang="it-IT" sz="1800" b="1" dirty="0"/>
              <a:t>(1984), fondamentale per la comprensione delle origini dei “sistemi” di PMI. In tale testo i due studiosi teorizzano il modello della specializzazione flessibile come possibile alternativa al modello fordista di produzione di massa. A questo studio si contrappone quello di Susa Berger (2005) che invece parla di produzione globale frammentata facilitata dalla diffusione delle ICT.</a:t>
            </a:r>
          </a:p>
        </p:txBody>
      </p:sp>
      <p:pic>
        <p:nvPicPr>
          <p:cNvPr id="4" name="Immagin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3623" y="365125"/>
            <a:ext cx="2210435" cy="651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35988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ruppo 105">
            <a:extLst>
              <a:ext uri="{FF2B5EF4-FFF2-40B4-BE49-F238E27FC236}">
                <a16:creationId xmlns:a16="http://schemas.microsoft.com/office/drawing/2014/main" id="{3638C06D-F644-4B33-8858-D880F038FA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24637" y="439000"/>
            <a:ext cx="5213597" cy="5053152"/>
            <a:chOff x="971131" y="968477"/>
            <a:chExt cx="5213597" cy="4950111"/>
          </a:xfrm>
        </p:grpSpPr>
        <p:sp>
          <p:nvSpPr>
            <p:cNvPr id="16" name="Figura a mano libera 15">
              <a:extLst>
                <a:ext uri="{FF2B5EF4-FFF2-40B4-BE49-F238E27FC236}">
                  <a16:creationId xmlns:a16="http://schemas.microsoft.com/office/drawing/2014/main" id="{F9F720D8-8BAF-4A0C-B2DC-8A1F1E0B265B}"/>
                </a:ext>
              </a:extLst>
            </p:cNvPr>
            <p:cNvSpPr>
              <a:spLocks/>
            </p:cNvSpPr>
            <p:nvPr/>
          </p:nvSpPr>
          <p:spPr bwMode="auto">
            <a:xfrm>
              <a:off x="971131" y="2997860"/>
              <a:ext cx="2319325" cy="2920728"/>
            </a:xfrm>
            <a:custGeom>
              <a:avLst/>
              <a:gdLst>
                <a:gd name="T0" fmla="*/ 378 w 709"/>
                <a:gd name="T1" fmla="*/ 376 h 893"/>
                <a:gd name="T2" fmla="*/ 198 w 709"/>
                <a:gd name="T3" fmla="*/ 0 h 893"/>
                <a:gd name="T4" fmla="*/ 0 w 709"/>
                <a:gd name="T5" fmla="*/ 397 h 893"/>
                <a:gd name="T6" fmla="*/ 497 w 709"/>
                <a:gd name="T7" fmla="*/ 893 h 893"/>
                <a:gd name="T8" fmla="*/ 709 w 709"/>
                <a:gd name="T9" fmla="*/ 845 h 893"/>
                <a:gd name="T10" fmla="*/ 526 w 709"/>
                <a:gd name="T11" fmla="*/ 485 h 893"/>
                <a:gd name="T12" fmla="*/ 378 w 709"/>
                <a:gd name="T13" fmla="*/ 376 h 8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9" h="893">
                  <a:moveTo>
                    <a:pt x="378" y="376"/>
                  </a:moveTo>
                  <a:cubicBezTo>
                    <a:pt x="276" y="273"/>
                    <a:pt x="213" y="142"/>
                    <a:pt x="198" y="0"/>
                  </a:cubicBezTo>
                  <a:cubicBezTo>
                    <a:pt x="78" y="90"/>
                    <a:pt x="0" y="234"/>
                    <a:pt x="0" y="397"/>
                  </a:cubicBezTo>
                  <a:cubicBezTo>
                    <a:pt x="0" y="671"/>
                    <a:pt x="222" y="893"/>
                    <a:pt x="497" y="893"/>
                  </a:cubicBezTo>
                  <a:cubicBezTo>
                    <a:pt x="573" y="893"/>
                    <a:pt x="644" y="876"/>
                    <a:pt x="709" y="845"/>
                  </a:cubicBezTo>
                  <a:cubicBezTo>
                    <a:pt x="609" y="748"/>
                    <a:pt x="545" y="622"/>
                    <a:pt x="526" y="485"/>
                  </a:cubicBezTo>
                  <a:cubicBezTo>
                    <a:pt x="472" y="456"/>
                    <a:pt x="422" y="420"/>
                    <a:pt x="378" y="376"/>
                  </a:cubicBezTo>
                  <a:close/>
                </a:path>
              </a:pathLst>
            </a:custGeom>
            <a:gradFill>
              <a:gsLst>
                <a:gs pos="100000">
                  <a:srgbClr val="7CEFD8"/>
                </a:gs>
                <a:gs pos="92000">
                  <a:srgbClr val="6672E4"/>
                </a:gs>
                <a:gs pos="28000">
                  <a:srgbClr val="882BE5"/>
                </a:gs>
              </a:gsLst>
              <a:lin ang="9000000" scaled="0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dirty="0"/>
            </a:p>
          </p:txBody>
        </p:sp>
        <p:sp>
          <p:nvSpPr>
            <p:cNvPr id="17" name="Figura a mano libera 16">
              <a:extLst>
                <a:ext uri="{FF2B5EF4-FFF2-40B4-BE49-F238E27FC236}">
                  <a16:creationId xmlns:a16="http://schemas.microsoft.com/office/drawing/2014/main" id="{BB8E7BA8-3BC1-4755-AE40-0C84D9216B78}"/>
                </a:ext>
              </a:extLst>
            </p:cNvPr>
            <p:cNvSpPr>
              <a:spLocks/>
            </p:cNvSpPr>
            <p:nvPr/>
          </p:nvSpPr>
          <p:spPr bwMode="auto">
            <a:xfrm>
              <a:off x="1856107" y="968477"/>
              <a:ext cx="3107685" cy="1546653"/>
            </a:xfrm>
            <a:custGeom>
              <a:avLst/>
              <a:gdLst>
                <a:gd name="T0" fmla="*/ 475 w 950"/>
                <a:gd name="T1" fmla="*/ 473 h 473"/>
                <a:gd name="T2" fmla="*/ 800 w 950"/>
                <a:gd name="T3" fmla="*/ 382 h 473"/>
                <a:gd name="T4" fmla="*/ 950 w 950"/>
                <a:gd name="T5" fmla="*/ 401 h 473"/>
                <a:gd name="T6" fmla="*/ 826 w 950"/>
                <a:gd name="T7" fmla="*/ 194 h 473"/>
                <a:gd name="T8" fmla="*/ 124 w 950"/>
                <a:gd name="T9" fmla="*/ 194 h 473"/>
                <a:gd name="T10" fmla="*/ 0 w 950"/>
                <a:gd name="T11" fmla="*/ 401 h 473"/>
                <a:gd name="T12" fmla="*/ 151 w 950"/>
                <a:gd name="T13" fmla="*/ 382 h 473"/>
                <a:gd name="T14" fmla="*/ 475 w 950"/>
                <a:gd name="T15" fmla="*/ 473 h 4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50" h="473">
                  <a:moveTo>
                    <a:pt x="475" y="473"/>
                  </a:moveTo>
                  <a:cubicBezTo>
                    <a:pt x="572" y="414"/>
                    <a:pt x="685" y="382"/>
                    <a:pt x="800" y="382"/>
                  </a:cubicBezTo>
                  <a:cubicBezTo>
                    <a:pt x="851" y="382"/>
                    <a:pt x="901" y="389"/>
                    <a:pt x="950" y="401"/>
                  </a:cubicBezTo>
                  <a:cubicBezTo>
                    <a:pt x="927" y="325"/>
                    <a:pt x="886" y="253"/>
                    <a:pt x="826" y="194"/>
                  </a:cubicBezTo>
                  <a:cubicBezTo>
                    <a:pt x="632" y="0"/>
                    <a:pt x="318" y="0"/>
                    <a:pt x="124" y="194"/>
                  </a:cubicBezTo>
                  <a:cubicBezTo>
                    <a:pt x="64" y="253"/>
                    <a:pt x="23" y="325"/>
                    <a:pt x="0" y="401"/>
                  </a:cubicBezTo>
                  <a:cubicBezTo>
                    <a:pt x="49" y="389"/>
                    <a:pt x="99" y="382"/>
                    <a:pt x="151" y="382"/>
                  </a:cubicBezTo>
                  <a:cubicBezTo>
                    <a:pt x="266" y="382"/>
                    <a:pt x="378" y="414"/>
                    <a:pt x="475" y="473"/>
                  </a:cubicBezTo>
                  <a:close/>
                </a:path>
              </a:pathLst>
            </a:custGeom>
            <a:gradFill>
              <a:gsLst>
                <a:gs pos="3000">
                  <a:srgbClr val="7CEFD8"/>
                </a:gs>
                <a:gs pos="13000">
                  <a:srgbClr val="6672E4"/>
                </a:gs>
                <a:gs pos="99000">
                  <a:srgbClr val="882BE5"/>
                </a:gs>
              </a:gsLst>
              <a:lin ang="6000000" scaled="0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dirty="0"/>
            </a:p>
          </p:txBody>
        </p:sp>
        <p:sp>
          <p:nvSpPr>
            <p:cNvPr id="18" name="Figura a mano libera 17">
              <a:extLst>
                <a:ext uri="{FF2B5EF4-FFF2-40B4-BE49-F238E27FC236}">
                  <a16:creationId xmlns:a16="http://schemas.microsoft.com/office/drawing/2014/main" id="{C3B6EAAE-1C2D-46EB-A473-3B6078DC2541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8669" y="2968796"/>
              <a:ext cx="2686059" cy="2920728"/>
            </a:xfrm>
            <a:custGeom>
              <a:avLst/>
              <a:gdLst>
                <a:gd name="T0" fmla="*/ 511 w 709"/>
                <a:gd name="T1" fmla="*/ 0 h 893"/>
                <a:gd name="T2" fmla="*/ 331 w 709"/>
                <a:gd name="T3" fmla="*/ 376 h 893"/>
                <a:gd name="T4" fmla="*/ 183 w 709"/>
                <a:gd name="T5" fmla="*/ 485 h 893"/>
                <a:gd name="T6" fmla="*/ 0 w 709"/>
                <a:gd name="T7" fmla="*/ 845 h 893"/>
                <a:gd name="T8" fmla="*/ 213 w 709"/>
                <a:gd name="T9" fmla="*/ 893 h 893"/>
                <a:gd name="T10" fmla="*/ 709 w 709"/>
                <a:gd name="T11" fmla="*/ 397 h 893"/>
                <a:gd name="T12" fmla="*/ 511 w 709"/>
                <a:gd name="T13" fmla="*/ 0 h 8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9" h="893">
                  <a:moveTo>
                    <a:pt x="511" y="0"/>
                  </a:moveTo>
                  <a:cubicBezTo>
                    <a:pt x="496" y="142"/>
                    <a:pt x="433" y="273"/>
                    <a:pt x="331" y="376"/>
                  </a:cubicBezTo>
                  <a:cubicBezTo>
                    <a:pt x="287" y="420"/>
                    <a:pt x="237" y="456"/>
                    <a:pt x="183" y="485"/>
                  </a:cubicBezTo>
                  <a:cubicBezTo>
                    <a:pt x="164" y="622"/>
                    <a:pt x="100" y="748"/>
                    <a:pt x="0" y="845"/>
                  </a:cubicBezTo>
                  <a:cubicBezTo>
                    <a:pt x="65" y="876"/>
                    <a:pt x="137" y="893"/>
                    <a:pt x="213" y="893"/>
                  </a:cubicBezTo>
                  <a:cubicBezTo>
                    <a:pt x="487" y="893"/>
                    <a:pt x="709" y="671"/>
                    <a:pt x="709" y="397"/>
                  </a:cubicBezTo>
                  <a:cubicBezTo>
                    <a:pt x="709" y="234"/>
                    <a:pt x="631" y="90"/>
                    <a:pt x="511" y="0"/>
                  </a:cubicBezTo>
                  <a:close/>
                </a:path>
              </a:pathLst>
            </a:custGeom>
            <a:gradFill>
              <a:gsLst>
                <a:gs pos="100000">
                  <a:srgbClr val="7CEFD8"/>
                </a:gs>
                <a:gs pos="92000">
                  <a:srgbClr val="6672E4"/>
                </a:gs>
                <a:gs pos="28000">
                  <a:srgbClr val="882BE5"/>
                </a:gs>
              </a:gsLst>
              <a:lin ang="1800000" scaled="0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dirty="0"/>
            </a:p>
          </p:txBody>
        </p:sp>
        <p:sp>
          <p:nvSpPr>
            <p:cNvPr id="20" name="Figura a mano libera 19" descr="Questa immagine è un'icona di tre persone e un simbolo che rappresenta la connessione a Internet.">
              <a:extLst>
                <a:ext uri="{FF2B5EF4-FFF2-40B4-BE49-F238E27FC236}">
                  <a16:creationId xmlns:a16="http://schemas.microsoft.com/office/drawing/2014/main" id="{9E41B0EC-DA27-4BF7-891C-FC6D7EF3CCFF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5989" y="2838369"/>
              <a:ext cx="1389844" cy="1406761"/>
            </a:xfrm>
            <a:custGeom>
              <a:avLst/>
              <a:gdLst>
                <a:gd name="T0" fmla="*/ 239 w 385"/>
                <a:gd name="T1" fmla="*/ 384 h 430"/>
                <a:gd name="T2" fmla="*/ 385 w 385"/>
                <a:gd name="T3" fmla="*/ 31 h 430"/>
                <a:gd name="T4" fmla="*/ 213 w 385"/>
                <a:gd name="T5" fmla="*/ 0 h 430"/>
                <a:gd name="T6" fmla="*/ 0 w 385"/>
                <a:gd name="T7" fmla="*/ 48 h 430"/>
                <a:gd name="T8" fmla="*/ 186 w 385"/>
                <a:gd name="T9" fmla="*/ 430 h 430"/>
                <a:gd name="T10" fmla="*/ 239 w 385"/>
                <a:gd name="T11" fmla="*/ 384 h 4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5" h="430">
                  <a:moveTo>
                    <a:pt x="239" y="384"/>
                  </a:moveTo>
                  <a:cubicBezTo>
                    <a:pt x="337" y="286"/>
                    <a:pt x="385" y="159"/>
                    <a:pt x="385" y="31"/>
                  </a:cubicBezTo>
                  <a:cubicBezTo>
                    <a:pt x="331" y="11"/>
                    <a:pt x="273" y="0"/>
                    <a:pt x="213" y="0"/>
                  </a:cubicBezTo>
                  <a:cubicBezTo>
                    <a:pt x="137" y="0"/>
                    <a:pt x="65" y="17"/>
                    <a:pt x="0" y="48"/>
                  </a:cubicBezTo>
                  <a:cubicBezTo>
                    <a:pt x="105" y="150"/>
                    <a:pt x="171" y="285"/>
                    <a:pt x="186" y="430"/>
                  </a:cubicBezTo>
                  <a:cubicBezTo>
                    <a:pt x="205" y="416"/>
                    <a:pt x="222" y="400"/>
                    <a:pt x="239" y="384"/>
                  </a:cubicBezTo>
                  <a:close/>
                </a:path>
              </a:pathLst>
            </a:custGeom>
            <a:gradFill>
              <a:gsLst>
                <a:gs pos="0">
                  <a:srgbClr val="7CEFD8"/>
                </a:gs>
                <a:gs pos="71000">
                  <a:srgbClr val="6672E4"/>
                </a:gs>
                <a:gs pos="100000">
                  <a:srgbClr val="882BE5"/>
                </a:gs>
              </a:gsLst>
              <a:lin ang="5400000" scaled="1"/>
            </a:gradFill>
            <a:ln w="12700" cap="flat">
              <a:noFill/>
              <a:prstDash val="solid"/>
              <a:miter lim="800000"/>
              <a:headEnd/>
              <a:tailEnd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r>
                <a:rPr lang="it-IT" dirty="0"/>
                <a:t>Nei paesi avanzati:</a:t>
              </a:r>
            </a:p>
            <a:p>
              <a:pPr rtl="0"/>
              <a:r>
                <a:rPr lang="it-IT" dirty="0"/>
                <a:t>Prevalenza nel settore servizi</a:t>
              </a:r>
            </a:p>
          </p:txBody>
        </p:sp>
        <p:sp>
          <p:nvSpPr>
            <p:cNvPr id="21" name="Figura a mano libera 20" descr="Questa immagine è un'icona di tre persone e un globo.">
              <a:extLst>
                <a:ext uri="{FF2B5EF4-FFF2-40B4-BE49-F238E27FC236}">
                  <a16:creationId xmlns:a16="http://schemas.microsoft.com/office/drawing/2014/main" id="{BDEE62C1-79C7-4BD6-99A1-2466D37A5EB4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6749" y="2819349"/>
              <a:ext cx="1259024" cy="1402839"/>
            </a:xfrm>
            <a:custGeom>
              <a:avLst/>
              <a:gdLst>
                <a:gd name="T0" fmla="*/ 173 w 385"/>
                <a:gd name="T1" fmla="*/ 0 h 429"/>
                <a:gd name="T2" fmla="*/ 1 w 385"/>
                <a:gd name="T3" fmla="*/ 31 h 429"/>
                <a:gd name="T4" fmla="*/ 146 w 385"/>
                <a:gd name="T5" fmla="*/ 384 h 429"/>
                <a:gd name="T6" fmla="*/ 199 w 385"/>
                <a:gd name="T7" fmla="*/ 429 h 429"/>
                <a:gd name="T8" fmla="*/ 385 w 385"/>
                <a:gd name="T9" fmla="*/ 48 h 429"/>
                <a:gd name="T10" fmla="*/ 173 w 385"/>
                <a:gd name="T11" fmla="*/ 0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5" h="429">
                  <a:moveTo>
                    <a:pt x="173" y="0"/>
                  </a:moveTo>
                  <a:cubicBezTo>
                    <a:pt x="112" y="0"/>
                    <a:pt x="54" y="11"/>
                    <a:pt x="1" y="31"/>
                  </a:cubicBezTo>
                  <a:cubicBezTo>
                    <a:pt x="0" y="159"/>
                    <a:pt x="49" y="286"/>
                    <a:pt x="146" y="384"/>
                  </a:cubicBezTo>
                  <a:cubicBezTo>
                    <a:pt x="163" y="400"/>
                    <a:pt x="181" y="416"/>
                    <a:pt x="199" y="429"/>
                  </a:cubicBezTo>
                  <a:cubicBezTo>
                    <a:pt x="215" y="285"/>
                    <a:pt x="280" y="150"/>
                    <a:pt x="385" y="48"/>
                  </a:cubicBezTo>
                  <a:cubicBezTo>
                    <a:pt x="320" y="17"/>
                    <a:pt x="249" y="0"/>
                    <a:pt x="173" y="0"/>
                  </a:cubicBezTo>
                  <a:close/>
                </a:path>
              </a:pathLst>
            </a:custGeom>
            <a:gradFill>
              <a:gsLst>
                <a:gs pos="0">
                  <a:srgbClr val="7CEFD8"/>
                </a:gs>
                <a:gs pos="71000">
                  <a:srgbClr val="6672E4"/>
                </a:gs>
                <a:gs pos="100000">
                  <a:srgbClr val="882BE5"/>
                </a:gs>
              </a:gsLst>
              <a:lin ang="5400000" scaled="1"/>
            </a:gradFill>
            <a:ln w="12700" cap="flat">
              <a:noFill/>
              <a:prstDash val="solid"/>
              <a:miter lim="800000"/>
              <a:headEnd/>
              <a:tailEnd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r>
                <a:rPr lang="it-IT" dirty="0"/>
                <a:t>50% occupazione  nella </a:t>
              </a:r>
              <a:r>
                <a:rPr lang="it-IT" dirty="0" err="1"/>
                <a:t>manifatt</a:t>
              </a:r>
              <a:r>
                <a:rPr lang="it-IT" dirty="0"/>
                <a:t>.</a:t>
              </a:r>
            </a:p>
          </p:txBody>
        </p:sp>
        <p:grpSp>
          <p:nvGrpSpPr>
            <p:cNvPr id="90" name="Gruppo 89">
              <a:extLst>
                <a:ext uri="{FF2B5EF4-FFF2-40B4-BE49-F238E27FC236}">
                  <a16:creationId xmlns:a16="http://schemas.microsoft.com/office/drawing/2014/main" id="{732C0092-A5BE-4296-9B7E-73CA9D6A0C92}"/>
                </a:ext>
              </a:extLst>
            </p:cNvPr>
            <p:cNvGrpSpPr/>
            <p:nvPr/>
          </p:nvGrpSpPr>
          <p:grpSpPr>
            <a:xfrm>
              <a:off x="3313295" y="3599348"/>
              <a:ext cx="277812" cy="196850"/>
              <a:chOff x="2738438" y="3044826"/>
              <a:chExt cx="277812" cy="196850"/>
            </a:xfrm>
          </p:grpSpPr>
          <p:sp>
            <p:nvSpPr>
              <p:cNvPr id="95" name="Ovale 313">
                <a:extLst>
                  <a:ext uri="{FF2B5EF4-FFF2-40B4-BE49-F238E27FC236}">
                    <a16:creationId xmlns:a16="http://schemas.microsoft.com/office/drawing/2014/main" id="{C37FB908-4B07-487A-8AE5-2C93E1AF86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33700" y="3128963"/>
                <a:ext cx="60325" cy="58738"/>
              </a:xfrm>
              <a:prstGeom prst="ellipse">
                <a:avLst/>
              </a:prstGeom>
              <a:noFill/>
              <a:ln w="14288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dirty="0"/>
              </a:p>
            </p:txBody>
          </p:sp>
          <p:sp>
            <p:nvSpPr>
              <p:cNvPr id="96" name="Figura a mano libera 314">
                <a:extLst>
                  <a:ext uri="{FF2B5EF4-FFF2-40B4-BE49-F238E27FC236}">
                    <a16:creationId xmlns:a16="http://schemas.microsoft.com/office/drawing/2014/main" id="{B3C647A5-00EF-45D7-A795-5CC541EFF1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11475" y="3187701"/>
                <a:ext cx="104775" cy="53975"/>
              </a:xfrm>
              <a:custGeom>
                <a:avLst/>
                <a:gdLst>
                  <a:gd name="T0" fmla="*/ 28 w 28"/>
                  <a:gd name="T1" fmla="*/ 14 h 14"/>
                  <a:gd name="T2" fmla="*/ 0 w 28"/>
                  <a:gd name="T3" fmla="*/ 14 h 14"/>
                  <a:gd name="T4" fmla="*/ 14 w 28"/>
                  <a:gd name="T5" fmla="*/ 0 h 14"/>
                  <a:gd name="T6" fmla="*/ 28 w 28"/>
                  <a:gd name="T7" fmla="*/ 14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14">
                    <a:moveTo>
                      <a:pt x="28" y="14"/>
                    </a:moveTo>
                    <a:cubicBezTo>
                      <a:pt x="0" y="14"/>
                      <a:pt x="0" y="14"/>
                      <a:pt x="0" y="14"/>
                    </a:cubicBezTo>
                    <a:cubicBezTo>
                      <a:pt x="0" y="6"/>
                      <a:pt x="6" y="0"/>
                      <a:pt x="14" y="0"/>
                    </a:cubicBezTo>
                    <a:cubicBezTo>
                      <a:pt x="22" y="0"/>
                      <a:pt x="28" y="6"/>
                      <a:pt x="28" y="14"/>
                    </a:cubicBezTo>
                    <a:close/>
                  </a:path>
                </a:pathLst>
              </a:custGeom>
              <a:noFill/>
              <a:ln w="14288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dirty="0"/>
              </a:p>
            </p:txBody>
          </p:sp>
          <p:sp>
            <p:nvSpPr>
              <p:cNvPr id="97" name="Ovale 315">
                <a:extLst>
                  <a:ext uri="{FF2B5EF4-FFF2-40B4-BE49-F238E27FC236}">
                    <a16:creationId xmlns:a16="http://schemas.microsoft.com/office/drawing/2014/main" id="{8E007759-5FF7-4D0A-A475-0EAD05E962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33700" y="3128963"/>
                <a:ext cx="60325" cy="58738"/>
              </a:xfrm>
              <a:prstGeom prst="ellipse">
                <a:avLst/>
              </a:prstGeom>
              <a:noFill/>
              <a:ln w="14288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dirty="0"/>
              </a:p>
            </p:txBody>
          </p:sp>
          <p:sp>
            <p:nvSpPr>
              <p:cNvPr id="98" name="Figura a mano libera 316">
                <a:extLst>
                  <a:ext uri="{FF2B5EF4-FFF2-40B4-BE49-F238E27FC236}">
                    <a16:creationId xmlns:a16="http://schemas.microsoft.com/office/drawing/2014/main" id="{42BF9E91-C3D1-479E-A251-AD54A926B6D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11475" y="3187701"/>
                <a:ext cx="104775" cy="53975"/>
              </a:xfrm>
              <a:custGeom>
                <a:avLst/>
                <a:gdLst>
                  <a:gd name="T0" fmla="*/ 28 w 28"/>
                  <a:gd name="T1" fmla="*/ 14 h 14"/>
                  <a:gd name="T2" fmla="*/ 0 w 28"/>
                  <a:gd name="T3" fmla="*/ 14 h 14"/>
                  <a:gd name="T4" fmla="*/ 14 w 28"/>
                  <a:gd name="T5" fmla="*/ 0 h 14"/>
                  <a:gd name="T6" fmla="*/ 28 w 28"/>
                  <a:gd name="T7" fmla="*/ 14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14">
                    <a:moveTo>
                      <a:pt x="28" y="14"/>
                    </a:moveTo>
                    <a:cubicBezTo>
                      <a:pt x="0" y="14"/>
                      <a:pt x="0" y="14"/>
                      <a:pt x="0" y="14"/>
                    </a:cubicBezTo>
                    <a:cubicBezTo>
                      <a:pt x="0" y="6"/>
                      <a:pt x="6" y="0"/>
                      <a:pt x="14" y="0"/>
                    </a:cubicBezTo>
                    <a:cubicBezTo>
                      <a:pt x="22" y="0"/>
                      <a:pt x="28" y="6"/>
                      <a:pt x="28" y="14"/>
                    </a:cubicBezTo>
                    <a:close/>
                  </a:path>
                </a:pathLst>
              </a:custGeom>
              <a:noFill/>
              <a:ln w="14288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dirty="0"/>
              </a:p>
            </p:txBody>
          </p:sp>
          <p:sp>
            <p:nvSpPr>
              <p:cNvPr id="101" name="Figura a mano libera 319">
                <a:extLst>
                  <a:ext uri="{FF2B5EF4-FFF2-40B4-BE49-F238E27FC236}">
                    <a16:creationId xmlns:a16="http://schemas.microsoft.com/office/drawing/2014/main" id="{0C1B8AEB-E335-4D8B-8846-5975E8B3D4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38438" y="3074988"/>
                <a:ext cx="225425" cy="15875"/>
              </a:xfrm>
              <a:custGeom>
                <a:avLst/>
                <a:gdLst>
                  <a:gd name="T0" fmla="*/ 0 w 142"/>
                  <a:gd name="T1" fmla="*/ 10 h 10"/>
                  <a:gd name="T2" fmla="*/ 0 w 142"/>
                  <a:gd name="T3" fmla="*/ 0 h 10"/>
                  <a:gd name="T4" fmla="*/ 142 w 142"/>
                  <a:gd name="T5" fmla="*/ 0 h 10"/>
                  <a:gd name="T6" fmla="*/ 142 w 142"/>
                  <a:gd name="T7" fmla="*/ 10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2" h="10">
                    <a:moveTo>
                      <a:pt x="0" y="10"/>
                    </a:moveTo>
                    <a:lnTo>
                      <a:pt x="0" y="0"/>
                    </a:lnTo>
                    <a:lnTo>
                      <a:pt x="142" y="0"/>
                    </a:lnTo>
                    <a:lnTo>
                      <a:pt x="142" y="10"/>
                    </a:lnTo>
                  </a:path>
                </a:pathLst>
              </a:custGeom>
              <a:noFill/>
              <a:ln w="14288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r>
                  <a:rPr lang="it-IT" dirty="0"/>
                  <a:t> </a:t>
                </a:r>
              </a:p>
            </p:txBody>
          </p:sp>
          <p:sp>
            <p:nvSpPr>
              <p:cNvPr id="102" name="Linea 320">
                <a:extLst>
                  <a:ext uri="{FF2B5EF4-FFF2-40B4-BE49-F238E27FC236}">
                    <a16:creationId xmlns:a16="http://schemas.microsoft.com/office/drawing/2014/main" id="{625F2B4F-F75B-4093-862F-865FC16ABC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51150" y="3044826"/>
                <a:ext cx="0" cy="46038"/>
              </a:xfrm>
              <a:prstGeom prst="line">
                <a:avLst/>
              </a:prstGeom>
              <a:noFill/>
              <a:ln w="14288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dirty="0"/>
              </a:p>
            </p:txBody>
          </p:sp>
        </p:grpSp>
        <p:grpSp>
          <p:nvGrpSpPr>
            <p:cNvPr id="73" name="Gruppo 72">
              <a:extLst>
                <a:ext uri="{FF2B5EF4-FFF2-40B4-BE49-F238E27FC236}">
                  <a16:creationId xmlns:a16="http://schemas.microsoft.com/office/drawing/2014/main" id="{B1E38458-8F3E-4314-9FA8-DC2B0EBB7E33}"/>
                </a:ext>
              </a:extLst>
            </p:cNvPr>
            <p:cNvGrpSpPr/>
            <p:nvPr/>
          </p:nvGrpSpPr>
          <p:grpSpPr>
            <a:xfrm>
              <a:off x="3211694" y="4933877"/>
              <a:ext cx="346075" cy="346075"/>
              <a:chOff x="3398838" y="2895601"/>
              <a:chExt cx="346075" cy="346075"/>
            </a:xfrm>
          </p:grpSpPr>
          <p:sp>
            <p:nvSpPr>
              <p:cNvPr id="75" name="Figura a mano libera 49">
                <a:extLst>
                  <a:ext uri="{FF2B5EF4-FFF2-40B4-BE49-F238E27FC236}">
                    <a16:creationId xmlns:a16="http://schemas.microsoft.com/office/drawing/2014/main" id="{52F6AE15-148B-4DD3-9B33-E89085198C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8838" y="2986089"/>
                <a:ext cx="82550" cy="58738"/>
              </a:xfrm>
              <a:custGeom>
                <a:avLst/>
                <a:gdLst>
                  <a:gd name="T0" fmla="*/ 14 w 22"/>
                  <a:gd name="T1" fmla="*/ 0 h 16"/>
                  <a:gd name="T2" fmla="*/ 14 w 22"/>
                  <a:gd name="T3" fmla="*/ 6 h 16"/>
                  <a:gd name="T4" fmla="*/ 4 w 22"/>
                  <a:gd name="T5" fmla="*/ 9 h 16"/>
                  <a:gd name="T6" fmla="*/ 0 w 22"/>
                  <a:gd name="T7" fmla="*/ 14 h 16"/>
                  <a:gd name="T8" fmla="*/ 0 w 22"/>
                  <a:gd name="T9" fmla="*/ 16 h 16"/>
                  <a:gd name="T10" fmla="*/ 22 w 22"/>
                  <a:gd name="T11" fmla="*/ 16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" h="16">
                    <a:moveTo>
                      <a:pt x="14" y="0"/>
                    </a:moveTo>
                    <a:cubicBezTo>
                      <a:pt x="14" y="6"/>
                      <a:pt x="14" y="6"/>
                      <a:pt x="14" y="6"/>
                    </a:cubicBezTo>
                    <a:cubicBezTo>
                      <a:pt x="4" y="9"/>
                      <a:pt x="4" y="9"/>
                      <a:pt x="4" y="9"/>
                    </a:cubicBezTo>
                    <a:cubicBezTo>
                      <a:pt x="2" y="10"/>
                      <a:pt x="0" y="12"/>
                      <a:pt x="0" y="14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22" y="16"/>
                      <a:pt x="22" y="16"/>
                      <a:pt x="22" y="16"/>
                    </a:cubicBezTo>
                  </a:path>
                </a:pathLst>
              </a:custGeom>
              <a:noFill/>
              <a:ln w="14288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dirty="0"/>
              </a:p>
            </p:txBody>
          </p:sp>
          <p:sp>
            <p:nvSpPr>
              <p:cNvPr id="79" name="Figura a mano libera 53">
                <a:extLst>
                  <a:ext uri="{FF2B5EF4-FFF2-40B4-BE49-F238E27FC236}">
                    <a16:creationId xmlns:a16="http://schemas.microsoft.com/office/drawing/2014/main" id="{7758711F-A5C0-4C30-A3B1-91B546014B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94101" y="2986089"/>
                <a:ext cx="82550" cy="58738"/>
              </a:xfrm>
              <a:custGeom>
                <a:avLst/>
                <a:gdLst>
                  <a:gd name="T0" fmla="*/ 14 w 22"/>
                  <a:gd name="T1" fmla="*/ 0 h 16"/>
                  <a:gd name="T2" fmla="*/ 14 w 22"/>
                  <a:gd name="T3" fmla="*/ 6 h 16"/>
                  <a:gd name="T4" fmla="*/ 4 w 22"/>
                  <a:gd name="T5" fmla="*/ 9 h 16"/>
                  <a:gd name="T6" fmla="*/ 0 w 22"/>
                  <a:gd name="T7" fmla="*/ 14 h 16"/>
                  <a:gd name="T8" fmla="*/ 0 w 22"/>
                  <a:gd name="T9" fmla="*/ 16 h 16"/>
                  <a:gd name="T10" fmla="*/ 22 w 22"/>
                  <a:gd name="T11" fmla="*/ 16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" h="16">
                    <a:moveTo>
                      <a:pt x="14" y="0"/>
                    </a:moveTo>
                    <a:cubicBezTo>
                      <a:pt x="14" y="6"/>
                      <a:pt x="14" y="6"/>
                      <a:pt x="14" y="6"/>
                    </a:cubicBezTo>
                    <a:cubicBezTo>
                      <a:pt x="4" y="9"/>
                      <a:pt x="4" y="9"/>
                      <a:pt x="4" y="9"/>
                    </a:cubicBezTo>
                    <a:cubicBezTo>
                      <a:pt x="2" y="10"/>
                      <a:pt x="0" y="12"/>
                      <a:pt x="0" y="14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22" y="16"/>
                      <a:pt x="22" y="16"/>
                      <a:pt x="22" y="16"/>
                    </a:cubicBezTo>
                  </a:path>
                </a:pathLst>
              </a:custGeom>
              <a:noFill/>
              <a:ln w="14288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dirty="0"/>
              </a:p>
            </p:txBody>
          </p:sp>
          <p:sp>
            <p:nvSpPr>
              <p:cNvPr id="80" name="Figura a mano libera 54">
                <a:extLst>
                  <a:ext uri="{FF2B5EF4-FFF2-40B4-BE49-F238E27FC236}">
                    <a16:creationId xmlns:a16="http://schemas.microsoft.com/office/drawing/2014/main" id="{A575C4B8-CC49-4D59-BC4B-A13D8D97AF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62363" y="2986089"/>
                <a:ext cx="82550" cy="58738"/>
              </a:xfrm>
              <a:custGeom>
                <a:avLst/>
                <a:gdLst>
                  <a:gd name="T0" fmla="*/ 8 w 22"/>
                  <a:gd name="T1" fmla="*/ 0 h 16"/>
                  <a:gd name="T2" fmla="*/ 8 w 22"/>
                  <a:gd name="T3" fmla="*/ 6 h 16"/>
                  <a:gd name="T4" fmla="*/ 18 w 22"/>
                  <a:gd name="T5" fmla="*/ 9 h 16"/>
                  <a:gd name="T6" fmla="*/ 22 w 22"/>
                  <a:gd name="T7" fmla="*/ 14 h 16"/>
                  <a:gd name="T8" fmla="*/ 22 w 22"/>
                  <a:gd name="T9" fmla="*/ 16 h 16"/>
                  <a:gd name="T10" fmla="*/ 0 w 22"/>
                  <a:gd name="T11" fmla="*/ 16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" h="16">
                    <a:moveTo>
                      <a:pt x="8" y="0"/>
                    </a:moveTo>
                    <a:cubicBezTo>
                      <a:pt x="8" y="6"/>
                      <a:pt x="8" y="6"/>
                      <a:pt x="8" y="6"/>
                    </a:cubicBezTo>
                    <a:cubicBezTo>
                      <a:pt x="18" y="9"/>
                      <a:pt x="18" y="9"/>
                      <a:pt x="18" y="9"/>
                    </a:cubicBezTo>
                    <a:cubicBezTo>
                      <a:pt x="20" y="10"/>
                      <a:pt x="22" y="12"/>
                      <a:pt x="22" y="14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0" y="16"/>
                      <a:pt x="0" y="16"/>
                      <a:pt x="0" y="16"/>
                    </a:cubicBezTo>
                  </a:path>
                </a:pathLst>
              </a:custGeom>
              <a:noFill/>
              <a:ln w="14288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dirty="0"/>
              </a:p>
            </p:txBody>
          </p:sp>
          <p:sp>
            <p:nvSpPr>
              <p:cNvPr id="81" name="Ovale 55">
                <a:extLst>
                  <a:ext uri="{FF2B5EF4-FFF2-40B4-BE49-F238E27FC236}">
                    <a16:creationId xmlns:a16="http://schemas.microsoft.com/office/drawing/2014/main" id="{EE9FF2CA-A0D9-41EF-8A6D-06571B57B1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24263" y="2895601"/>
                <a:ext cx="90488" cy="96838"/>
              </a:xfrm>
              <a:prstGeom prst="ellipse">
                <a:avLst/>
              </a:prstGeom>
              <a:noFill/>
              <a:ln w="14288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dirty="0"/>
              </a:p>
            </p:txBody>
          </p:sp>
          <p:sp>
            <p:nvSpPr>
              <p:cNvPr id="82" name="Figura a mano libera 56">
                <a:extLst>
                  <a:ext uri="{FF2B5EF4-FFF2-40B4-BE49-F238E27FC236}">
                    <a16:creationId xmlns:a16="http://schemas.microsoft.com/office/drawing/2014/main" id="{74276568-12D5-4791-8AAE-E71301B357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24263" y="2928939"/>
                <a:ext cx="90488" cy="14288"/>
              </a:xfrm>
              <a:custGeom>
                <a:avLst/>
                <a:gdLst>
                  <a:gd name="T0" fmla="*/ 24 w 24"/>
                  <a:gd name="T1" fmla="*/ 2 h 4"/>
                  <a:gd name="T2" fmla="*/ 14 w 24"/>
                  <a:gd name="T3" fmla="*/ 0 h 4"/>
                  <a:gd name="T4" fmla="*/ 0 w 24"/>
                  <a:gd name="T5" fmla="*/ 1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4" h="4">
                    <a:moveTo>
                      <a:pt x="24" y="2"/>
                    </a:moveTo>
                    <a:cubicBezTo>
                      <a:pt x="22" y="4"/>
                      <a:pt x="16" y="4"/>
                      <a:pt x="14" y="0"/>
                    </a:cubicBezTo>
                    <a:cubicBezTo>
                      <a:pt x="10" y="4"/>
                      <a:pt x="3" y="4"/>
                      <a:pt x="0" y="1"/>
                    </a:cubicBezTo>
                  </a:path>
                </a:pathLst>
              </a:custGeom>
              <a:noFill/>
              <a:ln w="14288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dirty="0"/>
              </a:p>
            </p:txBody>
          </p:sp>
          <p:sp>
            <p:nvSpPr>
              <p:cNvPr id="83" name="Figura a mano libera 57">
                <a:extLst>
                  <a:ext uri="{FF2B5EF4-FFF2-40B4-BE49-F238E27FC236}">
                    <a16:creationId xmlns:a16="http://schemas.microsoft.com/office/drawing/2014/main" id="{36893D6E-C781-44C6-B4DB-BF8FDD3B4D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7263" y="3181351"/>
                <a:ext cx="82550" cy="60325"/>
              </a:xfrm>
              <a:custGeom>
                <a:avLst/>
                <a:gdLst>
                  <a:gd name="T0" fmla="*/ 14 w 22"/>
                  <a:gd name="T1" fmla="*/ 0 h 16"/>
                  <a:gd name="T2" fmla="*/ 14 w 22"/>
                  <a:gd name="T3" fmla="*/ 6 h 16"/>
                  <a:gd name="T4" fmla="*/ 4 w 22"/>
                  <a:gd name="T5" fmla="*/ 9 h 16"/>
                  <a:gd name="T6" fmla="*/ 0 w 22"/>
                  <a:gd name="T7" fmla="*/ 14 h 16"/>
                  <a:gd name="T8" fmla="*/ 0 w 22"/>
                  <a:gd name="T9" fmla="*/ 16 h 16"/>
                  <a:gd name="T10" fmla="*/ 22 w 22"/>
                  <a:gd name="T11" fmla="*/ 16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" h="16">
                    <a:moveTo>
                      <a:pt x="14" y="0"/>
                    </a:moveTo>
                    <a:cubicBezTo>
                      <a:pt x="14" y="6"/>
                      <a:pt x="14" y="6"/>
                      <a:pt x="14" y="6"/>
                    </a:cubicBezTo>
                    <a:cubicBezTo>
                      <a:pt x="4" y="9"/>
                      <a:pt x="4" y="9"/>
                      <a:pt x="4" y="9"/>
                    </a:cubicBezTo>
                    <a:cubicBezTo>
                      <a:pt x="2" y="10"/>
                      <a:pt x="0" y="12"/>
                      <a:pt x="0" y="14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22" y="16"/>
                      <a:pt x="22" y="16"/>
                      <a:pt x="22" y="16"/>
                    </a:cubicBezTo>
                  </a:path>
                </a:pathLst>
              </a:custGeom>
              <a:noFill/>
              <a:ln w="14288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dirty="0"/>
              </a:p>
            </p:txBody>
          </p:sp>
          <p:sp>
            <p:nvSpPr>
              <p:cNvPr id="84" name="Figura a mano libera 58">
                <a:extLst>
                  <a:ext uri="{FF2B5EF4-FFF2-40B4-BE49-F238E27FC236}">
                    <a16:creationId xmlns:a16="http://schemas.microsoft.com/office/drawing/2014/main" id="{E40B690B-BA0B-4EEC-A0CF-7DA3B2E43E8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63938" y="3181351"/>
                <a:ext cx="82550" cy="60325"/>
              </a:xfrm>
              <a:custGeom>
                <a:avLst/>
                <a:gdLst>
                  <a:gd name="T0" fmla="*/ 8 w 22"/>
                  <a:gd name="T1" fmla="*/ 0 h 16"/>
                  <a:gd name="T2" fmla="*/ 8 w 22"/>
                  <a:gd name="T3" fmla="*/ 6 h 16"/>
                  <a:gd name="T4" fmla="*/ 18 w 22"/>
                  <a:gd name="T5" fmla="*/ 9 h 16"/>
                  <a:gd name="T6" fmla="*/ 22 w 22"/>
                  <a:gd name="T7" fmla="*/ 14 h 16"/>
                  <a:gd name="T8" fmla="*/ 22 w 22"/>
                  <a:gd name="T9" fmla="*/ 16 h 16"/>
                  <a:gd name="T10" fmla="*/ 0 w 22"/>
                  <a:gd name="T11" fmla="*/ 16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" h="16">
                    <a:moveTo>
                      <a:pt x="8" y="0"/>
                    </a:moveTo>
                    <a:cubicBezTo>
                      <a:pt x="8" y="6"/>
                      <a:pt x="8" y="6"/>
                      <a:pt x="8" y="6"/>
                    </a:cubicBezTo>
                    <a:cubicBezTo>
                      <a:pt x="18" y="9"/>
                      <a:pt x="18" y="9"/>
                      <a:pt x="18" y="9"/>
                    </a:cubicBezTo>
                    <a:cubicBezTo>
                      <a:pt x="20" y="10"/>
                      <a:pt x="22" y="12"/>
                      <a:pt x="22" y="14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0" y="16"/>
                      <a:pt x="0" y="16"/>
                      <a:pt x="0" y="16"/>
                    </a:cubicBezTo>
                  </a:path>
                </a:pathLst>
              </a:custGeom>
              <a:noFill/>
              <a:ln w="14288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dirty="0"/>
              </a:p>
            </p:txBody>
          </p:sp>
          <p:sp>
            <p:nvSpPr>
              <p:cNvPr id="86" name="Figura a mano libera 60">
                <a:extLst>
                  <a:ext uri="{FF2B5EF4-FFF2-40B4-BE49-F238E27FC236}">
                    <a16:creationId xmlns:a16="http://schemas.microsoft.com/office/drawing/2014/main" id="{DE348461-111F-4014-A8A3-F56B071273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27426" y="3124201"/>
                <a:ext cx="88900" cy="15875"/>
              </a:xfrm>
              <a:custGeom>
                <a:avLst/>
                <a:gdLst>
                  <a:gd name="T0" fmla="*/ 24 w 24"/>
                  <a:gd name="T1" fmla="*/ 2 h 4"/>
                  <a:gd name="T2" fmla="*/ 14 w 24"/>
                  <a:gd name="T3" fmla="*/ 0 h 4"/>
                  <a:gd name="T4" fmla="*/ 0 w 24"/>
                  <a:gd name="T5" fmla="*/ 1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4" h="4">
                    <a:moveTo>
                      <a:pt x="24" y="2"/>
                    </a:moveTo>
                    <a:cubicBezTo>
                      <a:pt x="22" y="4"/>
                      <a:pt x="16" y="4"/>
                      <a:pt x="14" y="0"/>
                    </a:cubicBezTo>
                    <a:cubicBezTo>
                      <a:pt x="10" y="4"/>
                      <a:pt x="3" y="4"/>
                      <a:pt x="0" y="1"/>
                    </a:cubicBezTo>
                  </a:path>
                </a:pathLst>
              </a:custGeom>
              <a:noFill/>
              <a:ln w="14288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dirty="0"/>
              </a:p>
            </p:txBody>
          </p:sp>
          <p:sp>
            <p:nvSpPr>
              <p:cNvPr id="87" name="Linea 61">
                <a:extLst>
                  <a:ext uri="{FF2B5EF4-FFF2-40B4-BE49-F238E27FC236}">
                    <a16:creationId xmlns:a16="http://schemas.microsoft.com/office/drawing/2014/main" id="{22CD114E-A6F0-4722-A4EE-4C318C1DC5B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51226" y="3074989"/>
                <a:ext cx="38100" cy="38100"/>
              </a:xfrm>
              <a:prstGeom prst="line">
                <a:avLst/>
              </a:prstGeom>
              <a:noFill/>
              <a:ln w="14288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dirty="0"/>
              </a:p>
            </p:txBody>
          </p:sp>
        </p:grpSp>
        <p:sp>
          <p:nvSpPr>
            <p:cNvPr id="63" name="Rettangolo 62" descr="Questa immagine rappresenta tre cerchi sovrapposti.   ">
              <a:extLst>
                <a:ext uri="{FF2B5EF4-FFF2-40B4-BE49-F238E27FC236}">
                  <a16:creationId xmlns:a16="http://schemas.microsoft.com/office/drawing/2014/main" id="{84BAF14B-A443-42DB-8BF6-893FAE5CCE6F}"/>
                </a:ext>
              </a:extLst>
            </p:cNvPr>
            <p:cNvSpPr/>
            <p:nvPr/>
          </p:nvSpPr>
          <p:spPr>
            <a:xfrm>
              <a:off x="4564250" y="4222188"/>
              <a:ext cx="1498946" cy="964802"/>
            </a:xfrm>
            <a:prstGeom prst="rect">
              <a:avLst/>
            </a:prstGeom>
          </p:spPr>
          <p:txBody>
            <a:bodyPr wrap="square" lIns="0" tIns="0" rIns="0" bIns="0" rtlCol="0">
              <a:spAutoFit/>
            </a:bodyPr>
            <a:lstStyle/>
            <a:p>
              <a:pPr algn="ctr" rtl="0"/>
              <a:r>
                <a:rPr lang="it-IT" sz="1600" b="1" i="1" dirty="0">
                  <a:solidFill>
                    <a:schemeClr val="bg1"/>
                  </a:solidFill>
                  <a:latin typeface="+mj-lt"/>
                  <a:cs typeface="Segoe UI" panose="020B0502040204020203" pitchFamily="34" charset="0"/>
                </a:rPr>
                <a:t>Principali drivers dello sviluppo e della occupazione di molti paesi </a:t>
              </a:r>
            </a:p>
          </p:txBody>
        </p:sp>
        <p:sp>
          <p:nvSpPr>
            <p:cNvPr id="104" name="Rettangolo 103">
              <a:extLst>
                <a:ext uri="{FF2B5EF4-FFF2-40B4-BE49-F238E27FC236}">
                  <a16:creationId xmlns:a16="http://schemas.microsoft.com/office/drawing/2014/main" id="{10F61556-59B4-4A9C-90FA-556F81054F9F}"/>
                </a:ext>
              </a:extLst>
            </p:cNvPr>
            <p:cNvSpPr/>
            <p:nvPr/>
          </p:nvSpPr>
          <p:spPr>
            <a:xfrm>
              <a:off x="1123626" y="4481916"/>
              <a:ext cx="1441342" cy="738664"/>
            </a:xfrm>
            <a:prstGeom prst="rect">
              <a:avLst/>
            </a:prstGeom>
          </p:spPr>
          <p:txBody>
            <a:bodyPr wrap="square" lIns="0" tIns="0" rIns="0" bIns="0" rtlCol="0">
              <a:spAutoFit/>
            </a:bodyPr>
            <a:lstStyle/>
            <a:p>
              <a:pPr algn="ctr" rtl="0"/>
              <a:r>
                <a:rPr lang="it-IT" sz="1600" b="1" i="1" dirty="0">
                  <a:solidFill>
                    <a:schemeClr val="bg1"/>
                  </a:solidFill>
                  <a:latin typeface="+mj-lt"/>
                  <a:cs typeface="Segoe UI" panose="020B0502040204020203" pitchFamily="34" charset="0"/>
                </a:rPr>
                <a:t>60/70% dell’occupazione mondiale </a:t>
              </a:r>
            </a:p>
          </p:txBody>
        </p:sp>
        <p:sp>
          <p:nvSpPr>
            <p:cNvPr id="105" name="Rettangolo 104">
              <a:extLst>
                <a:ext uri="{FF2B5EF4-FFF2-40B4-BE49-F238E27FC236}">
                  <a16:creationId xmlns:a16="http://schemas.microsoft.com/office/drawing/2014/main" id="{F5EBCB29-78BB-40FE-BAC2-F83D56B8F2B7}"/>
                </a:ext>
              </a:extLst>
            </p:cNvPr>
            <p:cNvSpPr/>
            <p:nvPr/>
          </p:nvSpPr>
          <p:spPr>
            <a:xfrm>
              <a:off x="2776791" y="1495581"/>
              <a:ext cx="1260332" cy="984885"/>
            </a:xfrm>
            <a:prstGeom prst="rect">
              <a:avLst/>
            </a:prstGeom>
          </p:spPr>
          <p:txBody>
            <a:bodyPr wrap="square" lIns="0" tIns="0" rIns="0" bIns="0" rtlCol="0">
              <a:spAutoFit/>
            </a:bodyPr>
            <a:lstStyle/>
            <a:p>
              <a:pPr algn="ctr" rtl="0"/>
              <a:r>
                <a:rPr lang="it-IT" sz="1600" b="1" i="1" dirty="0">
                  <a:solidFill>
                    <a:schemeClr val="bg1"/>
                  </a:solidFill>
                  <a:latin typeface="+mj-lt"/>
                  <a:cs typeface="Segoe UI" panose="020B0502040204020203" pitchFamily="34" charset="0"/>
                </a:rPr>
                <a:t>Il 95% delle imprese nel mondo (OECD, 2020)</a:t>
              </a:r>
            </a:p>
          </p:txBody>
        </p:sp>
      </p:grpSp>
      <p:sp>
        <p:nvSpPr>
          <p:cNvPr id="107" name="Casella di testo 106">
            <a:extLst>
              <a:ext uri="{FF2B5EF4-FFF2-40B4-BE49-F238E27FC236}">
                <a16:creationId xmlns:a16="http://schemas.microsoft.com/office/drawing/2014/main" id="{54EA7ED5-6E34-4D47-91B6-F78F5F8B4C6E}"/>
              </a:ext>
            </a:extLst>
          </p:cNvPr>
          <p:cNvSpPr txBox="1"/>
          <p:nvPr/>
        </p:nvSpPr>
        <p:spPr>
          <a:xfrm>
            <a:off x="7313768" y="1459746"/>
            <a:ext cx="3603287" cy="30777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rtl="0">
              <a:lnSpc>
                <a:spcPts val="4000"/>
              </a:lnSpc>
            </a:pPr>
            <a:r>
              <a:rPr lang="it-IT" sz="44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La rilevanza delle PMI:</a:t>
            </a:r>
          </a:p>
          <a:p>
            <a:pPr rtl="0">
              <a:lnSpc>
                <a:spcPts val="4000"/>
              </a:lnSpc>
            </a:pPr>
            <a:r>
              <a:rPr lang="it-IT" sz="12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«</a:t>
            </a:r>
            <a:r>
              <a:rPr lang="it-IT" sz="16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 mondo variegato ed eterogeneo che in parte guarda al passato e in parte al futuro» (Regalia</a:t>
            </a:r>
            <a:r>
              <a:rPr lang="it-IT" sz="12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it-IT" sz="14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2020)</a:t>
            </a:r>
          </a:p>
          <a:p>
            <a:pPr rtl="0">
              <a:lnSpc>
                <a:spcPts val="4000"/>
              </a:lnSpc>
            </a:pPr>
            <a:endParaRPr lang="it-IT" sz="1400" b="1" dirty="0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9" name="Rettangolo 118">
            <a:extLst>
              <a:ext uri="{FF2B5EF4-FFF2-40B4-BE49-F238E27FC236}">
                <a16:creationId xmlns:a16="http://schemas.microsoft.com/office/drawing/2014/main" id="{EE9F5B85-E2F5-4C15-9A02-657F53EEE3BD}"/>
              </a:ext>
            </a:extLst>
          </p:cNvPr>
          <p:cNvSpPr/>
          <p:nvPr/>
        </p:nvSpPr>
        <p:spPr>
          <a:xfrm>
            <a:off x="7347313" y="2668085"/>
            <a:ext cx="3536195" cy="246221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rtl="0"/>
            <a:endParaRPr lang="it-IT" sz="1600" i="1" dirty="0">
              <a:solidFill>
                <a:srgbClr val="002060"/>
              </a:solidFill>
              <a:latin typeface="+mj-lt"/>
              <a:cs typeface="Segoe UI" panose="020B0502040204020203" pitchFamily="34" charset="0"/>
            </a:endParaRPr>
          </a:p>
        </p:txBody>
      </p:sp>
      <p:sp>
        <p:nvSpPr>
          <p:cNvPr id="124" name="Ovale 123">
            <a:extLst>
              <a:ext uri="{FF2B5EF4-FFF2-40B4-BE49-F238E27FC236}">
                <a16:creationId xmlns:a16="http://schemas.microsoft.com/office/drawing/2014/main" id="{0B8C9A86-3574-4A2E-BC62-481A2BE7FB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724637" y="567838"/>
            <a:ext cx="52754" cy="52754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112" name="Titolo 3" hidden="1">
            <a:extLst>
              <a:ext uri="{FF2B5EF4-FFF2-40B4-BE49-F238E27FC236}">
                <a16:creationId xmlns:a16="http://schemas.microsoft.com/office/drawing/2014/main" id="{2784E464-B64A-4614-9350-2C88DBD46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rtlCol="0"/>
          <a:lstStyle/>
          <a:p>
            <a:r>
              <a:rPr lang="it-IT" dirty="0"/>
              <a:t>Risorse umane diapositiva 5</a:t>
            </a:r>
          </a:p>
        </p:txBody>
      </p:sp>
      <p:pic>
        <p:nvPicPr>
          <p:cNvPr id="113" name="Immagine 11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6423" y="5225978"/>
            <a:ext cx="2210435" cy="651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58262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La spina dorsale dell’economia italiana</a:t>
            </a:r>
            <a:br>
              <a:rPr lang="it-IT" b="1" dirty="0"/>
            </a:br>
            <a:r>
              <a:rPr lang="it-IT" sz="1600" b="1" dirty="0"/>
              <a:t>elaborazione su dati </a:t>
            </a:r>
            <a:r>
              <a:rPr lang="it-IT" sz="1600" b="1"/>
              <a:t>ISTAT 2020 </a:t>
            </a:r>
            <a:endParaRPr lang="it-IT" sz="1600" b="1" dirty="0"/>
          </a:p>
        </p:txBody>
      </p:sp>
      <p:graphicFrame>
        <p:nvGraphicFramePr>
          <p:cNvPr id="10" name="Segnaposto contenuto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593554"/>
              </p:ext>
            </p:extLst>
          </p:nvPr>
        </p:nvGraphicFramePr>
        <p:xfrm>
          <a:off x="2285999" y="2123268"/>
          <a:ext cx="7524428" cy="41423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008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58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89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28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26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0333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0055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  <a:latin typeface="+mn-lt"/>
                          <a:ea typeface="+mn-ea"/>
                          <a:cs typeface="+mn-cs"/>
                        </a:rPr>
                        <a:t>Classe</a:t>
                      </a:r>
                      <a:r>
                        <a:rPr lang="it-IT" sz="1800" baseline="0" dirty="0">
                          <a:effectLst/>
                          <a:latin typeface="+mn-lt"/>
                          <a:ea typeface="+mn-ea"/>
                          <a:cs typeface="+mn-cs"/>
                        </a:rPr>
                        <a:t> di addetti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0-9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10-49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50-249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Over 250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Totale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Imprese/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Dipendenti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354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Imprese di tutti i settori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95%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4,5%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0,4%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0,1%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4.377.379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014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Dipendenti di tutti i settori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43%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20,4%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13,5%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23,1%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17.438.078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7" name="Immagine 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3623" y="365125"/>
            <a:ext cx="2210435" cy="651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08242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0740446_TF33668227.potx" id="{156A04D8-77F6-4BBB-A3FD-930C12A4DC38}" vid="{ECD44498-0903-4A40-BC87-A032514F0DEE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Risorse umane, da 24Slides</Template>
  <TotalTime>0</TotalTime>
  <Words>1270</Words>
  <Application>Microsoft Macintosh PowerPoint</Application>
  <PresentationFormat>Widescreen</PresentationFormat>
  <Paragraphs>140</Paragraphs>
  <Slides>13</Slides>
  <Notes>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Segoe UI</vt:lpstr>
      <vt:lpstr>Symbol</vt:lpstr>
      <vt:lpstr>Tema di Office</vt:lpstr>
      <vt:lpstr>Risorse umane diapositiva 1</vt:lpstr>
      <vt:lpstr>Cosa sono le PMI?</vt:lpstr>
      <vt:lpstr>Risorse umane diapositiva 2</vt:lpstr>
      <vt:lpstr>Diversi tentativi di classificare le PMI/1</vt:lpstr>
      <vt:lpstr>Diversi tentativi di classificare le PMI/2</vt:lpstr>
      <vt:lpstr>Diversi tentativi di classificare le PMI/3</vt:lpstr>
      <vt:lpstr>PMI al centro di molti studi   -Contributo che le PMI danno allo sviluppo dell’economia e dell’occupazione;  - Peculiarità delle pratiche di management, dei processi decisionali e di strutturazione delle PMI (Marlow et al, 2010; Dundon and Wilkinson, 2018, Bryson and White, 2019; Signoretti, 2020; Antonioli and Della Torre, 2016; Salimi and Della Torre, 2021; Sels et al, 2006; Whapshott and Mallet, 2016).  - Dalla prospettiva degli studi sulle relazioni di lavoro ci si è concentrati sulle condizioni lavorative dei dipendenti e, più in generale, sulla qualità della vita lavorativa (Curran e Stanworth, 1981; Rainnie, 1989; Wilkinson, 1999; Carrieri, 2004; Carrieri and Feltrin, 2016; Carrieri and Pirro, 2019; Regalia, 2009; Della Torre et al, 2021; Crouch 2015; Keune and Pedaci, 2019), nonché sui gaps di protezione sociale che subiscono tanti lavoratori di micro-piccole imprese (Grimshaw et al., 2016).  -Altri studi si concentrano infine sui fattori che influenzano lo sviluppo e/o il declino delle PMI. rilevante è il volume di Piore e Sabel, The Second Industrial Divide (1984), fondamentale per la comprensione delle origini dei “sistemi” di PMI. In tale testo i due studiosi teorizzano il modello della specializzazione flessibile come possibile alternativa al modello fordista di produzione di massa. A questo studio si contrappone quello di Susa Berger (2005) che invece parla di produzione globale frammentata facilitata dalla diffusione delle ICT.</vt:lpstr>
      <vt:lpstr>Risorse umane diapositiva 5</vt:lpstr>
      <vt:lpstr>La spina dorsale dell’economia italiana elaborazione su dati ISTAT 2020 </vt:lpstr>
      <vt:lpstr>Alcuni dati sui dipendenti nelle PMI  in Italia</vt:lpstr>
      <vt:lpstr>Alcuni dati sulle PMI in Italia</vt:lpstr>
      <vt:lpstr>Distribuzione geografica delle PMI in Italia elaborazione su dati Istat, 2019</vt:lpstr>
      <vt:lpstr>Risorse umane diapositiva 10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2022-02-14T17:56:20Z</dcterms:created>
  <dcterms:modified xsi:type="dcterms:W3CDTF">2022-10-03T07:59:18Z</dcterms:modified>
</cp:coreProperties>
</file>