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DA61A-84FD-EC25-059C-8E2032E15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83CD2C-5F19-C51F-CE8F-102E7DB1C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E5A98F-81F1-D9E3-2063-63AAD853D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647F4D-25DC-935D-D559-210E17AD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5D885D-85B4-BAC3-DB77-0143232A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36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1856F-8FA1-DC66-E8C0-2485F45F2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44BC53-E637-A60C-6F71-DF89B9E86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FBCBFD-A88F-2F02-F19C-1F3565BB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93D922-EDC0-A4FA-1122-C721EC00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B0FA3C-5C8B-F20B-A10E-5EFFB9A9E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115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9AFF24E-D14F-BA48-3ADF-D8A2C520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4A311B-9E43-D7D4-07F8-BA82D11F8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53649D-FD8C-DD45-0E8C-9F2F08073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5FD391-0ECE-3BD1-585A-6935EAFA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A941C5-8F7A-F073-318A-15F55216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05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4C3A1-AECE-38EE-EADA-4DB835F9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D7F2C3-1A80-6DEA-D8DB-29C58DBB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D324E7-ACB6-C0D8-F88A-FBC0CE500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E9E8FF-BEF9-3513-9C8B-28078A971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E12902-DC97-F0E8-5B7A-41BA9B9B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24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7884B-CDB2-EE79-EEFE-3FD7535B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1FF73B-7BD5-C356-5616-8F1330DB0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1637F5-B7AF-7526-5082-FC0BDE784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25368D-189F-138C-FB31-256B7551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F814E5-3F54-36CC-5BE8-F2A1F9193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66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317CC3-4D70-8135-D8B8-B30FD714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14E2F5-FC43-A659-E8A9-7634CA635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8ABE49-A94C-6B60-0A5B-9B15AE853A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7E2A75-DF27-9864-22D4-6EC59E15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FE9803-1944-7FF2-D4FF-BFD836CA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56E729-1C4D-39C1-4F22-6B747FF8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56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AECF5C-44CE-BBDA-460C-4FA05AB03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42DA4B-4B82-3BA6-92AB-D5F375A66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72C105-809E-8158-C31E-48A5D7209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5B5CEC-EA4A-A21A-2FAF-68BEF2CD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6907581-BE66-9219-7969-036B06F94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4F7AF7A-26B6-86F3-09B5-1A2106EBA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A92E78-EA16-CE9B-D9BB-7935DA69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DB0EB0C-3335-A56F-A7E4-C740E64C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47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DDA2A3-04E5-2CC9-11C5-0060514D0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2C27FF3-B844-6FEB-EBCD-FA68DA9F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8062612-C76A-68F8-4DF7-5F1A59CE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CB2EED3-D9D1-78DE-DC39-1E18811C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6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EC5E879-F3EC-808E-24EC-FCF9BA3C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E49458-4372-BA00-698C-798A57A84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3A8F96-15E1-18AB-6583-DAC04984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44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187C63-1AE8-4196-2FE1-DAE6ACA4D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89051D-C498-2ACF-BF5F-1D1BE6FB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0FBA91-B35B-F188-3463-3381073B5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03DC02-09AD-D029-A12A-90EB2B7C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BAEE407-DEBB-2BD2-18F5-F23A5BC1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0322D4-5FEA-BDFC-0EA3-84F55DE1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32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1570DF-2548-231E-58CA-1D150648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6ED49AC-A4FF-B710-6231-328E51758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1DF80D-2CA7-F1EF-EE39-24DCC3228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693AA1-ED96-41DC-87AE-8CB0FA3C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22285F-6B89-2991-EBB8-108BA6BB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AD13D5-13A1-60AE-A666-2490091A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68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C848D0-7952-34F4-AB7E-EAFF01D8A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178D72-2A45-F564-EDB8-B9339F319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17A99E-3658-F046-77FE-E9B8C7C48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907B39-4DA8-41F5-AC1D-CB39218BDA56}" type="datetimeFigureOut">
              <a:rPr lang="it-IT" smtClean="0"/>
              <a:t>13/12/2024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D8BBCC-617F-ED2C-5BF5-6CDDA472F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C9BB95-7A5F-5464-8A3A-6A2C6FB68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827A86-9F69-45A3-92BB-AB1FAF9798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7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B8166DE-D315-4775-AC52-BE657A59DA16}"/>
                  </a:ext>
                </a:extLst>
              </p:cNvPr>
              <p:cNvSpPr txBox="1"/>
              <p:nvPr/>
            </p:nvSpPr>
            <p:spPr>
              <a:xfrm>
                <a:off x="85725" y="255983"/>
                <a:ext cx="6096000" cy="6131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Risolvere la seguente disequazione</a:t>
                </a: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, evidenziando le eventuali condizioni di esistenza</a:t>
                </a: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−1)</m:t>
                          </m:r>
                        </m:e>
                      </m:func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&lt;1</m:t>
                      </m:r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Risolvere la seguente disequazione</a:t>
                </a: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, evidenziando le eventuali condizioni di esistenza</a:t>
                </a: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+2)</m:t>
                          </m:r>
                        </m:e>
                      </m:func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≤</m:t>
                      </m:r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−2)</m:t>
                          </m:r>
                        </m:e>
                      </m:func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Determinare il dominio della seguente funzione: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unc>
                            <m:func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it-IT" sz="1400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f>
                                    <m:fPr>
                                      <m:ctrlP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</m:sSub>
                            </m:fName>
                            <m:e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+10)</m:t>
                              </m:r>
                            </m:e>
                          </m:func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it-IT" sz="1400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f>
                                    <m:fPr>
                                      <m:ctrlP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</m:sSub>
                            </m:fName>
                            <m:e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rad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Determinare il dominio della seguente funzione: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−5</m:t>
                                  </m:r>
                                </m:e>
                              </m:d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endParaRPr lang="it-IT" sz="1600" kern="100" dirty="0"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6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studiare le seguenti funzioni: </a:t>
                </a: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−1)</m:t>
                      </m:r>
                    </m:oMath>
                  </m:oMathPara>
                </a14:m>
                <a:endParaRPr lang="it-IT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kern="100" smtClean="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=1−</m:t>
                      </m:r>
                      <m:rad>
                        <m:radPr>
                          <m:degHide m:val="on"/>
                          <m:ctrlPr>
                            <a:rPr lang="en-GB" sz="1400" b="0" i="1" kern="100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400" b="0" i="1" kern="100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kern="100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400" b="0" i="1" kern="100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GB" sz="1400" b="0" i="1" kern="100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it-IT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2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  <a:endParaRPr lang="it-IT" sz="14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4B8166DE-D315-4775-AC52-BE657A59D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" y="255983"/>
                <a:ext cx="6096000" cy="6131166"/>
              </a:xfrm>
              <a:prstGeom prst="rect">
                <a:avLst/>
              </a:prstGeom>
              <a:blipFill>
                <a:blip r:embed="rId2"/>
                <a:stretch>
                  <a:fillRect l="-400" r="-4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6DFF3686-ED9E-5E14-BB33-7F8D7755A8F7}"/>
                  </a:ext>
                </a:extLst>
              </p:cNvPr>
              <p:cNvSpPr txBox="1"/>
              <p:nvPr/>
            </p:nvSpPr>
            <p:spPr>
              <a:xfrm>
                <a:off x="6096000" y="470851"/>
                <a:ext cx="6096000" cy="4634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Calcolare il seguente limite: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it-IT" sz="1400" i="1" kern="100">
                                          <a:effectLst/>
                                          <a:latin typeface="Cambria Math" panose="02040503050406030204" pitchFamily="18" charset="0"/>
                                          <a:ea typeface="Aptos" panose="020B0004020202020204" pitchFamily="34" charset="0"/>
                                          <a:cs typeface="Times New Roman" panose="02020603050405020304" pitchFamily="18" charset="0"/>
                                        </a:rPr>
                                        <m:t>8</m:t>
                                      </m:r>
                                    </m:sup>
                                  </m:s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e>
                              </m:rad>
                            </m:num>
                            <m:den>
                              <m:sSup>
                                <m:sSup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func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15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Calcolare il seguente limite: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it-IT" sz="1400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→2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it-IT" sz="1400" i="1" kern="100">
                                      <a:effectLst/>
                                      <a:latin typeface="Cambria Math" panose="02040503050406030204" pitchFamily="18" charset="0"/>
                                      <a:ea typeface="Aptos" panose="020B000402020202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−6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Determinare gli eventuali asintoti della seguente funzione (indicare il dominio della funzione):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it-IT" sz="1400" i="1" kern="100">
                          <a:effectLst/>
                          <a:latin typeface="Cambria Math" panose="020405030504060302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it-IT" sz="1400" i="1" kern="100">
                                  <a:effectLst/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1400" i="1" kern="100">
                              <a:effectLst/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r>
                  <a:rPr lang="it-IT" sz="1400" kern="1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it-IT" sz="16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it-IT" sz="1400" kern="100" dirty="0">
                    <a:effectLst/>
                    <a:latin typeface="Aptos" panose="020B0004020202020204" pitchFamily="34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it-IT" sz="1400" kern="100" dirty="0">
                    <a:latin typeface="Aptos" panose="020B0004020202020204" pitchFamily="34" charset="0"/>
                    <a:cs typeface="Times New Roman" panose="02020603050405020304" pitchFamily="18" charset="0"/>
                  </a:rPr>
                  <a:t>La tabella riporta i dati mensili dell’umidità relativa (espressa in percentuale) nel 2014. Calcolare media, mediana, varianza, deviazione standard e quartili, arrotondando i valori a due cifre decimali.</a:t>
                </a:r>
              </a:p>
            </p:txBody>
          </p:sp>
        </mc:Choice>
        <mc:Fallback>
          <p:sp>
            <p:nvSpPr>
              <p:cNvPr id="6" name="CasellaDiTesto 5">
                <a:extLst>
                  <a:ext uri="{FF2B5EF4-FFF2-40B4-BE49-F238E27FC236}">
                    <a16:creationId xmlns:a16="http://schemas.microsoft.com/office/drawing/2014/main" id="{6DFF3686-ED9E-5E14-BB33-7F8D7755A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70851"/>
                <a:ext cx="6096000" cy="4634602"/>
              </a:xfrm>
              <a:prstGeom prst="rect">
                <a:avLst/>
              </a:prstGeom>
              <a:blipFill>
                <a:blip r:embed="rId3"/>
                <a:stretch>
                  <a:fillRect l="-100" b="-39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magine 7">
            <a:extLst>
              <a:ext uri="{FF2B5EF4-FFF2-40B4-BE49-F238E27FC236}">
                <a16:creationId xmlns:a16="http://schemas.microsoft.com/office/drawing/2014/main" id="{5694B765-9AAB-3BE1-534C-1A02C7FE4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819" y="5489113"/>
            <a:ext cx="7029811" cy="51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52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Cambria Math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VALENTINA NOTARSTEFANO</dc:creator>
  <cp:lastModifiedBy>VALENTINA NOTARSTEFANO</cp:lastModifiedBy>
  <cp:revision>2</cp:revision>
  <dcterms:created xsi:type="dcterms:W3CDTF">2024-12-13T10:46:28Z</dcterms:created>
  <dcterms:modified xsi:type="dcterms:W3CDTF">2024-12-13T10:54:37Z</dcterms:modified>
</cp:coreProperties>
</file>