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sldIdLst>
    <p:sldId id="257" r:id="rId2"/>
    <p:sldId id="259" r:id="rId3"/>
    <p:sldId id="260" r:id="rId4"/>
    <p:sldId id="336" r:id="rId5"/>
    <p:sldId id="294" r:id="rId6"/>
    <p:sldId id="295" r:id="rId7"/>
    <p:sldId id="331" r:id="rId8"/>
    <p:sldId id="297" r:id="rId9"/>
    <p:sldId id="332" r:id="rId10"/>
    <p:sldId id="333" r:id="rId11"/>
    <p:sldId id="300" r:id="rId12"/>
    <p:sldId id="301" r:id="rId13"/>
    <p:sldId id="304" r:id="rId14"/>
    <p:sldId id="302" r:id="rId15"/>
    <p:sldId id="303" r:id="rId16"/>
    <p:sldId id="305" r:id="rId17"/>
    <p:sldId id="334" r:id="rId18"/>
    <p:sldId id="418" r:id="rId19"/>
    <p:sldId id="419" r:id="rId20"/>
    <p:sldId id="420" r:id="rId21"/>
    <p:sldId id="429" r:id="rId22"/>
    <p:sldId id="430" r:id="rId23"/>
    <p:sldId id="431" r:id="rId24"/>
    <p:sldId id="432" r:id="rId25"/>
    <p:sldId id="433" r:id="rId26"/>
    <p:sldId id="421" r:id="rId27"/>
    <p:sldId id="434" r:id="rId28"/>
    <p:sldId id="435" r:id="rId29"/>
    <p:sldId id="436" r:id="rId30"/>
    <p:sldId id="437" r:id="rId31"/>
    <p:sldId id="415" r:id="rId32"/>
    <p:sldId id="422" r:id="rId33"/>
    <p:sldId id="291" r:id="rId34"/>
    <p:sldId id="292" r:id="rId35"/>
    <p:sldId id="425" r:id="rId36"/>
    <p:sldId id="428" r:id="rId37"/>
    <p:sldId id="426" r:id="rId38"/>
    <p:sldId id="427" r:id="rId39"/>
    <p:sldId id="438" r:id="rId40"/>
    <p:sldId id="439" r:id="rId41"/>
    <p:sldId id="440" r:id="rId42"/>
    <p:sldId id="441" r:id="rId43"/>
    <p:sldId id="261" r:id="rId44"/>
    <p:sldId id="262" r:id="rId45"/>
    <p:sldId id="263" r:id="rId46"/>
    <p:sldId id="264" r:id="rId47"/>
    <p:sldId id="265" r:id="rId48"/>
    <p:sldId id="266" r:id="rId49"/>
    <p:sldId id="267" r:id="rId50"/>
    <p:sldId id="268" r:id="rId51"/>
    <p:sldId id="335" r:id="rId52"/>
    <p:sldId id="442" r:id="rId53"/>
    <p:sldId id="443" r:id="rId5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03"/>
    <p:restoredTop sz="94646"/>
  </p:normalViewPr>
  <p:slideViewPr>
    <p:cSldViewPr snapToGrid="0">
      <p:cViewPr varScale="1">
        <p:scale>
          <a:sx n="98" d="100"/>
          <a:sy n="98" d="100"/>
        </p:scale>
        <p:origin x="9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A0196-FEE2-E24F-B3D9-A20BC6486FFB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29596-19C1-6848-9E62-E1CFDA07B5E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296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5950D6-56C7-A2CC-BA4F-B7A7817DF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C62FD9B-EE5A-8D6C-1E02-8D46C23ED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8DA0C9-3ABA-50D0-B16B-79135AD60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BC03CF4-D5A9-136A-E813-CCDA5D1F4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D56477-ECB2-E44A-BBD4-D41BB1D71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4327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1FA259-F806-7668-7343-5403107BB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F1DFF25-F0E2-D26D-2B20-F94FF6258B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ABA6DB-5CB2-2D83-444C-3AE49B473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038FAD-EBDB-D9BA-672A-8B79ABE9E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EB89C8-F049-BFDE-9F0F-FFDD95D66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40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550139-BF6A-F43B-19B8-D7539FA42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1D4F21B-BC2A-F8A6-ECF3-11E6A68E3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96C021-7EF8-F102-0D62-D0CE375EB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A4B833-79A3-5DE2-EED9-DF1A474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4CE5DE-7603-2CBE-BF90-F87085D1D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705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>
  <p:cSld name="1_Titolo e contenuto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5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6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5"/>
          <p:cNvSpPr txBox="1">
            <a:spLocks noGrp="1"/>
          </p:cNvSpPr>
          <p:nvPr>
            <p:ph type="body" idx="1"/>
          </p:nvPr>
        </p:nvSpPr>
        <p:spPr>
          <a:xfrm>
            <a:off x="419100" y="1536970"/>
            <a:ext cx="11222038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318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Char char="•"/>
              <a:defRPr sz="3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45"/>
          <p:cNvSpPr txBox="1">
            <a:spLocks noGrp="1"/>
          </p:cNvSpPr>
          <p:nvPr>
            <p:ph type="dt" idx="10"/>
          </p:nvPr>
        </p:nvSpPr>
        <p:spPr>
          <a:xfrm>
            <a:off x="8445500" y="6224587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5"/>
          <p:cNvSpPr txBox="1">
            <a:spLocks noGrp="1"/>
          </p:cNvSpPr>
          <p:nvPr>
            <p:ph type="ftr" idx="11"/>
          </p:nvPr>
        </p:nvSpPr>
        <p:spPr>
          <a:xfrm>
            <a:off x="2572692" y="6224587"/>
            <a:ext cx="57077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5"/>
          <p:cNvSpPr txBox="1">
            <a:spLocks noGrp="1"/>
          </p:cNvSpPr>
          <p:nvPr>
            <p:ph type="sldNum" idx="12"/>
          </p:nvPr>
        </p:nvSpPr>
        <p:spPr>
          <a:xfrm>
            <a:off x="10896600" y="6224587"/>
            <a:ext cx="8588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pic>
        <p:nvPicPr>
          <p:cNvPr id="86" name="Google Shape;86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5508" y="6250912"/>
            <a:ext cx="1714284" cy="28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236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9AA324-A95F-8CBD-A734-FE91AF1CD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2997B3-38C8-6BC9-4245-5271AE8007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54E39E-C709-FD92-7797-861968FB4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A139CF-B78A-1E10-8F6F-A7DB30E7B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DBCF18-E7EB-6000-24E0-9D1EABEFA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1914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0B9DF1-0095-CB28-6CB2-998E3372B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88A6D92-BE42-B472-39BC-D5F313D38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701B8E-0D6E-E308-C10F-50B8584E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CA2F42-28A2-8E06-4FDB-88AB680F6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8A9F1A-FB7D-3D1F-C679-CB8304D84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3497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5986E0-E81F-5C12-C789-57BF65880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52B8A7-7631-C018-3071-6C12C965FE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364E01-1AE9-0E01-F8AF-B9FD2BD49D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95F7847-C509-667B-AC62-87780C11C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DE594-019A-5D35-13DF-28E08ED4E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7FE778-AABB-C6E4-238D-2C8946DB3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621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885527-7CD4-04EF-B9D9-E7D66A1AA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9958CB3-B484-91B6-6D30-0D6981121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DD56450-5CC2-8BD7-0B2B-05C0CE7F3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DBC9E67-957C-379B-CF50-EE11074A56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7BA1B4B-F128-5FE4-462A-1E05EC93D8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BA69BDA-F931-98AD-5A51-6B860814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E42341C-BCFD-0A63-CFA9-5F5C0C14A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C006EC5-AD80-A762-FCBB-694BF8AA5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1135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1A576A-AE27-B056-4050-021BA60C6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4DB659A-CC04-7A3E-CE35-079BB49C9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441FC3A-0783-634A-C200-E65C0B790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83F0589-698F-9E3E-803A-CD0D14CB4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8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69EAF40-0146-2834-CFAB-8DC2F1ED1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F786243-5D34-D544-8710-796193D5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A2BAE84-961A-FD3C-C6EE-D19AEDB68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6928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3256B2-ACD0-AC35-E301-4BE48062D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F62F23-8A95-BE07-716F-7F4184C7F4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3F28487-D342-BF30-5DDE-D269CE1D1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491AE65-C0C7-CE63-1651-EA29D74FD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8DF7167-7F08-C48B-3495-76C763543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3EDD65A-BA54-1F63-BD20-7A432C090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406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5193DE-5286-B392-6426-B15DE45E0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0B4B74D-5E9D-EE4C-4C7A-8634B5E89B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3AFEC88-1FB5-FE12-2361-B74D36203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28E1533-5C5C-BB3E-498C-A65655251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C7F4A25-0E69-4C76-999E-EA7E2996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DC93194-7EC4-4EDA-C904-42A85AF5F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142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08F8DDF-511A-5058-8E8C-9ED1D0576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B630F6-7BD4-61CB-0B8E-84C0F86C7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E9CC77-C35C-0945-C07D-6C214EEF5C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D2550A-180B-3D44-83F4-4F97B5F5FBA8}" type="datetimeFigureOut">
              <a:rPr lang="it-IT" smtClean="0"/>
              <a:t>07/07/26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259A4-7620-C773-5430-478A7FCACB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4CD0EB-6118-4027-5438-5585E98141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0FC41C-4AF3-E444-8488-E788A42BBE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7425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9400"/>
            <a:ext cx="9144000" cy="1662135"/>
          </a:xfrm>
        </p:spPr>
        <p:txBody>
          <a:bodyPr>
            <a:noAutofit/>
          </a:bodyPr>
          <a:lstStyle/>
          <a:p>
            <a:pPr algn="l"/>
            <a:r>
              <a:rPr lang="it-IT" sz="3600" b="1" i="0" u="none" strike="noStrike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+mn-lt"/>
              </a:rPr>
              <a:t>Diritto dell’Integrazione europea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rgbClr val="00B0F0"/>
                </a:solidFill>
              </a:rPr>
              <a:t>Prof.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>
            <a:normAutofit/>
          </a:bodyPr>
          <a:lstStyle/>
          <a:p>
            <a:endParaRPr lang="it-IT" sz="3600" b="1" dirty="0">
              <a:solidFill>
                <a:srgbClr val="00B050"/>
              </a:solidFill>
            </a:endParaRPr>
          </a:p>
          <a:p>
            <a:r>
              <a:rPr lang="it-IT" sz="3600" b="1" dirty="0">
                <a:solidFill>
                  <a:srgbClr val="0070C0"/>
                </a:solidFill>
              </a:rPr>
              <a:t>Settimana 3</a:t>
            </a:r>
          </a:p>
          <a:p>
            <a:r>
              <a:rPr lang="it-IT" b="1" i="1" dirty="0">
                <a:solidFill>
                  <a:srgbClr val="00B0F0"/>
                </a:solidFill>
                <a:effectLst/>
                <a:ea typeface="Arial" panose="020B0604020202020204" pitchFamily="34" charset="0"/>
              </a:rPr>
              <a:t>Competenze e gerarchia delle fonti</a:t>
            </a:r>
            <a:endParaRPr lang="it-IT" sz="4400" b="1" dirty="0">
              <a:solidFill>
                <a:srgbClr val="00B0F0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28E83C0-5B68-8240-2A2D-3BEC5CDAD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7725" y="0"/>
            <a:ext cx="3304275" cy="13393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CDBFDDD-99C0-0B17-ECF6-CB10F08DD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4902200"/>
            <a:ext cx="7772400" cy="153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F7C3BF-0158-008B-FDE2-B8B68AB61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365125"/>
            <a:ext cx="10726738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Categorie di competenze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3DA60C-CAA4-3306-FE6D-6A5AE6D2F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536970"/>
            <a:ext cx="10726738" cy="4339955"/>
          </a:xfrm>
        </p:spPr>
        <p:txBody>
          <a:bodyPr>
            <a:normAutofit/>
          </a:bodyPr>
          <a:lstStyle/>
          <a:p>
            <a:r>
              <a:rPr lang="it-IT" sz="2800" dirty="0"/>
              <a:t>Trattato di Lisbona conferisce maggiore organicità e chiarezza alle competenze</a:t>
            </a:r>
          </a:p>
          <a:p>
            <a:r>
              <a:rPr lang="it-IT" sz="2800" dirty="0"/>
              <a:t>La riforma di Lisbona ripartisce le competenze in tre categorie e procede ad una loro elencazione (artt. 2 e ss. TFUE):</a:t>
            </a:r>
          </a:p>
          <a:p>
            <a:r>
              <a:rPr lang="it-IT" sz="2800" dirty="0"/>
              <a:t>Competenze esclusive UE;</a:t>
            </a:r>
          </a:p>
          <a:p>
            <a:r>
              <a:rPr lang="it-IT" sz="2800" dirty="0"/>
              <a:t>Competenze concorrenti;</a:t>
            </a:r>
          </a:p>
          <a:p>
            <a:r>
              <a:rPr lang="it-IT" sz="2800" dirty="0"/>
              <a:t>Competenze di sostegno.</a:t>
            </a:r>
          </a:p>
        </p:txBody>
      </p:sp>
    </p:spTree>
    <p:extLst>
      <p:ext uri="{BB962C8B-B14F-4D97-AF65-F5344CB8AC3E}">
        <p14:creationId xmlns:p14="http://schemas.microsoft.com/office/powerpoint/2010/main" val="3108648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12" y="365125"/>
            <a:ext cx="10864525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esclusive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614" y="1536970"/>
            <a:ext cx="10864524" cy="4339955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Quando i trattati attribuiscono all'Unione una competenza </a:t>
            </a:r>
            <a:r>
              <a:rPr lang="it-IT" altLang="it-IT" sz="2400" b="1" dirty="0"/>
              <a:t>esclusiva</a:t>
            </a:r>
            <a:r>
              <a:rPr lang="it-IT" altLang="it-IT" sz="2400" dirty="0"/>
              <a:t> in un determinato settore, solo l'Unione può legiferare e adottare atti giuridicamente vincolanti (Art. 2.1 TFUE). </a:t>
            </a:r>
          </a:p>
          <a:p>
            <a:r>
              <a:rPr lang="it-IT" altLang="it-IT" sz="2400" dirty="0"/>
              <a:t>Potere Stati Membri se autorizzati da UE o nell’attuazione del diritto UE.</a:t>
            </a:r>
          </a:p>
          <a:p>
            <a:r>
              <a:rPr lang="it-IT" altLang="it-IT" sz="2400" dirty="0"/>
              <a:t>Definizione delle competenze esclusive dell’UE è una novità nel Trattato di Lisbona.</a:t>
            </a:r>
          </a:p>
          <a:p>
            <a:r>
              <a:rPr lang="it-IT" sz="2400" dirty="0"/>
              <a:t>Elenco tassativo</a:t>
            </a:r>
          </a:p>
        </p:txBody>
      </p:sp>
    </p:spTree>
    <p:extLst>
      <p:ext uri="{BB962C8B-B14F-4D97-AF65-F5344CB8AC3E}">
        <p14:creationId xmlns:p14="http://schemas.microsoft.com/office/powerpoint/2010/main" val="3172168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0" y="365125"/>
            <a:ext cx="10889577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esclusive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452" y="1536970"/>
            <a:ext cx="10701686" cy="433995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t-IT" altLang="it-IT" sz="2800" dirty="0"/>
              <a:t>L’elenco delle competenze esclusive è un elenco </a:t>
            </a:r>
            <a:r>
              <a:rPr lang="it-IT" altLang="it-IT" sz="2800" b="1" dirty="0">
                <a:solidFill>
                  <a:srgbClr val="0070C0"/>
                </a:solidFill>
              </a:rPr>
              <a:t>tassativo</a:t>
            </a:r>
            <a:r>
              <a:rPr lang="it-IT" altLang="it-IT" sz="2800" b="1" dirty="0"/>
              <a:t> </a:t>
            </a:r>
            <a:r>
              <a:rPr lang="it-IT" altLang="it-IT" sz="2800" dirty="0">
                <a:solidFill>
                  <a:srgbClr val="002060"/>
                </a:solidFill>
              </a:rPr>
              <a:t>ed è contenuto</a:t>
            </a:r>
            <a:r>
              <a:rPr lang="it-IT" altLang="it-IT" sz="2800" b="1" dirty="0"/>
              <a:t> </a:t>
            </a:r>
            <a:r>
              <a:rPr lang="it-IT" altLang="it-IT" sz="2800" dirty="0"/>
              <a:t>nell’art. 3 TFUE:</a:t>
            </a:r>
          </a:p>
          <a:p>
            <a:pPr>
              <a:defRPr/>
            </a:pPr>
            <a:r>
              <a:rPr lang="it-IT" altLang="it-IT" sz="2800" dirty="0"/>
              <a:t>Unione doganale;</a:t>
            </a:r>
          </a:p>
          <a:p>
            <a:pPr>
              <a:defRPr/>
            </a:pPr>
            <a:r>
              <a:rPr lang="it-IT" altLang="it-IT" sz="2800" dirty="0"/>
              <a:t>Regole di concorrenza necessarie al mercato interno;</a:t>
            </a:r>
          </a:p>
          <a:p>
            <a:pPr>
              <a:defRPr/>
            </a:pPr>
            <a:r>
              <a:rPr lang="it-IT" altLang="it-IT" sz="2800" dirty="0"/>
              <a:t>Politica monetaria area euro;</a:t>
            </a:r>
          </a:p>
          <a:p>
            <a:pPr>
              <a:defRPr/>
            </a:pPr>
            <a:r>
              <a:rPr lang="it-IT" altLang="it-IT" sz="2800" dirty="0"/>
              <a:t>Conservazione risorse biologiche marine;</a:t>
            </a:r>
          </a:p>
          <a:p>
            <a:pPr>
              <a:defRPr/>
            </a:pPr>
            <a:r>
              <a:rPr lang="it-IT" altLang="it-IT" sz="2800" dirty="0"/>
              <a:t>Politica commerciale comune.</a:t>
            </a:r>
          </a:p>
        </p:txBody>
      </p:sp>
    </p:spTree>
    <p:extLst>
      <p:ext uri="{BB962C8B-B14F-4D97-AF65-F5344CB8AC3E}">
        <p14:creationId xmlns:p14="http://schemas.microsoft.com/office/powerpoint/2010/main" val="3699815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DEB8B9-60D8-D8A4-C45B-CCF3E8EC3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02938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concorrenti 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29AD94-F607-5D1A-8EE6-6D8E669DA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8384"/>
            <a:ext cx="10515600" cy="4384109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30000"/>
              </a:lnSpc>
              <a:defRPr/>
            </a:pPr>
            <a:r>
              <a:rPr lang="it-IT" altLang="it-IT" sz="4000" dirty="0">
                <a:solidFill>
                  <a:srgbClr val="00B0F0"/>
                </a:solidFill>
              </a:rPr>
              <a:t>Art. 2, par. 2, TFUE: 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4000" dirty="0"/>
              <a:t>Quando i trattati attribuiscono all'Unione una competenza concorrente con quella degli Stati membri in un determinato settore, l'Unione e gli Stati membri possono legiferare e adottare atti giuridicamente vincolanti in tale settore.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4000" dirty="0"/>
              <a:t>Definizione: carattere residuale.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4000" dirty="0"/>
              <a:t>L’elenco è solo esemplificativo ed è contenuto nell’art. 4 TFUE:</a:t>
            </a:r>
          </a:p>
          <a:p>
            <a:pPr marL="228600" lvl="1">
              <a:lnSpc>
                <a:spcPct val="130000"/>
              </a:lnSpc>
              <a:spcBef>
                <a:spcPts val="1800"/>
              </a:spcBef>
              <a:defRPr/>
            </a:pPr>
            <a:r>
              <a:rPr lang="it-IT" altLang="it-IT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Luiss Sans" pitchFamily="2" charset="0"/>
                <a:cs typeface="Calibri" panose="020F0502020204030204" pitchFamily="34" charset="0"/>
              </a:rPr>
              <a:t>Mercato interno; Politica sociale; Spazio di libertà, sicurezza e giustizia; Ambiente; Protezione del consumatore; Agricoltura e pesca.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7491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666" y="365126"/>
            <a:ext cx="10839472" cy="849900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concorrenti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66" y="1536970"/>
            <a:ext cx="10839471" cy="44880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altLang="it-IT" dirty="0">
                <a:solidFill>
                  <a:srgbClr val="00B0F0"/>
                </a:solidFill>
              </a:rPr>
              <a:t>Esercizio competenze concorrenti:</a:t>
            </a:r>
          </a:p>
          <a:p>
            <a:pPr>
              <a:defRPr/>
            </a:pPr>
            <a:r>
              <a:rPr lang="it-IT" altLang="it-IT" dirty="0"/>
              <a:t>Quando la competenza è concorrente, sia l’UE che gli Stati membri possono legiferare.</a:t>
            </a:r>
          </a:p>
          <a:p>
            <a:pPr>
              <a:defRPr/>
            </a:pPr>
            <a:r>
              <a:rPr lang="it-IT" altLang="it-IT" dirty="0"/>
              <a:t>Tuttavia gli SM lo possono fare se l’UE non abbia effettivamente esercitato la propria.</a:t>
            </a:r>
          </a:p>
          <a:p>
            <a:pPr>
              <a:defRPr/>
            </a:pPr>
            <a:r>
              <a:rPr lang="it-IT" altLang="it-IT" dirty="0"/>
              <a:t>Regola competenza parallela (es. cooperazione allo sviluppo), l’UE conduce una politica autonoma senza impedire agli SM di legiferare (art. 4, par. 3 e 4, TFUE).</a:t>
            </a:r>
          </a:p>
          <a:p>
            <a:pPr>
              <a:defRPr/>
            </a:pPr>
            <a:r>
              <a:rPr lang="it-IT" altLang="it-IT" dirty="0"/>
              <a:t>Anche se permangono le competenze nazionali, gli SM devono astenersi dal porre in essere misure di ostacolo all’UE</a:t>
            </a:r>
          </a:p>
          <a:p>
            <a:pPr marL="0" indent="0">
              <a:buNone/>
              <a:defRPr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093346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D999DD-9A02-4FAB-A14D-EFAFF2B6E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296" y="365125"/>
            <a:ext cx="10776842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Competenze concorrenti 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E9CB4C-FDAD-118E-E4A6-710893AEA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296" y="1536970"/>
            <a:ext cx="10776841" cy="4339955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altLang="it-IT" dirty="0">
                <a:solidFill>
                  <a:srgbClr val="00B0F0"/>
                </a:solidFill>
              </a:rPr>
              <a:t>Esercizio competenze concorrenti:</a:t>
            </a:r>
            <a:endParaRPr lang="it-IT" dirty="0"/>
          </a:p>
          <a:p>
            <a:pPr algn="just"/>
            <a:r>
              <a:rPr lang="it-IT" dirty="0"/>
              <a:t>Una volta che l’UE ha esercitato la sua competenza in determinati settori, la disciplina adottata </a:t>
            </a:r>
            <a:r>
              <a:rPr lang="it-IT" dirty="0">
                <a:solidFill>
                  <a:srgbClr val="00B0F0"/>
                </a:solidFill>
              </a:rPr>
              <a:t>esclude</a:t>
            </a:r>
            <a:r>
              <a:rPr lang="it-IT" dirty="0"/>
              <a:t> la normativa divergente degli SM, a meno che ciò non sia espressamente prevista dalla normativa UE.</a:t>
            </a:r>
          </a:p>
          <a:p>
            <a:pPr algn="just"/>
            <a:r>
              <a:rPr lang="it-IT" dirty="0">
                <a:solidFill>
                  <a:srgbClr val="00B0F0"/>
                </a:solidFill>
              </a:rPr>
              <a:t>Protocollo n. 25 </a:t>
            </a:r>
            <a:r>
              <a:rPr lang="it-IT" dirty="0"/>
              <a:t>ai Trattati sull’esercizio delle competenze concorrenti:</a:t>
            </a:r>
          </a:p>
          <a:p>
            <a:pPr algn="just"/>
            <a:r>
              <a:rPr lang="it-IT" dirty="0"/>
              <a:t>quando l’UE agisce in un determinato settore rientrante in tale ambito, il campo di applicazione di questo esercizio di competenza copre unicamente gli elementi disciplinati dall’atto dell’Unione e non copre l’intero settore. </a:t>
            </a:r>
          </a:p>
        </p:txBody>
      </p:sp>
    </p:spTree>
    <p:extLst>
      <p:ext uri="{BB962C8B-B14F-4D97-AF65-F5344CB8AC3E}">
        <p14:creationId xmlns:p14="http://schemas.microsoft.com/office/powerpoint/2010/main" val="563331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D04508-5B3F-EAF3-20EC-B0903146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02938" cy="862426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Competenze di sostegno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5C4D90-6811-0AE7-7FB9-0D948A492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8901"/>
            <a:ext cx="10515600" cy="427781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30000"/>
              </a:lnSpc>
              <a:defRPr/>
            </a:pPr>
            <a:endParaRPr lang="it-IT" altLang="it-IT" sz="3100" dirty="0">
              <a:solidFill>
                <a:srgbClr val="00B0F0"/>
              </a:solidFill>
            </a:endParaRP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>
                <a:solidFill>
                  <a:srgbClr val="00B0F0"/>
                </a:solidFill>
              </a:rPr>
              <a:t>Art. 2, par. 5, TFUE: 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Competenze c.d. di terzo tipo.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l'Unione ha competenza per svolgere azioni intese a sostenere, coordinare o completare l'azione degli Stati membri, senza tuttavia sostituirsi alla loro competenza in tali settori.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L’elenco è tassativo ed è contenuto nell’art. 6 TFUE:</a:t>
            </a:r>
          </a:p>
          <a:p>
            <a:pPr>
              <a:lnSpc>
                <a:spcPct val="130000"/>
              </a:lnSpc>
              <a:defRPr/>
            </a:pPr>
            <a:r>
              <a:rPr lang="it-IT" altLang="it-IT" sz="3100" dirty="0"/>
              <a:t> </a:t>
            </a:r>
            <a:r>
              <a:rPr lang="it-IT" altLang="it-IT" sz="3100" dirty="0">
                <a:solidFill>
                  <a:schemeClr val="tx1">
                    <a:lumMod val="65000"/>
                    <a:lumOff val="35000"/>
                  </a:schemeClr>
                </a:solidFill>
                <a:latin typeface="Luiss Sans" pitchFamily="2" charset="0"/>
                <a:cs typeface="Calibri" panose="020F0502020204030204" pitchFamily="34" charset="0"/>
              </a:rPr>
              <a:t>tutela e miglioramento della salute; industria; cultura; turismo; istruzione, formazione professionale, gioventù e sport; protezione civile; cooperazione amministrativa.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4979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974BE-801E-60FF-3D11-6C99BF589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508" y="365125"/>
            <a:ext cx="10914629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Clausola di flessibilità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A190A6-BCD3-6B11-0F5F-81F2B6D2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510" y="1536970"/>
            <a:ext cx="10914628" cy="4339955"/>
          </a:xfrm>
        </p:spPr>
        <p:txBody>
          <a:bodyPr>
            <a:normAutofit/>
          </a:bodyPr>
          <a:lstStyle/>
          <a:p>
            <a:r>
              <a:rPr lang="it-IT" sz="2400" dirty="0"/>
              <a:t>L’Unione può adottare le disposizioni necessarie per realizzare uno degli scopi previsti dal Trattato </a:t>
            </a:r>
            <a:r>
              <a:rPr lang="it-IT" sz="2400" dirty="0">
                <a:solidFill>
                  <a:srgbClr val="00B0F0"/>
                </a:solidFill>
              </a:rPr>
              <a:t>(ex Art. 352 TFUE):</a:t>
            </a:r>
          </a:p>
          <a:p>
            <a:r>
              <a:rPr lang="it-IT" sz="2400" dirty="0"/>
              <a:t>qualora il Trattato non abbia previsto i poteri di azione richiesti, </a:t>
            </a:r>
          </a:p>
          <a:p>
            <a:r>
              <a:rPr lang="it-IT" sz="2400" dirty="0"/>
              <a:t>o quando questi siano insufficienti.</a:t>
            </a:r>
          </a:p>
          <a:p>
            <a:r>
              <a:rPr lang="it-IT" sz="2400" dirty="0"/>
              <a:t>Deliberazione unanime del Consiglio su proposta della Commissione e previa approvazione del PE</a:t>
            </a:r>
          </a:p>
          <a:p>
            <a:r>
              <a:rPr lang="it-IT" sz="2400" dirty="0"/>
              <a:t>Non si avvia una procedura di revisione dei Trattati.</a:t>
            </a:r>
          </a:p>
        </p:txBody>
      </p:sp>
    </p:spTree>
    <p:extLst>
      <p:ext uri="{BB962C8B-B14F-4D97-AF65-F5344CB8AC3E}">
        <p14:creationId xmlns:p14="http://schemas.microsoft.com/office/powerpoint/2010/main" val="1320176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912C9F-EE1B-7384-D6B8-EF57A6462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60" y="365125"/>
            <a:ext cx="10889577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Clausola di flessibilità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7FF40E-21B6-8F93-67BD-8DB15D405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562" y="1536970"/>
            <a:ext cx="10889576" cy="4339955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00B0F0"/>
                </a:solidFill>
              </a:rPr>
              <a:t>Raggio di azione:</a:t>
            </a:r>
          </a:p>
          <a:p>
            <a:r>
              <a:rPr lang="it-IT" dirty="0"/>
              <a:t>Il Consiglio può adottare atti normativi che impongono nuovi obblighi agli Stati e ai singoli, o attribuire nuovi poteri alle istituzioni, o creare nuovi organi o mezzi di intervento</a:t>
            </a:r>
          </a:p>
          <a:p>
            <a:r>
              <a:rPr lang="it-IT" b="1" dirty="0">
                <a:solidFill>
                  <a:srgbClr val="00B0F0"/>
                </a:solidFill>
              </a:rPr>
              <a:t>Condizioni di utilizzo: </a:t>
            </a:r>
          </a:p>
          <a:p>
            <a:r>
              <a:rPr lang="it-IT" dirty="0"/>
              <a:t>Unanimità in consiglio;</a:t>
            </a:r>
          </a:p>
          <a:p>
            <a:r>
              <a:rPr lang="it-IT" dirty="0"/>
              <a:t>Approvazione PE</a:t>
            </a:r>
          </a:p>
          <a:p>
            <a:r>
              <a:rPr lang="it-IT" dirty="0"/>
              <a:t>Stretta correlazione tra azione e realizzazione obiettivi UE</a:t>
            </a:r>
          </a:p>
          <a:p>
            <a:r>
              <a:rPr lang="it-IT" dirty="0"/>
              <a:t>Assenza di poteri previsti nei Trattati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43087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2F8F1D-5A9A-D8EF-D40F-A1D1107FD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718" y="365125"/>
            <a:ext cx="10814420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Clausola di flessibilità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20E37E-202B-9701-F7A9-EE75AA4E95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718" y="1536970"/>
            <a:ext cx="10814420" cy="445047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altLang="it-IT" sz="2400" dirty="0"/>
              <a:t>Quale è la </a:t>
            </a:r>
            <a:r>
              <a:rPr lang="it-IT" altLang="it-IT" sz="2400" dirty="0">
                <a:solidFill>
                  <a:srgbClr val="00B0F0"/>
                </a:solidFill>
              </a:rPr>
              <a:t>procedura </a:t>
            </a:r>
            <a:r>
              <a:rPr lang="it-IT" altLang="it-IT" sz="2400" dirty="0"/>
              <a:t>per attivare la clausola di flessibilità?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sz="2400" dirty="0"/>
              <a:t>Proposta della Commissione;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sz="2400" dirty="0"/>
              <a:t>Approvazione del Parlamento europeo;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sz="2400" dirty="0"/>
              <a:t>Delibera del Consiglio all’unanimità.</a:t>
            </a:r>
          </a:p>
          <a:p>
            <a:pPr>
              <a:defRPr/>
            </a:pPr>
            <a:r>
              <a:rPr lang="it-IT" altLang="it-IT" sz="2400" dirty="0"/>
              <a:t>Nessun limite al tipo di atto che può essere adottato, compresa la stipulazione di accordi internazionali.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006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8C699C-F0DA-D57C-FAE3-FB5DE6F45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Indice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C5BDD6-AD93-29C9-9839-6186D3364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7</a:t>
            </a:r>
          </a:p>
          <a:p>
            <a:r>
              <a:rPr lang="it-IT" dirty="0">
                <a:solidFill>
                  <a:srgbClr val="00B0F0"/>
                </a:solidFill>
              </a:rPr>
              <a:t>Le Competenze (Parte A)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>
                <a:solidFill>
                  <a:srgbClr val="0070C0"/>
                </a:solidFill>
              </a:rPr>
              <a:t>Lezione 8</a:t>
            </a:r>
          </a:p>
          <a:p>
            <a:r>
              <a:rPr lang="it-IT" dirty="0">
                <a:solidFill>
                  <a:srgbClr val="00B0F0"/>
                </a:solidFill>
              </a:rPr>
              <a:t>Le Competenze (Parte B)</a:t>
            </a:r>
          </a:p>
          <a:p>
            <a:endParaRPr lang="it-IT" dirty="0"/>
          </a:p>
          <a:p>
            <a:r>
              <a:rPr lang="it-IT" dirty="0">
                <a:solidFill>
                  <a:srgbClr val="0070C0"/>
                </a:solidFill>
              </a:rPr>
              <a:t>Lezione 9</a:t>
            </a:r>
          </a:p>
          <a:p>
            <a:r>
              <a:rPr lang="it-IT" dirty="0">
                <a:solidFill>
                  <a:srgbClr val="00B0F0"/>
                </a:solidFill>
              </a:rPr>
              <a:t>Le gerarchia delle fonti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0746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0C5769-4F73-0B43-ED23-961C8ADB5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984" y="365125"/>
            <a:ext cx="10927154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Clausola di flessibilità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80BF02-0039-28D0-A741-4E23FE08B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984" y="1358900"/>
            <a:ext cx="10927154" cy="4590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  <a:defRPr/>
            </a:pPr>
            <a:endParaRPr lang="it-IT" b="1" dirty="0"/>
          </a:p>
          <a:p>
            <a:pPr>
              <a:buFont typeface="Wingdings" pitchFamily="2" charset="2"/>
              <a:buChar char="Ø"/>
              <a:defRPr/>
            </a:pPr>
            <a:endParaRPr lang="it-IT" sz="2200" b="1" dirty="0">
              <a:solidFill>
                <a:srgbClr val="00B0F0"/>
              </a:solidFill>
            </a:endParaRPr>
          </a:p>
          <a:p>
            <a:pPr>
              <a:defRPr/>
            </a:pPr>
            <a:r>
              <a:rPr lang="it-IT" sz="3100" b="1" dirty="0">
                <a:solidFill>
                  <a:srgbClr val="00B0F0"/>
                </a:solidFill>
              </a:rPr>
              <a:t>Quali sono i limiti espressi per la clausola di flessibilità?</a:t>
            </a:r>
            <a:endParaRPr lang="it-IT" sz="3100" b="1" dirty="0"/>
          </a:p>
          <a:p>
            <a:pPr>
              <a:defRPr/>
            </a:pPr>
            <a:r>
              <a:rPr lang="it-IT" sz="3100" dirty="0"/>
              <a:t>Non può condurre  a misure di armonizzazione;</a:t>
            </a:r>
          </a:p>
          <a:p>
            <a:pPr>
              <a:defRPr/>
            </a:pPr>
            <a:r>
              <a:rPr lang="it-IT" sz="3100" dirty="0"/>
              <a:t>Sono escluse dal campo di applicazione della clausola le misure relative al settore della PESC.</a:t>
            </a:r>
          </a:p>
          <a:p>
            <a:pPr>
              <a:defRPr/>
            </a:pPr>
            <a:r>
              <a:rPr lang="it-IT" sz="3100" b="1" dirty="0"/>
              <a:t> </a:t>
            </a:r>
            <a:r>
              <a:rPr lang="it-IT" sz="3100" b="1" dirty="0">
                <a:solidFill>
                  <a:srgbClr val="00B0F0"/>
                </a:solidFill>
              </a:rPr>
              <a:t>Quali sono i limiti impliciti per la clausola di flessibilità?</a:t>
            </a:r>
            <a:endParaRPr lang="it-IT" sz="3100" dirty="0"/>
          </a:p>
          <a:p>
            <a:pPr>
              <a:defRPr/>
            </a:pPr>
            <a:r>
              <a:rPr lang="it-IT" sz="3100" dirty="0"/>
              <a:t>Non può apportare misure di carattere regressivo;</a:t>
            </a:r>
          </a:p>
          <a:p>
            <a:pPr>
              <a:defRPr/>
            </a:pPr>
            <a:r>
              <a:rPr lang="it-IT" sz="3100" dirty="0"/>
              <a:t>Non può condurre all’implicita revisione dei Trattati;</a:t>
            </a:r>
          </a:p>
          <a:p>
            <a:pPr>
              <a:defRPr/>
            </a:pPr>
            <a:r>
              <a:rPr lang="it-IT" sz="3100" dirty="0"/>
              <a:t>Non può modificare il quadro istituzionale UE.</a:t>
            </a:r>
          </a:p>
          <a:p>
            <a:pPr marL="514350" indent="-514350">
              <a:buFontTx/>
              <a:buAutoNum type="alphaLcParenR"/>
              <a:defRPr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8193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3D6C7C-0C17-550F-B3E0-D63F1BB55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70C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A8A208C-226D-A165-4CF4-689511730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r>
              <a:rPr lang="it-IT" dirty="0"/>
              <a:t>L’Unione europea vuole istituire un </a:t>
            </a:r>
            <a:r>
              <a:rPr lang="it-IT" b="1" dirty="0"/>
              <a:t>nuovo Fondo europeo per la resilienza climatica</a:t>
            </a:r>
            <a:r>
              <a:rPr lang="it-IT" dirty="0"/>
              <a:t> per aiutare gli Stati membri a fronteggiare eventi climatici estremi.</a:t>
            </a:r>
          </a:p>
          <a:p>
            <a:r>
              <a:rPr lang="it-IT" dirty="0"/>
              <a:t>L’obiettivo rientra tra quelli dell’UE: tutela dell’ambiente e sviluppo sostenibile.</a:t>
            </a:r>
          </a:p>
          <a:p>
            <a:r>
              <a:rPr lang="it-IT" dirty="0"/>
              <a:t>Tuttavia, nei Trattati </a:t>
            </a:r>
            <a:r>
              <a:rPr lang="it-IT" b="1" dirty="0"/>
              <a:t>non esiste una base giuridica specifica</a:t>
            </a:r>
            <a:r>
              <a:rPr lang="it-IT" dirty="0"/>
              <a:t> che consenta di creare esattamente questo tipo di fondo con quelle caratteristiche.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C28FC8C-BCC6-1254-C046-510496B4D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E10DCB-CD16-7DAD-C5F9-00F0913AE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8BD654-C978-85EF-467E-E189D6E54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83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91942D-BDCD-0103-3A99-5A688DDEF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>
                <a:solidFill>
                  <a:srgbClr val="0070C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624C97-6DFF-0CC0-B0E2-E623AD8A6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ricorre all’art. 352 del </a:t>
            </a:r>
            <a:r>
              <a:rPr lang="it-IT" b="1" dirty="0"/>
              <a:t>Trattato sul funzionamento dell'Unione europea (TFUE)</a:t>
            </a:r>
            <a:r>
              <a:rPr lang="it-IT" dirty="0"/>
              <a:t>.</a:t>
            </a:r>
            <a:br>
              <a:rPr lang="it-IT" dirty="0"/>
            </a:br>
            <a:endParaRPr lang="it-IT" dirty="0"/>
          </a:p>
          <a:p>
            <a:r>
              <a:rPr lang="it-IT" dirty="0"/>
              <a:t>La norma consente all’UE di adottare le misure necessarie per realizzare uno degli obiettivi dei Trattati quando questi non abbiano previsto i poteri d’azione specifici.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6680FD-D109-867D-C31A-CA5A7EA81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4650B7-540D-E216-152C-3AD4995D6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9008FE-3E01-D0DE-4DE0-8B6FC930A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915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211EED-5C1C-E83A-D02A-56472C664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70C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31128F-B92F-3E13-AF91-46B469944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r>
              <a:rPr lang="it-IT" b="1" dirty="0"/>
              <a:t>Perché si può usare in materia ambientale?</a:t>
            </a:r>
            <a:endParaRPr lang="it-IT" dirty="0"/>
          </a:p>
          <a:p>
            <a:r>
              <a:rPr lang="it-IT" dirty="0"/>
              <a:t>Perché la tutela dell’ambiente è un obiettivo dell’Unione (artt. 3 TUE e 191 TFUE), ma se manca la competenza specifica per quello strumento preciso, la clausola di flessibilità consente di intervenire.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04EEBE4-58A6-1B8D-E6DD-288CCBACB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934BB4-791B-DCBF-A34F-CC545F9BB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1C68C3B-F169-16D4-93B1-CC216FFA2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1921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017A6B-C110-924C-ACD9-E9BD4D058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>
                <a:solidFill>
                  <a:srgbClr val="0070C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9FE1E3-B998-7592-DBAB-818A140CB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L’Unione europea vuole istituire una </a:t>
            </a:r>
            <a:r>
              <a:rPr lang="it-IT" b="1" dirty="0"/>
              <a:t>Agenzia europea per l’intelligenza artificiale</a:t>
            </a:r>
            <a:r>
              <a:rPr lang="it-IT" dirty="0"/>
              <a:t> con il compito di:</a:t>
            </a:r>
          </a:p>
          <a:p>
            <a:r>
              <a:rPr lang="it-IT" dirty="0"/>
              <a:t>coordinare le autorità nazionali</a:t>
            </a:r>
          </a:p>
          <a:p>
            <a:r>
              <a:rPr lang="it-IT" dirty="0"/>
              <a:t>monitorare i rischi sistemici dell’IA</a:t>
            </a:r>
          </a:p>
          <a:p>
            <a:r>
              <a:rPr lang="it-IT" dirty="0"/>
              <a:t>sostenere lo sviluppo di standard comuni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9998AF-95D2-4BAF-4C45-6373AD98D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E7BD46-46C2-8336-4082-6B0693B15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C8A113A-D2D9-544A-38D8-6C703AA8A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2657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BC0710-F5FE-F2DE-24B5-4F38F2B6F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70C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C946F0-23E8-BC73-D0FE-7E230817C2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r>
              <a:rPr lang="it-IT" dirty="0"/>
              <a:t>L’obiettivo rientra nelle finalità dell’UE:</a:t>
            </a:r>
          </a:p>
          <a:p>
            <a:r>
              <a:rPr lang="it-IT" dirty="0"/>
              <a:t>buon funzionamento del mercato interno</a:t>
            </a:r>
          </a:p>
          <a:p>
            <a:r>
              <a:rPr lang="it-IT" dirty="0"/>
              <a:t>promozione del progresso tecnologico</a:t>
            </a:r>
          </a:p>
          <a:p>
            <a:r>
              <a:rPr lang="it-IT" dirty="0"/>
              <a:t>tutela dei diritti fondamentali</a:t>
            </a:r>
            <a:br>
              <a:rPr lang="it-IT" dirty="0"/>
            </a:br>
            <a:endParaRPr lang="it-IT" dirty="0"/>
          </a:p>
          <a:p>
            <a:r>
              <a:rPr lang="it-IT" dirty="0"/>
              <a:t>Tuttavia, nei Trattati </a:t>
            </a:r>
            <a:r>
              <a:rPr lang="it-IT" b="1" dirty="0"/>
              <a:t>non esiste una base giuridica espressa</a:t>
            </a:r>
            <a:r>
              <a:rPr lang="it-IT" dirty="0"/>
              <a:t> che preveda la creazione di un’agenzia specifica per l’IA con tali competenze.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148A60-03C3-633F-F979-495D8CEE8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96216C-A9DD-1102-01F0-1ACF46FA1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CED601-D53D-FE19-A9FD-6DAF7DD2C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592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D07803-2433-95D8-A461-44652D8EC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1978" y="365125"/>
            <a:ext cx="10689160" cy="993775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Poteri impliciti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D70490-A0A7-AFB9-DAC2-659078ED0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296" y="1358900"/>
            <a:ext cx="10776841" cy="4518025"/>
          </a:xfrm>
        </p:spPr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rgbClr val="00B0F0"/>
                </a:solidFill>
              </a:rPr>
              <a:t>Caratteristiche teoria dei poteri impliciti:</a:t>
            </a:r>
          </a:p>
          <a:p>
            <a:r>
              <a:rPr lang="it-IT" dirty="0"/>
              <a:t>Riconoscere poteri non espressamente conferiti dai Trattati, ma che risultano indispensabili per un esercizio efficace ed appropriato delle competenze già attribuite</a:t>
            </a:r>
          </a:p>
          <a:p>
            <a:r>
              <a:rPr lang="it-IT" dirty="0">
                <a:solidFill>
                  <a:srgbClr val="00B0F0"/>
                </a:solidFill>
              </a:rPr>
              <a:t>Motivi poteri impliciti:</a:t>
            </a:r>
          </a:p>
          <a:p>
            <a:r>
              <a:rPr lang="it-IT" dirty="0"/>
              <a:t>Ulteriore temperamento al principio di attribuzione delle competenze</a:t>
            </a:r>
          </a:p>
          <a:p>
            <a:r>
              <a:rPr lang="it-IT" dirty="0"/>
              <a:t>Non si invoca la clausola di flessibilità</a:t>
            </a:r>
          </a:p>
          <a:p>
            <a:r>
              <a:rPr lang="it-IT" dirty="0"/>
              <a:t>Potere già implicitamente conferiti all’UE</a:t>
            </a:r>
          </a:p>
          <a:p>
            <a:r>
              <a:rPr lang="it-IT" dirty="0"/>
              <a:t>Conferire un effetto utile alle norme dei Trattati</a:t>
            </a:r>
          </a:p>
          <a:p>
            <a:r>
              <a:rPr lang="it-IT" dirty="0"/>
              <a:t>Es. esercizio competenze esterne</a:t>
            </a:r>
          </a:p>
        </p:txBody>
      </p:sp>
    </p:spTree>
    <p:extLst>
      <p:ext uri="{BB962C8B-B14F-4D97-AF65-F5344CB8AC3E}">
        <p14:creationId xmlns:p14="http://schemas.microsoft.com/office/powerpoint/2010/main" val="2867170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D926B8-98F7-1113-1B21-BE044E60B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70C0"/>
                </a:solidFill>
              </a:rPr>
              <a:t>Poteri impliciti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52A88F-F470-40E3-5846-F445E90D7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219200"/>
            <a:ext cx="11222038" cy="4657725"/>
          </a:xfrm>
        </p:spPr>
        <p:txBody>
          <a:bodyPr>
            <a:normAutofit fontScale="92500"/>
          </a:bodyPr>
          <a:lstStyle/>
          <a:p>
            <a:endParaRPr lang="it-IT" b="1" dirty="0"/>
          </a:p>
          <a:p>
            <a:r>
              <a:rPr lang="it-IT" b="1" dirty="0"/>
              <a:t>Caso: conclusione di un accordo internazionale nel settore dei trasporti</a:t>
            </a:r>
            <a:endParaRPr lang="it-IT" dirty="0"/>
          </a:p>
          <a:p>
            <a:pPr lvl="1"/>
            <a:r>
              <a:rPr lang="it-IT" dirty="0"/>
              <a:t>L’Unione ha adottato norme interne comuni in materia di trasporto ferroviario per garantire il funzionamento del mercato interno.</a:t>
            </a:r>
          </a:p>
          <a:p>
            <a:pPr lvl="1"/>
            <a:r>
              <a:rPr lang="it-IT" dirty="0"/>
              <a:t>Successivamente si rende necessario concludere un </a:t>
            </a:r>
            <a:r>
              <a:rPr lang="it-IT" b="1" dirty="0"/>
              <a:t>accordo internazionale con Stati terzi</a:t>
            </a:r>
            <a:r>
              <a:rPr lang="it-IT" dirty="0"/>
              <a:t> per:</a:t>
            </a:r>
          </a:p>
          <a:p>
            <a:pPr lvl="1"/>
            <a:r>
              <a:rPr lang="it-IT" dirty="0"/>
              <a:t>garantire l’interoperabilità tecnica</a:t>
            </a:r>
          </a:p>
          <a:p>
            <a:pPr lvl="1"/>
            <a:r>
              <a:rPr lang="it-IT" dirty="0"/>
              <a:t>assicurare standard comuni di sicurezza</a:t>
            </a:r>
          </a:p>
          <a:p>
            <a:pPr lvl="1"/>
            <a:r>
              <a:rPr lang="it-IT" dirty="0"/>
              <a:t>evitare distorsioni della concorrenza</a:t>
            </a:r>
            <a:br>
              <a:rPr lang="it-IT" dirty="0"/>
            </a:br>
            <a:endParaRPr lang="it-IT" dirty="0"/>
          </a:p>
          <a:p>
            <a:r>
              <a:rPr lang="it-IT" dirty="0"/>
              <a:t>Nei Trattati non è sempre prevista in modo espresso la competenza esterna per ogni singolo settore.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F29145-663F-E4BF-0CA5-7B7BDC433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B589FD-C962-E907-E1BA-1AC1FC9C2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EFEDA6-8788-ACF4-CDC9-BCD5552E7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77391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FD1E5F-38AC-64DC-56E2-12E499F44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>
                <a:solidFill>
                  <a:srgbClr val="0070C0"/>
                </a:solidFill>
              </a:rPr>
              <a:t>Poteri impliciti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B2E4E4-C23D-F42A-C5CD-949B32567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Secondo la giurisprudenza della </a:t>
            </a:r>
            <a:r>
              <a:rPr lang="it-IT" b="1" dirty="0"/>
              <a:t>Corte di giustizia dell'Unione europea</a:t>
            </a:r>
            <a:r>
              <a:rPr lang="it-IT" dirty="0"/>
              <a:t>, in particolare nel caso </a:t>
            </a:r>
            <a:r>
              <a:rPr lang="it-IT" b="1" dirty="0"/>
              <a:t>Commissione c. Consiglio (AETR)</a:t>
            </a:r>
            <a:r>
              <a:rPr lang="it-IT" dirty="0"/>
              <a:t>:</a:t>
            </a:r>
          </a:p>
          <a:p>
            <a:r>
              <a:rPr lang="it-IT" dirty="0"/>
              <a:t>Quando l’UE ha adottato norme interne comuni, essa acquisisce una competenza esterna implicita per concludere accordi internazionali che possano incidere su tali norme.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6388C8-A3CC-8FBA-F35D-308BD5BFE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769360-1CAE-8978-3532-E4DC7E15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11A9D2-17F7-849F-C2F3-AA7D1E221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5784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D2BCB9-4429-648C-30AA-79776B3E5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 dirty="0">
                <a:solidFill>
                  <a:srgbClr val="0070C0"/>
                </a:solidFill>
              </a:rPr>
              <a:t>Poteri impliciti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B07344-E0A6-40A2-6536-6D23119F1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it-IT" dirty="0"/>
          </a:p>
          <a:p>
            <a:r>
              <a:rPr lang="it-IT" dirty="0"/>
              <a:t>Il potere </a:t>
            </a:r>
            <a:r>
              <a:rPr lang="it-IT" b="1" dirty="0"/>
              <a:t>non è espressamente previsto</a:t>
            </a:r>
            <a:r>
              <a:rPr lang="it-IT" dirty="0"/>
              <a:t> nei Trattati per quello specifico caso</a:t>
            </a:r>
          </a:p>
          <a:p>
            <a:r>
              <a:rPr lang="it-IT" dirty="0"/>
              <a:t>È </a:t>
            </a:r>
            <a:r>
              <a:rPr lang="it-IT" b="1" dirty="0"/>
              <a:t>necessario per garantire l’effetto utile</a:t>
            </a:r>
            <a:r>
              <a:rPr lang="it-IT" dirty="0"/>
              <a:t> delle norme interne</a:t>
            </a:r>
          </a:p>
          <a:p>
            <a:r>
              <a:rPr lang="it-IT" dirty="0"/>
              <a:t>Non si utilizza l’art. 352 TFUE (clausola di flessibilità)</a:t>
            </a:r>
          </a:p>
          <a:p>
            <a:r>
              <a:rPr lang="it-IT" dirty="0"/>
              <a:t>Il potere è considerato </a:t>
            </a:r>
            <a:r>
              <a:rPr lang="it-IT" b="1" dirty="0"/>
              <a:t>già implicitamente attribuito</a:t>
            </a:r>
          </a:p>
          <a:p>
            <a:r>
              <a:rPr lang="it-IT" dirty="0"/>
              <a:t>Ratio: </a:t>
            </a:r>
          </a:p>
          <a:p>
            <a:r>
              <a:rPr lang="it-IT" dirty="0"/>
              <a:t>Se l’UE può legiferare internamente in una materia, deve poter agire anche esternamente quando ciò è indispensabile per rendere efficace quella competenza.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9F9A97-9099-8A93-D911-FE9C1AC31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BD1479-8B71-D676-FD8D-0D0E03FFF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38E37B-D305-68C8-52E9-7F7FB82B6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258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D94DE5-4987-56A7-C9F4-A00ECAA5C1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00B0F0"/>
                </a:solidFill>
              </a:rPr>
              <a:t>Le Competenze (Parte A)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F9B5EE1-463C-7E90-A925-BC271A1583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7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781950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054DA9-122D-765D-CD80-2C334EB18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b="1" dirty="0">
                <a:solidFill>
                  <a:srgbClr val="0070C0"/>
                </a:solidFill>
              </a:rPr>
              <a:t>Clausola di flessibilità vs Poteri impliciti</a:t>
            </a:r>
            <a:endParaRPr lang="it-IT" dirty="0"/>
          </a:p>
        </p:txBody>
      </p:sp>
      <p:graphicFrame>
        <p:nvGraphicFramePr>
          <p:cNvPr id="7" name="Segnaposto contenuto 6">
            <a:extLst>
              <a:ext uri="{FF2B5EF4-FFF2-40B4-BE49-F238E27FC236}">
                <a16:creationId xmlns:a16="http://schemas.microsoft.com/office/drawing/2014/main" id="{8D6F32AC-F110-9BB7-8DA4-A29E7E6814B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94842" y="1536700"/>
          <a:ext cx="10870554" cy="4831792"/>
        </p:xfrm>
        <a:graphic>
          <a:graphicData uri="http://schemas.openxmlformats.org/drawingml/2006/table">
            <a:tbl>
              <a:tblPr/>
              <a:tblGrid>
                <a:gridCol w="3623518">
                  <a:extLst>
                    <a:ext uri="{9D8B030D-6E8A-4147-A177-3AD203B41FA5}">
                      <a16:colId xmlns:a16="http://schemas.microsoft.com/office/drawing/2014/main" val="2548990359"/>
                    </a:ext>
                  </a:extLst>
                </a:gridCol>
                <a:gridCol w="3623518">
                  <a:extLst>
                    <a:ext uri="{9D8B030D-6E8A-4147-A177-3AD203B41FA5}">
                      <a16:colId xmlns:a16="http://schemas.microsoft.com/office/drawing/2014/main" val="2237687153"/>
                    </a:ext>
                  </a:extLst>
                </a:gridCol>
                <a:gridCol w="3623518">
                  <a:extLst>
                    <a:ext uri="{9D8B030D-6E8A-4147-A177-3AD203B41FA5}">
                      <a16:colId xmlns:a16="http://schemas.microsoft.com/office/drawing/2014/main" val="2299992136"/>
                    </a:ext>
                  </a:extLst>
                </a:gridCol>
              </a:tblGrid>
              <a:tr h="35430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Clausola di flessibilità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Poteri impliciti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4422713"/>
                  </a:ext>
                </a:extLst>
              </a:tr>
              <a:tr h="620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Base giuridica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Art. 352 del Trattato sul funzionamento dell'Unione europea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Elaborazione giurisprudenziale della Corte di giustizia dell'Unione europea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464618"/>
                  </a:ext>
                </a:extLst>
              </a:tr>
              <a:tr h="88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Quando si usa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Quando manca una base giuridica specifica nei Trattati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Quando un potere è necessario per esercitare efficacemente una competenza già attribuita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246199"/>
                  </a:ext>
                </a:extLst>
              </a:tr>
              <a:tr h="620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Natura del potere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Attribuzione funzionale ulteriore rispetto alle competenze espresse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Potere già implicitamente contenuto in una competenza esistente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238412"/>
                  </a:ext>
                </a:extLst>
              </a:tr>
              <a:tr h="620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Procedura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Unanimità in Consiglio + approvazione del Parlamento europeo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Si applica la procedura prevista per la competenza principale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0857134"/>
                  </a:ext>
                </a:extLst>
              </a:tr>
              <a:tr h="620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Finalità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Colmare una lacuna dei Trattati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Garantire l’effetto utile delle norme dei Trattati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59082"/>
                  </a:ext>
                </a:extLst>
              </a:tr>
              <a:tr h="6200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b="1"/>
                        <a:t>Esempio tipico</a:t>
                      </a:r>
                      <a:endParaRPr lang="it-IT" sz="1700"/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/>
                        <a:t>Creazione di uno strumento o azione non espressamente prevista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700" dirty="0"/>
                        <a:t>Competenza esterna implicita (es. Commissione c. Consiglio (AETR))</a:t>
                      </a:r>
                    </a:p>
                  </a:txBody>
                  <a:tcPr marL="88576" marR="88576" marT="44288" marB="4428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9804082"/>
                  </a:ext>
                </a:extLst>
              </a:tr>
            </a:tbl>
          </a:graphicData>
        </a:graphic>
      </p:graphicFrame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BB3E90-5AB1-E436-80A5-E53DA565D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luglio 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1EFF38-35FA-293A-BA3D-5D1EA7749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41B9025-1496-AAE9-272F-86E79FB5D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634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974BE-801E-60FF-3D11-6C99BF589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504" y="365125"/>
            <a:ext cx="10676634" cy="687061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Principio di preclusione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A190A6-BCD3-6B11-0F5F-81F2B6D2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504" y="1315233"/>
            <a:ext cx="10389296" cy="4584527"/>
          </a:xfrm>
        </p:spPr>
        <p:txBody>
          <a:bodyPr>
            <a:normAutofit/>
          </a:bodyPr>
          <a:lstStyle/>
          <a:p>
            <a:r>
              <a:rPr lang="it-IT" altLang="it-IT" sz="2600" b="1" dirty="0">
                <a:solidFill>
                  <a:srgbClr val="00B0F0"/>
                </a:solidFill>
              </a:rPr>
              <a:t>Campo di applicazione:</a:t>
            </a:r>
          </a:p>
          <a:p>
            <a:r>
              <a:rPr lang="it-IT" altLang="it-IT" sz="2600" dirty="0"/>
              <a:t>competenze concorrenti.</a:t>
            </a:r>
          </a:p>
          <a:p>
            <a:r>
              <a:rPr lang="it-IT" altLang="it-IT" sz="2600" b="1" dirty="0">
                <a:solidFill>
                  <a:srgbClr val="00B0F0"/>
                </a:solidFill>
              </a:rPr>
              <a:t>Definizione: </a:t>
            </a:r>
          </a:p>
          <a:p>
            <a:r>
              <a:rPr lang="it-IT" altLang="it-IT" sz="2600" dirty="0"/>
              <a:t>Gli Stati membri esercitano la loro competenza </a:t>
            </a:r>
            <a:r>
              <a:rPr lang="it-IT" altLang="it-IT" sz="2600" dirty="0">
                <a:solidFill>
                  <a:srgbClr val="00B0F0"/>
                </a:solidFill>
              </a:rPr>
              <a:t>nella misura in cui l'Unione non ha esercitato la propria. </a:t>
            </a:r>
          </a:p>
          <a:p>
            <a:r>
              <a:rPr lang="it-IT" altLang="it-IT" sz="2600" dirty="0"/>
              <a:t>Gli Stati membri esercitano nuovamente la loro competenza nella misura in cui </a:t>
            </a:r>
            <a:r>
              <a:rPr lang="it-IT" altLang="it-IT" sz="2600" dirty="0">
                <a:solidFill>
                  <a:srgbClr val="00B0F0"/>
                </a:solidFill>
              </a:rPr>
              <a:t>l'Unione ha deciso di cessare </a:t>
            </a:r>
            <a:r>
              <a:rPr lang="it-IT" altLang="it-IT" sz="2600" dirty="0"/>
              <a:t>di esercitare la propria (Art. 2.2 TFUE).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9371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D6345D-7F3D-B021-7FE3-58D8F1A0C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821" y="365126"/>
            <a:ext cx="10764316" cy="615950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Principio di preclusione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3432B7-540E-B601-23EE-AA232A68B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822" y="1302708"/>
            <a:ext cx="10764316" cy="4574218"/>
          </a:xfrm>
        </p:spPr>
        <p:txBody>
          <a:bodyPr>
            <a:normAutofit/>
          </a:bodyPr>
          <a:lstStyle/>
          <a:p>
            <a:r>
              <a:rPr lang="it-IT" altLang="it-IT" sz="2800" b="1" dirty="0">
                <a:solidFill>
                  <a:srgbClr val="00B0F0"/>
                </a:solidFill>
              </a:rPr>
              <a:t>Caratteristiche:</a:t>
            </a:r>
          </a:p>
          <a:p>
            <a:r>
              <a:rPr lang="it-IT" altLang="it-IT" sz="2800" dirty="0"/>
              <a:t>Principio della preclusione o </a:t>
            </a:r>
            <a:r>
              <a:rPr lang="it-IT" altLang="it-IT" sz="2800" i="1" dirty="0" err="1"/>
              <a:t>pre-emption</a:t>
            </a:r>
            <a:r>
              <a:rPr lang="it-IT" altLang="it-IT" sz="2800" dirty="0"/>
              <a:t> è stato sviluppato in via giurisprudenziale, </a:t>
            </a:r>
          </a:p>
          <a:p>
            <a:r>
              <a:rPr lang="it-IT" altLang="it-IT" sz="2800" dirty="0"/>
              <a:t>soprattutto in materia di conclusione di accordi internazionali.</a:t>
            </a:r>
          </a:p>
          <a:p>
            <a:r>
              <a:rPr lang="it-IT" altLang="it-IT" sz="2800" dirty="0"/>
              <a:t>Tale principio è stato codificato con il Trattato di Lisbona.</a:t>
            </a:r>
          </a:p>
          <a:p>
            <a:r>
              <a:rPr lang="it-IT" altLang="it-IT" sz="2800" dirty="0"/>
              <a:t>Esiste una Dichiarazione n. 18 allegata ai Trattati che riguarda la cessazione dell’esercizio di competenze da parte dell’UE.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5151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91B27C-8600-E439-F4A9-4B95853B6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40" y="365125"/>
            <a:ext cx="10851998" cy="774743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sussidiarietà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F926D3-85C4-F950-47A9-98EAA9567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140" y="1365338"/>
            <a:ext cx="10851998" cy="4511588"/>
          </a:xfrm>
        </p:spPr>
        <p:txBody>
          <a:bodyPr>
            <a:normAutofit/>
          </a:bodyPr>
          <a:lstStyle/>
          <a:p>
            <a:endParaRPr lang="it-IT" altLang="it-IT" sz="2800" dirty="0"/>
          </a:p>
          <a:p>
            <a:r>
              <a:rPr lang="it-IT" altLang="it-IT" sz="2800" dirty="0"/>
              <a:t>Sussidiarietà </a:t>
            </a:r>
            <a:r>
              <a:rPr lang="it-IT" altLang="it-IT" sz="2800" dirty="0">
                <a:solidFill>
                  <a:srgbClr val="00B0F0"/>
                </a:solidFill>
              </a:rPr>
              <a:t>ex art. 5.3 TUE</a:t>
            </a:r>
            <a:r>
              <a:rPr lang="it-IT" altLang="it-IT" sz="2800" dirty="0"/>
              <a:t>:</a:t>
            </a:r>
          </a:p>
          <a:p>
            <a:r>
              <a:rPr lang="it-IT" altLang="it-IT" sz="2800" dirty="0"/>
              <a:t>nei settori che non sono di sua competenza esclusiva l'Unione interviene soltanto se e in quanto gli obiettivi dell'azione prevista</a:t>
            </a:r>
          </a:p>
          <a:p>
            <a:r>
              <a:rPr lang="it-IT" altLang="it-IT" sz="2800" dirty="0"/>
              <a:t>non possono essere conseguiti in misura sufficiente dagli SM, </a:t>
            </a:r>
          </a:p>
          <a:p>
            <a:r>
              <a:rPr lang="it-IT" altLang="it-IT" sz="2800" dirty="0"/>
              <a:t>né a livello centrale né regionale e locale, ma possono essere conseguiti meglio a livello di Unione</a:t>
            </a:r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2718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D63204-9376-4BB4-449D-27BD97D95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822" y="365125"/>
            <a:ext cx="10764316" cy="762217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proporzionalità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864866-E385-0B12-2C25-324B6AC96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822" y="1302708"/>
            <a:ext cx="10764316" cy="4574218"/>
          </a:xfrm>
        </p:spPr>
        <p:txBody>
          <a:bodyPr>
            <a:normAutofit/>
          </a:bodyPr>
          <a:lstStyle/>
          <a:p>
            <a:r>
              <a:rPr lang="it-IT" altLang="it-IT" sz="2800" dirty="0"/>
              <a:t>Principio di proporzionalità </a:t>
            </a:r>
            <a:r>
              <a:rPr lang="it-IT" altLang="it-IT" sz="2800" dirty="0">
                <a:solidFill>
                  <a:srgbClr val="00B0F0"/>
                </a:solidFill>
              </a:rPr>
              <a:t>ex art. 5.4 TUE </a:t>
            </a:r>
            <a:r>
              <a:rPr lang="it-IT" altLang="it-IT" sz="2800" dirty="0"/>
              <a:t>: </a:t>
            </a:r>
          </a:p>
          <a:p>
            <a:r>
              <a:rPr lang="it-IT" altLang="it-IT" sz="2800" dirty="0"/>
              <a:t>il contenuto e la forma dell'azione dell'Unione si limitano a quanto necessario per il conseguimento degli obiettivi dei trattati;</a:t>
            </a:r>
          </a:p>
          <a:p>
            <a:r>
              <a:rPr lang="it-IT" sz="2800" dirty="0"/>
              <a:t>Guida l’azione delle istituzioni</a:t>
            </a:r>
          </a:p>
          <a:p>
            <a:r>
              <a:rPr lang="it-IT" sz="2800" dirty="0"/>
              <a:t>Problematiche: eccesso uso proporzionalità da parte delle istituzioni europee (es. BCE)?</a:t>
            </a:r>
          </a:p>
        </p:txBody>
      </p:sp>
    </p:spTree>
    <p:extLst>
      <p:ext uri="{BB962C8B-B14F-4D97-AF65-F5344CB8AC3E}">
        <p14:creationId xmlns:p14="http://schemas.microsoft.com/office/powerpoint/2010/main" val="23336841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021E76-6400-9CE9-D05F-3A789593F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9796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Sussidiarietà: controllo politico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FA39B6-527C-52D5-C752-39C910216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442"/>
            <a:ext cx="10515600" cy="4761522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Controllo politico ex Protocollo n. 2 ai Trattati:</a:t>
            </a:r>
          </a:p>
          <a:p>
            <a:r>
              <a:rPr lang="it-IT" altLang="it-IT" sz="2400" dirty="0"/>
              <a:t>Procedura del </a:t>
            </a:r>
            <a:r>
              <a:rPr lang="it-IT" altLang="it-IT" sz="2400" b="1" dirty="0"/>
              <a:t>cartellino giallo</a:t>
            </a:r>
            <a:r>
              <a:rPr lang="it-IT" altLang="it-IT" sz="2400" dirty="0"/>
              <a:t>:</a:t>
            </a:r>
          </a:p>
          <a:p>
            <a:r>
              <a:rPr lang="it-IT" altLang="it-IT" sz="2400" dirty="0"/>
              <a:t>Se 1/3 dei voti dei Parlamenti nazionali (1/4 nello Spazio di libertà, sicurezza e giustizia) si esprime in senso negativo, la Commissione deve riesaminare l’atto, ma può mantenerlo con specifica motivazione.</a:t>
            </a:r>
          </a:p>
          <a:p>
            <a:r>
              <a:rPr lang="it-IT" altLang="it-IT" sz="2400" dirty="0"/>
              <a:t>Scarso uso del cartellino giallo: tre soli sono i casi di uso della procedura fino ad ora.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74523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56870-30D4-8A90-59FA-8D6414C9F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B20F5B-6776-EE69-AADE-09666D17A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9796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Sussidiarietà: controllo politico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E586F9-14DA-66B9-8284-83BF848F8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442"/>
            <a:ext cx="10515600" cy="4761522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Procedura del </a:t>
            </a:r>
            <a:r>
              <a:rPr lang="it-IT" altLang="it-IT" sz="2400" b="1" dirty="0"/>
              <a:t>cartellino arancione:</a:t>
            </a:r>
            <a:r>
              <a:rPr lang="it-IT" altLang="it-IT" sz="2400" dirty="0"/>
              <a:t> </a:t>
            </a:r>
          </a:p>
          <a:p>
            <a:r>
              <a:rPr lang="it-IT" altLang="it-IT" sz="2400" dirty="0"/>
              <a:t>soli atti da adottare con procedura legislativa ordinaria</a:t>
            </a:r>
            <a:endParaRPr lang="it-IT" altLang="it-IT" sz="2400" b="1" dirty="0"/>
          </a:p>
          <a:p>
            <a:r>
              <a:rPr lang="it-IT" altLang="it-IT" sz="2400" dirty="0"/>
              <a:t>Se il 50%+1 dei voti Parlamenti nazionali si esprime in senso negativo, la Commissione può mantenere la proposta solo con parere motivato, ma Consiglio (55% dei voti) o PE (50% + 1 dei voti) possono paralizzare la proposta.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392581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C18820-B58E-B39E-2835-9B71642A5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556" y="365126"/>
            <a:ext cx="10364244" cy="812321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Sussidiarietà: controllo giurisdizionale</a:t>
            </a:r>
            <a:endParaRPr lang="it-IT" sz="3200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B4B9B7-68B9-5690-0DF5-67519050C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2707"/>
            <a:ext cx="10515600" cy="4874256"/>
          </a:xfrm>
        </p:spPr>
        <p:txBody>
          <a:bodyPr>
            <a:normAutofit/>
          </a:bodyPr>
          <a:lstStyle/>
          <a:p>
            <a:endParaRPr lang="it-IT" altLang="it-IT" sz="2800" dirty="0"/>
          </a:p>
          <a:p>
            <a:r>
              <a:rPr lang="it-IT" altLang="it-IT" sz="2800" dirty="0"/>
              <a:t>La </a:t>
            </a:r>
            <a:r>
              <a:rPr lang="it-IT" altLang="it-IT" sz="2800" dirty="0" err="1"/>
              <a:t>giustiziabilità</a:t>
            </a:r>
            <a:r>
              <a:rPr lang="it-IT" altLang="it-IT" sz="2800" dirty="0"/>
              <a:t> di eventuali violazioni del principio di sussidiarietà è garantita dall’art. 8 Protocollo n. 2.</a:t>
            </a:r>
          </a:p>
          <a:p>
            <a:r>
              <a:rPr lang="it-IT" altLang="it-IT" sz="2800" dirty="0"/>
              <a:t>Chi è legittimato attivamente a ricorrere? Stati membri e il Comitato delle Regioni, se per l’atto era necessario il suo parere.</a:t>
            </a:r>
          </a:p>
          <a:p>
            <a:pPr>
              <a:defRPr/>
            </a:pPr>
            <a:r>
              <a:rPr lang="it-IT" sz="2800" dirty="0"/>
              <a:t>Controllo sul rispetto della </a:t>
            </a:r>
            <a:r>
              <a:rPr lang="it-IT" sz="2800" b="1" dirty="0"/>
              <a:t>procedura</a:t>
            </a:r>
            <a:r>
              <a:rPr lang="it-IT" sz="2800" dirty="0"/>
              <a:t> ad es. l’omessa trasmissione ai Parlamenti</a:t>
            </a:r>
          </a:p>
          <a:p>
            <a:pPr>
              <a:defRPr/>
            </a:pPr>
            <a:r>
              <a:rPr lang="it-IT" sz="2800" dirty="0"/>
              <a:t>Controllo sul rispetto del principio nella </a:t>
            </a:r>
            <a:r>
              <a:rPr lang="it-IT" sz="2800" b="1" dirty="0"/>
              <a:t>sostanza </a:t>
            </a:r>
            <a:r>
              <a:rPr lang="it-IT" sz="2800" dirty="0"/>
              <a:t>ossia verifica della motivazione dell’atto e controllo del contenuto sulla base degli elementi raccolti dalle istituzioni (</a:t>
            </a:r>
            <a:r>
              <a:rPr lang="it-IT" sz="2800" i="1" dirty="0"/>
              <a:t>self-</a:t>
            </a:r>
            <a:r>
              <a:rPr lang="it-IT" sz="2800" i="1" dirty="0" err="1"/>
              <a:t>restraint</a:t>
            </a:r>
            <a:r>
              <a:rPr lang="it-IT" sz="2800" i="1" dirty="0"/>
              <a:t> </a:t>
            </a:r>
            <a:r>
              <a:rPr lang="it-IT" sz="2800" dirty="0"/>
              <a:t>CGUE).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62898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8A60B5-2188-C0D8-37F4-749C1F40D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316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Proporzionalità: controllo giurisdizionale</a:t>
            </a:r>
            <a:endParaRPr lang="it-IT" sz="3200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B22BAE-B7F5-F5C5-5176-5F5D5865F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970"/>
            <a:ext cx="10802938" cy="4339955"/>
          </a:xfrm>
        </p:spPr>
        <p:txBody>
          <a:bodyPr/>
          <a:lstStyle/>
          <a:p>
            <a:r>
              <a:rPr lang="it-IT" altLang="it-IT" sz="2800" dirty="0"/>
              <a:t>Come viene effettuato il controllo giurisdizionale sul principio di proporzionalità? </a:t>
            </a:r>
          </a:p>
          <a:p>
            <a:r>
              <a:rPr lang="it-IT" altLang="it-IT" sz="2800" dirty="0"/>
              <a:t>Controllo attinente alla scelta dell’atto (v. art. 296 TFUE) e al contenuto dello stesso.</a:t>
            </a:r>
          </a:p>
          <a:p>
            <a:r>
              <a:rPr lang="it-IT" altLang="it-IT" sz="2800" dirty="0"/>
              <a:t>Necessità che si verifichi uno sviamento di potere o un errore manifesto di valutazione (</a:t>
            </a:r>
            <a:r>
              <a:rPr lang="it-IT" altLang="it-IT" sz="2800" i="1" dirty="0"/>
              <a:t>self-</a:t>
            </a:r>
            <a:r>
              <a:rPr lang="it-IT" altLang="it-IT" sz="2800" i="1" dirty="0" err="1"/>
              <a:t>restraint</a:t>
            </a:r>
            <a:r>
              <a:rPr lang="it-IT" altLang="it-IT" sz="2800" dirty="0"/>
              <a:t> della CGUE).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8720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87A26-D2C0-AC5A-627D-08BF980C2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A3949-126B-8525-77E3-5A5ED6929F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00B0F0"/>
                </a:solidFill>
              </a:rPr>
              <a:t>Le Competenze (Parte B)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AE18AB0-49E1-A711-BE59-782EA94A97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8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903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A7480-8ACB-69AC-33B3-F28E3CE02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7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094145-85D3-D68C-B0C2-68074A7ED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dirty="0" err="1"/>
              <a:t>a.i.</a:t>
            </a:r>
            <a:r>
              <a:rPr lang="it-IT" dirty="0"/>
              <a:t> Obiettivi e Principio di attribuzione delle competenze UE; </a:t>
            </a:r>
          </a:p>
          <a:p>
            <a:pPr algn="just"/>
            <a:endParaRPr lang="it-IT" dirty="0"/>
          </a:p>
          <a:p>
            <a:pPr algn="just"/>
            <a:r>
              <a:rPr lang="it-IT" dirty="0" err="1"/>
              <a:t>a.ii</a:t>
            </a:r>
            <a:r>
              <a:rPr lang="it-IT" dirty="0"/>
              <a:t>. Categorie di competenze; </a:t>
            </a:r>
          </a:p>
          <a:p>
            <a:pPr algn="just"/>
            <a:endParaRPr lang="it-IT" dirty="0"/>
          </a:p>
          <a:p>
            <a:pPr algn="just"/>
            <a:r>
              <a:rPr lang="it-IT" dirty="0" err="1"/>
              <a:t>a.iii</a:t>
            </a:r>
            <a:r>
              <a:rPr lang="it-IT" dirty="0"/>
              <a:t>. Competenza esclusiva UE; </a:t>
            </a:r>
          </a:p>
          <a:p>
            <a:pPr algn="just"/>
            <a:endParaRPr lang="it-IT" dirty="0"/>
          </a:p>
          <a:p>
            <a:pPr algn="just"/>
            <a:r>
              <a:rPr lang="it-IT" dirty="0" err="1"/>
              <a:t>a.iv</a:t>
            </a:r>
            <a:r>
              <a:rPr lang="it-IT" dirty="0"/>
              <a:t>. Competenza concorrente UE/Stati membri; </a:t>
            </a:r>
          </a:p>
          <a:p>
            <a:pPr algn="just"/>
            <a:endParaRPr lang="it-IT" dirty="0"/>
          </a:p>
          <a:p>
            <a:pPr algn="just"/>
            <a:r>
              <a:rPr lang="it-IT" dirty="0" err="1"/>
              <a:t>a.v</a:t>
            </a:r>
            <a:r>
              <a:rPr lang="it-IT" dirty="0"/>
              <a:t>. Competenze di sostegno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74539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E2D8C5-FDF5-F339-D572-ADC626B1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8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B79BF3-4FC9-3464-1ACD-5A3372A1D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c.i.</a:t>
            </a:r>
            <a:r>
              <a:rPr lang="it-IT" dirty="0"/>
              <a:t> Azione esterna; </a:t>
            </a:r>
          </a:p>
          <a:p>
            <a:endParaRPr lang="it-IT" dirty="0"/>
          </a:p>
          <a:p>
            <a:r>
              <a:rPr lang="it-IT" dirty="0" err="1"/>
              <a:t>c.ii</a:t>
            </a:r>
            <a:r>
              <a:rPr lang="it-IT" dirty="0"/>
              <a:t>. Politica estera, di sicurezza e difesa comune.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52433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1"/>
          <p:cNvSpPr txBox="1">
            <a:spLocks noGrp="1"/>
          </p:cNvSpPr>
          <p:nvPr>
            <p:ph type="title"/>
          </p:nvPr>
        </p:nvSpPr>
        <p:spPr>
          <a:xfrm>
            <a:off x="713984" y="365125"/>
            <a:ext cx="10927154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Competenze «speciali»: Azione esterna</a:t>
            </a:r>
            <a:endParaRPr/>
          </a:p>
        </p:txBody>
      </p:sp>
      <p:sp>
        <p:nvSpPr>
          <p:cNvPr id="305" name="Google Shape;305;p31"/>
          <p:cNvSpPr txBox="1">
            <a:spLocks noGrp="1"/>
          </p:cNvSpPr>
          <p:nvPr>
            <p:ph type="body" idx="1"/>
          </p:nvPr>
        </p:nvSpPr>
        <p:spPr>
          <a:xfrm>
            <a:off x="713982" y="1536970"/>
            <a:ext cx="10927155" cy="461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/>
          <a:p>
            <a:pPr marL="228600" lvl="0" indent="-87629" algn="just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 sz="2400"/>
          </a:p>
          <a:p>
            <a:pPr marL="228600" lvl="0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it-IT" sz="2400">
                <a:solidFill>
                  <a:srgbClr val="00B0F0"/>
                </a:solidFill>
              </a:rPr>
              <a:t>L’azione esterna dell’Unione comprende: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politica commerciale — art. 206 e 207 TFUE;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cooperazione allo sviluppo — art. 208, 209, 210 211, TFUE 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cooperazione economica, finanziaria e tecnica con i paesi terzi — art- 212 e 213 TFUE ;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aiuto umanitario — art. 214 TFUE;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PESC e PSDC — (art. da 21 a 46 TUE);</a:t>
            </a:r>
            <a:endParaRPr/>
          </a:p>
          <a:p>
            <a:pPr marL="228600" lvl="1" indent="-228600" algn="just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dimensione esterna di altre politiche interne dell’Unione (ad esempio la migrazione, la protezione ambientale, ecc.).</a:t>
            </a:r>
            <a:endParaRPr/>
          </a:p>
          <a:p>
            <a:pPr marL="228600" lvl="0" indent="-40639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2"/>
          <p:cNvSpPr txBox="1">
            <a:spLocks noGrp="1"/>
          </p:cNvSpPr>
          <p:nvPr>
            <p:ph type="title"/>
          </p:nvPr>
        </p:nvSpPr>
        <p:spPr>
          <a:xfrm>
            <a:off x="688932" y="365125"/>
            <a:ext cx="10952206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Competenze «speciali»: Azione esterna</a:t>
            </a:r>
            <a:endParaRPr sz="3200">
              <a:solidFill>
                <a:srgbClr val="0070C0"/>
              </a:solidFill>
            </a:endParaRPr>
          </a:p>
        </p:txBody>
      </p:sp>
      <p:sp>
        <p:nvSpPr>
          <p:cNvPr id="311" name="Google Shape;311;p32"/>
          <p:cNvSpPr txBox="1">
            <a:spLocks noGrp="1"/>
          </p:cNvSpPr>
          <p:nvPr>
            <p:ph type="body" idx="1"/>
          </p:nvPr>
        </p:nvSpPr>
        <p:spPr>
          <a:xfrm>
            <a:off x="688930" y="1728592"/>
            <a:ext cx="10952207" cy="4148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1" indent="-88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00B0F0"/>
              </a:buClr>
              <a:buSzPts val="2200"/>
              <a:buChar char="•"/>
            </a:pPr>
            <a:r>
              <a:rPr lang="it-IT" sz="2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Personalità giuridica internazionale: 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conseguente alla natura di organizzazione internazionale, ma anche alle specifiche competenze attribuite già dal Trattato di Roma (politica commerciale comune).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Titolarità del treaty-making power quale conseguenza della soggettività internazionale.</a:t>
            </a:r>
            <a:endParaRPr/>
          </a:p>
          <a:p>
            <a:pPr marL="228600" lvl="1" indent="-228600" algn="just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Centralità principi e valori UE nell’azione esterna: Art. 21 TUE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Espansione delle competenze esterne per via giurisprudenziale (principio del parallelismo delle competenze).</a:t>
            </a:r>
            <a:endParaRPr/>
          </a:p>
          <a:p>
            <a:pPr marL="228600" lvl="1" indent="-88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endParaRPr sz="2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254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3"/>
          <p:cNvSpPr txBox="1">
            <a:spLocks noGrp="1"/>
          </p:cNvSpPr>
          <p:nvPr>
            <p:ph type="title"/>
          </p:nvPr>
        </p:nvSpPr>
        <p:spPr>
          <a:xfrm>
            <a:off x="789140" y="365125"/>
            <a:ext cx="1085199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Azione esterna dell’Unione</a:t>
            </a:r>
            <a:endParaRPr/>
          </a:p>
        </p:txBody>
      </p:sp>
      <p:sp>
        <p:nvSpPr>
          <p:cNvPr id="317" name="Google Shape;317;p33"/>
          <p:cNvSpPr txBox="1">
            <a:spLocks noGrp="1"/>
          </p:cNvSpPr>
          <p:nvPr>
            <p:ph type="body" idx="1"/>
          </p:nvPr>
        </p:nvSpPr>
        <p:spPr>
          <a:xfrm>
            <a:off x="789140" y="1358900"/>
            <a:ext cx="10851998" cy="451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1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Char char="•"/>
            </a:pPr>
            <a:r>
              <a:rPr lang="it-IT" sz="2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Competenza esterna: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espressamente prevista dai Trattati (a carattere esclusivo o concorrente);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espressamente prevista da un atto giuridico vincolante;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parallela successiva (sentenza AETS, causa 22/70);</a:t>
            </a:r>
            <a:endParaRPr/>
          </a:p>
          <a:p>
            <a:pPr marL="228600" lvl="1" indent="-2286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parallela preventiva (parere 1/76).</a:t>
            </a:r>
            <a:endParaRPr/>
          </a:p>
          <a:p>
            <a:pPr marL="514350" lvl="0" indent="-31115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Arial"/>
              <a:buNone/>
            </a:pP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4"/>
          <p:cNvSpPr txBox="1">
            <a:spLocks noGrp="1"/>
          </p:cNvSpPr>
          <p:nvPr>
            <p:ph type="title"/>
          </p:nvPr>
        </p:nvSpPr>
        <p:spPr>
          <a:xfrm>
            <a:off x="939452" y="365125"/>
            <a:ext cx="10701686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Azione esterna dell’Unione</a:t>
            </a:r>
            <a:endParaRPr/>
          </a:p>
        </p:txBody>
      </p:sp>
      <p:sp>
        <p:nvSpPr>
          <p:cNvPr id="323" name="Google Shape;323;p34"/>
          <p:cNvSpPr txBox="1">
            <a:spLocks noGrp="1"/>
          </p:cNvSpPr>
          <p:nvPr>
            <p:ph type="body" idx="1"/>
          </p:nvPr>
        </p:nvSpPr>
        <p:spPr>
          <a:xfrm>
            <a:off x="939452" y="1358900"/>
            <a:ext cx="10701686" cy="451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1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Char char="•"/>
            </a:pPr>
            <a:r>
              <a:rPr lang="it-IT" sz="2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Art. 216.1 TFUE: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«L'Unione può concludere un accordo con uno o più paesi terzi o organizzazioni internazionali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qualora i trattati lo prevedano 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 qualora la conclusione di un accordo sia necessaria per realizzare, nell'ambito delle politiche dell'Unione, uno degli obiettivi fissati dai trattati, 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 sia prevista in un atto giuridico vincolante dell'Unione, 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oppure possa incidere su norme comuni o alterarne la portata».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5"/>
          <p:cNvSpPr txBox="1">
            <a:spLocks noGrp="1"/>
          </p:cNvSpPr>
          <p:nvPr>
            <p:ph type="title"/>
          </p:nvPr>
        </p:nvSpPr>
        <p:spPr>
          <a:xfrm>
            <a:off x="964504" y="365125"/>
            <a:ext cx="10676634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Azione esterna dell’Unione</a:t>
            </a:r>
            <a:endParaRPr/>
          </a:p>
        </p:txBody>
      </p:sp>
      <p:sp>
        <p:nvSpPr>
          <p:cNvPr id="329" name="Google Shape;329;p35"/>
          <p:cNvSpPr txBox="1">
            <a:spLocks noGrp="1"/>
          </p:cNvSpPr>
          <p:nvPr>
            <p:ph type="body" idx="1"/>
          </p:nvPr>
        </p:nvSpPr>
        <p:spPr>
          <a:xfrm>
            <a:off x="964504" y="1252603"/>
            <a:ext cx="10676634" cy="4158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1" indent="-3429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200"/>
              <a:buChar char="•"/>
            </a:pPr>
            <a:r>
              <a:rPr lang="it-IT" sz="22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Art. 3.2 TFUE: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«L'Unione ha inoltre competenza esclusiva per la conclusione di accordi internazionali allorché tale conclusione è prevista in un atto legislativo dell'Unione </a:t>
            </a:r>
            <a:endParaRPr/>
          </a:p>
          <a:p>
            <a:pPr marL="342900" lvl="1" indent="-342900" algn="just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200"/>
              <a:buChar char="•"/>
            </a:pPr>
            <a:r>
              <a:rPr lang="it-IT" sz="2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 è necessaria per consentirle di esercitare le sue competenze a livello interno o nella misura in cui può incidere su norme comuni o modificarne la portata».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6"/>
          <p:cNvSpPr txBox="1">
            <a:spLocks noGrp="1"/>
          </p:cNvSpPr>
          <p:nvPr>
            <p:ph type="title"/>
          </p:nvPr>
        </p:nvSpPr>
        <p:spPr>
          <a:xfrm>
            <a:off x="801666" y="365125"/>
            <a:ext cx="10839472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Azione esterna dell’Unione</a:t>
            </a:r>
            <a:endParaRPr/>
          </a:p>
        </p:txBody>
      </p:sp>
      <p:sp>
        <p:nvSpPr>
          <p:cNvPr id="335" name="Google Shape;335;p36"/>
          <p:cNvSpPr txBox="1">
            <a:spLocks noGrp="1"/>
          </p:cNvSpPr>
          <p:nvPr>
            <p:ph type="body" idx="1"/>
          </p:nvPr>
        </p:nvSpPr>
        <p:spPr>
          <a:xfrm>
            <a:off x="801666" y="1358900"/>
            <a:ext cx="10839472" cy="451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Char char="•"/>
            </a:pPr>
            <a:r>
              <a:rPr lang="it-IT" sz="2800"/>
              <a:t>Applicazione del principio della preclusione (</a:t>
            </a:r>
            <a:r>
              <a:rPr lang="it-IT" sz="2800" i="1"/>
              <a:t>pre-emption</a:t>
            </a:r>
            <a:r>
              <a:rPr lang="it-IT" sz="2800"/>
              <a:t>) alla competenza esterna.</a:t>
            </a:r>
            <a:endParaRPr/>
          </a:p>
          <a:p>
            <a:pPr marL="514350" lvl="0" indent="-51435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Calibri"/>
              <a:buAutoNum type="arabicPeriod"/>
            </a:pPr>
            <a:r>
              <a:rPr lang="it-IT" sz="2800"/>
              <a:t>Necessità di adozione di norme comuni che realizzano un’armonizzazione completa;</a:t>
            </a:r>
            <a:endParaRPr/>
          </a:p>
          <a:p>
            <a:pPr marL="514350" lvl="0" indent="-51435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800"/>
              <a:buFont typeface="Calibri"/>
              <a:buAutoNum type="arabicPeriod"/>
            </a:pPr>
            <a:r>
              <a:rPr lang="it-IT" sz="2800"/>
              <a:t>Capacità dell’accordo internazionale di incidere sulle norme comuni o di modificarne la portata.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7"/>
          <p:cNvSpPr txBox="1">
            <a:spLocks noGrp="1"/>
          </p:cNvSpPr>
          <p:nvPr>
            <p:ph type="title"/>
          </p:nvPr>
        </p:nvSpPr>
        <p:spPr>
          <a:xfrm>
            <a:off x="901874" y="365125"/>
            <a:ext cx="10739264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Azione esterna dell’Unione</a:t>
            </a:r>
            <a:endParaRPr sz="3200" b="1">
              <a:solidFill>
                <a:srgbClr val="00B050"/>
              </a:solidFill>
            </a:endParaRPr>
          </a:p>
        </p:txBody>
      </p:sp>
      <p:sp>
        <p:nvSpPr>
          <p:cNvPr id="341" name="Google Shape;341;p37"/>
          <p:cNvSpPr txBox="1">
            <a:spLocks noGrp="1"/>
          </p:cNvSpPr>
          <p:nvPr>
            <p:ph type="body" idx="1"/>
          </p:nvPr>
        </p:nvSpPr>
        <p:spPr>
          <a:xfrm>
            <a:off x="901874" y="1536970"/>
            <a:ext cx="10739264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62500" lnSpcReduction="20000"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it-IT">
                <a:solidFill>
                  <a:srgbClr val="00B0F0"/>
                </a:solidFill>
              </a:rPr>
              <a:t>Procedura di adozione degli accordi internazionali tra UE e Stati Terzi: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Art. 218.2 e 3 TFUE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Peculiarità accordi misti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00B0F0"/>
              </a:buClr>
              <a:buSzPct val="100000"/>
              <a:buChar char="•"/>
            </a:pPr>
            <a:r>
              <a:rPr lang="it-IT">
                <a:solidFill>
                  <a:srgbClr val="00B0F0"/>
                </a:solidFill>
              </a:rPr>
              <a:t>Valore: 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Art. 216.2 TFUE: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«Gli accordi conclusi dall'Unione </a:t>
            </a:r>
            <a:r>
              <a:rPr lang="it-IT" b="1"/>
              <a:t>vincolano le istituzioni dell'Unione e gli Stati membri</a:t>
            </a:r>
            <a:r>
              <a:rPr lang="it-IT"/>
              <a:t>».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Rilevanza nell’ordinamento UE quali fonti intermedie.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Char char="•"/>
            </a:pPr>
            <a:r>
              <a:rPr lang="it-IT"/>
              <a:t>Capacità di vincolare gli SM sul piano interno.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/>
          <p:cNvSpPr txBox="1">
            <a:spLocks noGrp="1"/>
          </p:cNvSpPr>
          <p:nvPr>
            <p:ph type="title"/>
          </p:nvPr>
        </p:nvSpPr>
        <p:spPr>
          <a:xfrm>
            <a:off x="419100" y="365125"/>
            <a:ext cx="1122203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Procedura di parere dinanzi alla CGUE</a:t>
            </a:r>
            <a:endParaRPr/>
          </a:p>
        </p:txBody>
      </p:sp>
      <p:sp>
        <p:nvSpPr>
          <p:cNvPr id="347" name="Google Shape;347;p38"/>
          <p:cNvSpPr txBox="1">
            <a:spLocks noGrp="1"/>
          </p:cNvSpPr>
          <p:nvPr>
            <p:ph type="body" idx="1"/>
          </p:nvPr>
        </p:nvSpPr>
        <p:spPr>
          <a:xfrm>
            <a:off x="739036" y="1536970"/>
            <a:ext cx="10902102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800"/>
              <a:buChar char="•"/>
            </a:pPr>
            <a:r>
              <a:rPr lang="it-IT" sz="2800"/>
              <a:t>Art. 218.11 TFUE: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800"/>
              <a:buChar char="•"/>
            </a:pPr>
            <a:r>
              <a:rPr lang="it-IT" sz="2800"/>
              <a:t>«Uno SM, il PE, il Consiglio o la Commissione possono domandare il parere della CGUE sulla compatibilità di un accordo previsto con i trattati. 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800"/>
              <a:buChar char="•"/>
            </a:pPr>
            <a:r>
              <a:rPr lang="it-IT" sz="2800"/>
              <a:t>In caso di parere negativo […] l’accordo non può entrare in vigore, salvo modifiche dello stesso o revisione dei trattati».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9"/>
          <p:cNvSpPr txBox="1">
            <a:spLocks noGrp="1"/>
          </p:cNvSpPr>
          <p:nvPr>
            <p:ph type="title"/>
          </p:nvPr>
        </p:nvSpPr>
        <p:spPr>
          <a:xfrm>
            <a:off x="663878" y="365126"/>
            <a:ext cx="10977259" cy="799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None/>
            </a:pPr>
            <a:r>
              <a:rPr lang="it-IT" sz="3200" b="1">
                <a:solidFill>
                  <a:srgbClr val="0070C0"/>
                </a:solidFill>
              </a:rPr>
              <a:t>Procedura di parere della CGUE</a:t>
            </a:r>
            <a:endParaRPr/>
          </a:p>
        </p:txBody>
      </p:sp>
      <p:sp>
        <p:nvSpPr>
          <p:cNvPr id="353" name="Google Shape;353;p39"/>
          <p:cNvSpPr txBox="1">
            <a:spLocks noGrp="1"/>
          </p:cNvSpPr>
          <p:nvPr>
            <p:ph type="body" idx="1"/>
          </p:nvPr>
        </p:nvSpPr>
        <p:spPr>
          <a:xfrm>
            <a:off x="776614" y="1536970"/>
            <a:ext cx="10864524" cy="4339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it-IT" sz="2400"/>
              <a:t>Necessità al fine di evitare l’entrata in vigore sul piano internazionale di un accordo contrario al diritto primario.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it-IT" sz="2400"/>
              <a:t>Possibilità per la CGUE di indicare le eventuali modifiche da apportare all’accordo (v. parere 1/15).</a:t>
            </a:r>
            <a:endParaRPr/>
          </a:p>
          <a:p>
            <a:pPr marL="228600" lvl="0" indent="-22860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ts val="2400"/>
              <a:buChar char="•"/>
            </a:pPr>
            <a:r>
              <a:rPr lang="it-IT" sz="2400"/>
              <a:t>Potere di annullamento della decisione di conclusione anche dopo l’entrata in vigore.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CF27F5-9456-AFBD-BEFD-4E66F614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770" y="365125"/>
            <a:ext cx="10789368" cy="793533"/>
          </a:xfrm>
        </p:spPr>
        <p:txBody>
          <a:bodyPr/>
          <a:lstStyle/>
          <a:p>
            <a:r>
              <a:rPr lang="it-IT" sz="3200" b="1" dirty="0">
                <a:solidFill>
                  <a:srgbClr val="0070C0"/>
                </a:solidFill>
              </a:rPr>
              <a:t>Obiettivi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A25D2E-03D6-26C3-2C9C-DEEF51E3B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770" y="1164922"/>
            <a:ext cx="10789368" cy="4534420"/>
          </a:xfrm>
        </p:spPr>
        <p:txBody>
          <a:bodyPr>
            <a:normAutofit fontScale="55000" lnSpcReduction="20000"/>
          </a:bodyPr>
          <a:lstStyle/>
          <a:p>
            <a:r>
              <a:rPr lang="it-IT" altLang="it-IT" sz="6400" dirty="0">
                <a:solidFill>
                  <a:srgbClr val="00B0F0"/>
                </a:solidFill>
              </a:rPr>
              <a:t>Obiettivi: nell’art. 3 TUE = obblighi per SM e istituzioni.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Promozione della pace, dei valori e del benessere;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spazio di libertà, sicurezza e giustizia;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mercato interno;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lotta alla discriminazione;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coesione economica e sociale;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diversità culturale;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unione economica e monetaria;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it-IT" altLang="it-IT" sz="6400" dirty="0"/>
              <a:t>ruolo nelle relazioni internazionali.</a:t>
            </a:r>
          </a:p>
        </p:txBody>
      </p:sp>
    </p:spTree>
    <p:extLst>
      <p:ext uri="{BB962C8B-B14F-4D97-AF65-F5344CB8AC3E}">
        <p14:creationId xmlns:p14="http://schemas.microsoft.com/office/powerpoint/2010/main" val="15552251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0"/>
          <p:cNvSpPr txBox="1">
            <a:spLocks noGrp="1"/>
          </p:cNvSpPr>
          <p:nvPr>
            <p:ph type="title"/>
          </p:nvPr>
        </p:nvSpPr>
        <p:spPr>
          <a:xfrm>
            <a:off x="851770" y="365125"/>
            <a:ext cx="10789368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A70"/>
              </a:buClr>
              <a:buSzPts val="2600"/>
              <a:buFont typeface="Arial"/>
              <a:buNone/>
            </a:pPr>
            <a:r>
              <a:rPr lang="it-IT" sz="3600" b="1" dirty="0">
                <a:solidFill>
                  <a:srgbClr val="0070C0"/>
                </a:solidFill>
              </a:rPr>
              <a:t>PESC, Politica estera e di sicurezza comune</a:t>
            </a:r>
            <a:endParaRPr sz="3600" dirty="0">
              <a:solidFill>
                <a:srgbClr val="0070C0"/>
              </a:solidFill>
            </a:endParaRPr>
          </a:p>
        </p:txBody>
      </p:sp>
      <p:sp>
        <p:nvSpPr>
          <p:cNvPr id="359" name="Google Shape;359;p40"/>
          <p:cNvSpPr txBox="1">
            <a:spLocks noGrp="1"/>
          </p:cNvSpPr>
          <p:nvPr>
            <p:ph type="body" idx="1"/>
          </p:nvPr>
        </p:nvSpPr>
        <p:spPr>
          <a:xfrm>
            <a:off x="851770" y="1536970"/>
            <a:ext cx="10789368" cy="447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0000" lnSpcReduction="20000"/>
          </a:bodyPr>
          <a:lstStyle/>
          <a:p>
            <a:pPr marL="22860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2857"/>
              <a:buNone/>
            </a:pPr>
            <a:endParaRPr/>
          </a:p>
          <a:p>
            <a:pPr marL="22860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2857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>
                <a:solidFill>
                  <a:srgbClr val="00B0F0"/>
                </a:solidFill>
              </a:rPr>
              <a:t>Politica Intergovernativa</a:t>
            </a:r>
            <a:endParaRPr/>
          </a:p>
          <a:p>
            <a:pPr marL="22860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2857"/>
              <a:buNone/>
            </a:pP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/>
              <a:t>Artt. 21-46 TUE: «Disposizioni generali sull'azione esterna dell'Unione e disposizioni specifiche sulla politica estera e di sicurezza comune».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/>
              <a:t>Artt. 205-222 TFUE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>
                <a:solidFill>
                  <a:srgbClr val="00B0F0"/>
                </a:solidFill>
              </a:rPr>
              <a:t>Obiettivi: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/>
              <a:t>1. preservare la pace;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/>
              <a:t>2. rafforzare la sicurezza internazionale; e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Char char="•"/>
            </a:pPr>
            <a:r>
              <a:rPr lang="it-IT"/>
              <a:t>3. promuovere la cooperazione internazionale, la democrazia, lo stato di diritto, il rispetto dei diritti dell’uomo e delle libertà fondamentali.</a:t>
            </a:r>
            <a:endParaRPr/>
          </a:p>
          <a:p>
            <a:pPr marL="228600" lvl="0" indent="-2540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ct val="142857"/>
              <a:buNone/>
            </a:pPr>
            <a:endParaRPr/>
          </a:p>
          <a:p>
            <a:pPr marL="228600" lvl="0" indent="-86360" algn="l" rtl="0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595959"/>
              </a:buClr>
              <a:buSzPct val="100000"/>
              <a:buNone/>
            </a:pPr>
            <a:endParaRPr/>
          </a:p>
        </p:txBody>
      </p:sp>
      <p:sp>
        <p:nvSpPr>
          <p:cNvPr id="360" name="Google Shape;360;p40"/>
          <p:cNvSpPr txBox="1">
            <a:spLocks noGrp="1"/>
          </p:cNvSpPr>
          <p:nvPr>
            <p:ph type="dt" idx="10"/>
          </p:nvPr>
        </p:nvSpPr>
        <p:spPr>
          <a:xfrm>
            <a:off x="8445500" y="6224587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13 dicembre 2024</a:t>
            </a:r>
            <a:endParaRPr/>
          </a:p>
        </p:txBody>
      </p:sp>
      <p:sp>
        <p:nvSpPr>
          <p:cNvPr id="361" name="Google Shape;361;p40"/>
          <p:cNvSpPr txBox="1">
            <a:spLocks noGrp="1"/>
          </p:cNvSpPr>
          <p:nvPr>
            <p:ph type="ftr" idx="11"/>
          </p:nvPr>
        </p:nvSpPr>
        <p:spPr>
          <a:xfrm>
            <a:off x="2572692" y="6224587"/>
            <a:ext cx="570770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Titolo della Presentazione/Sezione</a:t>
            </a:r>
            <a:endParaRPr/>
          </a:p>
        </p:txBody>
      </p:sp>
      <p:sp>
        <p:nvSpPr>
          <p:cNvPr id="362" name="Google Shape;362;p40"/>
          <p:cNvSpPr txBox="1">
            <a:spLocks noGrp="1"/>
          </p:cNvSpPr>
          <p:nvPr>
            <p:ph type="sldNum" idx="12"/>
          </p:nvPr>
        </p:nvSpPr>
        <p:spPr>
          <a:xfrm>
            <a:off x="10896600" y="6224587"/>
            <a:ext cx="85883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000" tIns="0" rIns="7200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50</a:t>
            </a:fld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CAA3C-3735-F473-9A17-6AE96C08A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solidFill>
                  <a:srgbClr val="00B0F0"/>
                </a:solidFill>
              </a:rPr>
              <a:t>La gerarchia delle fonti</a:t>
            </a:r>
            <a:br>
              <a:rPr lang="it-IT" dirty="0">
                <a:solidFill>
                  <a:srgbClr val="00B0F0"/>
                </a:solidFill>
              </a:rPr>
            </a:br>
            <a:br>
              <a:rPr lang="it-IT" dirty="0">
                <a:solidFill>
                  <a:srgbClr val="00B0F0"/>
                </a:solidFill>
              </a:rPr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E95A411-051F-EC2E-69DF-F21EE727C8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9</a:t>
            </a:r>
          </a:p>
        </p:txBody>
      </p:sp>
    </p:spTree>
    <p:extLst>
      <p:ext uri="{BB962C8B-B14F-4D97-AF65-F5344CB8AC3E}">
        <p14:creationId xmlns:p14="http://schemas.microsoft.com/office/powerpoint/2010/main" val="12455669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DD2A43-A5D3-1C94-8193-BA2715232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Lezione 9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282D90-6034-9997-A567-3C7AF4D49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c.i</a:t>
            </a:r>
            <a:r>
              <a:rPr lang="it-IT" dirty="0"/>
              <a:t> La gerarchia delle fonti UE</a:t>
            </a:r>
          </a:p>
        </p:txBody>
      </p:sp>
    </p:spTree>
    <p:extLst>
      <p:ext uri="{BB962C8B-B14F-4D97-AF65-F5344CB8AC3E}">
        <p14:creationId xmlns:p14="http://schemas.microsoft.com/office/powerpoint/2010/main" val="16487830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B623BF-96A5-4BB3-94DA-84F80DED9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La gerarchia delle fonti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677FCD-E2B8-66B7-0842-2335D5B5C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altLang="it-IT" dirty="0"/>
              <a:t>L’articolazione del sistema delle fonti di diritto dell’Unione europea:</a:t>
            </a:r>
            <a:endParaRPr lang="it-IT" altLang="it-IT" b="1" dirty="0"/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B0F0"/>
                </a:solidFill>
              </a:rPr>
              <a:t>Diritto primario</a:t>
            </a:r>
            <a:r>
              <a:rPr lang="it-IT" altLang="it-IT" dirty="0">
                <a:solidFill>
                  <a:srgbClr val="00B0F0"/>
                </a:solidFill>
              </a:rPr>
              <a:t>: </a:t>
            </a:r>
            <a:r>
              <a:rPr lang="it-IT" altLang="it-IT" dirty="0"/>
              <a:t>Trattati, Carta dei diritti fondamentali UE, principi generali del diritto;</a:t>
            </a:r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B0F0"/>
                </a:solidFill>
              </a:rPr>
              <a:t>Fonti intermedie</a:t>
            </a:r>
            <a:r>
              <a:rPr lang="it-IT" altLang="it-IT" dirty="0">
                <a:solidFill>
                  <a:srgbClr val="00B0F0"/>
                </a:solidFill>
              </a:rPr>
              <a:t>: </a:t>
            </a:r>
            <a:r>
              <a:rPr lang="it-IT" altLang="it-IT" dirty="0"/>
              <a:t>accordi internazionali dell’UE e diritto internazionale generale;</a:t>
            </a:r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B0F0"/>
                </a:solidFill>
              </a:rPr>
              <a:t>Diritto derivato</a:t>
            </a:r>
            <a:r>
              <a:rPr lang="it-IT" altLang="it-IT" dirty="0">
                <a:solidFill>
                  <a:srgbClr val="00B0F0"/>
                </a:solidFill>
              </a:rPr>
              <a:t>: </a:t>
            </a:r>
            <a:r>
              <a:rPr lang="it-IT" altLang="it-IT" dirty="0"/>
              <a:t>atti delle istituzioni;</a:t>
            </a:r>
          </a:p>
          <a:p>
            <a:pPr marL="571500" indent="-571500">
              <a:buFont typeface="+mj-lt"/>
              <a:buAutoNum type="romanUcPeriod"/>
            </a:pPr>
            <a:r>
              <a:rPr lang="it-IT" altLang="it-IT" b="1" dirty="0">
                <a:solidFill>
                  <a:srgbClr val="00B0F0"/>
                </a:solidFill>
              </a:rPr>
              <a:t>Atti di attuazione e di esecuzione</a:t>
            </a:r>
            <a:r>
              <a:rPr lang="it-IT" altLang="it-IT" dirty="0"/>
              <a:t>, che si fondano su un atto di base.</a:t>
            </a:r>
            <a:endParaRPr lang="it-IT" altLang="it-IT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0793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85C46C-BF6C-3FC2-55AB-E023F6504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086" y="365125"/>
            <a:ext cx="10877051" cy="993775"/>
          </a:xfrm>
        </p:spPr>
        <p:txBody>
          <a:bodyPr>
            <a:normAutofit/>
          </a:bodyPr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leale cooperazione SM-UE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9CE777-F0F5-0C44-70FC-C4B91362D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088" y="1536970"/>
            <a:ext cx="10877050" cy="433995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altLang="it-IT" sz="2400" b="1" dirty="0">
                <a:solidFill>
                  <a:srgbClr val="00B0F0"/>
                </a:solidFill>
              </a:rPr>
              <a:t>Art. 4, par. 3, TUE: </a:t>
            </a:r>
          </a:p>
          <a:p>
            <a:pPr marL="0" indent="0">
              <a:lnSpc>
                <a:spcPct val="90000"/>
              </a:lnSpc>
              <a:buNone/>
            </a:pPr>
            <a:endParaRPr lang="it-IT" altLang="it-IT" sz="2400" b="1" dirty="0">
              <a:solidFill>
                <a:srgbClr val="00B0F0"/>
              </a:solidFill>
            </a:endParaRPr>
          </a:p>
          <a:p>
            <a:pPr>
              <a:lnSpc>
                <a:spcPct val="90000"/>
              </a:lnSpc>
            </a:pPr>
            <a:r>
              <a:rPr lang="it-IT" altLang="it-IT" sz="2400" dirty="0"/>
              <a:t>«In virtù del principio di leale cooperazione, l'Unione e gli Stati membri si rispettano e si assistono reciprocamente nell'adempimento dei compiti derivanti dai trattati.</a:t>
            </a:r>
          </a:p>
          <a:p>
            <a:pPr marL="0" indent="0">
              <a:lnSpc>
                <a:spcPct val="90000"/>
              </a:lnSpc>
              <a:buNone/>
            </a:pPr>
            <a:endParaRPr lang="it-IT" altLang="it-IT" sz="2400" dirty="0"/>
          </a:p>
          <a:p>
            <a:pPr>
              <a:lnSpc>
                <a:spcPct val="90000"/>
              </a:lnSpc>
            </a:pPr>
            <a:r>
              <a:rPr lang="it-IT" altLang="it-IT" sz="2400" dirty="0"/>
              <a:t>Gli Stati membri adottano ogni misura di carattere generale o particolare atta ad assicurare l'esecuzione degli obblighi derivanti dai trattati o conseguenti agli atti delle istituzioni dell'Unione».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327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00B14A-3113-4EA6-6BD4-E2D832B2F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3050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attribuzione delle competenze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44B2F0-ABB4-B127-3476-CF1BB478A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2916"/>
            <a:ext cx="10802938" cy="458452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0000"/>
              </a:lnSpc>
            </a:pPr>
            <a:endParaRPr lang="it-IT" altLang="it-IT" sz="2800" dirty="0"/>
          </a:p>
          <a:p>
            <a:pPr>
              <a:lnSpc>
                <a:spcPct val="100000"/>
              </a:lnSpc>
            </a:pPr>
            <a:endParaRPr lang="it-IT" altLang="it-IT" sz="2800" dirty="0"/>
          </a:p>
          <a:p>
            <a:pPr>
              <a:lnSpc>
                <a:spcPct val="100000"/>
              </a:lnSpc>
            </a:pPr>
            <a:r>
              <a:rPr lang="it-IT" altLang="it-IT" sz="4000" dirty="0">
                <a:solidFill>
                  <a:srgbClr val="00B0F0"/>
                </a:solidFill>
              </a:rPr>
              <a:t>Principio di attribuzione (ex Art. 5.1 TUE): 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Delimitazione delle competenze dell'Unione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Differenza tra UE e Stati membri: mancanza di competenza generale.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L'Unione agisce esclusivamente nei limiti delle competenze che le sono attribuite dagli Stati membri nei trattati per realizzare gli obiettivi da questi stabiliti. 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Qualsiasi competenza non attribuita all'Unione nei trattati appartiene agli Stati membri (Art. 5.1 TUE).</a:t>
            </a:r>
          </a:p>
          <a:p>
            <a:pPr>
              <a:lnSpc>
                <a:spcPct val="100000"/>
              </a:lnSpc>
            </a:pPr>
            <a:r>
              <a:rPr lang="it-IT" altLang="it-IT" sz="4000" dirty="0"/>
              <a:t>Collegamento col principio della base giuridica.</a:t>
            </a:r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8867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260CE5-674E-4119-BB21-88F0FFF0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9138" y="365125"/>
            <a:ext cx="10851999" cy="712113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attribuzione delle competenze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2F162E-D254-4DDF-6F06-054665B15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140" y="1202499"/>
            <a:ext cx="10851998" cy="4935253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00000"/>
              </a:lnSpc>
            </a:pPr>
            <a:r>
              <a:rPr lang="it-IT" altLang="it-IT" sz="6000" b="1" dirty="0">
                <a:solidFill>
                  <a:srgbClr val="00B0F0"/>
                </a:solidFill>
              </a:rPr>
              <a:t>Definizione di Base giuridica: </a:t>
            </a:r>
          </a:p>
          <a:p>
            <a:pPr>
              <a:lnSpc>
                <a:spcPct val="100000"/>
              </a:lnSpc>
            </a:pPr>
            <a:r>
              <a:rPr lang="it-IT" altLang="it-IT" sz="6000" dirty="0"/>
              <a:t>Una disposizione dei Trattati che attribuisce competenza alle istituzioni UE in una determinata materia e definisce la procedura da seguire e la tipologia di atto che si può adottare.</a:t>
            </a:r>
          </a:p>
          <a:p>
            <a:pPr>
              <a:lnSpc>
                <a:spcPct val="100000"/>
              </a:lnSpc>
            </a:pPr>
            <a:r>
              <a:rPr lang="it-IT" altLang="it-IT" sz="6000" dirty="0"/>
              <a:t>La scelta della corretta base giuridica contribuisce a ripartire le funzioni tra le istituzioni europee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b="1" dirty="0">
                <a:solidFill>
                  <a:srgbClr val="00B0F0"/>
                </a:solidFill>
              </a:rPr>
              <a:t>Criteri per individuare la base giuridica: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Scopo e contenuto dell’atto da adottare;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Preferenza per basi giuridiche più specifiche;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Centro di gravità dell’atto;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Uso di basi giuridiche plurime;</a:t>
            </a:r>
          </a:p>
          <a:p>
            <a:pPr>
              <a:lnSpc>
                <a:spcPct val="100000"/>
              </a:lnSpc>
              <a:defRPr/>
            </a:pPr>
            <a:r>
              <a:rPr lang="it-IT" altLang="it-IT" sz="6000" dirty="0"/>
              <a:t>Preferenze per procedure più favorevoli al PE.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55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19CBC3-FF3B-2BE8-F8B4-2B4CC26C1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78" y="365125"/>
            <a:ext cx="10977259" cy="993775"/>
          </a:xfrm>
        </p:spPr>
        <p:txBody>
          <a:bodyPr/>
          <a:lstStyle/>
          <a:p>
            <a:r>
              <a:rPr lang="it-IT" altLang="it-IT" sz="3200" b="1" dirty="0">
                <a:solidFill>
                  <a:srgbClr val="0070C0"/>
                </a:solidFill>
              </a:rPr>
              <a:t>Principio di attribuzione delle competenze</a:t>
            </a:r>
            <a:endParaRPr lang="it-IT" sz="32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EF7B2C-8032-1F7D-C050-BCAED6CE3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78" y="1536970"/>
            <a:ext cx="10977259" cy="4339955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Carattere </a:t>
            </a:r>
            <a:r>
              <a:rPr lang="it-IT" altLang="it-IT" sz="2400" b="1" dirty="0">
                <a:solidFill>
                  <a:srgbClr val="0070C0"/>
                </a:solidFill>
              </a:rPr>
              <a:t>derivato</a:t>
            </a:r>
            <a:r>
              <a:rPr lang="it-IT" altLang="it-IT" sz="2400" dirty="0">
                <a:solidFill>
                  <a:srgbClr val="0070C0"/>
                </a:solidFill>
              </a:rPr>
              <a:t> </a:t>
            </a:r>
            <a:r>
              <a:rPr lang="it-IT" altLang="it-IT" sz="2400" dirty="0"/>
              <a:t>delle competenze dell’Unione europea.</a:t>
            </a:r>
          </a:p>
          <a:p>
            <a:r>
              <a:rPr lang="it-IT" altLang="it-IT" sz="2400" dirty="0"/>
              <a:t>Funzionalismo tipico delle organizzazioni internazionali: obiettivi comuni agli Stati membri e compiti finalizzati a tali obiettivi.</a:t>
            </a:r>
          </a:p>
          <a:p>
            <a:r>
              <a:rPr lang="it-IT" altLang="it-IT" sz="2400" dirty="0"/>
              <a:t>Carattere </a:t>
            </a:r>
            <a:r>
              <a:rPr lang="it-IT" altLang="it-IT" sz="2400" b="1" dirty="0">
                <a:solidFill>
                  <a:srgbClr val="0070C0"/>
                </a:solidFill>
              </a:rPr>
              <a:t>residuale</a:t>
            </a:r>
            <a:r>
              <a:rPr lang="it-IT" altLang="it-IT" sz="2400" dirty="0"/>
              <a:t> delle competenze statali.</a:t>
            </a:r>
          </a:p>
          <a:p>
            <a:r>
              <a:rPr lang="it-IT" altLang="it-IT" sz="2400" dirty="0"/>
              <a:t>Approccio </a:t>
            </a:r>
            <a:r>
              <a:rPr lang="it-IT" altLang="it-IT" sz="2400" b="1" dirty="0">
                <a:solidFill>
                  <a:srgbClr val="0070C0"/>
                </a:solidFill>
              </a:rPr>
              <a:t>restrittivo</a:t>
            </a:r>
            <a:r>
              <a:rPr lang="it-IT" altLang="it-IT" sz="2400" dirty="0"/>
              <a:t> del Trattato di Lisbona.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32110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49</TotalTime>
  <Words>3116</Words>
  <Application>Microsoft Macintosh PowerPoint</Application>
  <PresentationFormat>Widescreen</PresentationFormat>
  <Paragraphs>364</Paragraphs>
  <Slides>53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53</vt:i4>
      </vt:variant>
    </vt:vector>
  </HeadingPairs>
  <TitlesOfParts>
    <vt:vector size="60" baseType="lpstr">
      <vt:lpstr>Aptos</vt:lpstr>
      <vt:lpstr>Aptos Display</vt:lpstr>
      <vt:lpstr>Arial</vt:lpstr>
      <vt:lpstr>Calibri</vt:lpstr>
      <vt:lpstr>Luiss Sans</vt:lpstr>
      <vt:lpstr>Wingdings</vt:lpstr>
      <vt:lpstr>Tema di Office</vt:lpstr>
      <vt:lpstr>Diritto dell’Integrazione europea Prof. Alessandro Nato</vt:lpstr>
      <vt:lpstr>Indice </vt:lpstr>
      <vt:lpstr>Le Competenze (Parte A)</vt:lpstr>
      <vt:lpstr>Lezione 7</vt:lpstr>
      <vt:lpstr>Obiettivi dell’UE</vt:lpstr>
      <vt:lpstr>Principio di leale cooperazione SM-UE</vt:lpstr>
      <vt:lpstr>Principio di attribuzione delle competenze</vt:lpstr>
      <vt:lpstr>Principio di attribuzione delle competenze</vt:lpstr>
      <vt:lpstr>Principio di attribuzione delle competenze</vt:lpstr>
      <vt:lpstr>Categorie di competenze </vt:lpstr>
      <vt:lpstr>Competenze esclusive </vt:lpstr>
      <vt:lpstr>Competenze esclusive </vt:lpstr>
      <vt:lpstr>Competenze concorrenti </vt:lpstr>
      <vt:lpstr>Competenze concorrenti </vt:lpstr>
      <vt:lpstr>Competenze concorrenti </vt:lpstr>
      <vt:lpstr>Competenze di sostegno</vt:lpstr>
      <vt:lpstr>Clausola di flessibilità</vt:lpstr>
      <vt:lpstr>Clausola di flessibilità</vt:lpstr>
      <vt:lpstr>Clausola di flessibilità</vt:lpstr>
      <vt:lpstr>Clausola di flessibilità</vt:lpstr>
      <vt:lpstr>Clausola di flessibilità</vt:lpstr>
      <vt:lpstr>Clausola di flessibilità</vt:lpstr>
      <vt:lpstr>Clausola di flessibilità</vt:lpstr>
      <vt:lpstr>Clausola di flessibilità</vt:lpstr>
      <vt:lpstr>Clausola di flessibilità</vt:lpstr>
      <vt:lpstr>Poteri impliciti</vt:lpstr>
      <vt:lpstr>Poteri impliciti</vt:lpstr>
      <vt:lpstr>Poteri impliciti</vt:lpstr>
      <vt:lpstr>Poteri impliciti</vt:lpstr>
      <vt:lpstr>Clausola di flessibilità vs Poteri impliciti</vt:lpstr>
      <vt:lpstr>Principio di preclusione</vt:lpstr>
      <vt:lpstr>Principio di preclusione</vt:lpstr>
      <vt:lpstr>Principio di sussidiarietà</vt:lpstr>
      <vt:lpstr>Principio di proporzionalità</vt:lpstr>
      <vt:lpstr>Sussidiarietà: controllo politico</vt:lpstr>
      <vt:lpstr>Sussidiarietà: controllo politico</vt:lpstr>
      <vt:lpstr>Sussidiarietà: controllo giurisdizionale</vt:lpstr>
      <vt:lpstr>Proporzionalità: controllo giurisdizionale</vt:lpstr>
      <vt:lpstr>Le Competenze (Parte B)</vt:lpstr>
      <vt:lpstr>Lezione 8</vt:lpstr>
      <vt:lpstr>Competenze «speciali»: Azione esterna</vt:lpstr>
      <vt:lpstr>Competenze «speciali»: Azione esterna</vt:lpstr>
      <vt:lpstr>Azione esterna dell’Unione</vt:lpstr>
      <vt:lpstr>Azione esterna dell’Unione</vt:lpstr>
      <vt:lpstr>Azione esterna dell’Unione</vt:lpstr>
      <vt:lpstr>Azione esterna dell’Unione</vt:lpstr>
      <vt:lpstr>Azione esterna dell’Unione</vt:lpstr>
      <vt:lpstr>Procedura di parere dinanzi alla CGUE</vt:lpstr>
      <vt:lpstr>Procedura di parere della CGUE</vt:lpstr>
      <vt:lpstr>PESC, Politica estera e di sicurezza comune</vt:lpstr>
      <vt:lpstr>La gerarchia delle fonti  </vt:lpstr>
      <vt:lpstr>Lezione 9</vt:lpstr>
      <vt:lpstr>La gerarchia delle fonti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Alessandro Nato</dc:creator>
  <cp:lastModifiedBy>Alessandro Nato</cp:lastModifiedBy>
  <cp:revision>24</cp:revision>
  <dcterms:created xsi:type="dcterms:W3CDTF">2026-07-07T08:59:16Z</dcterms:created>
  <dcterms:modified xsi:type="dcterms:W3CDTF">2026-07-07T09:56:02Z</dcterms:modified>
</cp:coreProperties>
</file>