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2" r:id="rId3"/>
    <p:sldId id="293" r:id="rId4"/>
    <p:sldId id="257" r:id="rId5"/>
    <p:sldId id="258" r:id="rId6"/>
    <p:sldId id="259" r:id="rId7"/>
    <p:sldId id="267" r:id="rId8"/>
    <p:sldId id="300" r:id="rId9"/>
    <p:sldId id="301" r:id="rId10"/>
    <p:sldId id="302" r:id="rId11"/>
    <p:sldId id="260" r:id="rId12"/>
    <p:sldId id="261" r:id="rId13"/>
    <p:sldId id="263" r:id="rId14"/>
    <p:sldId id="276" r:id="rId15"/>
    <p:sldId id="277" r:id="rId16"/>
    <p:sldId id="278" r:id="rId17"/>
    <p:sldId id="270" r:id="rId18"/>
    <p:sldId id="273" r:id="rId19"/>
    <p:sldId id="275" r:id="rId20"/>
    <p:sldId id="304" r:id="rId21"/>
    <p:sldId id="266" r:id="rId22"/>
    <p:sldId id="294" r:id="rId23"/>
    <p:sldId id="272" r:id="rId24"/>
    <p:sldId id="268" r:id="rId25"/>
    <p:sldId id="271" r:id="rId26"/>
    <p:sldId id="305" r:id="rId27"/>
    <p:sldId id="269" r:id="rId28"/>
    <p:sldId id="306" r:id="rId29"/>
    <p:sldId id="290" r:id="rId30"/>
    <p:sldId id="295" r:id="rId31"/>
    <p:sldId id="299" r:id="rId32"/>
    <p:sldId id="298" r:id="rId33"/>
    <p:sldId id="303" r:id="rId34"/>
    <p:sldId id="297"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4" autoAdjust="0"/>
    <p:restoredTop sz="94660"/>
  </p:normalViewPr>
  <p:slideViewPr>
    <p:cSldViewPr snapToGrid="0">
      <p:cViewPr varScale="1">
        <p:scale>
          <a:sx n="113" d="100"/>
          <a:sy n="113" d="100"/>
        </p:scale>
        <p:origin x="22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7DB727-ED01-4E07-8114-8ECDC83D5D96}"/>
              </a:ext>
            </a:extLst>
          </p:cNvPr>
          <p:cNvSpPr>
            <a:spLocks noGrp="1"/>
          </p:cNvSpPr>
          <p:nvPr>
            <p:ph type="ctrTitle"/>
          </p:nvPr>
        </p:nvSpPr>
        <p:spPr>
          <a:xfrm>
            <a:off x="2589212" y="1996405"/>
            <a:ext cx="8915399" cy="2262781"/>
          </a:xfrm>
        </p:spPr>
        <p:txBody>
          <a:bodyPr>
            <a:normAutofit/>
          </a:bodyPr>
          <a:lstStyle/>
          <a:p>
            <a:r>
              <a:rPr lang="it-IT" sz="3200" dirty="0"/>
              <a:t>La lunga transizione: anni Novanta-Duemila</a:t>
            </a:r>
          </a:p>
        </p:txBody>
      </p:sp>
      <p:sp>
        <p:nvSpPr>
          <p:cNvPr id="3" name="Sottotitolo 2">
            <a:extLst>
              <a:ext uri="{FF2B5EF4-FFF2-40B4-BE49-F238E27FC236}">
                <a16:creationId xmlns:a16="http://schemas.microsoft.com/office/drawing/2014/main" id="{41B3957A-B690-47C7-B2A1-37B7CD9EBF73}"/>
              </a:ext>
            </a:extLst>
          </p:cNvPr>
          <p:cNvSpPr>
            <a:spLocks noGrp="1"/>
          </p:cNvSpPr>
          <p:nvPr>
            <p:ph type="subTitle" idx="1"/>
          </p:nvPr>
        </p:nvSpPr>
        <p:spPr/>
        <p:txBody>
          <a:bodyPr>
            <a:normAutofit lnSpcReduction="10000"/>
          </a:bodyPr>
          <a:lstStyle/>
          <a:p>
            <a:r>
              <a:rPr lang="it-IT" b="1" dirty="0">
                <a:solidFill>
                  <a:schemeClr val="tx1"/>
                </a:solidFill>
                <a:latin typeface="Times New Roman" pitchFamily="18" charset="0"/>
                <a:cs typeface="Times New Roman" pitchFamily="18" charset="0"/>
              </a:rPr>
              <a:t>Prof. Pasquale Iuso</a:t>
            </a:r>
          </a:p>
          <a:p>
            <a:pPr marL="514350" indent="-514350"/>
            <a:r>
              <a:rPr lang="it-IT" b="1" dirty="0">
                <a:solidFill>
                  <a:schemeClr val="tx1"/>
                </a:solidFill>
                <a:latin typeface="Times New Roman" pitchFamily="18" charset="0"/>
                <a:cs typeface="Times New Roman" pitchFamily="18" charset="0"/>
              </a:rPr>
              <a:t>Corso di laurea in Scienze Politiche</a:t>
            </a:r>
          </a:p>
          <a:p>
            <a:pPr marL="514350" indent="-514350"/>
            <a:r>
              <a:rPr lang="it-IT" b="1" dirty="0">
                <a:solidFill>
                  <a:schemeClr val="tx1"/>
                </a:solidFill>
                <a:latin typeface="Times New Roman" pitchFamily="18" charset="0"/>
                <a:cs typeface="Times New Roman" pitchFamily="18" charset="0"/>
              </a:rPr>
              <a:t>Storia dell’Italia repubblicana</a:t>
            </a:r>
          </a:p>
        </p:txBody>
      </p:sp>
      <p:pic>
        <p:nvPicPr>
          <p:cNvPr id="1026" name="Picture 2" descr="Logo Università degli Studi di Teramo">
            <a:extLst>
              <a:ext uri="{FF2B5EF4-FFF2-40B4-BE49-F238E27FC236}">
                <a16:creationId xmlns:a16="http://schemas.microsoft.com/office/drawing/2014/main" id="{77678810-A390-4A78-BE92-F832A7E87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7474" y="430463"/>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805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400" dirty="0"/>
              <a:t>La lunga transizione: dimensione economica italiana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446245" y="1660124"/>
            <a:ext cx="8915400" cy="4573766"/>
          </a:xfrm>
        </p:spPr>
        <p:txBody>
          <a:bodyPr>
            <a:noAutofit/>
          </a:bodyPr>
          <a:lstStyle/>
          <a:p>
            <a:pPr algn="just"/>
            <a:r>
              <a:rPr lang="it-IT" sz="2000" dirty="0">
                <a:latin typeface="Times New Roman" panose="02020603050405020304" pitchFamily="18" charset="0"/>
                <a:cs typeface="Times New Roman" panose="02020603050405020304" pitchFamily="18" charset="0"/>
              </a:rPr>
              <a:t>Le politiche della spesa pubblica, l’esplosione del deficit, la contrazione del PIL, la svalutazione della Lira, il rispetto dei parametri di Maastricht, imposero una rigorosa linea economica centrata, tanto dal centro destra quanto dal centro sinistra centrata su una scelta decisamente liberista: </a:t>
            </a:r>
          </a:p>
          <a:p>
            <a:pPr lvl="1" algn="just"/>
            <a:r>
              <a:rPr lang="it-IT" sz="2000" dirty="0">
                <a:latin typeface="Times New Roman" panose="02020603050405020304" pitchFamily="18" charset="0"/>
                <a:cs typeface="Times New Roman" panose="02020603050405020304" pitchFamily="18" charset="0"/>
              </a:rPr>
              <a:t>Riduzione della spesa sociale</a:t>
            </a:r>
          </a:p>
          <a:p>
            <a:pPr lvl="1" algn="just"/>
            <a:r>
              <a:rPr lang="it-IT" sz="2000" dirty="0">
                <a:latin typeface="Times New Roman" panose="02020603050405020304" pitchFamily="18" charset="0"/>
                <a:cs typeface="Times New Roman" panose="02020603050405020304" pitchFamily="18" charset="0"/>
              </a:rPr>
              <a:t>Privatizzazione delle imprese pubbliche e del patrimonio pubblico (le cartolarizzazioni)</a:t>
            </a:r>
          </a:p>
          <a:p>
            <a:pPr lvl="1" algn="just"/>
            <a:r>
              <a:rPr lang="it-IT" sz="2000" dirty="0">
                <a:latin typeface="Times New Roman" panose="02020603050405020304" pitchFamily="18" charset="0"/>
                <a:cs typeface="Times New Roman" panose="02020603050405020304" pitchFamily="18" charset="0"/>
              </a:rPr>
              <a:t>Flessibilizzazione del lavoro (il grande scontro politico sull’art.18 dello Statuto dei lavoratori)</a:t>
            </a:r>
          </a:p>
          <a:p>
            <a:pPr lvl="1" algn="just"/>
            <a:r>
              <a:rPr lang="it-IT" sz="2000" dirty="0">
                <a:latin typeface="Times New Roman" panose="02020603050405020304" pitchFamily="18" charset="0"/>
                <a:cs typeface="Times New Roman" panose="02020603050405020304" pitchFamily="18" charset="0"/>
              </a:rPr>
              <a:t>Riduzione delle tasse ai redditi più elevati e carico fiscale sul reddito da lavoro dipendente</a:t>
            </a:r>
          </a:p>
          <a:p>
            <a:pPr lvl="1" algn="just"/>
            <a:r>
              <a:rPr lang="it-IT" sz="2000" dirty="0">
                <a:latin typeface="Times New Roman" panose="02020603050405020304" pitchFamily="18" charset="0"/>
                <a:cs typeface="Times New Roman" panose="02020603050405020304" pitchFamily="18" charset="0"/>
              </a:rPr>
              <a:t>Limitazione del potere sindacale</a:t>
            </a:r>
          </a:p>
          <a:p>
            <a:pPr lvl="1" algn="just">
              <a:lnSpc>
                <a:spcPct val="120000"/>
              </a:lnSpc>
            </a:pPr>
            <a:endParaRPr lang="it-IT" sz="1400"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747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400" dirty="0"/>
              <a:t>La lunga transizione: la dimensione politica nazionale</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92925" y="1782725"/>
            <a:ext cx="8915400" cy="4373525"/>
          </a:xfrm>
        </p:spPr>
        <p:txBody>
          <a:bodyPr>
            <a:normAutofit lnSpcReduction="10000"/>
          </a:bodyPr>
          <a:lstStyle/>
          <a:p>
            <a:pPr algn="just"/>
            <a:r>
              <a:rPr lang="it-IT" sz="2400" dirty="0">
                <a:latin typeface="Times New Roman" panose="02020603050405020304" pitchFamily="18" charset="0"/>
                <a:cs typeface="Times New Roman" panose="02020603050405020304" pitchFamily="18" charset="0"/>
              </a:rPr>
              <a:t>Terremoto politico: dissoluzione dei partiti storici/nascita di nuove aggregazioni</a:t>
            </a:r>
          </a:p>
          <a:p>
            <a:pPr marL="0" indent="0" algn="just">
              <a:buNone/>
            </a:pPr>
            <a:endParaRPr lang="it-IT" sz="2400" dirty="0">
              <a:latin typeface="Times New Roman" panose="02020603050405020304" pitchFamily="18" charset="0"/>
              <a:cs typeface="Times New Roman" panose="02020603050405020304" pitchFamily="18" charset="0"/>
            </a:endParaRPr>
          </a:p>
          <a:p>
            <a:pPr algn="just"/>
            <a:r>
              <a:rPr lang="it-IT" sz="2400" dirty="0">
                <a:latin typeface="Times New Roman" panose="02020603050405020304" pitchFamily="18" charset="0"/>
                <a:cs typeface="Times New Roman" panose="02020603050405020304" pitchFamily="18" charset="0"/>
              </a:rPr>
              <a:t>Guardiamo agli anni 80 per capire gli anni 90 e l’inizio del nuovo millennio</a:t>
            </a:r>
          </a:p>
          <a:p>
            <a:pPr lvl="1" algn="just"/>
            <a:r>
              <a:rPr lang="it-IT" sz="2000" dirty="0">
                <a:latin typeface="Times New Roman" panose="02020603050405020304" pitchFamily="18" charset="0"/>
                <a:cs typeface="Times New Roman" panose="02020603050405020304" pitchFamily="18" charset="0"/>
              </a:rPr>
              <a:t>Elementi generali: : fine degli anni dell’azione collettiva e crisi dei partiti come punti di aggregazione del consenso </a:t>
            </a:r>
          </a:p>
          <a:p>
            <a:pPr lvl="1" algn="just"/>
            <a:r>
              <a:rPr lang="it-IT" sz="2000" dirty="0">
                <a:latin typeface="Times New Roman" panose="02020603050405020304" pitchFamily="18" charset="0"/>
                <a:cs typeface="Times New Roman" panose="02020603050405020304" pitchFamily="18" charset="0"/>
              </a:rPr>
              <a:t>Elementi strutturali: il pentapartito copre sia l’assenza di alternanza nelle maggioranze, sia una formula alternativa</a:t>
            </a:r>
          </a:p>
          <a:p>
            <a:pPr lvl="1" algn="just"/>
            <a:r>
              <a:rPr lang="it-IT" sz="2000" dirty="0">
                <a:latin typeface="Times New Roman" panose="02020603050405020304" pitchFamily="18" charset="0"/>
                <a:cs typeface="Times New Roman" panose="02020603050405020304" pitchFamily="18" charset="0"/>
              </a:rPr>
              <a:t>Elementi funzionali: tendenza centripeta (in assenza di partiti antisistema e con un sistema elettorale proporzionale), fine delle ipotesi di collaborazione DC/PCI,  ruolo baricentrico e politica a SX e al centro del PSI, </a:t>
            </a: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847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400" dirty="0">
                <a:solidFill>
                  <a:prstClr val="black">
                    <a:lumMod val="85000"/>
                    <a:lumOff val="15000"/>
                  </a:prstClr>
                </a:solidFill>
              </a:rPr>
              <a:t>La lunga transizione: la dimensione politica nazionale</a:t>
            </a:r>
            <a:endParaRPr lang="it-IT" sz="3200" dirty="0"/>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467293"/>
            <a:ext cx="8915400" cy="4443929"/>
          </a:xfrm>
        </p:spPr>
        <p:txBody>
          <a:bodyPr>
            <a:normAutofit/>
          </a:bodyPr>
          <a:lstStyle/>
          <a:p>
            <a:pPr algn="just"/>
            <a:r>
              <a:rPr lang="it-IT" altLang="it-IT" dirty="0">
                <a:latin typeface="Times New Roman" panose="02020603050405020304" pitchFamily="18" charset="0"/>
                <a:cs typeface="Times New Roman" panose="02020603050405020304" pitchFamily="18" charset="0"/>
              </a:rPr>
              <a:t>Fra il 1987 e il 1994 si compie l’ultimo atto della cosiddetta Prima Repubblica con il crollo del sistema politico, della Repubblica dei Partiti nata nel 1945, e – per rimanere alle formule di governo, con il passaggio al Pentapartito (detto anche C.A.F.  - accordo Craxi, Forlani, Andreotti).</a:t>
            </a:r>
          </a:p>
          <a:p>
            <a:pPr algn="just"/>
            <a:r>
              <a:rPr lang="it-IT" altLang="it-IT" dirty="0">
                <a:latin typeface="Times New Roman" panose="02020603050405020304" pitchFamily="18" charset="0"/>
                <a:cs typeface="Times New Roman" panose="02020603050405020304" pitchFamily="18" charset="0"/>
              </a:rPr>
              <a:t>Nel vasto ed eterogeneo blocco sociale su cui si basa il pentapartito si aprono crepe sempre più evidenti legate alla crisi del debito pubblico</a:t>
            </a:r>
          </a:p>
          <a:p>
            <a:pPr algn="just"/>
            <a:r>
              <a:rPr lang="it-IT" altLang="it-IT" dirty="0">
                <a:latin typeface="Times New Roman" panose="02020603050405020304" pitchFamily="18" charset="0"/>
                <a:cs typeface="Times New Roman" panose="02020603050405020304" pitchFamily="18" charset="0"/>
              </a:rPr>
              <a:t>La rapida fine del ciclo economico positivo (82-86) ferma la crescita ed apre la voragine del debito pubblico che assicurava il meccanismo benefici/consenso. </a:t>
            </a:r>
          </a:p>
          <a:p>
            <a:pPr algn="just"/>
            <a:r>
              <a:rPr lang="it-IT" altLang="it-IT" dirty="0">
                <a:latin typeface="Times New Roman" panose="02020603050405020304" pitchFamily="18" charset="0"/>
                <a:cs typeface="Times New Roman" panose="02020603050405020304" pitchFamily="18" charset="0"/>
              </a:rPr>
              <a:t>I tanti allarmi che arrivano anche dalla stampa e che riguardano la crisi del debito, l’economia interna e il progressivo scollamento tra società civile e politica non vengono ascoltati e fanno sorgere – specie nel PSI – l’idea di un complotto mediatico dei cosiddetti poteri forti.</a:t>
            </a:r>
          </a:p>
          <a:p>
            <a:pPr algn="just"/>
            <a:r>
              <a:rPr lang="it-IT" altLang="it-IT" dirty="0">
                <a:latin typeface="Times New Roman" panose="02020603050405020304" pitchFamily="18" charset="0"/>
                <a:cs typeface="Times New Roman" panose="02020603050405020304" pitchFamily="18" charset="0"/>
              </a:rPr>
              <a:t>Il crollo si consuma tra il 1992 e il 1994 (XI legislatura) ma è ampiamente annunciato. Questi segni di sfaldamento furono colti dal Presidente della Repubblica Francesco Cossiga </a:t>
            </a:r>
          </a:p>
          <a:p>
            <a:pPr algn="just">
              <a:lnSpc>
                <a:spcPct val="80000"/>
              </a:lnSpc>
            </a:pPr>
            <a:endParaRPr lang="it-IT" altLang="it-IT" dirty="0">
              <a:latin typeface="Times New Roman" panose="02020603050405020304" pitchFamily="18" charset="0"/>
              <a:cs typeface="Times New Roman" panose="02020603050405020304" pitchFamily="18" charset="0"/>
            </a:endParaRPr>
          </a:p>
          <a:p>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05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400" dirty="0">
                <a:solidFill>
                  <a:prstClr val="black">
                    <a:lumMod val="85000"/>
                    <a:lumOff val="15000"/>
                  </a:prstClr>
                </a:solidFill>
              </a:rPr>
              <a:t>La lunga transizione: la dimensione politica nazionale</a:t>
            </a:r>
            <a:endParaRPr lang="it-IT" sz="2800" dirty="0"/>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597981"/>
            <a:ext cx="8915400" cy="4837116"/>
          </a:xfrm>
        </p:spPr>
        <p:txBody>
          <a:bodyPr>
            <a:normAutofit fontScale="92500" lnSpcReduction="10000"/>
          </a:bodyPr>
          <a:lstStyle/>
          <a:p>
            <a:pPr algn="just">
              <a:lnSpc>
                <a:spcPct val="110000"/>
              </a:lnSpc>
            </a:pPr>
            <a:r>
              <a:rPr lang="it-IT" altLang="it-IT" sz="2000" dirty="0">
                <a:latin typeface="Times New Roman" panose="02020603050405020304" pitchFamily="18" charset="0"/>
                <a:cs typeface="Times New Roman" panose="02020603050405020304" pitchFamily="18" charset="0"/>
              </a:rPr>
              <a:t>Il PSI entra in una spirale progressiva sempre più buia.</a:t>
            </a:r>
          </a:p>
          <a:p>
            <a:pPr algn="just">
              <a:lnSpc>
                <a:spcPct val="110000"/>
              </a:lnSpc>
            </a:pPr>
            <a:r>
              <a:rPr lang="it-IT" altLang="it-IT" sz="2000" dirty="0">
                <a:latin typeface="Times New Roman" panose="02020603050405020304" pitchFamily="18" charset="0"/>
                <a:cs typeface="Times New Roman" panose="02020603050405020304" pitchFamily="18" charset="0"/>
              </a:rPr>
              <a:t>La DC, dopo il significativo calo di consenso nelle roccaforti leghiste, vede perdere terreno anche in Sicilia dove La Rete di Leoluca Orlando (ex sindaco DC di Palermo, rompe il monopolio democristiano sul mondo cattolico) e nelle gerarchie ecclesiastiche cresce il dissenso vero il metodo di potere DC </a:t>
            </a:r>
          </a:p>
          <a:p>
            <a:pPr algn="just">
              <a:lnSpc>
                <a:spcPct val="110000"/>
              </a:lnSpc>
            </a:pPr>
            <a:r>
              <a:rPr lang="it-IT" altLang="it-IT" sz="2000" dirty="0">
                <a:latin typeface="Times New Roman" panose="02020603050405020304" pitchFamily="18" charset="0"/>
                <a:cs typeface="Times New Roman" panose="02020603050405020304" pitchFamily="18" charset="0"/>
              </a:rPr>
              <a:t>Il PCI si avvia ad una lenta trasformazione ormai ineludibile e inevitabile con la fine della guerra fredda. </a:t>
            </a:r>
          </a:p>
          <a:p>
            <a:pPr algn="just">
              <a:lnSpc>
                <a:spcPct val="110000"/>
              </a:lnSpc>
            </a:pPr>
            <a:r>
              <a:rPr lang="it-IT" altLang="it-IT" sz="2000" dirty="0">
                <a:latin typeface="Times New Roman" panose="02020603050405020304" pitchFamily="18" charset="0"/>
                <a:cs typeface="Times New Roman" panose="02020603050405020304" pitchFamily="18" charset="0"/>
              </a:rPr>
              <a:t>Sulla scena nazionale si afferma il fenomeno delle Leghe  che sembrano presentare i contorni di una sorta di </a:t>
            </a:r>
            <a:r>
              <a:rPr lang="it-IT" altLang="it-IT" sz="2000" dirty="0" err="1">
                <a:latin typeface="Times New Roman" panose="02020603050405020304" pitchFamily="18" charset="0"/>
                <a:cs typeface="Times New Roman" panose="02020603050405020304" pitchFamily="18" charset="0"/>
              </a:rPr>
              <a:t>etnodemocrazia</a:t>
            </a:r>
            <a:endParaRPr lang="it-IT" altLang="it-IT" sz="2000" dirty="0">
              <a:latin typeface="Times New Roman" panose="02020603050405020304" pitchFamily="18" charset="0"/>
              <a:cs typeface="Times New Roman" panose="02020603050405020304" pitchFamily="18" charset="0"/>
            </a:endParaRPr>
          </a:p>
          <a:p>
            <a:pPr algn="just">
              <a:lnSpc>
                <a:spcPct val="110000"/>
              </a:lnSpc>
            </a:pPr>
            <a:r>
              <a:rPr lang="it-IT" altLang="it-IT" sz="2000" dirty="0">
                <a:latin typeface="Times New Roman" panose="02020603050405020304" pitchFamily="18" charset="0"/>
                <a:cs typeface="Times New Roman" panose="02020603050405020304" pitchFamily="18" charset="0"/>
              </a:rPr>
              <a:t>Nuovi temi aggregativi (l’ecologismo) spingono altrove alcune aree della società civile fino ad allora propense a riferirsi ai partiti tradizionali</a:t>
            </a:r>
          </a:p>
          <a:p>
            <a:pPr algn="just">
              <a:lnSpc>
                <a:spcPct val="110000"/>
              </a:lnSpc>
            </a:pPr>
            <a:r>
              <a:rPr lang="it-IT" altLang="it-IT" sz="2000" dirty="0">
                <a:latin typeface="Times New Roman" panose="02020603050405020304" pitchFamily="18" charset="0"/>
                <a:cs typeface="Times New Roman" panose="02020603050405020304" pitchFamily="18" charset="0"/>
              </a:rPr>
              <a:t>Il MSI abbandona i suoi riferimenti e (Fiuggi 1995) si trasforma in Alleanza Nazionale. Forza legittimata a governare in quella dimensione bipolare di cui si faceva portatrice</a:t>
            </a:r>
          </a:p>
          <a:p>
            <a:pPr algn="just">
              <a:lnSpc>
                <a:spcPct val="80000"/>
              </a:lnSpc>
            </a:pPr>
            <a:endParaRPr lang="it-IT" altLang="it-IT" sz="2000" dirty="0">
              <a:latin typeface="Cambria" panose="02040503050406030204" pitchFamily="18" charset="0"/>
            </a:endParaRPr>
          </a:p>
          <a:p>
            <a:pPr marL="0" indent="0">
              <a:buNone/>
            </a:pPr>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730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0DBD4E6-1150-43EB-B693-48EA2DCF41CE}"/>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Le Leghe</a:t>
            </a:r>
          </a:p>
        </p:txBody>
      </p:sp>
      <p:sp>
        <p:nvSpPr>
          <p:cNvPr id="20483" name="Rectangle 3">
            <a:extLst>
              <a:ext uri="{FF2B5EF4-FFF2-40B4-BE49-F238E27FC236}">
                <a16:creationId xmlns:a16="http://schemas.microsoft.com/office/drawing/2014/main" id="{99755A1A-1946-4534-A931-33544784974E}"/>
              </a:ext>
            </a:extLst>
          </p:cNvPr>
          <p:cNvSpPr>
            <a:spLocks noGrp="1" noChangeArrowheads="1"/>
          </p:cNvSpPr>
          <p:nvPr>
            <p:ph type="body" idx="1"/>
          </p:nvPr>
        </p:nvSpPr>
        <p:spPr>
          <a:xfrm>
            <a:off x="2589212" y="1540188"/>
            <a:ext cx="8915400" cy="4731496"/>
          </a:xfrm>
        </p:spPr>
        <p:txBody>
          <a:bodyPr>
            <a:normAutofit fontScale="70000" lnSpcReduction="20000"/>
          </a:bodyPr>
          <a:lstStyle/>
          <a:p>
            <a:pPr algn="just">
              <a:lnSpc>
                <a:spcPct val="120000"/>
              </a:lnSpc>
            </a:pPr>
            <a:r>
              <a:rPr lang="it-IT" altLang="it-IT" sz="2600" dirty="0">
                <a:latin typeface="Times New Roman" panose="02020603050405020304" pitchFamily="18" charset="0"/>
                <a:cs typeface="Times New Roman" panose="02020603050405020304" pitchFamily="18" charset="0"/>
              </a:rPr>
              <a:t>Le leghe nascono in Italia nel corso degli anni 80. La	Lega Lombarda (1982) fu con la Liga Veneta ed altre formazioni simili (</a:t>
            </a:r>
            <a:r>
              <a:rPr lang="it-IT" sz="2600" dirty="0" err="1">
                <a:latin typeface="Times New Roman" panose="02020603050405020304" pitchFamily="18" charset="0"/>
                <a:cs typeface="Times New Roman" panose="02020603050405020304" pitchFamily="18" charset="0"/>
              </a:rPr>
              <a:t>Piemont</a:t>
            </a:r>
            <a:r>
              <a:rPr lang="it-IT" sz="2600" dirty="0">
                <a:latin typeface="Times New Roman" panose="02020603050405020304" pitchFamily="18" charset="0"/>
                <a:cs typeface="Times New Roman" panose="02020603050405020304" pitchFamily="18" charset="0"/>
              </a:rPr>
              <a:t> Autonomista, </a:t>
            </a:r>
            <a:r>
              <a:rPr lang="it-IT" sz="2600" dirty="0" err="1">
                <a:latin typeface="Times New Roman" panose="02020603050405020304" pitchFamily="18" charset="0"/>
                <a:cs typeface="Times New Roman" panose="02020603050405020304" pitchFamily="18" charset="0"/>
              </a:rPr>
              <a:t>Uniun</a:t>
            </a:r>
            <a:r>
              <a:rPr lang="it-IT" sz="2600" dirty="0">
                <a:latin typeface="Times New Roman" panose="02020603050405020304" pitchFamily="18" charset="0"/>
                <a:cs typeface="Times New Roman" panose="02020603050405020304" pitchFamily="18" charset="0"/>
              </a:rPr>
              <a:t> Ligure, Lega Nord Emilia-Romagna, Alleanza Toscana, ed altri gruppi) promotrice della nascita nel 1991 della Lega Nord.</a:t>
            </a:r>
          </a:p>
          <a:p>
            <a:pPr algn="just">
              <a:lnSpc>
                <a:spcPct val="120000"/>
              </a:lnSpc>
            </a:pPr>
            <a:r>
              <a:rPr lang="it-IT" altLang="it-IT" sz="2600" dirty="0">
                <a:latin typeface="Times New Roman" panose="02020603050405020304" pitchFamily="18" charset="0"/>
                <a:cs typeface="Times New Roman" panose="02020603050405020304" pitchFamily="18" charset="0"/>
              </a:rPr>
              <a:t>I partiti ignorarono questa minaccia e non considerarono rilevante il localismo un vero elemento di coesione e appartenenza.</a:t>
            </a:r>
          </a:p>
          <a:p>
            <a:pPr algn="just">
              <a:lnSpc>
                <a:spcPct val="120000"/>
              </a:lnSpc>
            </a:pPr>
            <a:r>
              <a:rPr lang="it-IT" altLang="it-IT" sz="2600" dirty="0">
                <a:latin typeface="Times New Roman" panose="02020603050405020304" pitchFamily="18" charset="0"/>
                <a:cs typeface="Times New Roman" panose="02020603050405020304" pitchFamily="18" charset="0"/>
              </a:rPr>
              <a:t>Nella prima parte del decennio allarga con forza il suo consenso nel nord conquistando comuni e regioni. </a:t>
            </a:r>
          </a:p>
          <a:p>
            <a:pPr algn="just">
              <a:lnSpc>
                <a:spcPct val="120000"/>
              </a:lnSpc>
            </a:pPr>
            <a:r>
              <a:rPr lang="it-IT" altLang="it-IT" sz="2600" dirty="0">
                <a:latin typeface="Times New Roman" panose="02020603050405020304" pitchFamily="18" charset="0"/>
                <a:cs typeface="Times New Roman" panose="02020603050405020304" pitchFamily="18" charset="0"/>
              </a:rPr>
              <a:t>Nel 1994 – dopo importanti risultati anche a livello di elezioni europee – entra nel Polo delle Libertà, ottenendo quasi il 20% e poi nel I governo Berlusconi dal quale uscirà nel 1995.</a:t>
            </a:r>
          </a:p>
          <a:p>
            <a:pPr algn="just">
              <a:lnSpc>
                <a:spcPct val="120000"/>
              </a:lnSpc>
            </a:pPr>
            <a:r>
              <a:rPr lang="it-IT" sz="2600" dirty="0">
                <a:latin typeface="Times New Roman" panose="02020603050405020304" pitchFamily="18" charset="0"/>
                <a:cs typeface="Times New Roman" panose="02020603050405020304" pitchFamily="18" charset="0"/>
              </a:rPr>
              <a:t>Alle successive elezioni del 1996 dopo la rottura con il Polo della Libertà, riesce a trarre i vantaggi di tutti i delusi del centrodestra raggiungendo il 23% in Lombardia, favorendo di fatto la vittoria del centrosinistra presentatosi unito alla competizione elettorale.</a:t>
            </a:r>
          </a:p>
          <a:p>
            <a:pPr algn="just"/>
            <a:endParaRPr lang="it-IT" altLang="it-IT" sz="2000" dirty="0">
              <a:latin typeface="Times New Roman" panose="02020603050405020304" pitchFamily="18" charset="0"/>
            </a:endParaRPr>
          </a:p>
        </p:txBody>
      </p:sp>
      <p:pic>
        <p:nvPicPr>
          <p:cNvPr id="4" name="Picture 2" descr="Logo Università degli Studi di Teramo">
            <a:extLst>
              <a:ext uri="{FF2B5EF4-FFF2-40B4-BE49-F238E27FC236}">
                <a16:creationId xmlns:a16="http://schemas.microsoft.com/office/drawing/2014/main" id="{C44CF1A3-AB04-4E50-B958-5C48FD37C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223934"/>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506529A-7692-474E-A0A4-F2CD91706967}"/>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Le Leghe</a:t>
            </a:r>
          </a:p>
        </p:txBody>
      </p:sp>
      <p:sp>
        <p:nvSpPr>
          <p:cNvPr id="21507" name="Rectangle 3">
            <a:extLst>
              <a:ext uri="{FF2B5EF4-FFF2-40B4-BE49-F238E27FC236}">
                <a16:creationId xmlns:a16="http://schemas.microsoft.com/office/drawing/2014/main" id="{59B5F03E-5540-46E0-991F-06BEE458C984}"/>
              </a:ext>
            </a:extLst>
          </p:cNvPr>
          <p:cNvSpPr>
            <a:spLocks noGrp="1" noChangeArrowheads="1"/>
          </p:cNvSpPr>
          <p:nvPr>
            <p:ph type="body" idx="1"/>
          </p:nvPr>
        </p:nvSpPr>
        <p:spPr>
          <a:xfrm>
            <a:off x="2686867" y="1503286"/>
            <a:ext cx="8915400" cy="4100290"/>
          </a:xfrm>
        </p:spPr>
        <p:txBody>
          <a:bodyPr>
            <a:normAutofit lnSpcReduction="10000"/>
          </a:bodyPr>
          <a:lstStyle/>
          <a:p>
            <a:pPr algn="just"/>
            <a:r>
              <a:rPr lang="it-IT" altLang="it-IT" dirty="0">
                <a:latin typeface="Times New Roman" panose="02020603050405020304" pitchFamily="18" charset="0"/>
                <a:cs typeface="Times New Roman" panose="02020603050405020304" pitchFamily="18" charset="0"/>
              </a:rPr>
              <a:t> La mobilitazione di protesta (tranne che per l’Uomo Qualunque è una novità nel panorama italiano dove questi movimenti si sono sempre sviluppati nel proletariato urbano e rurale e nelle fasce più giovani di età) si allarga velocemente ai ceti medi, piccoli imprenditori, lavoratori autonomi, impiegati. Classi sociali tendenzialmente favorevoli ai partiti di governo e moderate</a:t>
            </a:r>
          </a:p>
          <a:p>
            <a:pPr algn="just" eaLnBrk="1" hangingPunct="1"/>
            <a:endParaRPr lang="it-IT" altLang="it-IT" dirty="0">
              <a:latin typeface="Times New Roman" panose="02020603050405020304" pitchFamily="18" charset="0"/>
              <a:cs typeface="Times New Roman" panose="02020603050405020304" pitchFamily="18" charset="0"/>
            </a:endParaRPr>
          </a:p>
          <a:p>
            <a:pPr algn="just" eaLnBrk="1" hangingPunct="1"/>
            <a:r>
              <a:rPr lang="it-IT" altLang="it-IT" dirty="0">
                <a:latin typeface="Times New Roman" panose="02020603050405020304" pitchFamily="18" charset="0"/>
                <a:cs typeface="Times New Roman" panose="02020603050405020304" pitchFamily="18" charset="0"/>
              </a:rPr>
              <a:t>L’adesione alle leghe nasce dai timori che la crescita economica sia ormai in pericolo dai partiti che utilizzano il sistema del debito pubblico e finanziano senza fondo il meridione parassitario e dove cresce il consenso clientelare</a:t>
            </a:r>
          </a:p>
          <a:p>
            <a:pPr algn="just" eaLnBrk="1" hangingPunct="1"/>
            <a:endParaRPr lang="it-IT" altLang="it-IT" dirty="0">
              <a:latin typeface="Times New Roman" panose="02020603050405020304" pitchFamily="18" charset="0"/>
              <a:cs typeface="Times New Roman" panose="02020603050405020304" pitchFamily="18" charset="0"/>
            </a:endParaRPr>
          </a:p>
          <a:p>
            <a:pPr algn="just" eaLnBrk="1" hangingPunct="1"/>
            <a:r>
              <a:rPr lang="it-IT" altLang="it-IT" dirty="0">
                <a:latin typeface="Times New Roman" panose="02020603050405020304" pitchFamily="18" charset="0"/>
                <a:cs typeface="Times New Roman" panose="02020603050405020304" pitchFamily="18" charset="0"/>
              </a:rPr>
              <a:t>Il fenomeno si allarga a quasi tutta l’area settentrionale (padana e montana) giungendo ad un coordinamento ed alla formulazione di un progetto federale spinto fino al separatismo che diventerà il cavallo di battaglia di una lunga fase della politica e della polemica leghista</a:t>
            </a:r>
          </a:p>
        </p:txBody>
      </p:sp>
      <p:pic>
        <p:nvPicPr>
          <p:cNvPr id="4" name="Picture 2" descr="Logo Università degli Studi di Teramo">
            <a:extLst>
              <a:ext uri="{FF2B5EF4-FFF2-40B4-BE49-F238E27FC236}">
                <a16:creationId xmlns:a16="http://schemas.microsoft.com/office/drawing/2014/main" id="{3BF99BCB-1130-4782-8BE8-04429A361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AC431A6-69B6-48B9-B8F1-72D87489B54E}"/>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Le Leghe</a:t>
            </a:r>
          </a:p>
        </p:txBody>
      </p:sp>
      <p:sp>
        <p:nvSpPr>
          <p:cNvPr id="22531" name="Rectangle 3">
            <a:extLst>
              <a:ext uri="{FF2B5EF4-FFF2-40B4-BE49-F238E27FC236}">
                <a16:creationId xmlns:a16="http://schemas.microsoft.com/office/drawing/2014/main" id="{CA2F535D-E34F-4D28-A7A4-A4647249B5A3}"/>
              </a:ext>
            </a:extLst>
          </p:cNvPr>
          <p:cNvSpPr>
            <a:spLocks noGrp="1" noChangeArrowheads="1"/>
          </p:cNvSpPr>
          <p:nvPr>
            <p:ph type="body" idx="1"/>
          </p:nvPr>
        </p:nvSpPr>
        <p:spPr>
          <a:xfrm>
            <a:off x="2592925" y="1264555"/>
            <a:ext cx="8915400" cy="4909352"/>
          </a:xfrm>
        </p:spPr>
        <p:txBody>
          <a:bodyPr>
            <a:normAutofit/>
          </a:bodyPr>
          <a:lstStyle/>
          <a:p>
            <a:pPr algn="just" eaLnBrk="1" hangingPunct="1">
              <a:lnSpc>
                <a:spcPct val="110000"/>
              </a:lnSpc>
            </a:pPr>
            <a:endParaRPr lang="it-IT" altLang="it-IT" sz="1700" dirty="0">
              <a:latin typeface="Times New Roman" panose="02020603050405020304" pitchFamily="18" charset="0"/>
              <a:cs typeface="Times New Roman" panose="02020603050405020304" pitchFamily="18" charset="0"/>
            </a:endParaRPr>
          </a:p>
          <a:p>
            <a:pPr algn="just" eaLnBrk="1" hangingPunct="1">
              <a:lnSpc>
                <a:spcPct val="110000"/>
              </a:lnSpc>
            </a:pPr>
            <a:r>
              <a:rPr lang="it-IT" altLang="it-IT" sz="1700" dirty="0">
                <a:latin typeface="Times New Roman" panose="02020603050405020304" pitchFamily="18" charset="0"/>
                <a:cs typeface="Times New Roman" panose="02020603050405020304" pitchFamily="18" charset="0"/>
              </a:rPr>
              <a:t>Intolleranza e violenza verbale si scaglieranno anche contro le immigrazioni extracomunitarie; aspetto che non deve essere unicamente riportato al fenomeno xenofobo e neonazista che alberga nelle destre nazionaliste europee, bensì inteso anche in senso di appartenenza territoriale che spinge a combattere chi è visto come estraneo (similmente alle migrazioni sud/nord degli anni 50 e 60) e ad ottenere per la stessa via un consenso decisamente trasversale alle fasce sociali.</a:t>
            </a:r>
          </a:p>
          <a:p>
            <a:pPr algn="just" eaLnBrk="1" hangingPunct="1">
              <a:lnSpc>
                <a:spcPct val="110000"/>
              </a:lnSpc>
            </a:pPr>
            <a:endParaRPr lang="it-IT" altLang="it-IT" sz="1700" dirty="0">
              <a:latin typeface="Times New Roman" panose="02020603050405020304" pitchFamily="18" charset="0"/>
              <a:cs typeface="Times New Roman" panose="02020603050405020304" pitchFamily="18" charset="0"/>
            </a:endParaRPr>
          </a:p>
          <a:p>
            <a:pPr algn="just" eaLnBrk="1" hangingPunct="1">
              <a:lnSpc>
                <a:spcPct val="110000"/>
              </a:lnSpc>
            </a:pPr>
            <a:r>
              <a:rPr lang="it-IT" altLang="it-IT" sz="1700" dirty="0">
                <a:latin typeface="Times New Roman" panose="02020603050405020304" pitchFamily="18" charset="0"/>
                <a:cs typeface="Times New Roman" panose="02020603050405020304" pitchFamily="18" charset="0"/>
              </a:rPr>
              <a:t>La crisi dei partiti e la sempre più evidente implosione del sistema legato al finanziamento pubblico ed alla corruzione, inoltre, offre spazio ad erosioni sempre più consistenti dello spazio politico italiano. </a:t>
            </a:r>
          </a:p>
          <a:p>
            <a:pPr algn="just" eaLnBrk="1" hangingPunct="1">
              <a:lnSpc>
                <a:spcPct val="110000"/>
              </a:lnSpc>
            </a:pPr>
            <a:endParaRPr lang="it-IT" altLang="it-IT" sz="1700" dirty="0">
              <a:latin typeface="Times New Roman" panose="02020603050405020304" pitchFamily="18" charset="0"/>
              <a:cs typeface="Times New Roman" panose="02020603050405020304" pitchFamily="18" charset="0"/>
            </a:endParaRPr>
          </a:p>
          <a:p>
            <a:pPr algn="just" eaLnBrk="1" hangingPunct="1">
              <a:lnSpc>
                <a:spcPct val="110000"/>
              </a:lnSpc>
            </a:pPr>
            <a:r>
              <a:rPr lang="it-IT" altLang="it-IT" sz="1700" dirty="0">
                <a:latin typeface="Times New Roman" panose="02020603050405020304" pitchFamily="18" charset="0"/>
                <a:cs typeface="Times New Roman" panose="02020603050405020304" pitchFamily="18" charset="0"/>
              </a:rPr>
              <a:t>Per un lungo periodo il fenomeno leghista tende a rimanere caratterizzato da questi elementi, accrescendo gli aspetti xenofobi, antinazionali (non potendo per questo definirsi esclusivamente un movimento di destra),  identitari e antipartitocratici. </a:t>
            </a:r>
          </a:p>
          <a:p>
            <a:pPr eaLnBrk="1" hangingPunct="1">
              <a:lnSpc>
                <a:spcPct val="80000"/>
              </a:lnSpc>
            </a:pPr>
            <a:endParaRPr lang="it-IT" altLang="it-IT" dirty="0"/>
          </a:p>
        </p:txBody>
      </p:sp>
      <p:pic>
        <p:nvPicPr>
          <p:cNvPr id="4" name="Picture 2" descr="Logo Università degli Studi di Teramo">
            <a:extLst>
              <a:ext uri="{FF2B5EF4-FFF2-40B4-BE49-F238E27FC236}">
                <a16:creationId xmlns:a16="http://schemas.microsoft.com/office/drawing/2014/main" id="{A9FF62E2-9BE9-4589-B053-010187B6A1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72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400" dirty="0">
                <a:solidFill>
                  <a:prstClr val="black">
                    <a:lumMod val="85000"/>
                    <a:lumOff val="15000"/>
                  </a:prstClr>
                </a:solidFill>
              </a:rPr>
              <a:t>La lunga transizione: la dimensione politica nazionale</a:t>
            </a:r>
            <a:endParaRPr lang="it-IT" sz="3200" dirty="0"/>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p:txBody>
          <a:bodyPr>
            <a:normAutofit/>
          </a:bodyPr>
          <a:lstStyle/>
          <a:p>
            <a:pPr algn="just"/>
            <a:r>
              <a:rPr lang="it-IT" altLang="it-IT" sz="2000" dirty="0">
                <a:latin typeface="Times New Roman" panose="02020603050405020304" pitchFamily="18" charset="0"/>
                <a:cs typeface="Times New Roman" panose="02020603050405020304" pitchFamily="18" charset="0"/>
              </a:rPr>
              <a:t>Con gli anni 90 ci troviamo di fronte ad una fase sintetizzabile in tre aspetti: </a:t>
            </a:r>
          </a:p>
          <a:p>
            <a:pPr lvl="1" algn="just"/>
            <a:endParaRPr lang="it-IT" altLang="it-IT" dirty="0">
              <a:latin typeface="Times New Roman" panose="02020603050405020304" pitchFamily="18" charset="0"/>
              <a:cs typeface="Times New Roman" panose="02020603050405020304" pitchFamily="18" charset="0"/>
            </a:endParaRPr>
          </a:p>
          <a:p>
            <a:pPr lvl="1" algn="just"/>
            <a:r>
              <a:rPr lang="it-IT" altLang="it-IT" sz="2000" dirty="0">
                <a:latin typeface="Times New Roman" panose="02020603050405020304" pitchFamily="18" charset="0"/>
                <a:cs typeface="Times New Roman" panose="02020603050405020304" pitchFamily="18" charset="0"/>
              </a:rPr>
              <a:t>Il parziale superamento del sistema proporzionale. </a:t>
            </a:r>
          </a:p>
          <a:p>
            <a:pPr lvl="2" algn="just"/>
            <a:r>
              <a:rPr lang="it-IT" altLang="it-IT" sz="1800" dirty="0">
                <a:latin typeface="Times New Roman" panose="02020603050405020304" pitchFamily="18" charset="0"/>
                <a:cs typeface="Times New Roman" panose="02020603050405020304" pitchFamily="18" charset="0"/>
              </a:rPr>
              <a:t>Il movimento referendario di Segni  alla ricerca di un bipolarismo all’interno di un sistema maggioritario</a:t>
            </a:r>
          </a:p>
          <a:p>
            <a:pPr lvl="1" algn="just"/>
            <a:r>
              <a:rPr lang="it-IT" altLang="it-IT" sz="2000" dirty="0">
                <a:latin typeface="Times New Roman" panose="02020603050405020304" pitchFamily="18" charset="0"/>
                <a:cs typeface="Times New Roman" panose="02020603050405020304" pitchFamily="18" charset="0"/>
              </a:rPr>
              <a:t>Il crollo del sistema politico. </a:t>
            </a:r>
          </a:p>
          <a:p>
            <a:pPr lvl="2" algn="just"/>
            <a:r>
              <a:rPr lang="it-IT" altLang="it-IT" sz="1800" dirty="0">
                <a:latin typeface="Times New Roman" panose="02020603050405020304" pitchFamily="18" charset="0"/>
                <a:cs typeface="Times New Roman" panose="02020603050405020304" pitchFamily="18" charset="0"/>
              </a:rPr>
              <a:t> Tangentopoli, nuove forze politiche</a:t>
            </a:r>
          </a:p>
          <a:p>
            <a:pPr lvl="1" algn="just"/>
            <a:r>
              <a:rPr lang="it-IT" altLang="it-IT" sz="2000" dirty="0">
                <a:latin typeface="Times New Roman" panose="02020603050405020304" pitchFamily="18" charset="0"/>
                <a:cs typeface="Times New Roman" panose="02020603050405020304" pitchFamily="18" charset="0"/>
              </a:rPr>
              <a:t>Le stragi di mafia</a:t>
            </a:r>
          </a:p>
          <a:p>
            <a:pPr lvl="2" algn="just"/>
            <a:endParaRPr lang="it-IT" altLang="it-IT" sz="1800" dirty="0">
              <a:latin typeface="Times New Roman" panose="02020603050405020304" pitchFamily="18" charset="0"/>
              <a:cs typeface="Times New Roman" panose="02020603050405020304" pitchFamily="18" charset="0"/>
            </a:endParaRPr>
          </a:p>
          <a:p>
            <a:pPr lvl="1" algn="just">
              <a:lnSpc>
                <a:spcPct val="80000"/>
              </a:lnSpc>
            </a:pPr>
            <a:endParaRPr lang="it-IT" sz="2000"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7341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il movimento referendario</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p:txBody>
          <a:bodyPr>
            <a:normAutofit/>
          </a:bodyPr>
          <a:lstStyle/>
          <a:p>
            <a:pPr algn="just"/>
            <a:r>
              <a:rPr lang="it-IT" dirty="0">
                <a:latin typeface="Times New Roman" panose="02020603050405020304" pitchFamily="18" charset="0"/>
                <a:ea typeface="Cambria" panose="02040503050406030204" pitchFamily="18" charset="0"/>
                <a:cs typeface="Times New Roman" panose="02020603050405020304" pitchFamily="18" charset="0"/>
              </a:rPr>
              <a:t>Nel gennaio 1988, dopo annose discussioni  Mario Segni con altri 30 esponenti di primo piano del mondo dell'economia, del sindacalismo, della cultura (fra gli altri Carlo Bo, Umberto Agnelli, Luca Cordero di Montezemolo, Rita Levi-Montalcini, Giuseppe </a:t>
            </a:r>
            <a:r>
              <a:rPr lang="it-IT" dirty="0" err="1">
                <a:latin typeface="Times New Roman" panose="02020603050405020304" pitchFamily="18" charset="0"/>
                <a:ea typeface="Cambria" panose="02040503050406030204" pitchFamily="18" charset="0"/>
                <a:cs typeface="Times New Roman" panose="02020603050405020304" pitchFamily="18" charset="0"/>
              </a:rPr>
              <a:t>Tamburrano</a:t>
            </a:r>
            <a:r>
              <a:rPr lang="it-IT" dirty="0">
                <a:latin typeface="Times New Roman" panose="02020603050405020304" pitchFamily="18" charset="0"/>
                <a:ea typeface="Cambria" panose="02040503050406030204" pitchFamily="18" charset="0"/>
                <a:cs typeface="Times New Roman" panose="02020603050405020304" pitchFamily="18" charset="0"/>
              </a:rPr>
              <a:t>, Antonino Zichichi) lanciò il </a:t>
            </a:r>
            <a:r>
              <a:rPr lang="it-IT" i="1" dirty="0">
                <a:latin typeface="Times New Roman" panose="02020603050405020304" pitchFamily="18" charset="0"/>
                <a:ea typeface="Cambria" panose="02040503050406030204" pitchFamily="18" charset="0"/>
                <a:cs typeface="Times New Roman" panose="02020603050405020304" pitchFamily="18" charset="0"/>
              </a:rPr>
              <a:t>Manifesto dei 31</a:t>
            </a:r>
            <a:r>
              <a:rPr lang="it-IT" dirty="0">
                <a:latin typeface="Times New Roman" panose="02020603050405020304" pitchFamily="18" charset="0"/>
                <a:ea typeface="Cambria" panose="02040503050406030204" pitchFamily="18" charset="0"/>
                <a:cs typeface="Times New Roman" panose="02020603050405020304" pitchFamily="18" charset="0"/>
              </a:rPr>
              <a:t>, con il quale si chiedeva l'introduzione di una legge elettorale uninominale a doppio turno ispirata al modello francese.</a:t>
            </a:r>
          </a:p>
          <a:p>
            <a:pPr algn="just"/>
            <a:endParaRPr lang="it-IT" dirty="0">
              <a:latin typeface="Times New Roman" panose="02020603050405020304" pitchFamily="18" charset="0"/>
              <a:ea typeface="Cambria" panose="02040503050406030204" pitchFamily="18" charset="0"/>
              <a:cs typeface="Times New Roman" panose="02020603050405020304" pitchFamily="18" charset="0"/>
            </a:endParaRPr>
          </a:p>
          <a:p>
            <a:pPr algn="just"/>
            <a:r>
              <a:rPr lang="it-IT" dirty="0">
                <a:latin typeface="Times New Roman" panose="02020603050405020304" pitchFamily="18" charset="0"/>
                <a:ea typeface="Cambria" panose="02040503050406030204" pitchFamily="18" charset="0"/>
                <a:cs typeface="Times New Roman" panose="02020603050405020304" pitchFamily="18" charset="0"/>
              </a:rPr>
              <a:t>Il 14 gennaio Segni annunciò che dal </a:t>
            </a:r>
            <a:r>
              <a:rPr lang="it-IT" i="1" dirty="0">
                <a:latin typeface="Times New Roman" panose="02020603050405020304" pitchFamily="18" charset="0"/>
                <a:ea typeface="Cambria" panose="02040503050406030204" pitchFamily="18" charset="0"/>
                <a:cs typeface="Times New Roman" panose="02020603050405020304" pitchFamily="18" charset="0"/>
              </a:rPr>
              <a:t>Manifesto</a:t>
            </a:r>
            <a:r>
              <a:rPr lang="it-IT" dirty="0">
                <a:latin typeface="Times New Roman" panose="02020603050405020304" pitchFamily="18" charset="0"/>
                <a:ea typeface="Cambria" panose="02040503050406030204" pitchFamily="18" charset="0"/>
                <a:cs typeface="Times New Roman" panose="02020603050405020304" pitchFamily="18" charset="0"/>
              </a:rPr>
              <a:t> sarebbe nato un nuovo movimento di opinione. Il 22 aprile nacque a Roma il Movimento per la Riforma Elettorale e vi aderiscono circa 130 personalità, di cui la metà parlamentari. L'idea iniziale era quella di raccogliere le firme per una iniziativa di legge popolare, finché un anno dopo si fece strada l'idea di agire per via referendaria.</a:t>
            </a:r>
          </a:p>
          <a:p>
            <a:pPr algn="just">
              <a:lnSpc>
                <a:spcPct val="80000"/>
              </a:lnSpc>
            </a:pPr>
            <a:endParaRPr lang="it-IT" altLang="it-IT" dirty="0">
              <a:latin typeface="Times New Roman" panose="02020603050405020304" pitchFamily="18" charset="0"/>
              <a:cs typeface="Times New Roman" panose="02020603050405020304" pitchFamily="18" charset="0"/>
            </a:endParaRPr>
          </a:p>
          <a:p>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268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il movimento referendario</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2133599"/>
            <a:ext cx="8915400" cy="4196179"/>
          </a:xfrm>
        </p:spPr>
        <p:txBody>
          <a:bodyPr>
            <a:normAutofit/>
          </a:bodyPr>
          <a:lstStyle/>
          <a:p>
            <a:pPr algn="just"/>
            <a:r>
              <a:rPr lang="it-IT" altLang="it-IT" sz="2000" dirty="0">
                <a:latin typeface="Times New Roman" panose="02020603050405020304" pitchFamily="18" charset="0"/>
                <a:cs typeface="Times New Roman" panose="02020603050405020304" pitchFamily="18" charset="0"/>
              </a:rPr>
              <a:t>Il primo referendum fu del 9 giugno 1991 </a:t>
            </a:r>
          </a:p>
          <a:p>
            <a:pPr algn="just"/>
            <a:endParaRPr lang="it-IT" altLang="it-IT" sz="2000" dirty="0">
              <a:latin typeface="Times New Roman" panose="02020603050405020304" pitchFamily="18" charset="0"/>
              <a:cs typeface="Times New Roman" panose="02020603050405020304" pitchFamily="18" charset="0"/>
            </a:endParaRPr>
          </a:p>
          <a:p>
            <a:pPr lvl="1" algn="just"/>
            <a:r>
              <a:rPr lang="it-IT" altLang="it-IT" sz="2000" dirty="0">
                <a:latin typeface="Times New Roman" panose="02020603050405020304" pitchFamily="18" charset="0"/>
                <a:cs typeface="Times New Roman" panose="02020603050405020304" pitchFamily="18" charset="0"/>
              </a:rPr>
              <a:t>abrogare la parte </a:t>
            </a:r>
            <a:r>
              <a:rPr lang="it-IT" sz="2000" dirty="0">
                <a:latin typeface="Times New Roman" panose="02020603050405020304" pitchFamily="18" charset="0"/>
                <a:ea typeface="Cambria" panose="02040503050406030204" pitchFamily="18" charset="0"/>
                <a:cs typeface="Times New Roman" panose="02020603050405020304" pitchFamily="18" charset="0"/>
              </a:rPr>
              <a:t>della legge elettorale che consentiva di esprimere per la Camera dei deputati fino a tre preferenze: la disciplina di risulta avrebbe così permesso l'espressione di una preferenza unica</a:t>
            </a:r>
            <a:endParaRPr lang="it-IT" altLang="it-IT" sz="2000" dirty="0">
              <a:latin typeface="Times New Roman" panose="02020603050405020304" pitchFamily="18" charset="0"/>
              <a:ea typeface="Cambria" panose="02040503050406030204" pitchFamily="18" charset="0"/>
              <a:cs typeface="Times New Roman" panose="02020603050405020304" pitchFamily="18" charset="0"/>
            </a:endParaRPr>
          </a:p>
          <a:p>
            <a:pPr lvl="1" algn="just"/>
            <a:endParaRPr lang="it-IT" altLang="it-IT" sz="2000" dirty="0">
              <a:latin typeface="Times New Roman" panose="02020603050405020304" pitchFamily="18" charset="0"/>
              <a:cs typeface="Times New Roman" panose="02020603050405020304" pitchFamily="18" charset="0"/>
            </a:endParaRPr>
          </a:p>
          <a:p>
            <a:pPr lvl="1" algn="just"/>
            <a:r>
              <a:rPr lang="it-IT" altLang="it-IT" sz="2000" dirty="0">
                <a:latin typeface="Times New Roman" panose="02020603050405020304" pitchFamily="18" charset="0"/>
                <a:cs typeface="Times New Roman" panose="02020603050405020304" pitchFamily="18" charset="0"/>
              </a:rPr>
              <a:t>L'arma che molti partiti utilizzarono per contrastare la consultazione referendaria sulla preferenza unica per la Camera dei deputati fu l'appello per l'astensione – Votò il 62,5 % degli aventi diritto con il 98% a favore del cambiamento</a:t>
            </a:r>
          </a:p>
          <a:p>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664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3200" dirty="0"/>
              <a:t>La lunga transizione: anni Novanta-Duemila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92925" y="1810809"/>
            <a:ext cx="8915400" cy="4423081"/>
          </a:xfrm>
        </p:spPr>
        <p:txBody>
          <a:bodyPr>
            <a:normAutofit/>
          </a:bodyPr>
          <a:lstStyle/>
          <a:p>
            <a:pPr algn="just"/>
            <a:r>
              <a:rPr lang="it-IT" dirty="0">
                <a:latin typeface="Times New Roman" panose="02020603050405020304" pitchFamily="18" charset="0"/>
                <a:cs typeface="Times New Roman" panose="02020603050405020304" pitchFamily="18" charset="0"/>
              </a:rPr>
              <a:t>Gli anni Novanta possono essere considerati a livello mondiale e nazionale  un «decennio in bilico» fra il «rampantismo» degli 80 ed il «realismo» della globalizzazione.</a:t>
            </a:r>
          </a:p>
          <a:p>
            <a:pPr algn="just"/>
            <a:r>
              <a:rPr lang="it-IT" dirty="0">
                <a:latin typeface="Times New Roman" panose="02020603050405020304" pitchFamily="18" charset="0"/>
                <a:cs typeface="Times New Roman" panose="02020603050405020304" pitchFamily="18" charset="0"/>
              </a:rPr>
              <a:t>Un termine che potrebbe rappresentarli: oscillazione fra il passato (vissuto in Italia molto sopra le righe) e un futuro non conosciuto ma che velocemente tende a profilarsi, e non sembra facile. </a:t>
            </a:r>
          </a:p>
          <a:p>
            <a:pPr algn="just"/>
            <a:r>
              <a:rPr lang="it-IT" dirty="0">
                <a:latin typeface="Times New Roman" panose="02020603050405020304" pitchFamily="18" charset="0"/>
                <a:cs typeface="Times New Roman" panose="02020603050405020304" pitchFamily="18" charset="0"/>
              </a:rPr>
              <a:t>Si avvia il processo che ci ha condotto all’Euro ma non ad un’Europa unita. Scoppia la Guerra del Golfo, muoiono Falcone e Borsellino, si firma il trattato di Kyoto. Esplodono gli equilibri della guerra fredda e, in Italia, tangentopoli. </a:t>
            </a:r>
          </a:p>
          <a:p>
            <a:pPr algn="just"/>
            <a:r>
              <a:rPr lang="it-IT" dirty="0">
                <a:latin typeface="Times New Roman" panose="02020603050405020304" pitchFamily="18" charset="0"/>
                <a:cs typeface="Times New Roman" panose="02020603050405020304" pitchFamily="18" charset="0"/>
              </a:rPr>
              <a:t>Fiorello portava il Karaoke nelle piazze d’Italia, Boncompagni teleguidava Ambra negli studi di Non è la Rai, mentre la tv del dolore faceva le prove generali, come avrebbe fatto nel secolo successivo con Cogne, via Poma, Novi Ligure, Erba. </a:t>
            </a:r>
          </a:p>
          <a:p>
            <a:pPr algn="just"/>
            <a:r>
              <a:rPr lang="it-IT" dirty="0">
                <a:latin typeface="Times New Roman" panose="02020603050405020304" pitchFamily="18" charset="0"/>
                <a:cs typeface="Times New Roman" panose="02020603050405020304" pitchFamily="18" charset="0"/>
              </a:rPr>
              <a:t>Altro termine rappresentativo: transizione globale e nazionale</a:t>
            </a: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0943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il movimento referendario</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2133599"/>
            <a:ext cx="8915400" cy="4196179"/>
          </a:xfrm>
        </p:spPr>
        <p:txBody>
          <a:bodyPr>
            <a:normAutofit/>
          </a:bodyPr>
          <a:lstStyle/>
          <a:p>
            <a:pPr algn="just"/>
            <a:r>
              <a:rPr lang="it-IT" altLang="it-IT" sz="2000" dirty="0">
                <a:latin typeface="Times New Roman" panose="02020603050405020304" pitchFamily="18" charset="0"/>
                <a:cs typeface="Times New Roman" panose="02020603050405020304" pitchFamily="18" charset="0"/>
              </a:rPr>
              <a:t>Il secondo referendum si svolse il 18 e 19 aprile 1993</a:t>
            </a:r>
          </a:p>
          <a:p>
            <a:pPr lvl="1" algn="just"/>
            <a:r>
              <a:rPr lang="it-IT" altLang="it-IT" sz="2000" dirty="0">
                <a:latin typeface="Times New Roman" panose="02020603050405020304" pitchFamily="18" charset="0"/>
                <a:cs typeface="Times New Roman" panose="02020603050405020304" pitchFamily="18" charset="0"/>
              </a:rPr>
              <a:t>abrogare il sistema elettorale per l'assegnazione dei seggi al Senato della Repubblica </a:t>
            </a:r>
          </a:p>
          <a:p>
            <a:pPr lvl="1" algn="just"/>
            <a:r>
              <a:rPr lang="it-IT" altLang="it-IT" sz="2000" dirty="0">
                <a:latin typeface="Times New Roman" panose="02020603050405020304" pitchFamily="18" charset="0"/>
                <a:cs typeface="Times New Roman" panose="02020603050405020304" pitchFamily="18" charset="0"/>
              </a:rPr>
              <a:t>Anche in questo caso gli italiani vollero cambiare (82.7% dei favorevoli) passando, al momento solo per il Senato, ad un sistema maggioritario a turno unico. </a:t>
            </a:r>
          </a:p>
          <a:p>
            <a:pPr lvl="1" algn="just"/>
            <a:r>
              <a:rPr lang="it-IT" altLang="it-IT" sz="2000" dirty="0">
                <a:latin typeface="Times New Roman" panose="02020603050405020304" pitchFamily="18" charset="0"/>
                <a:cs typeface="Times New Roman" panose="02020603050405020304" pitchFamily="18" charset="0"/>
              </a:rPr>
              <a:t>In conseguenza vennero approvate le leggi n. 276 e n. 277 del 4 agosto 1993, di riforma elettorale del Senato (la n. 276) e della Camera (la n. 277) che estesero anche alla Camera il medesimo sistema che il referendum aveva determinato per il Senato. </a:t>
            </a:r>
          </a:p>
          <a:p>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968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tangentopoli</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905000"/>
            <a:ext cx="8915400" cy="3723443"/>
          </a:xfrm>
        </p:spPr>
        <p:txBody>
          <a:bodyPr>
            <a:normAutofit lnSpcReduction="10000"/>
          </a:bodyPr>
          <a:lstStyle/>
          <a:p>
            <a:pPr algn="just">
              <a:lnSpc>
                <a:spcPct val="120000"/>
              </a:lnSpc>
            </a:pPr>
            <a:r>
              <a:rPr lang="it-IT" altLang="it-IT" dirty="0">
                <a:latin typeface="Times New Roman" panose="02020603050405020304" pitchFamily="18" charset="0"/>
                <a:cs typeface="Times New Roman" panose="02020603050405020304" pitchFamily="18" charset="0"/>
              </a:rPr>
              <a:t>Tutto iniziò il 17 febbraio 1992 quando venne arrestato per una tangente di 7.000 di Lire Mario Chiesa (Pio Albergo Trivulzio di Milano – socialista). La Procura di Milano aprì così un'inchiesta destinata a segnare la fine della Prima Repubblica. </a:t>
            </a:r>
          </a:p>
          <a:p>
            <a:pPr algn="just">
              <a:lnSpc>
                <a:spcPct val="120000"/>
              </a:lnSpc>
            </a:pPr>
            <a:endParaRPr lang="it-IT" altLang="it-IT" dirty="0">
              <a:latin typeface="Times New Roman" panose="02020603050405020304" pitchFamily="18" charset="0"/>
              <a:cs typeface="Times New Roman" panose="02020603050405020304" pitchFamily="18" charset="0"/>
            </a:endParaRPr>
          </a:p>
          <a:p>
            <a:pPr algn="just">
              <a:lnSpc>
                <a:spcPct val="120000"/>
              </a:lnSpc>
            </a:pPr>
            <a:r>
              <a:rPr lang="it-IT" altLang="it-IT" dirty="0">
                <a:latin typeface="Times New Roman" panose="02020603050405020304" pitchFamily="18" charset="0"/>
                <a:cs typeface="Times New Roman" panose="02020603050405020304" pitchFamily="18" charset="0"/>
              </a:rPr>
              <a:t>Emergeva un sistema tentacolare e pervasivo a tutti i livelli della politica che pose in luce  come quel meccanismo consenso-debito pubblico era da tempo diventato anche finanziamento partito-tangente-appalto pubblico-consenso</a:t>
            </a:r>
          </a:p>
          <a:p>
            <a:pPr algn="just">
              <a:lnSpc>
                <a:spcPct val="120000"/>
              </a:lnSpc>
            </a:pPr>
            <a:endParaRPr lang="it-IT" altLang="it-IT" dirty="0">
              <a:latin typeface="Times New Roman" panose="02020603050405020304" pitchFamily="18" charset="0"/>
              <a:cs typeface="Times New Roman" panose="02020603050405020304" pitchFamily="18" charset="0"/>
            </a:endParaRPr>
          </a:p>
          <a:p>
            <a:pPr algn="just">
              <a:lnSpc>
                <a:spcPct val="120000"/>
              </a:lnSpc>
            </a:pPr>
            <a:r>
              <a:rPr lang="it-IT" altLang="it-IT" dirty="0">
                <a:latin typeface="Times New Roman" panose="02020603050405020304" pitchFamily="18" charset="0"/>
                <a:cs typeface="Times New Roman" panose="02020603050405020304" pitchFamily="18" charset="0"/>
              </a:rPr>
              <a:t>Nel 1992 (governo </a:t>
            </a:r>
            <a:r>
              <a:rPr lang="it-IT" altLang="it-IT" dirty="0" err="1">
                <a:latin typeface="Times New Roman" panose="02020603050405020304" pitchFamily="18" charset="0"/>
                <a:cs typeface="Times New Roman" panose="02020603050405020304" pitchFamily="18" charset="0"/>
              </a:rPr>
              <a:t>G.Amato</a:t>
            </a:r>
            <a:r>
              <a:rPr lang="it-IT" altLang="it-IT" dirty="0">
                <a:latin typeface="Times New Roman" panose="02020603050405020304" pitchFamily="18" charset="0"/>
                <a:cs typeface="Times New Roman" panose="02020603050405020304" pitchFamily="18" charset="0"/>
              </a:rPr>
              <a:t>) arrivano alla Camera dei Deputati 385 richieste di autorizzazioni a procedere e 155 al Senato</a:t>
            </a:r>
          </a:p>
          <a:p>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tangentopoli</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970844"/>
            <a:ext cx="8915400" cy="4136994"/>
          </a:xfrm>
        </p:spPr>
        <p:txBody>
          <a:bodyPr>
            <a:normAutofit/>
          </a:bodyPr>
          <a:lstStyle/>
          <a:p>
            <a:pPr algn="just">
              <a:lnSpc>
                <a:spcPct val="120000"/>
              </a:lnSpc>
            </a:pPr>
            <a:r>
              <a:rPr lang="it-IT" altLang="it-IT" dirty="0">
                <a:latin typeface="Times New Roman" panose="02020603050405020304" pitchFamily="18" charset="0"/>
                <a:cs typeface="Times New Roman" panose="02020603050405020304" pitchFamily="18" charset="0"/>
              </a:rPr>
              <a:t>I tentativi di Craxi di chiamare tutta la classe politica alla “correità” – e dunque a una assoluzione di fatto – caddero nel vuoto. </a:t>
            </a:r>
          </a:p>
          <a:p>
            <a:pPr algn="just">
              <a:lnSpc>
                <a:spcPct val="120000"/>
              </a:lnSpc>
            </a:pPr>
            <a:endParaRPr lang="it-IT" altLang="it-IT" dirty="0">
              <a:latin typeface="Times New Roman" panose="02020603050405020304" pitchFamily="18" charset="0"/>
              <a:cs typeface="Times New Roman" panose="02020603050405020304" pitchFamily="18" charset="0"/>
            </a:endParaRPr>
          </a:p>
          <a:p>
            <a:pPr algn="just">
              <a:lnSpc>
                <a:spcPct val="120000"/>
              </a:lnSpc>
            </a:pPr>
            <a:r>
              <a:rPr lang="it-IT" altLang="it-IT" dirty="0">
                <a:latin typeface="Times New Roman" panose="02020603050405020304" pitchFamily="18" charset="0"/>
                <a:cs typeface="Times New Roman" panose="02020603050405020304" pitchFamily="18" charset="0"/>
              </a:rPr>
              <a:t>Fu una sorta di “diretta” della fine di un sistema politico che deve far riflettere su come la spinta giustizialista del Paese stesse condannando una classe politica, assolvendo se stesso </a:t>
            </a:r>
          </a:p>
          <a:p>
            <a:pPr algn="just">
              <a:lnSpc>
                <a:spcPct val="120000"/>
              </a:lnSpc>
            </a:pPr>
            <a:endParaRPr lang="it-IT" altLang="it-IT" dirty="0">
              <a:latin typeface="Times New Roman" panose="02020603050405020304" pitchFamily="18" charset="0"/>
              <a:cs typeface="Times New Roman" panose="02020603050405020304" pitchFamily="18" charset="0"/>
            </a:endParaRPr>
          </a:p>
          <a:p>
            <a:pPr algn="just">
              <a:lnSpc>
                <a:spcPct val="120000"/>
              </a:lnSpc>
            </a:pPr>
            <a:r>
              <a:rPr lang="it-IT" altLang="it-IT" dirty="0">
                <a:latin typeface="Times New Roman" panose="02020603050405020304" pitchFamily="18" charset="0"/>
                <a:cs typeface="Times New Roman" panose="02020603050405020304" pitchFamily="18" charset="0"/>
              </a:rPr>
              <a:t>Grandi e piccoli industriali avevano tratto grandi benefici quando la tangente richiesta (1-10%) era largamente compensata dalla possibilità di vendere i prodotti o i servizi a prezzi fuori mercato, potendo rivedere in corso d’opera i costi iniziali </a:t>
            </a:r>
          </a:p>
          <a:p>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965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le stragi di mafia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680838"/>
            <a:ext cx="8915400" cy="3965359"/>
          </a:xfrm>
        </p:spPr>
        <p:txBody>
          <a:bodyPr>
            <a:normAutofit/>
          </a:bodyPr>
          <a:lstStyle/>
          <a:p>
            <a:pPr algn="just">
              <a:lnSpc>
                <a:spcPct val="80000"/>
              </a:lnSpc>
            </a:pPr>
            <a:r>
              <a:rPr lang="it-IT" altLang="it-IT" dirty="0">
                <a:latin typeface="Times New Roman" panose="02020603050405020304" pitchFamily="18" charset="0"/>
                <a:cs typeface="Times New Roman" panose="02020603050405020304" pitchFamily="18" charset="0"/>
              </a:rPr>
              <a:t>Il tramonto della “Prima Repubblica” fu segnato da un violento attacco della criminalità organizzata contro lo stato. </a:t>
            </a:r>
          </a:p>
          <a:p>
            <a:pPr algn="just">
              <a:lnSpc>
                <a:spcPct val="80000"/>
              </a:lnSpc>
            </a:pPr>
            <a:endParaRPr lang="it-IT" altLang="it-IT" dirty="0">
              <a:latin typeface="Times New Roman" panose="02020603050405020304" pitchFamily="18" charset="0"/>
              <a:cs typeface="Times New Roman" panose="02020603050405020304" pitchFamily="18" charset="0"/>
            </a:endParaRPr>
          </a:p>
          <a:p>
            <a:pPr algn="just">
              <a:lnSpc>
                <a:spcPct val="80000"/>
              </a:lnSpc>
            </a:pPr>
            <a:r>
              <a:rPr lang="it-IT" altLang="it-IT" dirty="0">
                <a:latin typeface="Times New Roman" panose="02020603050405020304" pitchFamily="18" charset="0"/>
                <a:cs typeface="Times New Roman" panose="02020603050405020304" pitchFamily="18" charset="0"/>
              </a:rPr>
              <a:t>Negli anni precedenti essa si era rafforzata e fatta più aggressiva, estendendo il proprio raggio d'azione ben al di là del meridione d'Italia, non da ultimo grazie ai contatti col sottobosco partitico e alle rivalità interne alla magistratura. </a:t>
            </a:r>
          </a:p>
          <a:p>
            <a:pPr algn="just">
              <a:lnSpc>
                <a:spcPct val="80000"/>
              </a:lnSpc>
            </a:pPr>
            <a:endParaRPr lang="it-IT" altLang="it-IT" dirty="0">
              <a:latin typeface="Times New Roman" panose="02020603050405020304" pitchFamily="18" charset="0"/>
              <a:cs typeface="Times New Roman" panose="02020603050405020304" pitchFamily="18" charset="0"/>
            </a:endParaRPr>
          </a:p>
          <a:p>
            <a:pPr algn="just">
              <a:lnSpc>
                <a:spcPct val="80000"/>
              </a:lnSpc>
            </a:pPr>
            <a:r>
              <a:rPr lang="it-IT" altLang="it-IT" dirty="0">
                <a:latin typeface="Times New Roman" panose="02020603050405020304" pitchFamily="18" charset="0"/>
                <a:cs typeface="Times New Roman" panose="02020603050405020304" pitchFamily="18" charset="0"/>
              </a:rPr>
              <a:t>In una prima fase, nel momento in cui lo Stato provò a sviluppare un più deciso sforzo, attuò una serie di omicidi di carattere intimidatorio (giudice Rosario Livatino, ucciso nel 1990) tesi a contrastare a sua volta il fenomeno del pentitismo.</a:t>
            </a:r>
          </a:p>
          <a:p>
            <a:pPr marL="0" indent="0" algn="just">
              <a:lnSpc>
                <a:spcPct val="80000"/>
              </a:lnSpc>
              <a:buNone/>
            </a:pPr>
            <a:endParaRPr lang="it-IT" altLang="it-IT" dirty="0">
              <a:latin typeface="Times New Roman" panose="02020603050405020304" pitchFamily="18" charset="0"/>
              <a:cs typeface="Times New Roman" panose="02020603050405020304" pitchFamily="18" charset="0"/>
            </a:endParaRPr>
          </a:p>
          <a:p>
            <a:pPr algn="just">
              <a:lnSpc>
                <a:spcPct val="80000"/>
              </a:lnSpc>
            </a:pPr>
            <a:r>
              <a:rPr lang="it-IT" dirty="0">
                <a:latin typeface="Times New Roman" panose="02020603050405020304" pitchFamily="18" charset="0"/>
                <a:cs typeface="Times New Roman" panose="02020603050405020304" pitchFamily="18" charset="0"/>
              </a:rPr>
              <a:t>In una seconda fase, n</a:t>
            </a:r>
            <a:r>
              <a:rPr lang="it-IT" altLang="it-IT" dirty="0">
                <a:latin typeface="Times New Roman" panose="02020603050405020304" pitchFamily="18" charset="0"/>
                <a:cs typeface="Times New Roman" panose="02020603050405020304" pitchFamily="18" charset="0"/>
              </a:rPr>
              <a:t>el 1992-93, al momento della dissoluzione del sistema dei partiti e della rappresentanza tradizionale anche per l’incertezza che poteva prendere la situazione generale nel Paese, la mafia reagì allo Stato con le stragi</a:t>
            </a:r>
          </a:p>
          <a:p>
            <a:pPr algn="just">
              <a:lnSpc>
                <a:spcPct val="80000"/>
              </a:lnSpc>
            </a:pPr>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22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le stragi di mafia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679533"/>
            <a:ext cx="8915400" cy="4231689"/>
          </a:xfrm>
        </p:spPr>
        <p:txBody>
          <a:bodyPr>
            <a:normAutofit/>
          </a:bodyPr>
          <a:lstStyle/>
          <a:p>
            <a:pPr algn="just"/>
            <a:r>
              <a:rPr lang="it-IT" altLang="it-IT" dirty="0">
                <a:latin typeface="Times New Roman" panose="02020603050405020304" pitchFamily="18" charset="0"/>
                <a:cs typeface="Times New Roman" panose="02020603050405020304" pitchFamily="18" charset="0"/>
              </a:rPr>
              <a:t>Mentre il parlamento era impegnato nella elezione del nuovo Presidente della Repubblica (Oscar Luigi Scalfaro, 23 maggio 1992) la mafia uccideva il giudice Giovanni Falcone, insieme alla moglie e alla scorta. </a:t>
            </a:r>
          </a:p>
          <a:p>
            <a:pPr algn="just"/>
            <a:r>
              <a:rPr lang="it-IT" altLang="it-IT" dirty="0">
                <a:latin typeface="Times New Roman" panose="02020603050405020304" pitchFamily="18" charset="0"/>
                <a:cs typeface="Times New Roman" panose="02020603050405020304" pitchFamily="18" charset="0"/>
              </a:rPr>
              <a:t>Pochi giorni dopo l'insediamento del governo Amato era la volta di Paolo Borsellino, ucciso con un'autobomba sotto casa della madre.</a:t>
            </a:r>
          </a:p>
          <a:p>
            <a:pPr algn="just"/>
            <a:r>
              <a:rPr lang="it-IT" altLang="it-IT" dirty="0">
                <a:latin typeface="Times New Roman" panose="02020603050405020304" pitchFamily="18" charset="0"/>
                <a:cs typeface="Times New Roman" panose="02020603050405020304" pitchFamily="18" charset="0"/>
              </a:rPr>
              <a:t>La reazione dello Stato portò ad inviare 7000 soldati in Sicilia per affiancare le forze dell'ordine varando speciali misure antimafia; nel gennaio 1993 fu arrestato il capo di Cosa Nostra, Totò Riina, cui fece seguito la cattura di Michele Zaza e Nitto Santapaola. </a:t>
            </a:r>
          </a:p>
          <a:p>
            <a:pPr algn="just"/>
            <a:r>
              <a:rPr lang="it-IT" altLang="it-IT" dirty="0">
                <a:latin typeface="Times New Roman" panose="02020603050405020304" pitchFamily="18" charset="0"/>
                <a:cs typeface="Times New Roman" panose="02020603050405020304" pitchFamily="18" charset="0"/>
              </a:rPr>
              <a:t>La reazione mafiosa fu di mettere in atto un terrorismo violento, segnato dalle esplosioni di Firenze, Roma e </a:t>
            </a:r>
            <a:r>
              <a:rPr lang="it-IT" altLang="it-IT">
                <a:latin typeface="Times New Roman" panose="02020603050405020304" pitchFamily="18" charset="0"/>
                <a:cs typeface="Times New Roman" panose="02020603050405020304" pitchFamily="18" charset="0"/>
              </a:rPr>
              <a:t>Milano. Per </a:t>
            </a:r>
            <a:r>
              <a:rPr lang="it-IT" altLang="it-IT" dirty="0">
                <a:latin typeface="Times New Roman" panose="02020603050405020304" pitchFamily="18" charset="0"/>
                <a:cs typeface="Times New Roman" panose="02020603050405020304" pitchFamily="18" charset="0"/>
              </a:rPr>
              <a:t>la prima volta le stragi sono fuori dalla Sicilia; 10 morti e 74 feriti solo a Via dei Georgofili, a Roma (San Giorgio al </a:t>
            </a:r>
            <a:r>
              <a:rPr lang="it-IT" altLang="it-IT" dirty="0" err="1">
                <a:latin typeface="Times New Roman" panose="02020603050405020304" pitchFamily="18" charset="0"/>
                <a:cs typeface="Times New Roman" panose="02020603050405020304" pitchFamily="18" charset="0"/>
              </a:rPr>
              <a:t>Velabro</a:t>
            </a:r>
            <a:r>
              <a:rPr lang="it-IT" altLang="it-IT" dirty="0">
                <a:latin typeface="Times New Roman" panose="02020603050405020304" pitchFamily="18" charset="0"/>
                <a:cs typeface="Times New Roman" panose="02020603050405020304" pitchFamily="18" charset="0"/>
              </a:rPr>
              <a:t> e San Giovanni) e Milano (Via Palestro)</a:t>
            </a:r>
          </a:p>
          <a:p>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818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anni Novanta-Duemila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589103"/>
            <a:ext cx="8915400" cy="4845994"/>
          </a:xfrm>
        </p:spPr>
        <p:txBody>
          <a:bodyPr>
            <a:normAutofit/>
          </a:bodyPr>
          <a:lstStyle/>
          <a:p>
            <a:pPr algn="just">
              <a:lnSpc>
                <a:spcPct val="110000"/>
              </a:lnSpc>
            </a:pPr>
            <a:r>
              <a:rPr lang="it-IT" altLang="it-IT" sz="1900" dirty="0">
                <a:latin typeface="Times New Roman" panose="02020603050405020304" pitchFamily="18" charset="0"/>
                <a:cs typeface="Times New Roman" panose="02020603050405020304" pitchFamily="18" charset="0"/>
              </a:rPr>
              <a:t>Con le elezioni del 1994 termina il sistema politico per come si era formato a partire dal 18 aprile 1948</a:t>
            </a:r>
          </a:p>
          <a:p>
            <a:pPr algn="just">
              <a:lnSpc>
                <a:spcPct val="110000"/>
              </a:lnSpc>
            </a:pPr>
            <a:endParaRPr lang="it-IT" altLang="it-IT" sz="1900" dirty="0">
              <a:latin typeface="Times New Roman" panose="02020603050405020304" pitchFamily="18" charset="0"/>
              <a:cs typeface="Times New Roman" panose="02020603050405020304" pitchFamily="18" charset="0"/>
            </a:endParaRPr>
          </a:p>
          <a:p>
            <a:pPr algn="just">
              <a:lnSpc>
                <a:spcPct val="110000"/>
              </a:lnSpc>
            </a:pPr>
            <a:r>
              <a:rPr lang="it-IT" altLang="it-IT" sz="1900" dirty="0">
                <a:latin typeface="Times New Roman" panose="02020603050405020304" pitchFamily="18" charset="0"/>
                <a:cs typeface="Times New Roman" panose="02020603050405020304" pitchFamily="18" charset="0"/>
              </a:rPr>
              <a:t>Parlare di fine della I Repubblica è improprio perché l’impianto istituzionale disegnato nella Costituzione nel 1947  muta solo con le modifiche alla legge elettorale: non si crea un sistema bipolare maggioritario. </a:t>
            </a:r>
          </a:p>
          <a:p>
            <a:pPr algn="just">
              <a:lnSpc>
                <a:spcPct val="110000"/>
              </a:lnSpc>
            </a:pPr>
            <a:endParaRPr lang="it-IT" altLang="it-IT" sz="1900" dirty="0">
              <a:latin typeface="Times New Roman" panose="02020603050405020304" pitchFamily="18" charset="0"/>
              <a:cs typeface="Times New Roman" panose="02020603050405020304" pitchFamily="18" charset="0"/>
            </a:endParaRPr>
          </a:p>
          <a:p>
            <a:pPr algn="just">
              <a:lnSpc>
                <a:spcPct val="110000"/>
              </a:lnSpc>
            </a:pPr>
            <a:r>
              <a:rPr lang="it-IT" altLang="it-IT" sz="1900" dirty="0">
                <a:latin typeface="Times New Roman" panose="02020603050405020304" pitchFamily="18" charset="0"/>
                <a:cs typeface="Times New Roman" panose="02020603050405020304" pitchFamily="18" charset="0"/>
              </a:rPr>
              <a:t>Diverso se facciamo riferimento alla fine della Repubblica dei partiti come soggetti fondanti la Repubblica (1989-1991)</a:t>
            </a: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637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anni Novanta-Duemila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589103"/>
            <a:ext cx="8915400" cy="4845994"/>
          </a:xfrm>
        </p:spPr>
        <p:txBody>
          <a:bodyPr>
            <a:normAutofit/>
          </a:bodyPr>
          <a:lstStyle/>
          <a:p>
            <a:pPr algn="just">
              <a:lnSpc>
                <a:spcPct val="110000"/>
              </a:lnSpc>
            </a:pPr>
            <a:r>
              <a:rPr lang="it-IT" altLang="it-IT" dirty="0">
                <a:latin typeface="Times New Roman" panose="02020603050405020304" pitchFamily="18" charset="0"/>
                <a:cs typeface="Times New Roman" panose="02020603050405020304" pitchFamily="18" charset="0"/>
              </a:rPr>
              <a:t>In questo secondo caso: </a:t>
            </a:r>
          </a:p>
          <a:p>
            <a:pPr lvl="1" algn="just">
              <a:lnSpc>
                <a:spcPct val="110000"/>
              </a:lnSpc>
            </a:pPr>
            <a:r>
              <a:rPr lang="it-IT" altLang="it-IT" dirty="0">
                <a:latin typeface="Times New Roman" panose="02020603050405020304" pitchFamily="18" charset="0"/>
                <a:cs typeface="Times New Roman" panose="02020603050405020304" pitchFamily="18" charset="0"/>
              </a:rPr>
              <a:t>Inizia la lunga trasformazione del PCI. A partire dal congresso di Roma del marzo 1989, Achille Occhetto avviò la trasformazione del PCI in una formazione socialdemocratica e riformatrice. Il processo fu ultimato nel gennaio 1991 col cambio del nome in Partito democratico della sinistra e al prezzo della scissione dell'ala facente di Armando Cossutta e Fausto Bertinotti, che creò il Partito della rifondazione comunista</a:t>
            </a:r>
          </a:p>
          <a:p>
            <a:pPr lvl="1" algn="just">
              <a:lnSpc>
                <a:spcPct val="110000"/>
              </a:lnSpc>
            </a:pPr>
            <a:r>
              <a:rPr lang="it-IT" altLang="it-IT" dirty="0">
                <a:latin typeface="Times New Roman" panose="02020603050405020304" pitchFamily="18" charset="0"/>
                <a:cs typeface="Times New Roman" panose="02020603050405020304" pitchFamily="18" charset="0"/>
              </a:rPr>
              <a:t>Si afferma stabilmente il movimento leghista</a:t>
            </a:r>
          </a:p>
          <a:p>
            <a:pPr lvl="1" algn="just">
              <a:lnSpc>
                <a:spcPct val="110000"/>
              </a:lnSpc>
            </a:pPr>
            <a:r>
              <a:rPr lang="it-IT" altLang="it-IT" dirty="0">
                <a:latin typeface="Times New Roman" panose="02020603050405020304" pitchFamily="18" charset="0"/>
                <a:cs typeface="Times New Roman" panose="02020603050405020304" pitchFamily="18" charset="0"/>
              </a:rPr>
              <a:t>La Rete di L. Orlando spezza l’unità dei cattolici (non è riconducibile in tutto alla DC) avviandone la disgregazione. Raccoglie un’area di centro e di sinistra. Si dichiara un «partito a termine». Scompare nel 1999</a:t>
            </a:r>
          </a:p>
          <a:p>
            <a:pPr lvl="1" algn="just">
              <a:lnSpc>
                <a:spcPct val="110000"/>
              </a:lnSpc>
            </a:pPr>
            <a:r>
              <a:rPr lang="it-IT" altLang="it-IT" dirty="0">
                <a:latin typeface="Times New Roman" panose="02020603050405020304" pitchFamily="18" charset="0"/>
                <a:cs typeface="Times New Roman" panose="02020603050405020304" pitchFamily="18" charset="0"/>
              </a:rPr>
              <a:t>Il PSI si scioglie e/o viene di fatto sciolto dalle indagini rifluendo in partiti minori (SI), nel Polo delle Libertà</a:t>
            </a:r>
          </a:p>
          <a:p>
            <a:pPr lvl="1" algn="just">
              <a:lnSpc>
                <a:spcPct val="110000"/>
              </a:lnSpc>
            </a:pPr>
            <a:r>
              <a:rPr lang="it-IT" altLang="it-IT" dirty="0">
                <a:latin typeface="Times New Roman" panose="02020603050405020304" pitchFamily="18" charset="0"/>
                <a:cs typeface="Times New Roman" panose="02020603050405020304" pitchFamily="18" charset="0"/>
              </a:rPr>
              <a:t>Il MSI compie il suo salto e si trasforma (gennaio 1994) in Alleanza Nazionale</a:t>
            </a: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8316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anni Novanta-Duemila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p:txBody>
          <a:bodyPr>
            <a:normAutofit/>
          </a:bodyPr>
          <a:lstStyle/>
          <a:p>
            <a:pPr algn="just"/>
            <a:r>
              <a:rPr lang="it-IT" altLang="it-IT" dirty="0">
                <a:latin typeface="Times New Roman" panose="02020603050405020304" pitchFamily="18" charset="0"/>
                <a:cs typeface="Times New Roman" panose="02020603050405020304" pitchFamily="18" charset="0"/>
              </a:rPr>
              <a:t>In uno spazio politico svuotato e disaggregato, profondamente diverso dal precedente anche dal punto di vista sociale, si inserisce Silvio Berlusconi: </a:t>
            </a:r>
            <a:r>
              <a:rPr lang="it-IT" dirty="0">
                <a:latin typeface="Times New Roman" panose="02020603050405020304" pitchFamily="18" charset="0"/>
                <a:cs typeface="Times New Roman" panose="02020603050405020304" pitchFamily="18" charset="0"/>
              </a:rPr>
              <a:t>il 26 gennaio 1994, a reti Fininvest unificate, in 9 minuti, segnò il destino politico degli italiani. </a:t>
            </a:r>
          </a:p>
          <a:p>
            <a:pPr algn="just"/>
            <a:r>
              <a:rPr lang="it-IT" dirty="0">
                <a:latin typeface="Times New Roman" panose="02020603050405020304" pitchFamily="18" charset="0"/>
                <a:cs typeface="Times New Roman" panose="02020603050405020304" pitchFamily="18" charset="0"/>
              </a:rPr>
              <a:t>Nasce Forza Italia, un partito nuovo rispetto al passato che si inserisce appieno nell’Italia di quegli anni.</a:t>
            </a:r>
          </a:p>
          <a:p>
            <a:pPr algn="just"/>
            <a:r>
              <a:rPr lang="it-IT" dirty="0">
                <a:latin typeface="Times New Roman" panose="02020603050405020304" pitchFamily="18" charset="0"/>
                <a:cs typeface="Times New Roman" panose="02020603050405020304" pitchFamily="18" charset="0"/>
              </a:rPr>
              <a:t>Due mesi dopo vinse le elezioni con il nuovo sistema elettorale misto, raccogliendo un larghissimo consenso attorno alla colazione «Popolo delle Libertà» di cui fu il leader indiscusso </a:t>
            </a:r>
          </a:p>
          <a:p>
            <a:pPr lvl="1" algn="just"/>
            <a:r>
              <a:rPr lang="it-IT" dirty="0">
                <a:latin typeface="Times New Roman" panose="02020603050405020304" pitchFamily="18" charset="0"/>
                <a:cs typeface="Times New Roman" panose="02020603050405020304" pitchFamily="18" charset="0"/>
              </a:rPr>
              <a:t>in realtà erano due coalizioni una per il centro nord – Forza Italia e Lega Nord, ed una per il centro sud – Forza Italia e Alleanza Nazionale, denominata Polo del Buon Governo, per l’impossibilità in questa fase di far coesistere il secessionismo di Bossi con il nazionalismo di Fini</a:t>
            </a:r>
          </a:p>
          <a:p>
            <a:endParaRPr lang="it-IT" dirty="0"/>
          </a:p>
          <a:p>
            <a:endParaRPr lang="it-IT" dirty="0"/>
          </a:p>
          <a:p>
            <a:endParaRPr lang="it-IT" altLang="it-IT" dirty="0">
              <a:latin typeface="Cambria" panose="02040503050406030204" pitchFamily="18" charset="0"/>
            </a:endParaRP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9253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anni Novanta-Duemila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p:txBody>
          <a:bodyPr>
            <a:normAutofit/>
          </a:bodyPr>
          <a:lstStyle/>
          <a:p>
            <a:pPr algn="just">
              <a:lnSpc>
                <a:spcPct val="120000"/>
              </a:lnSpc>
            </a:pPr>
            <a:r>
              <a:rPr lang="it-IT" dirty="0">
                <a:latin typeface="Times New Roman" panose="02020603050405020304" pitchFamily="18" charset="0"/>
                <a:cs typeface="Times New Roman" panose="02020603050405020304" pitchFamily="18" charset="0"/>
              </a:rPr>
              <a:t>In questa fase il primo governo Berlusconi fu fragile, durò solo sette mesi, ma segnò l’inizio di una nuova storia politica. </a:t>
            </a:r>
          </a:p>
          <a:p>
            <a:pPr algn="just">
              <a:lnSpc>
                <a:spcPct val="120000"/>
              </a:lnSpc>
            </a:pPr>
            <a:r>
              <a:rPr lang="it-IT" dirty="0">
                <a:latin typeface="Times New Roman" panose="02020603050405020304" pitchFamily="18" charset="0"/>
                <a:cs typeface="Times New Roman" panose="02020603050405020304" pitchFamily="18" charset="0"/>
              </a:rPr>
              <a:t>Alle elezioni del 1996 si presentò come Polo per le Libertà (FI, AN, CCD ma non la Lega – perse a favore de L’Ulivo) </a:t>
            </a:r>
          </a:p>
          <a:p>
            <a:pPr algn="just">
              <a:lnSpc>
                <a:spcPct val="120000"/>
              </a:lnSpc>
            </a:pPr>
            <a:r>
              <a:rPr lang="it-IT" dirty="0">
                <a:latin typeface="Times New Roman" panose="02020603050405020304" pitchFamily="18" charset="0"/>
                <a:cs typeface="Times New Roman" panose="02020603050405020304" pitchFamily="18" charset="0"/>
              </a:rPr>
              <a:t>Poi come Casa delle Libertà (elezioni del 2001 con FI, AN, CCD, Lega Nord, Nuovo PSI, PRI ed altri – vinse contro L’Ulivo e con «Il contratto con gli italiani», formando il governo più lungo della Repubblica). </a:t>
            </a:r>
          </a:p>
          <a:p>
            <a:pPr algn="just">
              <a:lnSpc>
                <a:spcPct val="120000"/>
              </a:lnSpc>
            </a:pPr>
            <a:r>
              <a:rPr lang="it-IT" dirty="0">
                <a:latin typeface="Times New Roman" panose="02020603050405020304" pitchFamily="18" charset="0"/>
                <a:cs typeface="Times New Roman" panose="02020603050405020304" pitchFamily="18" charset="0"/>
              </a:rPr>
              <a:t>Diventerà poi Popolo delle Libertà vincendo le elezioni del 2008</a:t>
            </a:r>
          </a:p>
          <a:p>
            <a:endParaRPr lang="it-IT" dirty="0"/>
          </a:p>
          <a:p>
            <a:endParaRPr lang="it-IT" dirty="0"/>
          </a:p>
          <a:p>
            <a:endParaRPr lang="it-IT" altLang="it-IT" dirty="0">
              <a:latin typeface="Cambria" panose="02040503050406030204" pitchFamily="18" charset="0"/>
            </a:endParaRP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1794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EBDAB3-71D5-4A40-86EA-A3BE673BBE56}"/>
              </a:ext>
            </a:extLst>
          </p:cNvPr>
          <p:cNvSpPr>
            <a:spLocks noGrp="1"/>
          </p:cNvSpPr>
          <p:nvPr>
            <p:ph type="title"/>
          </p:nvPr>
        </p:nvSpPr>
        <p:spPr/>
        <p:txBody>
          <a:bodyPr>
            <a:normAutofit/>
          </a:bodyPr>
          <a:lstStyle/>
          <a:p>
            <a:r>
              <a:rPr lang="it-IT" sz="2800" dirty="0"/>
              <a:t>La lunga transizione: anni Novanta-Duemila</a:t>
            </a:r>
          </a:p>
        </p:txBody>
      </p:sp>
      <p:sp>
        <p:nvSpPr>
          <p:cNvPr id="3" name="Segnaposto contenuto 2">
            <a:extLst>
              <a:ext uri="{FF2B5EF4-FFF2-40B4-BE49-F238E27FC236}">
                <a16:creationId xmlns:a16="http://schemas.microsoft.com/office/drawing/2014/main" id="{7713BC42-353F-4ABC-86BB-011E9134F9FD}"/>
              </a:ext>
            </a:extLst>
          </p:cNvPr>
          <p:cNvSpPr>
            <a:spLocks noGrp="1"/>
          </p:cNvSpPr>
          <p:nvPr>
            <p:ph idx="1"/>
          </p:nvPr>
        </p:nvSpPr>
        <p:spPr/>
        <p:txBody>
          <a:bodyPr>
            <a:normAutofit/>
          </a:bodyPr>
          <a:lstStyle/>
          <a:p>
            <a:pPr algn="just"/>
            <a:r>
              <a:rPr lang="it-IT" dirty="0">
                <a:latin typeface="Times New Roman" panose="02020603050405020304" pitchFamily="18" charset="0"/>
                <a:cs typeface="Times New Roman" panose="02020603050405020304" pitchFamily="18" charset="0"/>
              </a:rPr>
              <a:t>Negli anni 90 ci furono tre scadenze elettorali (1992, 1994, 1996), aspetto sintomatico di una fase transitoria, ma anche della definizione di nuove identità nella rappresentanza attraverso partiti del tutto differenti dal passato. </a:t>
            </a:r>
            <a:endParaRPr lang="it-IT" alt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Tra il 1992 e il 1996 si susseguono governi «tecnici» (Amato, Ciampi, Dini) con un breve governo Berlusconi nel 1994. Coincidono con: Mani Pulite, approvazione legge maggioritaria, risanamento economico, Maastricht</a:t>
            </a:r>
          </a:p>
          <a:p>
            <a:pPr algn="just"/>
            <a:r>
              <a:rPr lang="it-IT" dirty="0">
                <a:latin typeface="Times New Roman" panose="02020603050405020304" pitchFamily="18" charset="0"/>
                <a:cs typeface="Times New Roman" panose="02020603050405020304" pitchFamily="18" charset="0"/>
              </a:rPr>
              <a:t>Tra il 1996 e il 2001 governi di centro sinistra «Ulivo» (Prodi, D’Alema, Amato) con le opposizioni a destra del Polo delle Libertà e a sinistra (dal 1998) Rifondazione Comunista. Risanamento finanziario e adesione moneta unica europea (1998)</a:t>
            </a:r>
          </a:p>
          <a:p>
            <a:pPr algn="just"/>
            <a:r>
              <a:rPr lang="it-IT" dirty="0">
                <a:latin typeface="Times New Roman" panose="02020603050405020304" pitchFamily="18" charset="0"/>
                <a:cs typeface="Times New Roman" panose="02020603050405020304" pitchFamily="18" charset="0"/>
              </a:rPr>
              <a:t>Dal 2001 al 2006 governi di centro destra «Polo per le Libertà», governi Berlusconi. </a:t>
            </a:r>
          </a:p>
          <a:p>
            <a:pPr algn="just"/>
            <a:r>
              <a:rPr lang="it-IT" dirty="0">
                <a:latin typeface="Times New Roman" panose="02020603050405020304" pitchFamily="18" charset="0"/>
                <a:cs typeface="Times New Roman" panose="02020603050405020304" pitchFamily="18" charset="0"/>
              </a:rPr>
              <a:t>Non c’è stata una rottura costituzionale, tanto meno istituzionale.</a:t>
            </a:r>
          </a:p>
          <a:p>
            <a:endParaRPr lang="it-IT" dirty="0"/>
          </a:p>
        </p:txBody>
      </p:sp>
      <p:pic>
        <p:nvPicPr>
          <p:cNvPr id="4" name="Picture 2" descr="Logo Università degli Studi di Teramo">
            <a:extLst>
              <a:ext uri="{FF2B5EF4-FFF2-40B4-BE49-F238E27FC236}">
                <a16:creationId xmlns:a16="http://schemas.microsoft.com/office/drawing/2014/main" id="{10F2E83C-680E-4BF2-825A-D8589E3AF1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41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3200" dirty="0"/>
              <a:t>La lunga transizione: anni Novanta-Duemila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446245" y="1509204"/>
            <a:ext cx="9058367" cy="4724686"/>
          </a:xfrm>
        </p:spPr>
        <p:txBody>
          <a:bodyPr>
            <a:normAutofit lnSpcReduction="10000"/>
          </a:bodyPr>
          <a:lstStyle/>
          <a:p>
            <a:pPr>
              <a:lnSpc>
                <a:spcPct val="110000"/>
              </a:lnSpc>
            </a:pPr>
            <a:r>
              <a:rPr lang="it-IT" dirty="0">
                <a:latin typeface="Times New Roman" panose="02020603050405020304" pitchFamily="18" charset="0"/>
                <a:cs typeface="Times New Roman" panose="02020603050405020304" pitchFamily="18" charset="0"/>
              </a:rPr>
              <a:t>La caduta del Muro di Berlino è il simbolo di un mutamento degli equilibri globali. </a:t>
            </a:r>
          </a:p>
          <a:p>
            <a:pPr>
              <a:lnSpc>
                <a:spcPct val="110000"/>
              </a:lnSpc>
            </a:pPr>
            <a:r>
              <a:rPr lang="it-IT" dirty="0">
                <a:latin typeface="Times New Roman" panose="02020603050405020304" pitchFamily="18" charset="0"/>
                <a:cs typeface="Times New Roman" panose="02020603050405020304" pitchFamily="18" charset="0"/>
              </a:rPr>
              <a:t>Alcuni avvenimenti lo confermano.</a:t>
            </a:r>
          </a:p>
          <a:p>
            <a:pPr lvl="1">
              <a:lnSpc>
                <a:spcPct val="110000"/>
              </a:lnSpc>
            </a:pPr>
            <a:r>
              <a:rPr lang="it-IT" dirty="0">
                <a:latin typeface="Times New Roman" panose="02020603050405020304" pitchFamily="18" charset="0"/>
                <a:cs typeface="Times New Roman" panose="02020603050405020304" pitchFamily="18" charset="0"/>
              </a:rPr>
              <a:t>1990 Nelson Mandela viene eletto vicepresidente dell’</a:t>
            </a:r>
            <a:r>
              <a:rPr lang="it-IT" dirty="0" err="1">
                <a:latin typeface="Times New Roman" panose="02020603050405020304" pitchFamily="18" charset="0"/>
                <a:cs typeface="Times New Roman" panose="02020603050405020304" pitchFamily="18" charset="0"/>
              </a:rPr>
              <a:t>African</a:t>
            </a:r>
            <a:r>
              <a:rPr lang="it-IT" dirty="0">
                <a:latin typeface="Times New Roman" panose="02020603050405020304" pitchFamily="18" charset="0"/>
                <a:cs typeface="Times New Roman" panose="02020603050405020304" pitchFamily="18" charset="0"/>
              </a:rPr>
              <a:t> National </a:t>
            </a:r>
            <a:r>
              <a:rPr lang="it-IT" dirty="0" err="1">
                <a:latin typeface="Times New Roman" panose="02020603050405020304" pitchFamily="18" charset="0"/>
                <a:cs typeface="Times New Roman" panose="02020603050405020304" pitchFamily="18" charset="0"/>
              </a:rPr>
              <a:t>Congress</a:t>
            </a:r>
            <a:r>
              <a:rPr lang="it-IT" dirty="0">
                <a:latin typeface="Times New Roman" panose="02020603050405020304" pitchFamily="18" charset="0"/>
                <a:cs typeface="Times New Roman" panose="02020603050405020304" pitchFamily="18" charset="0"/>
              </a:rPr>
              <a:t>, e dal 1994 al 1999 presidente del Sudafrica; </a:t>
            </a:r>
          </a:p>
          <a:p>
            <a:pPr lvl="1">
              <a:lnSpc>
                <a:spcPct val="110000"/>
              </a:lnSpc>
            </a:pPr>
            <a:r>
              <a:rPr lang="it-IT" dirty="0">
                <a:latin typeface="Times New Roman" panose="02020603050405020304" pitchFamily="18" charset="0"/>
                <a:cs typeface="Times New Roman" panose="02020603050405020304" pitchFamily="18" charset="0"/>
              </a:rPr>
              <a:t>1990  Michail </a:t>
            </a:r>
            <a:r>
              <a:rPr lang="it-IT" dirty="0" err="1">
                <a:latin typeface="Times New Roman" panose="02020603050405020304" pitchFamily="18" charset="0"/>
                <a:cs typeface="Times New Roman" panose="02020603050405020304" pitchFamily="18" charset="0"/>
              </a:rPr>
              <a:t>Gorbacev</a:t>
            </a:r>
            <a:r>
              <a:rPr lang="it-IT" dirty="0">
                <a:latin typeface="Times New Roman" panose="02020603050405020304" pitchFamily="18" charset="0"/>
                <a:cs typeface="Times New Roman" panose="02020603050405020304" pitchFamily="18" charset="0"/>
              </a:rPr>
              <a:t> riceve il Nobel per la pace</a:t>
            </a:r>
          </a:p>
          <a:p>
            <a:pPr lvl="1">
              <a:lnSpc>
                <a:spcPct val="110000"/>
              </a:lnSpc>
            </a:pPr>
            <a:r>
              <a:rPr lang="it-IT" dirty="0">
                <a:latin typeface="Times New Roman" panose="02020603050405020304" pitchFamily="18" charset="0"/>
                <a:cs typeface="Times New Roman" panose="02020603050405020304" pitchFamily="18" charset="0"/>
              </a:rPr>
              <a:t>1991: 17 gennaio scoppia la guerra del Golfo dopo l’invasione del Kuwait nell’estate precedente;  la guerra torna anche in Europa: Slovenia e Croazia dichiarano l’indipendenza e esplodono i conflitti balcanici </a:t>
            </a:r>
          </a:p>
          <a:p>
            <a:pPr lvl="1">
              <a:lnSpc>
                <a:spcPct val="110000"/>
              </a:lnSpc>
            </a:pPr>
            <a:r>
              <a:rPr lang="it-IT" dirty="0">
                <a:latin typeface="Times New Roman" panose="02020603050405020304" pitchFamily="18" charset="0"/>
                <a:cs typeface="Times New Roman" panose="02020603050405020304" pitchFamily="18" charset="0"/>
              </a:rPr>
              <a:t>Unione sovietica: si staccano le repubbliche di Estonia, Lettonia, Lituania, Ucraina, Bielorussia, Armenia, Turkmenistan e Tagikistan. </a:t>
            </a:r>
          </a:p>
          <a:p>
            <a:pPr lvl="1">
              <a:lnSpc>
                <a:spcPct val="110000"/>
              </a:lnSpc>
            </a:pPr>
            <a:r>
              <a:rPr lang="it-IT" dirty="0">
                <a:latin typeface="Times New Roman" panose="02020603050405020304" pitchFamily="18" charset="0"/>
                <a:cs typeface="Times New Roman" panose="02020603050405020304" pitchFamily="18" charset="0"/>
              </a:rPr>
              <a:t>1991: 25 dicembre </a:t>
            </a:r>
            <a:r>
              <a:rPr lang="it-IT" dirty="0" err="1">
                <a:latin typeface="Times New Roman" panose="02020603050405020304" pitchFamily="18" charset="0"/>
                <a:cs typeface="Times New Roman" panose="02020603050405020304" pitchFamily="18" charset="0"/>
              </a:rPr>
              <a:t>Gorbacev</a:t>
            </a:r>
            <a:r>
              <a:rPr lang="it-IT" dirty="0">
                <a:latin typeface="Times New Roman" panose="02020603050405020304" pitchFamily="18" charset="0"/>
                <a:cs typeface="Times New Roman" panose="02020603050405020304" pitchFamily="18" charset="0"/>
              </a:rPr>
              <a:t>, sfuggito a un colpo di stato, si dimette e l’Urss si dissolve il 26. </a:t>
            </a:r>
          </a:p>
          <a:p>
            <a:pPr lvl="1">
              <a:lnSpc>
                <a:spcPct val="110000"/>
              </a:lnSpc>
            </a:pPr>
            <a:r>
              <a:rPr lang="it-IT" dirty="0">
                <a:latin typeface="Times New Roman" panose="02020603050405020304" pitchFamily="18" charset="0"/>
                <a:cs typeface="Times New Roman" panose="02020603050405020304" pitchFamily="18" charset="0"/>
              </a:rPr>
              <a:t>1992 l’Europa si coagula intorno al trattato di Maastricht. Bill Clinton sostituisce Bush senior e nel 1993 a Washington, Palestina e Israele si riconoscano come stati. Al loro leader Yasser Arafat e Yitzhak Rabin sarà assegnato il Nobel per la Pace. </a:t>
            </a: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7606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L’Italia degli anni Novanta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340529"/>
            <a:ext cx="8915400" cy="5094568"/>
          </a:xfrm>
        </p:spPr>
        <p:txBody>
          <a:bodyPr>
            <a:normAutofit/>
          </a:bodyPr>
          <a:lstStyle/>
          <a:p>
            <a:pPr algn="just">
              <a:lnSpc>
                <a:spcPct val="120000"/>
              </a:lnSpc>
            </a:pPr>
            <a:r>
              <a:rPr lang="it-IT" dirty="0">
                <a:latin typeface="Times New Roman" panose="02020603050405020304" pitchFamily="18" charset="0"/>
                <a:cs typeface="Times New Roman" panose="02020603050405020304" pitchFamily="18" charset="0"/>
              </a:rPr>
              <a:t>E’ un’Italia «orfana» delle sue certezze alla ricerca di altro o che si appoggia sulle sue trasformazioni:</a:t>
            </a:r>
          </a:p>
          <a:p>
            <a:pPr lvl="1" algn="just">
              <a:lnSpc>
                <a:spcPct val="120000"/>
              </a:lnSpc>
            </a:pPr>
            <a:r>
              <a:rPr lang="it-IT" sz="1800" dirty="0">
                <a:latin typeface="Times New Roman" panose="02020603050405020304" pitchFamily="18" charset="0"/>
                <a:cs typeface="Times New Roman" panose="02020603050405020304" pitchFamily="18" charset="0"/>
              </a:rPr>
              <a:t>Poco più di 56 milioni di abitanti di cui il  34,6 % è attivo in agricoltura (6,7%), nell’industria (32,9%), nel terziario e nei servizi (60,4%). </a:t>
            </a:r>
          </a:p>
          <a:p>
            <a:pPr lvl="1" algn="just">
              <a:lnSpc>
                <a:spcPct val="120000"/>
              </a:lnSpc>
            </a:pPr>
            <a:r>
              <a:rPr lang="it-IT" sz="1800" dirty="0">
                <a:highlight>
                  <a:srgbClr val="FFFF00"/>
                </a:highlight>
                <a:latin typeface="Times New Roman" panose="02020603050405020304" pitchFamily="18" charset="0"/>
                <a:cs typeface="Times New Roman" panose="02020603050405020304" pitchFamily="18" charset="0"/>
              </a:rPr>
              <a:t>Gli italiani “non attivi” sono 36.312.000, il 65,4%. </a:t>
            </a:r>
          </a:p>
          <a:p>
            <a:pPr lvl="1" algn="just">
              <a:lnSpc>
                <a:spcPct val="120000"/>
              </a:lnSpc>
            </a:pPr>
            <a:r>
              <a:rPr lang="it-IT" sz="1800" dirty="0">
                <a:latin typeface="Times New Roman" panose="02020603050405020304" pitchFamily="18" charset="0"/>
                <a:cs typeface="Times New Roman" panose="02020603050405020304" pitchFamily="18" charset="0"/>
              </a:rPr>
              <a:t>Il PIL si compone del 4,3% di agricoltura, 32,9 % di industria e 62,8 % di terziario e servizi.</a:t>
            </a:r>
          </a:p>
          <a:p>
            <a:pPr lvl="1"/>
            <a:endParaRPr lang="it-IT" sz="1800"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Inizia una radicale modifica nella composizione demografica: </a:t>
            </a:r>
          </a:p>
          <a:p>
            <a:pPr lvl="1"/>
            <a:r>
              <a:rPr lang="it-IT" sz="1800" dirty="0">
                <a:latin typeface="Times New Roman" panose="02020603050405020304" pitchFamily="18" charset="0"/>
                <a:cs typeface="Times New Roman" panose="02020603050405020304" pitchFamily="18" charset="0"/>
              </a:rPr>
              <a:t>Italia multietnica</a:t>
            </a:r>
          </a:p>
          <a:p>
            <a:pPr lvl="1"/>
            <a:r>
              <a:rPr lang="it-IT" sz="1800" dirty="0">
                <a:latin typeface="Times New Roman" panose="02020603050405020304" pitchFamily="18" charset="0"/>
                <a:cs typeface="Times New Roman" panose="02020603050405020304" pitchFamily="18" charset="0"/>
              </a:rPr>
              <a:t>Invecchiamento della popolazione con il peso sul sistema pensionistico</a:t>
            </a:r>
          </a:p>
          <a:p>
            <a:pPr marL="457200" lvl="1" indent="0">
              <a:buNone/>
            </a:pPr>
            <a:endParaRPr lang="it-IT" sz="1800" dirty="0">
              <a:latin typeface="Times New Roman" panose="02020603050405020304" pitchFamily="18" charset="0"/>
              <a:cs typeface="Times New Roman" panose="02020603050405020304" pitchFamily="18" charset="0"/>
            </a:endParaRPr>
          </a:p>
          <a:p>
            <a:endParaRPr lang="it-IT" dirty="0">
              <a:latin typeface="Cambria" panose="02040503050406030204" pitchFamily="18" charset="0"/>
            </a:endParaRP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6746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L’Italia degli anni Novanta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340529"/>
            <a:ext cx="8915400" cy="5094568"/>
          </a:xfrm>
        </p:spPr>
        <p:txBody>
          <a:bodyPr>
            <a:normAutofit/>
          </a:bodyPr>
          <a:lstStyle/>
          <a:p>
            <a:pPr algn="just"/>
            <a:r>
              <a:rPr lang="it-IT" dirty="0">
                <a:latin typeface="Times New Roman" panose="02020603050405020304" pitchFamily="18" charset="0"/>
                <a:cs typeface="Times New Roman" panose="02020603050405020304" pitchFamily="18" charset="0"/>
              </a:rPr>
              <a:t>Si inverte il fenomeno migratorio. Una tendenza iniziata timidamente negli anni 70 che assume ritmi di crescita significativi:  il primo censimento degli immigrati, 1981, rilevava la presenza di 321mila stranieri; dieci anni raddoppia (circa 625mila). </a:t>
            </a:r>
          </a:p>
          <a:p>
            <a:pPr algn="just"/>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Il 1993 è l’anno in cui il saldo naturale, cioè la differenza tra il numero di nati e quello dei deceduti, diventa negativo e il flusso migratorio è il solo responsabile della crescita della popolazione italiana (nel 1996 gli immigrati sfiorano il milione) </a:t>
            </a:r>
          </a:p>
          <a:p>
            <a:pPr algn="just"/>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Due le leggi da ricordare nel decennio: </a:t>
            </a:r>
          </a:p>
          <a:p>
            <a:pPr lvl="1" algn="just"/>
            <a:r>
              <a:rPr lang="it-IT" dirty="0">
                <a:latin typeface="Times New Roman" panose="02020603050405020304" pitchFamily="18" charset="0"/>
                <a:cs typeface="Times New Roman" panose="02020603050405020304" pitchFamily="18" charset="0"/>
              </a:rPr>
              <a:t>Martelli, del 1990, volta a introdurre una programmazione dei flussi d’ingresso e a sanare la posizione di quanti si trovavano già sul territorio italiano (allo scadere dei sei mesi previsti vennero regolarizzati circa duecentomila stranieri, in particolare nordafricani) </a:t>
            </a:r>
          </a:p>
          <a:p>
            <a:pPr lvl="1" algn="just"/>
            <a:r>
              <a:rPr lang="it-IT" dirty="0">
                <a:latin typeface="Times New Roman" panose="02020603050405020304" pitchFamily="18" charset="0"/>
                <a:cs typeface="Times New Roman" panose="02020603050405020304" pitchFamily="18" charset="0"/>
              </a:rPr>
              <a:t>Turco-Napolitano del 1998, mirata a scoraggiare l’immigrazione clandestina. Con questa legge si istituiscono anche i centri di permanenza temporanea per gli stranieri “sottoposti a provvedimento di espulsione”.</a:t>
            </a:r>
          </a:p>
          <a:p>
            <a:pPr lvl="1"/>
            <a:endParaRPr lang="it-IT" sz="1400" dirty="0"/>
          </a:p>
          <a:p>
            <a:pPr lvl="1"/>
            <a:endParaRPr lang="it-IT" dirty="0"/>
          </a:p>
          <a:p>
            <a:pPr lvl="1"/>
            <a:endParaRPr lang="it-IT" dirty="0"/>
          </a:p>
          <a:p>
            <a:endParaRPr lang="it-IT" dirty="0">
              <a:latin typeface="Cambria" panose="02040503050406030204" pitchFamily="18" charset="0"/>
            </a:endParaRP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161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a:xfrm>
            <a:off x="2636465" y="422904"/>
            <a:ext cx="8911687" cy="1280890"/>
          </a:xfrm>
        </p:spPr>
        <p:txBody>
          <a:bodyPr>
            <a:normAutofit/>
          </a:bodyPr>
          <a:lstStyle/>
          <a:p>
            <a:r>
              <a:rPr lang="it-IT" sz="2800" dirty="0"/>
              <a:t>L’Italia degli anni Novanta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112885" y="1296141"/>
            <a:ext cx="9391727" cy="5138956"/>
          </a:xfrm>
        </p:spPr>
        <p:txBody>
          <a:bodyPr>
            <a:normAutofit/>
          </a:bodyPr>
          <a:lstStyle/>
          <a:p>
            <a:pPr lvl="1" algn="just">
              <a:lnSpc>
                <a:spcPct val="110000"/>
              </a:lnSpc>
            </a:pPr>
            <a:r>
              <a:rPr lang="it-IT" sz="2000" dirty="0">
                <a:latin typeface="Times New Roman" panose="02020603050405020304" pitchFamily="18" charset="0"/>
                <a:cs typeface="Times New Roman" panose="02020603050405020304" pitchFamily="18" charset="0"/>
              </a:rPr>
              <a:t>Il 6 agosto 1990: approvata la Legge Mammì (n. 223, Disciplina del sistema radiotelevisivo pubblico e privato). Non era la nascita delle televisioni e delle radio libere, ma fu il primo intervento organico. Impose per ogni canale un direttore di rete e un telegiornale, con direttore responsabile, fissando i primi limiti alle interruzioni commerciali, ma, soprattutto, diede il via libera a Berlusconi. </a:t>
            </a:r>
          </a:p>
          <a:p>
            <a:pPr lvl="1" algn="just">
              <a:lnSpc>
                <a:spcPct val="110000"/>
              </a:lnSpc>
            </a:pPr>
            <a:endParaRPr lang="it-IT" sz="2000" dirty="0">
              <a:latin typeface="Times New Roman" panose="02020603050405020304" pitchFamily="18" charset="0"/>
              <a:cs typeface="Times New Roman" panose="02020603050405020304" pitchFamily="18" charset="0"/>
            </a:endParaRPr>
          </a:p>
          <a:p>
            <a:pPr lvl="1" algn="just">
              <a:lnSpc>
                <a:spcPct val="110000"/>
              </a:lnSpc>
            </a:pPr>
            <a:r>
              <a:rPr lang="it-IT" sz="2000" dirty="0">
                <a:latin typeface="Times New Roman" panose="02020603050405020304" pitchFamily="18" charset="0"/>
                <a:cs typeface="Times New Roman" panose="02020603050405020304" pitchFamily="18" charset="0"/>
              </a:rPr>
              <a:t>Italia ‘90 è il mondiale di Totò Schillaci, delle «Notti magiche», degli scandali sugli Stadi</a:t>
            </a:r>
          </a:p>
          <a:p>
            <a:pPr lvl="1" algn="just">
              <a:lnSpc>
                <a:spcPct val="110000"/>
              </a:lnSpc>
            </a:pPr>
            <a:endParaRPr lang="it-IT" sz="2000" dirty="0">
              <a:latin typeface="Times New Roman" panose="02020603050405020304" pitchFamily="18" charset="0"/>
              <a:cs typeface="Times New Roman" panose="02020603050405020304" pitchFamily="18" charset="0"/>
            </a:endParaRPr>
          </a:p>
          <a:p>
            <a:pPr lvl="1" algn="just">
              <a:lnSpc>
                <a:spcPct val="110000"/>
              </a:lnSpc>
            </a:pPr>
            <a:r>
              <a:rPr lang="it-IT" sz="2000" dirty="0">
                <a:latin typeface="Times New Roman" panose="02020603050405020304" pitchFamily="18" charset="0"/>
                <a:cs typeface="Times New Roman" panose="02020603050405020304" pitchFamily="18" charset="0"/>
              </a:rPr>
              <a:t>Tra il 1998 e il 1999, perdiamo Lucio Battisti (settembre 98) e Fabrizio De André (gennaio 99). Il decennio porta via anche il vocalist del Nomadi Augusto </a:t>
            </a:r>
            <a:r>
              <a:rPr lang="it-IT" sz="2000" dirty="0" err="1">
                <a:latin typeface="Times New Roman" panose="02020603050405020304" pitchFamily="18" charset="0"/>
                <a:cs typeface="Times New Roman" panose="02020603050405020304" pitchFamily="18" charset="0"/>
              </a:rPr>
              <a:t>Daolio</a:t>
            </a:r>
            <a:r>
              <a:rPr lang="it-IT" sz="2000" dirty="0">
                <a:latin typeface="Times New Roman" panose="02020603050405020304" pitchFamily="18" charset="0"/>
                <a:cs typeface="Times New Roman" panose="02020603050405020304" pitchFamily="18" charset="0"/>
              </a:rPr>
              <a:t>, Domenico Modugno e Mia Martini.</a:t>
            </a:r>
          </a:p>
          <a:p>
            <a:pPr lvl="1"/>
            <a:endParaRPr lang="it-IT" dirty="0"/>
          </a:p>
          <a:p>
            <a:pPr lvl="1"/>
            <a:endParaRPr lang="it-IT" dirty="0"/>
          </a:p>
          <a:p>
            <a:pPr lvl="1"/>
            <a:endParaRPr lang="it-IT" dirty="0"/>
          </a:p>
          <a:p>
            <a:endParaRPr lang="it-IT" dirty="0">
              <a:latin typeface="Cambria" panose="02040503050406030204" pitchFamily="18" charset="0"/>
            </a:endParaRP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67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a:xfrm>
            <a:off x="2636465" y="422904"/>
            <a:ext cx="8911687" cy="1280890"/>
          </a:xfrm>
        </p:spPr>
        <p:txBody>
          <a:bodyPr>
            <a:normAutofit/>
          </a:bodyPr>
          <a:lstStyle/>
          <a:p>
            <a:r>
              <a:rPr lang="it-IT" sz="2800" dirty="0"/>
              <a:t>L’Italia degli anni Novanta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112885" y="1296141"/>
            <a:ext cx="9391727" cy="5138956"/>
          </a:xfrm>
        </p:spPr>
        <p:txBody>
          <a:bodyPr>
            <a:normAutofit/>
          </a:bodyPr>
          <a:lstStyle/>
          <a:p>
            <a:pPr lvl="1" algn="just">
              <a:lnSpc>
                <a:spcPct val="110000"/>
              </a:lnSpc>
            </a:pPr>
            <a:r>
              <a:rPr lang="it-IT" sz="2000" dirty="0">
                <a:latin typeface="Times New Roman" panose="02020603050405020304" pitchFamily="18" charset="0"/>
                <a:cs typeface="Times New Roman" panose="02020603050405020304" pitchFamily="18" charset="0"/>
              </a:rPr>
              <a:t>Al cinema vediamo: Philadelphia e </a:t>
            </a:r>
            <a:r>
              <a:rPr lang="it-IT" sz="2000" dirty="0" err="1">
                <a:latin typeface="Times New Roman" panose="02020603050405020304" pitchFamily="18" charset="0"/>
                <a:cs typeface="Times New Roman" panose="02020603050405020304" pitchFamily="18" charset="0"/>
              </a:rPr>
              <a:t>Schindler’s</a:t>
            </a:r>
            <a:r>
              <a:rPr lang="it-IT" sz="2000" dirty="0">
                <a:latin typeface="Times New Roman" panose="02020603050405020304" pitchFamily="18" charset="0"/>
                <a:cs typeface="Times New Roman" panose="02020603050405020304" pitchFamily="18" charset="0"/>
              </a:rPr>
              <a:t> List, Forrest </a:t>
            </a:r>
            <a:r>
              <a:rPr lang="it-IT" sz="2000" dirty="0" err="1">
                <a:latin typeface="Times New Roman" panose="02020603050405020304" pitchFamily="18" charset="0"/>
                <a:cs typeface="Times New Roman" panose="02020603050405020304" pitchFamily="18" charset="0"/>
              </a:rPr>
              <a:t>Gump</a:t>
            </a:r>
            <a:r>
              <a:rPr lang="it-IT" sz="2000" dirty="0">
                <a:latin typeface="Times New Roman" panose="02020603050405020304" pitchFamily="18" charset="0"/>
                <a:cs typeface="Times New Roman" panose="02020603050405020304" pitchFamily="18" charset="0"/>
              </a:rPr>
              <a:t> e Pulp Fiction, Basic </a:t>
            </a:r>
            <a:r>
              <a:rPr lang="it-IT" sz="2000" dirty="0" err="1">
                <a:latin typeface="Times New Roman" panose="02020603050405020304" pitchFamily="18" charset="0"/>
                <a:cs typeface="Times New Roman" panose="02020603050405020304" pitchFamily="18" charset="0"/>
              </a:rPr>
              <a:t>Instinct</a:t>
            </a:r>
            <a:r>
              <a:rPr lang="it-IT" sz="2000" dirty="0">
                <a:latin typeface="Times New Roman" panose="02020603050405020304" pitchFamily="18" charset="0"/>
                <a:cs typeface="Times New Roman" panose="02020603050405020304" pitchFamily="18" charset="0"/>
              </a:rPr>
              <a:t> e il Silenzio degli Innocenti, le grandi sequenze della Disney (La bella e la Bestia, Il Re Leone </a:t>
            </a:r>
            <a:r>
              <a:rPr lang="it-IT" sz="2000" dirty="0" err="1">
                <a:latin typeface="Times New Roman" panose="02020603050405020304" pitchFamily="18" charset="0"/>
                <a:cs typeface="Times New Roman" panose="02020603050405020304" pitchFamily="18" charset="0"/>
              </a:rPr>
              <a:t>etcc</a:t>
            </a:r>
            <a:r>
              <a:rPr lang="it-IT" sz="2000" dirty="0">
                <a:latin typeface="Times New Roman" panose="02020603050405020304" pitchFamily="18" charset="0"/>
                <a:cs typeface="Times New Roman" panose="02020603050405020304" pitchFamily="18" charset="0"/>
              </a:rPr>
              <a:t>.) mentre si affaccia la Pixar. Nel 1997 esce Titanic e l’episodio 1 di Guerre stellari, mentre  il genere supereroi domina con la saga di Batman</a:t>
            </a:r>
          </a:p>
          <a:p>
            <a:pPr lvl="1" algn="just">
              <a:lnSpc>
                <a:spcPct val="110000"/>
              </a:lnSpc>
            </a:pPr>
            <a:endParaRPr lang="it-IT" sz="2000" dirty="0">
              <a:latin typeface="Times New Roman" panose="02020603050405020304" pitchFamily="18" charset="0"/>
              <a:cs typeface="Times New Roman" panose="02020603050405020304" pitchFamily="18" charset="0"/>
            </a:endParaRPr>
          </a:p>
          <a:p>
            <a:pPr lvl="1" algn="just">
              <a:lnSpc>
                <a:spcPct val="110000"/>
              </a:lnSpc>
            </a:pPr>
            <a:r>
              <a:rPr lang="it-IT" sz="2000" dirty="0">
                <a:latin typeface="Times New Roman" panose="02020603050405020304" pitchFamily="18" charset="0"/>
                <a:cs typeface="Times New Roman" panose="02020603050405020304" pitchFamily="18" charset="0"/>
              </a:rPr>
              <a:t>Arrivano le Top model, ma anche la Playstation; il ciclomotore è sostituito dallo scooter e la benzina diventa «verde». Esplode il fenomeno delle discoteche e quello del fitness e wellness. </a:t>
            </a:r>
          </a:p>
          <a:p>
            <a:pPr lvl="1" algn="just">
              <a:lnSpc>
                <a:spcPct val="110000"/>
              </a:lnSpc>
            </a:pPr>
            <a:endParaRPr lang="it-IT" sz="2000" dirty="0">
              <a:latin typeface="Times New Roman" panose="02020603050405020304" pitchFamily="18" charset="0"/>
              <a:cs typeface="Times New Roman" panose="02020603050405020304" pitchFamily="18" charset="0"/>
            </a:endParaRPr>
          </a:p>
          <a:p>
            <a:pPr lvl="1" algn="just">
              <a:lnSpc>
                <a:spcPct val="110000"/>
              </a:lnSpc>
            </a:pPr>
            <a:r>
              <a:rPr lang="it-IT" sz="2000" dirty="0">
                <a:latin typeface="Times New Roman" panose="02020603050405020304" pitchFamily="18" charset="0"/>
                <a:cs typeface="Times New Roman" panose="02020603050405020304" pitchFamily="18" charset="0"/>
              </a:rPr>
              <a:t>L’dea della de-regulation (aerea, telefonica) si impone sempre più così come il cellulare (non certo gli smartphone)</a:t>
            </a:r>
            <a:endParaRPr lang="it-IT" sz="2000" dirty="0"/>
          </a:p>
          <a:p>
            <a:pPr lvl="1"/>
            <a:endParaRPr lang="it-IT" sz="2000" dirty="0"/>
          </a:p>
          <a:p>
            <a:pPr lvl="1"/>
            <a:endParaRPr lang="it-IT" sz="2000" dirty="0"/>
          </a:p>
          <a:p>
            <a:pPr lvl="1"/>
            <a:endParaRPr lang="it-IT" dirty="0"/>
          </a:p>
          <a:p>
            <a:endParaRPr lang="it-IT" dirty="0">
              <a:latin typeface="Cambria" panose="02040503050406030204" pitchFamily="18" charset="0"/>
            </a:endParaRP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2176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Il mondo degli anni Novanta: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313895"/>
            <a:ext cx="8915400" cy="5353235"/>
          </a:xfrm>
        </p:spPr>
        <p:txBody>
          <a:bodyPr>
            <a:normAutofit fontScale="77500" lnSpcReduction="20000"/>
          </a:bodyPr>
          <a:lstStyle/>
          <a:p>
            <a:pPr algn="just">
              <a:lnSpc>
                <a:spcPct val="120000"/>
              </a:lnSpc>
            </a:pPr>
            <a:r>
              <a:rPr lang="it-IT" sz="2200" dirty="0">
                <a:latin typeface="Times New Roman" panose="02020603050405020304" pitchFamily="18" charset="0"/>
                <a:cs typeface="Times New Roman" panose="02020603050405020304" pitchFamily="18" charset="0"/>
              </a:rPr>
              <a:t>Ma gli aspetti che più di altri modificano il mondo portano alla rivoluzione informatica:</a:t>
            </a:r>
          </a:p>
          <a:p>
            <a:pPr lvl="1" algn="just">
              <a:lnSpc>
                <a:spcPct val="120000"/>
              </a:lnSpc>
            </a:pPr>
            <a:r>
              <a:rPr lang="it-IT" sz="2200" dirty="0">
                <a:latin typeface="Times New Roman" panose="02020603050405020304" pitchFamily="18" charset="0"/>
                <a:cs typeface="Times New Roman" panose="02020603050405020304" pitchFamily="18" charset="0"/>
              </a:rPr>
              <a:t>Scompare </a:t>
            </a:r>
            <a:r>
              <a:rPr lang="it-IT" sz="2200" dirty="0" err="1">
                <a:latin typeface="Times New Roman" panose="02020603050405020304" pitchFamily="18" charset="0"/>
                <a:cs typeface="Times New Roman" panose="02020603050405020304" pitchFamily="18" charset="0"/>
              </a:rPr>
              <a:t>Arpanet</a:t>
            </a:r>
            <a:r>
              <a:rPr lang="it-IT" sz="2200" dirty="0">
                <a:latin typeface="Times New Roman" panose="02020603050405020304" pitchFamily="18" charset="0"/>
                <a:cs typeface="Times New Roman" panose="02020603050405020304" pitchFamily="18" charset="0"/>
              </a:rPr>
              <a:t> e appare Html. Il 6 agosto 1991 il Cern annuncia la nascita del world wide web, il prefisso “www” che dà accesso a tutto quanto si trovi nella grande rete. Nel 1993 vede la luce il primo browser pensato per il web, </a:t>
            </a:r>
            <a:r>
              <a:rPr lang="it-IT" sz="2200" dirty="0" err="1">
                <a:latin typeface="Times New Roman" panose="02020603050405020304" pitchFamily="18" charset="0"/>
                <a:cs typeface="Times New Roman" panose="02020603050405020304" pitchFamily="18" charset="0"/>
              </a:rPr>
              <a:t>Mosaic</a:t>
            </a:r>
            <a:r>
              <a:rPr lang="it-IT" sz="2200" dirty="0">
                <a:latin typeface="Times New Roman" panose="02020603050405020304" pitchFamily="18" charset="0"/>
                <a:cs typeface="Times New Roman" panose="02020603050405020304" pitchFamily="18" charset="0"/>
              </a:rPr>
              <a:t>: nel ‘96 i terminali connessi sono 10 milioni e nel ’99 200 milioni.</a:t>
            </a:r>
          </a:p>
          <a:p>
            <a:pPr lvl="1" algn="just">
              <a:lnSpc>
                <a:spcPct val="120000"/>
              </a:lnSpc>
            </a:pPr>
            <a:r>
              <a:rPr lang="it-IT" sz="2200" dirty="0">
                <a:latin typeface="Times New Roman" panose="02020603050405020304" pitchFamily="18" charset="0"/>
                <a:cs typeface="Times New Roman" panose="02020603050405020304" pitchFamily="18" charset="0"/>
              </a:rPr>
              <a:t>Prima di Facebook nascono i Blog (18 luglio 1997 negli USA dove il fenomeno iniziò dando il via alla «democratizzazione» dell’informazione (ed alle sue storture) </a:t>
            </a:r>
          </a:p>
          <a:p>
            <a:pPr lvl="1" algn="just">
              <a:lnSpc>
                <a:spcPct val="120000"/>
              </a:lnSpc>
            </a:pPr>
            <a:r>
              <a:rPr lang="it-IT" sz="2200" i="1" dirty="0">
                <a:latin typeface="Times New Roman" panose="02020603050405020304" pitchFamily="18" charset="0"/>
                <a:cs typeface="Times New Roman" panose="02020603050405020304" pitchFamily="18" charset="0"/>
              </a:rPr>
              <a:t>Si diffonde il concetto di cyber </a:t>
            </a:r>
            <a:r>
              <a:rPr lang="it-IT" sz="2200" i="1" dirty="0" err="1">
                <a:latin typeface="Times New Roman" panose="02020603050405020304" pitchFamily="18" charset="0"/>
                <a:cs typeface="Times New Roman" panose="02020603050405020304" pitchFamily="18" charset="0"/>
              </a:rPr>
              <a:t>space</a:t>
            </a:r>
            <a:r>
              <a:rPr lang="it-IT" sz="2200" dirty="0">
                <a:latin typeface="Times New Roman" panose="02020603050405020304" pitchFamily="18" charset="0"/>
                <a:cs typeface="Times New Roman" panose="02020603050405020304" pitchFamily="18" charset="0"/>
              </a:rPr>
              <a:t> e divengono di uso comune termini come "virtuale", "cliccare", "navigare", "connesso" e "on-line«</a:t>
            </a:r>
          </a:p>
          <a:p>
            <a:pPr lvl="1" algn="just">
              <a:lnSpc>
                <a:spcPct val="120000"/>
              </a:lnSpc>
            </a:pPr>
            <a:r>
              <a:rPr lang="it-IT" sz="2200" dirty="0">
                <a:latin typeface="Times New Roman" panose="02020603050405020304" pitchFamily="18" charset="0"/>
                <a:cs typeface="Times New Roman" panose="02020603050405020304" pitchFamily="18" charset="0"/>
              </a:rPr>
              <a:t>Il PC diventa accessibile, specie se assemblato con pezzi provenienti dai paesi dell’estremo oriente, ed entra nelle case mentre si diffonde in maniera esponenziale nel terziario, mandando in soffitta le macchine da scrivere.  Al floppy disk subentra il CD Rom</a:t>
            </a:r>
          </a:p>
          <a:p>
            <a:pPr lvl="1" algn="just">
              <a:lnSpc>
                <a:spcPct val="120000"/>
              </a:lnSpc>
            </a:pPr>
            <a:r>
              <a:rPr lang="it-IT" sz="2200" dirty="0">
                <a:latin typeface="Times New Roman" panose="02020603050405020304" pitchFamily="18" charset="0"/>
                <a:cs typeface="Times New Roman" panose="02020603050405020304" pitchFamily="18" charset="0"/>
              </a:rPr>
              <a:t>S'impone il  Windows 95 e nel 1998 nasce Google. Inizia l'era telematica e, data la facilità con cui possono essere ora trasmessi e scambiati dati personali sensibili, inizia il dibattito sulla privacy (1997)</a:t>
            </a:r>
          </a:p>
          <a:p>
            <a:pPr lvl="1" algn="just">
              <a:lnSpc>
                <a:spcPct val="120000"/>
              </a:lnSpc>
            </a:pPr>
            <a:r>
              <a:rPr lang="it-IT" sz="2200" dirty="0">
                <a:latin typeface="Times New Roman" panose="02020603050405020304" pitchFamily="18" charset="0"/>
                <a:cs typeface="Times New Roman" panose="02020603050405020304" pitchFamily="18" charset="0"/>
              </a:rPr>
              <a:t>Impressionante successo delle chat line: IRC, ICQ, MSN </a:t>
            </a:r>
            <a:r>
              <a:rPr lang="it-IT" sz="2200" dirty="0" err="1">
                <a:latin typeface="Times New Roman" panose="02020603050405020304" pitchFamily="18" charset="0"/>
                <a:cs typeface="Times New Roman" panose="02020603050405020304" pitchFamily="18" charset="0"/>
              </a:rPr>
              <a:t>Messanger</a:t>
            </a:r>
            <a:endParaRPr lang="it-IT" sz="2200" dirty="0">
              <a:latin typeface="Times New Roman" panose="02020603050405020304" pitchFamily="18" charset="0"/>
              <a:cs typeface="Times New Roman" panose="02020603050405020304" pitchFamily="18" charset="0"/>
            </a:endParaRPr>
          </a:p>
          <a:p>
            <a:pPr marL="457200" lvl="1" indent="0">
              <a:buNone/>
            </a:pPr>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3145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3200" dirty="0"/>
              <a:t>La lunga transizione: anni Novanta-Duemila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624614"/>
            <a:ext cx="8915400" cy="4286608"/>
          </a:xfrm>
        </p:spPr>
        <p:txBody>
          <a:bodyPr>
            <a:normAutofit/>
          </a:bodyPr>
          <a:lstStyle/>
          <a:p>
            <a:r>
              <a:rPr lang="it-IT" dirty="0">
                <a:latin typeface="Times New Roman" panose="02020603050405020304" pitchFamily="18" charset="0"/>
                <a:cs typeface="Times New Roman" panose="02020603050405020304" pitchFamily="18" charset="0"/>
              </a:rPr>
              <a:t>La domanda di fondo è:  in  Italia negli anni 90 si è avviata una transizione? Questa transizione da dove inizia? E’ oggi compiuta?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Le risposte sono differenti. </a:t>
            </a:r>
          </a:p>
          <a:p>
            <a:pPr lvl="1"/>
            <a:r>
              <a:rPr lang="it-IT" sz="1800" dirty="0">
                <a:latin typeface="Times New Roman" panose="02020603050405020304" pitchFamily="18" charset="0"/>
                <a:cs typeface="Times New Roman" panose="02020603050405020304" pitchFamily="18" charset="0"/>
              </a:rPr>
              <a:t>Affermativa la prima</a:t>
            </a:r>
          </a:p>
          <a:p>
            <a:pPr lvl="1"/>
            <a:r>
              <a:rPr lang="it-IT" sz="1800" dirty="0">
                <a:latin typeface="Times New Roman" panose="02020603050405020304" pitchFamily="18" charset="0"/>
                <a:cs typeface="Times New Roman" panose="02020603050405020304" pitchFamily="18" charset="0"/>
              </a:rPr>
              <a:t>Problematica la seconda.</a:t>
            </a:r>
          </a:p>
          <a:p>
            <a:pPr lvl="1"/>
            <a:endParaRPr lang="it-IT" sz="1800"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Osserviamo profondi mutamenti di carattere generale che incidono nel contesto italiano:</a:t>
            </a:r>
          </a:p>
          <a:p>
            <a:pPr lvl="1"/>
            <a:r>
              <a:rPr lang="it-IT" sz="1800" dirty="0">
                <a:latin typeface="Times New Roman" panose="02020603050405020304" pitchFamily="18" charset="0"/>
                <a:cs typeface="Times New Roman" panose="02020603050405020304" pitchFamily="18" charset="0"/>
              </a:rPr>
              <a:t>Sistema delle relazioni internazionali</a:t>
            </a:r>
          </a:p>
          <a:p>
            <a:pPr lvl="1"/>
            <a:r>
              <a:rPr lang="it-IT" sz="1800" dirty="0">
                <a:latin typeface="Times New Roman" panose="02020603050405020304" pitchFamily="18" charset="0"/>
                <a:cs typeface="Times New Roman" panose="02020603050405020304" pitchFamily="18" charset="0"/>
              </a:rPr>
              <a:t>Sistema elettorale </a:t>
            </a:r>
          </a:p>
          <a:p>
            <a:pPr lvl="1"/>
            <a:r>
              <a:rPr lang="it-IT" sz="1800" dirty="0">
                <a:latin typeface="Times New Roman" panose="02020603050405020304" pitchFamily="18" charset="0"/>
                <a:cs typeface="Times New Roman" panose="02020603050405020304" pitchFamily="18" charset="0"/>
              </a:rPr>
              <a:t>Sistema politico</a:t>
            </a: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363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3200" dirty="0"/>
              <a:t>La lunga transizione: anni Novanta-Duemila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580225"/>
            <a:ext cx="8915400" cy="4330997"/>
          </a:xfrm>
        </p:spPr>
        <p:txBody>
          <a:bodyPr>
            <a:noAutofit/>
          </a:bodyPr>
          <a:lstStyle/>
          <a:p>
            <a:r>
              <a:rPr lang="it-IT" dirty="0">
                <a:latin typeface="Times New Roman" panose="02020603050405020304" pitchFamily="18" charset="0"/>
                <a:cs typeface="Times New Roman" panose="02020603050405020304" pitchFamily="18" charset="0"/>
              </a:rPr>
              <a:t>Possiamo individuare una dimensione politica internazionale  che si lega a:</a:t>
            </a:r>
          </a:p>
          <a:p>
            <a:pPr lvl="1"/>
            <a:r>
              <a:rPr lang="it-IT" sz="1800" dirty="0">
                <a:latin typeface="Times New Roman" panose="02020603050405020304" pitchFamily="18" charset="0"/>
                <a:cs typeface="Times New Roman" panose="02020603050405020304" pitchFamily="18" charset="0"/>
              </a:rPr>
              <a:t>crollo del comunismo (caduta Muro di Berlino e fine dell’URSS)</a:t>
            </a:r>
          </a:p>
          <a:p>
            <a:pPr lvl="1"/>
            <a:r>
              <a:rPr lang="it-IT" sz="1800" dirty="0">
                <a:latin typeface="Times New Roman" panose="02020603050405020304" pitchFamily="18" charset="0"/>
                <a:cs typeface="Times New Roman" panose="02020603050405020304" pitchFamily="18" charset="0"/>
              </a:rPr>
              <a:t>vittoria dell’Occidente</a:t>
            </a:r>
          </a:p>
          <a:p>
            <a:pPr lvl="1"/>
            <a:r>
              <a:rPr lang="it-IT" sz="1800" dirty="0">
                <a:latin typeface="Times New Roman" panose="02020603050405020304" pitchFamily="18" charset="0"/>
                <a:cs typeface="Times New Roman" panose="02020603050405020304" pitchFamily="18" charset="0"/>
              </a:rPr>
              <a:t>rilancio europeo (Maastricht – 1992)</a:t>
            </a:r>
          </a:p>
          <a:p>
            <a:pPr lvl="1"/>
            <a:r>
              <a:rPr lang="it-IT" sz="1800" dirty="0">
                <a:latin typeface="Times New Roman" panose="02020603050405020304" pitchFamily="18" charset="0"/>
                <a:cs typeface="Times New Roman" panose="02020603050405020304" pitchFamily="18" charset="0"/>
              </a:rPr>
              <a:t>la ricerca di nuovi equilibri geopolitici e geoeconomici globali</a:t>
            </a:r>
          </a:p>
          <a:p>
            <a:pPr marL="457200" lvl="1" indent="0">
              <a:buNone/>
            </a:pPr>
            <a:endParaRPr lang="it-IT" sz="1800"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Possiamo individuare una dimensione politica nazionale che si lega a</a:t>
            </a:r>
          </a:p>
          <a:p>
            <a:pPr lvl="1"/>
            <a:r>
              <a:rPr lang="it-IT" sz="1800" dirty="0">
                <a:latin typeface="Times New Roman" panose="02020603050405020304" pitchFamily="18" charset="0"/>
                <a:cs typeface="Times New Roman" panose="02020603050405020304" pitchFamily="18" charset="0"/>
              </a:rPr>
              <a:t>disfacimento dei partiti (tangentopoli)</a:t>
            </a:r>
          </a:p>
          <a:p>
            <a:pPr lvl="1"/>
            <a:r>
              <a:rPr lang="it-IT" sz="1800" dirty="0">
                <a:latin typeface="Times New Roman" panose="02020603050405020304" pitchFamily="18" charset="0"/>
                <a:cs typeface="Times New Roman" panose="02020603050405020304" pitchFamily="18" charset="0"/>
              </a:rPr>
              <a:t>Disfacimento del sistema politico legittimatosi nel 1943 attraverso la Resistenza</a:t>
            </a:r>
          </a:p>
          <a:p>
            <a:pPr lvl="1"/>
            <a:r>
              <a:rPr lang="it-IT" sz="1800" dirty="0">
                <a:latin typeface="Times New Roman" panose="02020603050405020304" pitchFamily="18" charset="0"/>
                <a:cs typeface="Times New Roman" panose="02020603050405020304" pitchFamily="18" charset="0"/>
              </a:rPr>
              <a:t>Rottura del sistema bloccato (dal pentapartito alla partitocrazia)</a:t>
            </a:r>
          </a:p>
          <a:p>
            <a:pPr lvl="1"/>
            <a:r>
              <a:rPr lang="it-IT" sz="1800" dirty="0">
                <a:latin typeface="Times New Roman" panose="02020603050405020304" pitchFamily="18" charset="0"/>
                <a:cs typeface="Times New Roman" panose="02020603050405020304" pitchFamily="18" charset="0"/>
              </a:rPr>
              <a:t>Ricerca di un nuovo equilibrio interno.</a:t>
            </a: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2325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dimensione internazionale</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p:txBody>
          <a:bodyPr>
            <a:normAutofit/>
          </a:bodyPr>
          <a:lstStyle/>
          <a:p>
            <a:pPr algn="just">
              <a:lnSpc>
                <a:spcPct val="110000"/>
              </a:lnSpc>
            </a:pPr>
            <a:r>
              <a:rPr lang="it-IT" dirty="0">
                <a:latin typeface="Times New Roman" panose="02020603050405020304" pitchFamily="18" charset="0"/>
                <a:cs typeface="Times New Roman" panose="02020603050405020304" pitchFamily="18" charset="0"/>
              </a:rPr>
              <a:t>La ricerca di un nuovo equilibrio si può racchiudere in piani che si intersecano: </a:t>
            </a:r>
          </a:p>
          <a:p>
            <a:pPr lvl="1" algn="just">
              <a:lnSpc>
                <a:spcPct val="110000"/>
              </a:lnSpc>
            </a:pPr>
            <a:r>
              <a:rPr lang="it-IT" dirty="0">
                <a:latin typeface="Times New Roman" panose="02020603050405020304" pitchFamily="18" charset="0"/>
                <a:cs typeface="Times New Roman" panose="02020603050405020304" pitchFamily="18" charset="0"/>
              </a:rPr>
              <a:t>fine del comunismo e del sistema orientale: si esauriscono i binomi comunismo/anticomunismo e quello nemico interno/nemico esterno</a:t>
            </a:r>
          </a:p>
          <a:p>
            <a:pPr lvl="1" algn="just">
              <a:lnSpc>
                <a:spcPct val="110000"/>
              </a:lnSpc>
            </a:pPr>
            <a:r>
              <a:rPr lang="it-IT" dirty="0">
                <a:latin typeface="Times New Roman" panose="02020603050405020304" pitchFamily="18" charset="0"/>
                <a:cs typeface="Times New Roman" panose="02020603050405020304" pitchFamily="18" charset="0"/>
              </a:rPr>
              <a:t>ripresa dei processi di integrazione europea attraverso il trattato di Maastricht (1992), con la definizione dei parametri per l’unione monetaria (euro 1999), in un quadro di prevalenza della dimensione economica in senso liberista</a:t>
            </a:r>
          </a:p>
          <a:p>
            <a:pPr lvl="1" algn="just">
              <a:lnSpc>
                <a:spcPct val="110000"/>
              </a:lnSpc>
            </a:pPr>
            <a:r>
              <a:rPr lang="it-IT" dirty="0">
                <a:latin typeface="Times New Roman" panose="02020603050405020304" pitchFamily="18" charset="0"/>
                <a:cs typeface="Times New Roman" panose="02020603050405020304" pitchFamily="18" charset="0"/>
              </a:rPr>
              <a:t>ruolo internazionale USA in un mondo unipolare o multipolare </a:t>
            </a:r>
          </a:p>
          <a:p>
            <a:pPr lvl="1" algn="just">
              <a:lnSpc>
                <a:spcPct val="110000"/>
              </a:lnSpc>
            </a:pPr>
            <a:r>
              <a:rPr lang="it-IT" dirty="0">
                <a:latin typeface="Times New Roman" panose="02020603050405020304" pitchFamily="18" charset="0"/>
                <a:cs typeface="Times New Roman" panose="02020603050405020304" pitchFamily="18" charset="0"/>
              </a:rPr>
              <a:t>nuovi soggetti e nuove aree di frattura/conflitto a livello planetario(teoria dello scontro di civiltà)</a:t>
            </a:r>
          </a:p>
          <a:p>
            <a:pPr lvl="1" algn="just">
              <a:lnSpc>
                <a:spcPct val="110000"/>
              </a:lnSpc>
            </a:pPr>
            <a:r>
              <a:rPr lang="it-IT" dirty="0">
                <a:latin typeface="Times New Roman" panose="02020603050405020304" pitchFamily="18" charset="0"/>
                <a:cs typeface="Times New Roman" panose="02020603050405020304" pitchFamily="18" charset="0"/>
              </a:rPr>
              <a:t>Le guerre (Golfo, Balcani) entrano a far parte del villaggio globale</a:t>
            </a:r>
          </a:p>
          <a:p>
            <a:pPr lvl="1" algn="just">
              <a:lnSpc>
                <a:spcPct val="110000"/>
              </a:lnSpc>
            </a:pPr>
            <a:r>
              <a:rPr lang="it-IT" dirty="0">
                <a:latin typeface="Times New Roman" panose="02020603050405020304" pitchFamily="18" charset="0"/>
                <a:cs typeface="Times New Roman" panose="02020603050405020304" pitchFamily="18" charset="0"/>
              </a:rPr>
              <a:t>Crisi del debito e nuove economie finanziarie</a:t>
            </a:r>
          </a:p>
          <a:p>
            <a:pPr algn="just"/>
            <a:endParaRPr lang="it-IT" dirty="0"/>
          </a:p>
          <a:p>
            <a:pPr lvl="1"/>
            <a:endParaRPr lang="it-IT"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690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dimensione europea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660124"/>
            <a:ext cx="8915400" cy="4573766"/>
          </a:xfrm>
        </p:spPr>
        <p:txBody>
          <a:bodyPr>
            <a:noAutofit/>
          </a:bodyPr>
          <a:lstStyle/>
          <a:p>
            <a:pPr algn="just"/>
            <a:r>
              <a:rPr lang="it-IT" dirty="0">
                <a:latin typeface="Times New Roman" panose="02020603050405020304" pitchFamily="18" charset="0"/>
                <a:cs typeface="Times New Roman" panose="02020603050405020304" pitchFamily="18" charset="0"/>
              </a:rPr>
              <a:t>Maastricht (1992)  il rilancio dell’Europa poteva avvenire solo con la riunificazione tedesca e la fine GF. </a:t>
            </a:r>
          </a:p>
          <a:p>
            <a:pPr algn="just"/>
            <a:r>
              <a:rPr lang="it-IT" dirty="0">
                <a:latin typeface="Times New Roman" panose="02020603050405020304" pitchFamily="18" charset="0"/>
                <a:cs typeface="Times New Roman" panose="02020603050405020304" pitchFamily="18" charset="0"/>
              </a:rPr>
              <a:t>Mitterrand temeva la ricostruzione di una Germania e fu tra i promotori di un'accelerazione che legasse il governo tedesco ad un'Europa integrata.</a:t>
            </a:r>
          </a:p>
          <a:p>
            <a:pPr algn="just"/>
            <a:r>
              <a:rPr lang="it-IT" dirty="0">
                <a:latin typeface="Times New Roman" panose="02020603050405020304" pitchFamily="18" charset="0"/>
                <a:cs typeface="Times New Roman" panose="02020603050405020304" pitchFamily="18" charset="0"/>
              </a:rPr>
              <a:t>L'Unione europea nasce sui tre pilastri del progetto </a:t>
            </a:r>
            <a:r>
              <a:rPr lang="it-IT" dirty="0" err="1">
                <a:latin typeface="Times New Roman" panose="02020603050405020304" pitchFamily="18" charset="0"/>
                <a:cs typeface="Times New Roman" panose="02020603050405020304" pitchFamily="18" charset="0"/>
              </a:rPr>
              <a:t>Santer</a:t>
            </a:r>
            <a:r>
              <a:rPr lang="it-IT" dirty="0">
                <a:latin typeface="Times New Roman" panose="02020603050405020304" pitchFamily="18" charset="0"/>
                <a:cs typeface="Times New Roman" panose="02020603050405020304" pitchFamily="18" charset="0"/>
              </a:rPr>
              <a:t> (premier Lussemburgo – presidenza di turno): Comunità europea (ingloba CECA, CEE e CEEA); Politica estera e di difesa (PESC); Affari interni e giustizia. </a:t>
            </a:r>
          </a:p>
          <a:p>
            <a:pPr algn="just"/>
            <a:r>
              <a:rPr lang="it-IT" dirty="0">
                <a:latin typeface="Times New Roman" panose="02020603050405020304" pitchFamily="18" charset="0"/>
                <a:cs typeface="Times New Roman" panose="02020603050405020304" pitchFamily="18" charset="0"/>
              </a:rPr>
              <a:t>Comunità europea (CE, in sostituzione della CEE), è l'unico organismo a carattere federale rispetto a PESC e  affari interni – che sono di carattere intergovernativo</a:t>
            </a:r>
          </a:p>
          <a:p>
            <a:pPr algn="just"/>
            <a:r>
              <a:rPr lang="it-IT" dirty="0">
                <a:latin typeface="Times New Roman" panose="02020603050405020304" pitchFamily="18" charset="0"/>
                <a:cs typeface="Times New Roman" panose="02020603050405020304" pitchFamily="18" charset="0"/>
              </a:rPr>
              <a:t>Euro (1999) e i 5 parametri di convergenza (deficit pubblico/Pil non superiore al 3%; debito pubblico non superiore al 60% - Italia è esentata; Inflazione non superiore dell’1,5% a quello dei tre paesi più virtuosi; tasso di interesse non superiore al 2% degli stessi tre paesi più virtuosi; assenza di fluttuazioni nello SME negli ultimi due anni)</a:t>
            </a:r>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1669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dimensione europea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589212" y="1660124"/>
            <a:ext cx="8915400" cy="4573766"/>
          </a:xfrm>
        </p:spPr>
        <p:txBody>
          <a:bodyPr>
            <a:noAutofit/>
          </a:bodyPr>
          <a:lstStyle/>
          <a:p>
            <a:pPr algn="just"/>
            <a:r>
              <a:rPr lang="it-IT" dirty="0">
                <a:latin typeface="Times New Roman" panose="02020603050405020304" pitchFamily="18" charset="0"/>
                <a:cs typeface="Times New Roman" panose="02020603050405020304" pitchFamily="18" charset="0"/>
              </a:rPr>
              <a:t>Il 9 dicembre del 1991 si aprì a Maastricht uno dei più importanti Consigli Europei della Storia. </a:t>
            </a:r>
          </a:p>
          <a:p>
            <a:pPr algn="just"/>
            <a:r>
              <a:rPr lang="it-IT" dirty="0">
                <a:latin typeface="Times New Roman" panose="02020603050405020304" pitchFamily="18" charset="0"/>
                <a:cs typeface="Times New Roman" panose="02020603050405020304" pitchFamily="18" charset="0"/>
              </a:rPr>
              <a:t>Fu compiuto il più significativo e profondo passo verso la creazione di una realtà geopolitica europea indipendente.</a:t>
            </a:r>
          </a:p>
          <a:p>
            <a:pPr algn="just"/>
            <a:r>
              <a:rPr lang="it-IT" dirty="0">
                <a:latin typeface="Times New Roman" panose="02020603050405020304" pitchFamily="18" charset="0"/>
                <a:cs typeface="Times New Roman" panose="02020603050405020304" pitchFamily="18" charset="0"/>
              </a:rPr>
              <a:t>Per la prima volta venne introdotta la cittadinanza europea.</a:t>
            </a:r>
          </a:p>
          <a:p>
            <a:pPr algn="just"/>
            <a:r>
              <a:rPr lang="it-IT" dirty="0">
                <a:latin typeface="Times New Roman" panose="02020603050405020304" pitchFamily="18" charset="0"/>
                <a:cs typeface="Times New Roman" panose="02020603050405020304" pitchFamily="18" charset="0"/>
              </a:rPr>
              <a:t> Venne creato l’Europol, il primo ufficio europeo di polizia. </a:t>
            </a:r>
          </a:p>
          <a:p>
            <a:pPr algn="just"/>
            <a:r>
              <a:rPr lang="it-IT" dirty="0">
                <a:latin typeface="Times New Roman" panose="02020603050405020304" pitchFamily="18" charset="0"/>
                <a:cs typeface="Times New Roman" panose="02020603050405020304" pitchFamily="18" charset="0"/>
              </a:rPr>
              <a:t>Furono avviate nuove procedure di collaborazione per la gestione comune dell’immigrazione e della collaborazione doganale.</a:t>
            </a:r>
          </a:p>
          <a:p>
            <a:pPr algn="just"/>
            <a:r>
              <a:rPr lang="it-IT" dirty="0">
                <a:latin typeface="Times New Roman" panose="02020603050405020304" pitchFamily="18" charset="0"/>
                <a:cs typeface="Times New Roman" panose="02020603050405020304" pitchFamily="18" charset="0"/>
              </a:rPr>
              <a:t>Venne programmata l’introduzione dell’euro.</a:t>
            </a:r>
          </a:p>
          <a:p>
            <a:pPr algn="just"/>
            <a:r>
              <a:rPr lang="it-IT" dirty="0">
                <a:latin typeface="Times New Roman" panose="02020603050405020304" pitchFamily="18" charset="0"/>
                <a:cs typeface="Times New Roman" panose="02020603050405020304" pitchFamily="18" charset="0"/>
              </a:rPr>
              <a:t>La Germania riunificata, in questo periodo, ottenne un ruolo chiave nella neonata Unione Europea, diventando fra gli Stati membri il principale interlocutore in politica estera e nelle relazioni commerciali.</a:t>
            </a:r>
          </a:p>
          <a:p>
            <a:pPr algn="just">
              <a:lnSpc>
                <a:spcPct val="120000"/>
              </a:lnSpc>
            </a:pPr>
            <a:endParaRPr lang="it-IT" sz="1600"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61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5633C-F500-4E4B-9459-248AECABD772}"/>
              </a:ext>
            </a:extLst>
          </p:cNvPr>
          <p:cNvSpPr>
            <a:spLocks noGrp="1"/>
          </p:cNvSpPr>
          <p:nvPr>
            <p:ph type="title"/>
          </p:nvPr>
        </p:nvSpPr>
        <p:spPr/>
        <p:txBody>
          <a:bodyPr>
            <a:normAutofit/>
          </a:bodyPr>
          <a:lstStyle/>
          <a:p>
            <a:r>
              <a:rPr lang="it-IT" sz="2800" dirty="0"/>
              <a:t>La lunga transizione: dimensione europea</a:t>
            </a:r>
          </a:p>
        </p:txBody>
      </p:sp>
      <p:sp>
        <p:nvSpPr>
          <p:cNvPr id="3" name="Segnaposto contenuto 2">
            <a:extLst>
              <a:ext uri="{FF2B5EF4-FFF2-40B4-BE49-F238E27FC236}">
                <a16:creationId xmlns:a16="http://schemas.microsoft.com/office/drawing/2014/main" id="{EB0883B0-46C7-41EA-856A-7F8F4569451F}"/>
              </a:ext>
            </a:extLst>
          </p:cNvPr>
          <p:cNvSpPr>
            <a:spLocks noGrp="1"/>
          </p:cNvSpPr>
          <p:nvPr>
            <p:ph idx="1"/>
          </p:nvPr>
        </p:nvSpPr>
        <p:spPr>
          <a:xfrm>
            <a:off x="2446245" y="1351512"/>
            <a:ext cx="8915400" cy="4573766"/>
          </a:xfrm>
        </p:spPr>
        <p:txBody>
          <a:bodyPr>
            <a:noAutofit/>
          </a:bodyPr>
          <a:lstStyle/>
          <a:p>
            <a:pPr algn="just"/>
            <a:r>
              <a:rPr lang="it-IT" dirty="0">
                <a:latin typeface="Times New Roman" panose="02020603050405020304" pitchFamily="18" charset="0"/>
                <a:cs typeface="Times New Roman" panose="02020603050405020304" pitchFamily="18" charset="0"/>
              </a:rPr>
              <a:t>Il 1992 non è solo Tangentopoli. Nel mese di settembre la Lira perse più del 30% del suo valore rispetto al dollaro.</a:t>
            </a:r>
          </a:p>
          <a:p>
            <a:pPr algn="just"/>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Furono gli effetti di un attacco speculativo che colpì l’Italia (giunta secondo alcuni ad essere la quarta potenza economica). Questa crisi contribuì a portare l’Italia in recessione nel 1993. </a:t>
            </a:r>
          </a:p>
          <a:p>
            <a:pPr algn="just"/>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Colpo durissimo perché la lira non rispettava più gli standard per far parte del Sistema Monetario Europeo, proprio pochi mesi dopo che l’Italia si era assunta l’impegno formale di adottare l’euro. </a:t>
            </a:r>
          </a:p>
          <a:p>
            <a:pPr algn="just"/>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Grazie al drastico aumento della pressione fiscale imposto dai governi dell’Ulivo, l’Italia riuscì comunque a rispettare i parametri di Maastricht entrando a far parte dell’unione monetaria. </a:t>
            </a:r>
          </a:p>
          <a:p>
            <a:pPr algn="just">
              <a:lnSpc>
                <a:spcPct val="120000"/>
              </a:lnSpc>
            </a:pPr>
            <a:endParaRPr lang="it-IT" sz="1600" dirty="0"/>
          </a:p>
        </p:txBody>
      </p:sp>
      <p:pic>
        <p:nvPicPr>
          <p:cNvPr id="4" name="Picture 2" descr="Logo Università degli Studi di Teramo">
            <a:extLst>
              <a:ext uri="{FF2B5EF4-FFF2-40B4-BE49-F238E27FC236}">
                <a16:creationId xmlns:a16="http://schemas.microsoft.com/office/drawing/2014/main" id="{5C2BBFB7-4093-46A2-839A-3F8DDCF811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5"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079257"/>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1739</TotalTime>
  <Words>4572</Words>
  <Application>Microsoft Office PowerPoint</Application>
  <PresentationFormat>Widescreen</PresentationFormat>
  <Paragraphs>240</Paragraphs>
  <Slides>34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34</vt:i4>
      </vt:variant>
    </vt:vector>
  </HeadingPairs>
  <TitlesOfParts>
    <vt:vector size="40" baseType="lpstr">
      <vt:lpstr>Arial</vt:lpstr>
      <vt:lpstr>Cambria</vt:lpstr>
      <vt:lpstr>Century Gothic</vt:lpstr>
      <vt:lpstr>Times New Roman</vt:lpstr>
      <vt:lpstr>Wingdings 3</vt:lpstr>
      <vt:lpstr>Filo</vt:lpstr>
      <vt:lpstr>La lunga transizione: anni Novanta-Duemila</vt:lpstr>
      <vt:lpstr>La lunga transizione: anni Novanta-Duemila</vt:lpstr>
      <vt:lpstr>La lunga transizione: anni Novanta-Duemila</vt:lpstr>
      <vt:lpstr>La lunga transizione: anni Novanta-Duemila</vt:lpstr>
      <vt:lpstr>La lunga transizione: anni Novanta-Duemila</vt:lpstr>
      <vt:lpstr>La lunga transizione: dimensione internazionale</vt:lpstr>
      <vt:lpstr>La lunga transizione: dimensione europea</vt:lpstr>
      <vt:lpstr>La lunga transizione: dimensione europea</vt:lpstr>
      <vt:lpstr>La lunga transizione: dimensione europea</vt:lpstr>
      <vt:lpstr>La lunga transizione: dimensione economica italiana</vt:lpstr>
      <vt:lpstr>La lunga transizione: la dimensione politica nazionale</vt:lpstr>
      <vt:lpstr>La lunga transizione: la dimensione politica nazionale</vt:lpstr>
      <vt:lpstr>La lunga transizione: la dimensione politica nazionale</vt:lpstr>
      <vt:lpstr>Le Leghe</vt:lpstr>
      <vt:lpstr>Le Leghe</vt:lpstr>
      <vt:lpstr>Le Leghe</vt:lpstr>
      <vt:lpstr>La lunga transizione: la dimensione politica nazionale</vt:lpstr>
      <vt:lpstr>La lunga transizione: il movimento referendario</vt:lpstr>
      <vt:lpstr>La lunga transizione: il movimento referendario</vt:lpstr>
      <vt:lpstr>La lunga transizione: il movimento referendario</vt:lpstr>
      <vt:lpstr>La lunga transizione: tangentopoli</vt:lpstr>
      <vt:lpstr>La lunga transizione: tangentopoli</vt:lpstr>
      <vt:lpstr>La lunga transizione: le stragi di mafia</vt:lpstr>
      <vt:lpstr>La lunga transizione: le stragi di mafia</vt:lpstr>
      <vt:lpstr>La lunga transizione: anni Novanta-Duemila</vt:lpstr>
      <vt:lpstr>La lunga transizione: anni Novanta-Duemila</vt:lpstr>
      <vt:lpstr>La lunga transizione: anni Novanta-Duemila</vt:lpstr>
      <vt:lpstr>La lunga transizione: anni Novanta-Duemila</vt:lpstr>
      <vt:lpstr>La lunga transizione: anni Novanta-Duemila</vt:lpstr>
      <vt:lpstr>L’Italia degli anni Novanta</vt:lpstr>
      <vt:lpstr>L’Italia degli anni Novanta</vt:lpstr>
      <vt:lpstr>L’Italia degli anni Novanta</vt:lpstr>
      <vt:lpstr>L’Italia degli anni Novanta</vt:lpstr>
      <vt:lpstr>Il mondo degli anni Novanta: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lunga transizione: anni Novanta-Duemila</dc:title>
  <dc:creator>utente</dc:creator>
  <cp:lastModifiedBy>utente</cp:lastModifiedBy>
  <cp:revision>76</cp:revision>
  <dcterms:created xsi:type="dcterms:W3CDTF">2020-12-14T17:15:02Z</dcterms:created>
  <dcterms:modified xsi:type="dcterms:W3CDTF">2023-01-22T10:29:28Z</dcterms:modified>
</cp:coreProperties>
</file>