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73"/>
  </p:notesMasterIdLst>
  <p:handoutMasterIdLst>
    <p:handoutMasterId r:id="rId74"/>
  </p:handoutMasterIdLst>
  <p:sldIdLst>
    <p:sldId id="373" r:id="rId5"/>
    <p:sldId id="261" r:id="rId6"/>
    <p:sldId id="280" r:id="rId7"/>
    <p:sldId id="273" r:id="rId8"/>
    <p:sldId id="432" r:id="rId9"/>
    <p:sldId id="433" r:id="rId10"/>
    <p:sldId id="434" r:id="rId11"/>
    <p:sldId id="436" r:id="rId12"/>
    <p:sldId id="437" r:id="rId13"/>
    <p:sldId id="438" r:id="rId14"/>
    <p:sldId id="439" r:id="rId15"/>
    <p:sldId id="441" r:id="rId16"/>
    <p:sldId id="435" r:id="rId17"/>
    <p:sldId id="500" r:id="rId18"/>
    <p:sldId id="442" r:id="rId19"/>
    <p:sldId id="443" r:id="rId20"/>
    <p:sldId id="446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456" r:id="rId29"/>
    <p:sldId id="457" r:id="rId30"/>
    <p:sldId id="458" r:id="rId31"/>
    <p:sldId id="459" r:id="rId32"/>
    <p:sldId id="460" r:id="rId33"/>
    <p:sldId id="461" r:id="rId34"/>
    <p:sldId id="463" r:id="rId35"/>
    <p:sldId id="462" r:id="rId36"/>
    <p:sldId id="464" r:id="rId37"/>
    <p:sldId id="465" r:id="rId38"/>
    <p:sldId id="466" r:id="rId39"/>
    <p:sldId id="468" r:id="rId40"/>
    <p:sldId id="469" r:id="rId41"/>
    <p:sldId id="470" r:id="rId42"/>
    <p:sldId id="471" r:id="rId43"/>
    <p:sldId id="499" r:id="rId44"/>
    <p:sldId id="473" r:id="rId45"/>
    <p:sldId id="474" r:id="rId46"/>
    <p:sldId id="475" r:id="rId47"/>
    <p:sldId id="476" r:id="rId48"/>
    <p:sldId id="477" r:id="rId49"/>
    <p:sldId id="478" r:id="rId50"/>
    <p:sldId id="479" r:id="rId51"/>
    <p:sldId id="480" r:id="rId52"/>
    <p:sldId id="467" r:id="rId53"/>
    <p:sldId id="481" r:id="rId54"/>
    <p:sldId id="482" r:id="rId55"/>
    <p:sldId id="483" r:id="rId56"/>
    <p:sldId id="484" r:id="rId57"/>
    <p:sldId id="485" r:id="rId58"/>
    <p:sldId id="486" r:id="rId59"/>
    <p:sldId id="487" r:id="rId60"/>
    <p:sldId id="488" r:id="rId61"/>
    <p:sldId id="489" r:id="rId62"/>
    <p:sldId id="490" r:id="rId63"/>
    <p:sldId id="491" r:id="rId64"/>
    <p:sldId id="492" r:id="rId65"/>
    <p:sldId id="493" r:id="rId66"/>
    <p:sldId id="494" r:id="rId67"/>
    <p:sldId id="495" r:id="rId68"/>
    <p:sldId id="496" r:id="rId69"/>
    <p:sldId id="497" r:id="rId70"/>
    <p:sldId id="417" r:id="rId71"/>
    <p:sldId id="498" r:id="rId72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lia Santinelli" initials="GS" lastIdx="1" clrIdx="0">
    <p:extLst>
      <p:ext uri="{19B8F6BF-5375-455C-9EA6-DF929625EA0E}">
        <p15:presenceInfo xmlns:p15="http://schemas.microsoft.com/office/powerpoint/2012/main" userId="S::Santinelli.2215829@studenti.uniroma1.it::824e9d55-68a3-4902-aecc-d0672f3fcb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67B"/>
    <a:srgbClr val="87175F"/>
    <a:srgbClr val="E58C09"/>
    <a:srgbClr val="EEEEEE"/>
    <a:srgbClr val="F69E1D"/>
    <a:srgbClr val="E19E6B"/>
    <a:srgbClr val="EEC621"/>
    <a:srgbClr val="AEA422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6EBFA4-1BC5-49C9-9711-B2794B10A421}" type="datetime1">
              <a:rPr lang="it-IT" smtClean="0">
                <a:latin typeface="Tw Cen MT" panose="020B0602020104020603" pitchFamily="34" charset="0"/>
              </a:rPr>
              <a:t>25/09/25</a:t>
            </a:fld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BB1589-0F8A-400D-AEF4-57688446A2F5}" type="slidenum">
              <a:rPr lang="it-IT" smtClean="0">
                <a:latin typeface="Tw Cen MT" panose="020B0602020104020603" pitchFamily="34" charset="0"/>
              </a:rPr>
              <a:t>‹N›</a:t>
            </a:fld>
            <a:endParaRPr lang="it-IT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4T07:47:24.57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 8665,'35'0'0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6:34:47.51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50 100 9922,'0'-33'0,"0"0"0,-6 21 0,-10-4 0,10 10 0,-16 6 0,22 0 0,0 0 0,0 22 0,0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09:05.56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27 1 9209,'-3'26'0,"-6"0"0,6 1 0,-5-1 0,5 0 0,14-11 0,4-3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C3F789C-A80B-4C65-96CE-E17EF7ED4642}" type="datetime1">
              <a:rPr lang="it-IT" noProof="0" smtClean="0"/>
              <a:t>25/09/25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AE5FABD-26C8-4F74-B1E3-45BC91BC9D7B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74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E5FABD-26C8-4F74-B1E3-45BC91BC9D7B}" type="slidenum">
              <a:rPr lang="it-IT" noProof="0" smtClean="0"/>
              <a:pPr rtl="0"/>
              <a:t>33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7773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E5FABD-26C8-4F74-B1E3-45BC91BC9D7B}" type="slidenum">
              <a:rPr lang="it-IT" noProof="0" smtClean="0"/>
              <a:pPr rtl="0"/>
              <a:t>35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4267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E5FABD-26C8-4F74-B1E3-45BC91BC9D7B}" type="slidenum">
              <a:rPr lang="it-IT" noProof="0" smtClean="0"/>
              <a:pPr rtl="0"/>
              <a:t>36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32181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E5FABD-26C8-4F74-B1E3-45BC91BC9D7B}" type="slidenum">
              <a:rPr lang="it-IT" noProof="0" smtClean="0"/>
              <a:pPr rtl="0"/>
              <a:t>37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0982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_Curr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Smeral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Aranc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Grig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Blu_patch triangolo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_barra forme bianca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metà immagine orizzontal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709677"/>
            <a:ext cx="11094717" cy="1500876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53200" y="2667001"/>
            <a:ext cx="5090157" cy="3543552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titolo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617492"/>
            <a:ext cx="9890759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46520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tà immagin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testo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immagini multipl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4" name="Segnaposto immagine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5" name="Segnaposto immagine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intera con barra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6" name="Segnaposto testo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3" name="Segnaposto testo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4" name="Segnaposto testo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6" name="Segnaposto testo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27803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immagine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7" name="Segnaposto numero diapositiva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5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immagine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contenuto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cona contenut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cona contenuto 3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55214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88549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3" name="Segnaposto contenuto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5021885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lato patch icona contenuto 3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3" name="Segnaposto contenuto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lato patch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immagine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1</a:t>
            </a:r>
          </a:p>
        </p:txBody>
      </p:sp>
      <p:sp>
        <p:nvSpPr>
          <p:cNvPr id="30" name="Segnaposto immagine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2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3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35" name="Segnaposto testo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immagine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immagine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immagine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Segnaposto immagine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2" name="Segnaposto immagine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3" name="Segnaposto immagine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4" name="Segnaposto testo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5" name="Segnaposto testo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6" name="Segnaposto testo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7" name="Segnaposto testo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8" name="Segnaposto testo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9" name="Segnaposto testo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ide titolo_Giallo inten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gnaposto immagine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9" name="Segnaposto testo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0" name="Segnaposto testo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1" name="Segnaposto immagine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2" name="Segnaposto testo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3" name="Segnaposto testo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4" name="Segnaposto immagine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5" name="Segnaposto testo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6" name="Segnaposto testo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7" name="Segnaposto immagine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8" name="Segnaposto testo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9" name="Segnaposto testo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lato patch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didascalia immagine_b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didascalia immagine_arancio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6" name="Segnaposto testo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rtlCol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mfasi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341632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customXml" Target="../ink/ink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454C5448-5DFC-9E03-F68C-7D6FB26011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93077" y="0"/>
            <a:ext cx="19700363" cy="14179611"/>
          </a:xfrm>
          <a:solidFill>
            <a:schemeClr val="tx1"/>
          </a:solidFill>
        </p:spPr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6D7AF60-A054-A06D-8E8E-DD74C7E6C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34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B679F104-4D51-AEB0-3ACE-26D0175B2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46634A-B877-90B0-D728-09EBECB124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4617" y="304800"/>
            <a:ext cx="10162766" cy="6248400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38F41B-32FF-CE29-0261-EDECB5A99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2445" y="211720"/>
            <a:ext cx="8082215" cy="1905000"/>
          </a:xfrm>
        </p:spPr>
        <p:txBody>
          <a:bodyPr/>
          <a:lstStyle/>
          <a:p>
            <a:r>
              <a:rPr lang="it-IT" b="1"/>
              <a:t>Sintesi dei benefici digital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DB2261E-E14F-5B23-1A7F-02500EE91F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10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C3917BB-7E1C-47C3-1534-13043394D1D1}"/>
              </a:ext>
            </a:extLst>
          </p:cNvPr>
          <p:cNvSpPr txBox="1"/>
          <p:nvPr/>
        </p:nvSpPr>
        <p:spPr>
          <a:xfrm>
            <a:off x="2996339" y="1666937"/>
            <a:ext cx="61993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Costi accessibili e scalabili.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Messaggi più mirati e personalizzati.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Monitoraggio quasi in tempo reale dei risultati.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Possibilità di ottimizzare campagne basate su dati concreti.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Tracciamento preciso lungo tutto il </a:t>
            </a:r>
            <a:r>
              <a:rPr lang="it-IT" sz="2200" dirty="0" err="1"/>
              <a:t>customer</a:t>
            </a:r>
            <a:r>
              <a:rPr lang="it-IT" sz="2200" dirty="0"/>
              <a:t> </a:t>
            </a:r>
            <a:r>
              <a:rPr lang="it-IT" sz="2200" dirty="0" err="1"/>
              <a:t>journey</a:t>
            </a:r>
            <a:r>
              <a:rPr lang="it-IT" sz="2200" dirty="0"/>
              <a:t>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93FE22D-3C4B-4E36-7C09-3DC12DB84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867" y="3960919"/>
            <a:ext cx="3472996" cy="23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67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26BFC1-DB1F-4E38-26E6-AFB6C238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8" y="530225"/>
            <a:ext cx="10805160" cy="654368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it-IT" sz="3400" b="1"/>
              <a:t>Strumenti di tracking avanzati e problematiche digitali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7C0F81-6827-C2A0-692B-B190FCD97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Possono essere utilizzati contemporaneamente.</a:t>
            </a:r>
          </a:p>
          <a:p>
            <a:pPr algn="ctr"/>
            <a:r>
              <a:rPr lang="it-IT" sz="2400" dirty="0"/>
              <a:t>Nessun vincolo su quali e quanti usare.</a:t>
            </a:r>
          </a:p>
          <a:p>
            <a:pPr algn="ctr"/>
            <a:r>
              <a:rPr lang="it-IT" sz="2400" dirty="0"/>
              <a:t>Permettono di capire:</a:t>
            </a:r>
          </a:p>
          <a:p>
            <a:pPr algn="ctr"/>
            <a:r>
              <a:rPr lang="it-IT" sz="2400" dirty="0"/>
              <a:t>Origine del traffico</a:t>
            </a:r>
          </a:p>
          <a:p>
            <a:pPr algn="ctr"/>
            <a:r>
              <a:rPr lang="it-IT" sz="2400" dirty="0"/>
              <a:t>Mezzo usato</a:t>
            </a:r>
          </a:p>
          <a:p>
            <a:pPr algn="ctr"/>
            <a:r>
              <a:rPr lang="it-IT" sz="2400" dirty="0"/>
              <a:t>Campagna, contenuti, termini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4777748-3001-58E5-B111-7D865A7A70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8979" y="1845754"/>
            <a:ext cx="10837333" cy="341632"/>
          </a:xfrm>
        </p:spPr>
        <p:txBody>
          <a:bodyPr wrap="square">
            <a:noAutofit/>
          </a:bodyPr>
          <a:lstStyle/>
          <a:p>
            <a:r>
              <a:rPr lang="it-IT" sz="3200" b="1" dirty="0"/>
              <a:t>1. UTM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4D3E38D4-5FC0-DBAE-DD4F-E77D6794006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4759" r="16760" b="1"/>
          <a:stretch>
            <a:fillRect/>
          </a:stretch>
        </p:blipFill>
        <p:spPr>
          <a:xfrm>
            <a:off x="6629399" y="2667000"/>
            <a:ext cx="5013959" cy="3660775"/>
          </a:xfrm>
          <a:prstGeom prst="rect">
            <a:avLst/>
          </a:prstGeom>
          <a:noFill/>
        </p:spPr>
      </p:pic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630D6772-F595-3E68-46E9-40DB521F2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it-IT" noProof="0" smtClean="0"/>
              <a:pPr rtl="0">
                <a:spcAft>
                  <a:spcPts val="600"/>
                </a:spcAft>
              </a:pPr>
              <a:t>11</a:t>
            </a:fld>
            <a:endParaRPr lang="it-IT" noProof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A192AB-B897-2EDE-0E87-58CEA0F2ED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9080"/>
          <a:stretch>
            <a:fillRect/>
          </a:stretch>
        </p:blipFill>
        <p:spPr>
          <a:xfrm>
            <a:off x="6197578" y="1664209"/>
            <a:ext cx="5877600" cy="10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05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75DB88-28CA-9F0F-E9F1-281F6337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10796"/>
            <a:ext cx="3153734" cy="1076339"/>
          </a:xfrm>
        </p:spPr>
        <p:txBody>
          <a:bodyPr/>
          <a:lstStyle/>
          <a:p>
            <a:r>
              <a:rPr lang="it-IT" b="1"/>
              <a:t>Pixel e SDK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D992EB-2A82-FC4A-DB94-7C99449B08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922163" y="2223756"/>
            <a:ext cx="8933051" cy="1897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dirty="0"/>
              <a:t>Funzioni principali:</a:t>
            </a:r>
          </a:p>
          <a:p>
            <a:pPr algn="ctr"/>
            <a:r>
              <a:rPr lang="it-IT" dirty="0"/>
              <a:t>Memorizzano dati avanzati a livello utente</a:t>
            </a:r>
          </a:p>
          <a:p>
            <a:pPr algn="ctr"/>
            <a:r>
              <a:rPr lang="it-IT" dirty="0"/>
              <a:t>Migliorano l’erogazione della campagna</a:t>
            </a:r>
          </a:p>
          <a:p>
            <a:pPr algn="ctr"/>
            <a:endParaRPr lang="it-IT" dirty="0"/>
          </a:p>
          <a:p>
            <a:pPr marL="0" indent="0" algn="ctr">
              <a:buNone/>
            </a:pPr>
            <a:r>
              <a:rPr lang="it-IT" dirty="0"/>
              <a:t>Monitorano azioni degli utenti:</a:t>
            </a:r>
          </a:p>
          <a:p>
            <a:pPr algn="ctr"/>
            <a:r>
              <a:rPr lang="it-IT" dirty="0"/>
              <a:t>Visualizzazione pagina</a:t>
            </a:r>
          </a:p>
          <a:p>
            <a:pPr algn="ctr"/>
            <a:r>
              <a:rPr lang="it-IT" dirty="0"/>
              <a:t>Iscrizione newsletter</a:t>
            </a:r>
          </a:p>
          <a:p>
            <a:pPr algn="ctr"/>
            <a:r>
              <a:rPr lang="it-IT" dirty="0"/>
              <a:t>Inizio/completamento acquisto</a:t>
            </a:r>
          </a:p>
          <a:p>
            <a:pPr algn="ctr"/>
            <a:r>
              <a:rPr lang="it-IT" dirty="0"/>
              <a:t>Apertura app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7F83EE-06DC-CB17-3850-57BB0C3397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58650" y="1541822"/>
            <a:ext cx="5090157" cy="480131"/>
          </a:xfrm>
        </p:spPr>
        <p:txBody>
          <a:bodyPr/>
          <a:lstStyle/>
          <a:p>
            <a:r>
              <a:rPr lang="it-IT" sz="2800" dirty="0"/>
              <a:t>Pixel → siti web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9F57AC1-2D33-B5BA-D818-2A8AC1A2E99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510796"/>
            <a:ext cx="5090157" cy="5395117"/>
          </a:xfrm>
        </p:spPr>
        <p:txBody>
          <a:bodyPr>
            <a:normAutofit/>
          </a:bodyPr>
          <a:lstStyle/>
          <a:p>
            <a:pPr algn="ctr"/>
            <a:r>
              <a:rPr lang="it-IT" sz="2400"/>
              <a:t>Entrambi sono stringhe di codice integrate nelle proprietà digitali dell’azienda.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8AECB65-5F4C-5FD2-125E-2616BFA5D0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26789" y="3390157"/>
            <a:ext cx="5090157" cy="949572"/>
          </a:xfrm>
        </p:spPr>
        <p:txBody>
          <a:bodyPr/>
          <a:lstStyle/>
          <a:p>
            <a:r>
              <a:rPr lang="it-IT" dirty="0"/>
              <a:t>SDK → applicazioni mobile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6D283AC-7299-585D-015B-F6812A142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12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6D65DC0-4EC2-29E9-7A48-2F80C969939B}"/>
              </a:ext>
            </a:extLst>
          </p:cNvPr>
          <p:cNvSpPr txBox="1"/>
          <p:nvPr/>
        </p:nvSpPr>
        <p:spPr>
          <a:xfrm>
            <a:off x="6311901" y="3824975"/>
            <a:ext cx="55219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Supportano strategie di </a:t>
            </a:r>
            <a:r>
              <a:rPr lang="it-IT" sz="2400" dirty="0" err="1"/>
              <a:t>retargeting</a:t>
            </a:r>
            <a:r>
              <a:rPr lang="it-IT" sz="2400" dirty="0"/>
              <a:t>/</a:t>
            </a:r>
            <a:r>
              <a:rPr lang="it-IT" sz="2400" dirty="0" err="1"/>
              <a:t>remarketing</a:t>
            </a:r>
            <a:r>
              <a:rPr lang="it-IT" sz="2400" dirty="0"/>
              <a:t>:</a:t>
            </a:r>
          </a:p>
          <a:p>
            <a:pPr algn="ctr"/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u="sng" dirty="0"/>
              <a:t>Target</a:t>
            </a:r>
            <a:r>
              <a:rPr lang="it-IT" sz="2400" dirty="0"/>
              <a:t>: utenti che hanno iniziato un processo di acquisto senza completarlo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u="sng" dirty="0"/>
              <a:t>Obiettivo</a:t>
            </a:r>
            <a:r>
              <a:rPr lang="it-IT" sz="2400" dirty="0"/>
              <a:t>: convincerli a completare l’azione</a:t>
            </a:r>
          </a:p>
        </p:txBody>
      </p:sp>
      <p:cxnSp>
        <p:nvCxnSpPr>
          <p:cNvPr id="10" name="Connettore diritto con freccia 9">
            <a:extLst>
              <a:ext uri="{FF2B5EF4-FFF2-40B4-BE49-F238E27FC236}">
                <a16:creationId xmlns:a16="http://schemas.microsoft.com/office/drawing/2014/main" id="{98C7977D-C096-61C1-19D2-6CBF7FA7B79B}"/>
              </a:ext>
            </a:extLst>
          </p:cNvPr>
          <p:cNvCxnSpPr>
            <a:cxnSpLocks/>
          </p:cNvCxnSpPr>
          <p:nvPr/>
        </p:nvCxnSpPr>
        <p:spPr>
          <a:xfrm>
            <a:off x="4003729" y="952086"/>
            <a:ext cx="1685869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egnaposto immagine 15">
            <a:extLst>
              <a:ext uri="{FF2B5EF4-FFF2-40B4-BE49-F238E27FC236}">
                <a16:creationId xmlns:a16="http://schemas.microsoft.com/office/drawing/2014/main" id="{95E95565-43D1-118D-F2BA-568BEA8214B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l="10702" r="10702"/>
          <a:stretch/>
        </p:blipFill>
        <p:spPr>
          <a:xfrm>
            <a:off x="8611562" y="1874913"/>
            <a:ext cx="1285926" cy="130825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51FED64-C3D6-3178-0095-5DB91DCB12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066" t="35179" r="713"/>
          <a:stretch>
            <a:fillRect/>
          </a:stretch>
        </p:blipFill>
        <p:spPr>
          <a:xfrm>
            <a:off x="4186882" y="3550111"/>
            <a:ext cx="1641934" cy="192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43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392CAA-6A09-99AE-29CC-A65AF9AD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557" y="176554"/>
            <a:ext cx="10593285" cy="2039430"/>
          </a:xfrm>
        </p:spPr>
        <p:txBody>
          <a:bodyPr/>
          <a:lstStyle/>
          <a:p>
            <a:r>
              <a:rPr lang="it-IT" b="1" dirty="0"/>
              <a:t>Problemi e criticità del digitale</a:t>
            </a:r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38874AC4-73C9-72DD-38EF-C4E9DE8EF2D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2834" y="1066801"/>
            <a:ext cx="6130047" cy="5077738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28D4B552-A635-A7AF-0B87-7A57E4C108C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22131" y="1066801"/>
            <a:ext cx="5067530" cy="2308325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3775FF-DEB6-774B-43E7-3B1DB427E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13</a:t>
            </a:fld>
            <a:endParaRPr lang="it-IT" noProof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D716802-3273-6EFE-8A05-D81348B3A114}"/>
              </a:ext>
            </a:extLst>
          </p:cNvPr>
          <p:cNvSpPr txBox="1"/>
          <p:nvPr/>
        </p:nvSpPr>
        <p:spPr>
          <a:xfrm>
            <a:off x="667459" y="1107909"/>
            <a:ext cx="613004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Brand Safety</a:t>
            </a:r>
          </a:p>
          <a:p>
            <a:pPr algn="ctr"/>
            <a:r>
              <a:rPr lang="it-IT" sz="2400" dirty="0"/>
              <a:t>Riduzione del controllo sull’inserimento del messaggio.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Negli </a:t>
            </a:r>
            <a:r>
              <a:rPr lang="it-IT" sz="2400" u="sng" dirty="0"/>
              <a:t>spazi tradizionali </a:t>
            </a:r>
            <a:r>
              <a:rPr lang="it-IT" sz="2400" dirty="0"/>
              <a:t>(TV, stampa):</a:t>
            </a:r>
          </a:p>
          <a:p>
            <a:pPr algn="ctr"/>
            <a:r>
              <a:rPr lang="it-IT" sz="2400" dirty="0"/>
              <a:t>Contesto noto e controllabile</a:t>
            </a:r>
          </a:p>
          <a:p>
            <a:pPr algn="ctr"/>
            <a:r>
              <a:rPr lang="it-IT" sz="2400" dirty="0"/>
              <a:t>Minor rischio di accostamenti inappropriati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Sul </a:t>
            </a:r>
            <a:r>
              <a:rPr lang="it-IT" sz="2400" u="sng" dirty="0"/>
              <a:t>digitale</a:t>
            </a:r>
            <a:r>
              <a:rPr lang="it-IT" sz="2400" dirty="0"/>
              <a:t>:</a:t>
            </a:r>
          </a:p>
          <a:p>
            <a:pPr algn="ctr"/>
            <a:r>
              <a:rPr lang="it-IT" sz="2400" dirty="0"/>
              <a:t>Inventario ampio e processi automatizzati → controllo diminuito</a:t>
            </a:r>
          </a:p>
          <a:p>
            <a:pPr algn="ctr"/>
            <a:r>
              <a:rPr lang="it-IT" sz="2400" dirty="0"/>
              <a:t>Effetto bilanciato da maggiore efficienza e riduzione costi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9621CE-1D78-7C4E-97E2-5618E46C554C}"/>
              </a:ext>
            </a:extLst>
          </p:cNvPr>
          <p:cNvSpPr txBox="1"/>
          <p:nvPr/>
        </p:nvSpPr>
        <p:spPr>
          <a:xfrm>
            <a:off x="7139843" y="1154155"/>
            <a:ext cx="45093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Esempi di rischio: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Annuncio di una compagnia aerea vicino a cronaca su incidenti aerei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Banner fast food accanto a contenuti di dieta</a:t>
            </a:r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565B1750-29C3-FC41-5908-042CBF23893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23028" b="23028"/>
          <a:stretch/>
        </p:blipFill>
        <p:spPr>
          <a:xfrm>
            <a:off x="7139843" y="3836888"/>
            <a:ext cx="4546576" cy="203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40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B3C5254-EA6F-B0DC-46EB-B5A4A205FA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598" y="1657457"/>
            <a:ext cx="5581703" cy="4116069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DBC180-BFBA-080C-ABE4-7B92378E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14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9F6B84-CCAD-3469-D688-4169BDDC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916" y="204547"/>
            <a:ext cx="10723721" cy="1449265"/>
          </a:xfrm>
        </p:spPr>
        <p:txBody>
          <a:bodyPr>
            <a:normAutofit/>
          </a:bodyPr>
          <a:lstStyle/>
          <a:p>
            <a:r>
              <a:rPr lang="it-IT" sz="4400"/>
              <a:t>Soluzioni</a:t>
            </a:r>
            <a:endParaRPr lang="it-IT"/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DA73B9E2-B91E-9A99-FFAA-AD82CD7B30B4}"/>
              </a:ext>
            </a:extLst>
          </p:cNvPr>
          <p:cNvSpPr txBox="1">
            <a:spLocks noGrp="1"/>
          </p:cNvSpPr>
          <p:nvPr>
            <p:ph sz="quarter" idx="19"/>
          </p:nvPr>
        </p:nvSpPr>
        <p:spPr>
          <a:xfrm>
            <a:off x="891598" y="1449265"/>
            <a:ext cx="558170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25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b="1" dirty="0" err="1"/>
              <a:t>Inventory</a:t>
            </a:r>
            <a:r>
              <a:rPr lang="it-IT" sz="2500" b="1" dirty="0"/>
              <a:t> </a:t>
            </a:r>
            <a:r>
              <a:rPr lang="it-IT" sz="2500" b="1" dirty="0" err="1"/>
              <a:t>premium</a:t>
            </a:r>
            <a:r>
              <a:rPr lang="it-IT" sz="2500" b="1" dirty="0"/>
              <a:t> </a:t>
            </a:r>
            <a:r>
              <a:rPr lang="it-IT" sz="2500" dirty="0"/>
              <a:t>→ domini web noti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5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Livelli di distribuzione su piattaforme self-service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5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b="1" dirty="0" err="1"/>
              <a:t>Whitelist</a:t>
            </a:r>
            <a:r>
              <a:rPr lang="it-IT" sz="2500" dirty="0"/>
              <a:t> → includere solo domini accettati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5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b="1" dirty="0"/>
              <a:t>Blacklist</a:t>
            </a:r>
            <a:r>
              <a:rPr lang="it-IT" sz="2500" dirty="0"/>
              <a:t> → escludere domini indesiderati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9EDAEAA-E7DC-FE69-C92B-B7B4201B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672" y="485261"/>
            <a:ext cx="4967586" cy="261682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C46646AA-1237-FD73-700B-2C0E696A1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671" y="3303819"/>
            <a:ext cx="5421419" cy="28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8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4E5BB5-C075-496C-AB8B-754C1B2E0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44408"/>
            <a:ext cx="10805160" cy="58118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/>
              <a:t>Privacy e protezione dati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B071FB6B-B357-6C89-50EE-4C397E6C22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152542"/>
            <a:ext cx="5220173" cy="4175106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Big Data → definito “</a:t>
            </a: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</a:rPr>
              <a:t>petrolio del terzo millennio</a:t>
            </a:r>
            <a:r>
              <a:rPr lang="it-IT" sz="2400" dirty="0"/>
              <a:t>”:</a:t>
            </a:r>
          </a:p>
          <a:p>
            <a:pPr algn="ctr"/>
            <a:r>
              <a:rPr lang="it-IT" sz="2400" dirty="0"/>
              <a:t>Precisione → </a:t>
            </a:r>
            <a:r>
              <a:rPr lang="it-IT" sz="2400" dirty="0" err="1"/>
              <a:t>targeting</a:t>
            </a:r>
            <a:r>
              <a:rPr lang="it-IT" sz="2400" dirty="0"/>
              <a:t> più accurato</a:t>
            </a:r>
          </a:p>
          <a:p>
            <a:pPr algn="ctr"/>
            <a:r>
              <a:rPr lang="it-IT" sz="2400" dirty="0"/>
              <a:t>Potere strategico nelle mani di chi li gestisce</a:t>
            </a:r>
          </a:p>
          <a:p>
            <a:pPr algn="ctr"/>
            <a:r>
              <a:rPr lang="it-IT" sz="2400" dirty="0"/>
              <a:t>Esempio: ricerca vacanza su Google → pubblicità mirata per quella località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F9A20C05-A41C-64BC-B9E7-1678626E40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937786"/>
            <a:ext cx="10837333" cy="1601859"/>
          </a:xfrm>
        </p:spPr>
        <p:txBody>
          <a:bodyPr/>
          <a:lstStyle/>
          <a:p>
            <a:pPr algn="ctr"/>
            <a:r>
              <a:rPr lang="it-IT" sz="2500"/>
              <a:t>Strumenti digitali raccolgono e analizzano dati utente sofisticati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CE8CA89-26DB-779F-7BFC-0B026F1541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23185" y="1485254"/>
            <a:ext cx="5220173" cy="5028338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C5D69F-9F74-6EC3-A598-B9D7F4DDD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15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573972-83E8-F454-4C61-0C76A462DE3A}"/>
              </a:ext>
            </a:extLst>
          </p:cNvPr>
          <p:cNvSpPr txBox="1"/>
          <p:nvPr/>
        </p:nvSpPr>
        <p:spPr>
          <a:xfrm>
            <a:off x="6741386" y="1738715"/>
            <a:ext cx="464458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Sfide emergenti: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u="sng" dirty="0"/>
              <a:t>Protezione della privacy</a:t>
            </a:r>
            <a:r>
              <a:rPr lang="it-IT" sz="2500" dirty="0"/>
              <a:t> → crescenti proteste e regolamentazioni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Apple (2021) → modifica policy </a:t>
            </a:r>
            <a:r>
              <a:rPr lang="it-IT" sz="2500" b="1" dirty="0"/>
              <a:t>IDFA</a:t>
            </a:r>
            <a:r>
              <a:rPr lang="it-IT" sz="2500" dirty="0"/>
              <a:t>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 err="1"/>
              <a:t>Profilazione</a:t>
            </a:r>
            <a:r>
              <a:rPr lang="it-IT" sz="2500" dirty="0"/>
              <a:t> utenti richiede consenso esplicito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Impatto su piattaforme come Facebook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27EE976-D993-3E7D-F197-B42A02778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050" y="5666740"/>
            <a:ext cx="13716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6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C8D77F-A37C-468C-CD4C-641DA1D8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87458"/>
            <a:ext cx="10805160" cy="1311028"/>
          </a:xfrm>
        </p:spPr>
        <p:txBody>
          <a:bodyPr/>
          <a:lstStyle/>
          <a:p>
            <a:pPr algn="ctr"/>
            <a:r>
              <a:rPr lang="it-IT" b="1"/>
              <a:t>Implicazioni strategiche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3FA8DB-A1B3-EAEB-3784-13177ED9C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248730"/>
            <a:ext cx="5090157" cy="3657184"/>
          </a:xfrm>
        </p:spPr>
        <p:txBody>
          <a:bodyPr>
            <a:normAutofit/>
          </a:bodyPr>
          <a:lstStyle/>
          <a:p>
            <a:pPr algn="ctr"/>
            <a:r>
              <a:rPr lang="it-IT" sz="2800"/>
              <a:t>Contesto di erogazione del messaggio (brand safety)</a:t>
            </a:r>
          </a:p>
          <a:p>
            <a:pPr algn="ctr"/>
            <a:r>
              <a:rPr lang="it-IT" sz="2800"/>
              <a:t>Rispetto della privacy e gestione dei dati (compliance legale)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908733-CAE5-2DB5-7203-D8052A8378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1270000"/>
            <a:ext cx="5090157" cy="2694531"/>
          </a:xfrm>
        </p:spPr>
        <p:txBody>
          <a:bodyPr/>
          <a:lstStyle/>
          <a:p>
            <a:r>
              <a:rPr lang="it-IT" sz="3200"/>
              <a:t>Necessario considerare: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2591B54-5908-936C-3B84-12DC16280F4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2581028"/>
            <a:ext cx="5090157" cy="3324885"/>
          </a:xfrm>
        </p:spPr>
        <p:txBody>
          <a:bodyPr>
            <a:normAutofit/>
          </a:bodyPr>
          <a:lstStyle/>
          <a:p>
            <a:pPr algn="ctr"/>
            <a:r>
              <a:rPr lang="it-IT" sz="2800"/>
              <a:t>Sempre più basato su automazione e dati</a:t>
            </a:r>
          </a:p>
          <a:p>
            <a:pPr algn="ctr"/>
            <a:r>
              <a:rPr lang="it-IT" sz="2800"/>
              <a:t>Continuerà a crescere e cambiare rapidamente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49F37D3-2AE4-180A-D073-F707F725AE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7803" y="1270000"/>
            <a:ext cx="5090157" cy="978729"/>
          </a:xfrm>
        </p:spPr>
        <p:txBody>
          <a:bodyPr/>
          <a:lstStyle/>
          <a:p>
            <a:pPr algn="ctr"/>
            <a:r>
              <a:rPr lang="it-IT" sz="3200"/>
              <a:t>Evoluzione del mercato digitale: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38AEFA-F56A-E9B5-91EB-5C3866ED1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16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13757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D0EDB7-4AAE-8997-9B9C-A924B329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847"/>
            <a:ext cx="12192000" cy="66038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t-IT" b="1"/>
              <a:t>8.2 Il processo di strutturazione del media plan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585BB26-005A-91C3-F11D-FA531E80E2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r="26550"/>
          <a:stretch>
            <a:fillRect/>
          </a:stretch>
        </p:blipFill>
        <p:spPr>
          <a:xfrm>
            <a:off x="3498070" y="1069474"/>
            <a:ext cx="8566479" cy="5788526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B003AFC-CB40-CE4A-C60E-CE6BA7F2B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17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0199BA2-C999-250C-F043-E42EB7DE0F76}"/>
              </a:ext>
            </a:extLst>
          </p:cNvPr>
          <p:cNvSpPr txBox="1"/>
          <p:nvPr/>
        </p:nvSpPr>
        <p:spPr>
          <a:xfrm>
            <a:off x="395867" y="2618427"/>
            <a:ext cx="6110097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Obiettivo: </a:t>
            </a:r>
            <a:r>
              <a:rPr lang="it-IT" sz="2500" u="sng" dirty="0"/>
              <a:t>descrivere il processo per strutturare un digital media plan efficace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5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Applicabile anche a pianificazione tradizionale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5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Si basa su 5 macro-fasi consecutive:</a:t>
            </a:r>
          </a:p>
        </p:txBody>
      </p:sp>
      <p:cxnSp>
        <p:nvCxnSpPr>
          <p:cNvPr id="4" name="Connettore a gomito 3">
            <a:extLst>
              <a:ext uri="{FF2B5EF4-FFF2-40B4-BE49-F238E27FC236}">
                <a16:creationId xmlns:a16="http://schemas.microsoft.com/office/drawing/2014/main" id="{F2E2774D-B06C-EF5F-E49A-7DA4084FEFD9}"/>
              </a:ext>
            </a:extLst>
          </p:cNvPr>
          <p:cNvCxnSpPr>
            <a:cxnSpLocks/>
          </p:cNvCxnSpPr>
          <p:nvPr/>
        </p:nvCxnSpPr>
        <p:spPr>
          <a:xfrm flipV="1">
            <a:off x="5837544" y="3429000"/>
            <a:ext cx="1916140" cy="1695561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783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48777D-98EE-F610-4257-1EEC7125C0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1700508"/>
            <a:ext cx="4807994" cy="4205405"/>
          </a:xfrm>
        </p:spPr>
        <p:txBody>
          <a:bodyPr>
            <a:noAutofit/>
          </a:bodyPr>
          <a:lstStyle/>
          <a:p>
            <a:r>
              <a:rPr lang="it-IT" sz="2300" dirty="0"/>
              <a:t>Studio del settore e dei competitor</a:t>
            </a:r>
          </a:p>
          <a:p>
            <a:pPr marL="0" indent="0" algn="ctr">
              <a:buNone/>
            </a:pPr>
            <a:r>
              <a:rPr lang="it-IT" sz="2300" dirty="0"/>
              <a:t>Comprendere:</a:t>
            </a:r>
          </a:p>
          <a:p>
            <a:r>
              <a:rPr lang="it-IT" sz="2300" b="1" dirty="0"/>
              <a:t>Trend di mercato</a:t>
            </a:r>
          </a:p>
          <a:p>
            <a:r>
              <a:rPr lang="it-IT" sz="2300" dirty="0"/>
              <a:t>Posizionamento dei concorrenti</a:t>
            </a:r>
          </a:p>
          <a:p>
            <a:r>
              <a:rPr lang="it-IT" sz="2300" dirty="0"/>
              <a:t>Comportamenti dei consumatori</a:t>
            </a:r>
          </a:p>
          <a:p>
            <a:pPr marL="0" indent="0" algn="ctr">
              <a:buNone/>
            </a:pPr>
            <a:r>
              <a:rPr lang="it-IT" sz="2300" dirty="0"/>
              <a:t>Scopo:</a:t>
            </a:r>
          </a:p>
          <a:p>
            <a:r>
              <a:rPr lang="it-IT" sz="2300" dirty="0"/>
              <a:t>Individuare opportunità e minacce</a:t>
            </a:r>
          </a:p>
          <a:p>
            <a:r>
              <a:rPr lang="it-IT" sz="2300" u="sng" dirty="0"/>
              <a:t>Definire il </a:t>
            </a:r>
            <a:r>
              <a:rPr lang="it-IT" sz="2300" b="1" u="sng" dirty="0"/>
              <a:t>target ideale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2A6A71A-BFF4-135D-DE2A-B9FF3934FE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537294"/>
            <a:ext cx="5090157" cy="757130"/>
          </a:xfrm>
        </p:spPr>
        <p:txBody>
          <a:bodyPr/>
          <a:lstStyle/>
          <a:p>
            <a:pPr algn="ctr"/>
            <a:r>
              <a:rPr lang="it-IT" b="1"/>
              <a:t>1. Analisi del mercato e scenario competitivo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B632499-A436-4AB8-E638-B5C61D7F539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58198" y="1843023"/>
            <a:ext cx="5833802" cy="39203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dirty="0"/>
              <a:t>Obiettivi di business:</a:t>
            </a:r>
          </a:p>
          <a:p>
            <a:pPr algn="ctr"/>
            <a:r>
              <a:rPr lang="it-IT" dirty="0"/>
              <a:t>Aumentare vendite</a:t>
            </a:r>
          </a:p>
          <a:p>
            <a:pPr algn="ctr"/>
            <a:r>
              <a:rPr lang="it-IT" dirty="0"/>
              <a:t>Rafforzare </a:t>
            </a:r>
            <a:r>
              <a:rPr lang="it-IT" b="1" dirty="0"/>
              <a:t>brand </a:t>
            </a:r>
            <a:r>
              <a:rPr lang="it-IT" b="1" dirty="0" err="1"/>
              <a:t>awareness</a:t>
            </a:r>
            <a:endParaRPr lang="it-IT" b="1" dirty="0"/>
          </a:p>
          <a:p>
            <a:pPr algn="ctr"/>
            <a:r>
              <a:rPr lang="it-IT" dirty="0"/>
              <a:t>Fidelizzare clienti</a:t>
            </a:r>
          </a:p>
          <a:p>
            <a:pPr marL="0" indent="0" algn="ctr">
              <a:buNone/>
            </a:pPr>
            <a:r>
              <a:rPr lang="it-IT" dirty="0"/>
              <a:t>Obiettivi media:</a:t>
            </a:r>
          </a:p>
          <a:p>
            <a:pPr algn="ctr"/>
            <a:r>
              <a:rPr lang="it-IT" dirty="0"/>
              <a:t>Misurabili e specifici per canali digitali/tradizionali</a:t>
            </a:r>
          </a:p>
          <a:p>
            <a:pPr algn="ctr"/>
            <a:r>
              <a:rPr lang="it-IT" dirty="0"/>
              <a:t>Devono essere coerenti con le finalità di business</a:t>
            </a:r>
          </a:p>
          <a:p>
            <a:pPr algn="ctr"/>
            <a:r>
              <a:rPr lang="it-IT" i="1" dirty="0"/>
              <a:t>Esempio</a:t>
            </a:r>
            <a:r>
              <a:rPr lang="it-IT" dirty="0"/>
              <a:t>: aumentare traffico sito → KPI: click, visite, conversioni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BEAB97D-B37A-512E-6DB0-38983626C2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7802" y="537294"/>
            <a:ext cx="5090157" cy="1089529"/>
          </a:xfrm>
        </p:spPr>
        <p:txBody>
          <a:bodyPr/>
          <a:lstStyle/>
          <a:p>
            <a:pPr algn="ctr"/>
            <a:r>
              <a:rPr lang="it-IT" b="1"/>
              <a:t>2. Definizione degli obiettivi di business e loro traduzione in obiettivi media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95A85A-5EFD-33F3-B187-81AC94CC2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624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207769-14D1-A83D-861C-B4E496B73E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5470" y="1262340"/>
            <a:ext cx="3336807" cy="1884265"/>
          </a:xfrm>
        </p:spPr>
        <p:txBody>
          <a:bodyPr>
            <a:noAutofit/>
          </a:bodyPr>
          <a:lstStyle/>
          <a:p>
            <a:r>
              <a:rPr lang="it-IT" sz="1800" dirty="0"/>
              <a:t>Scelta dei canali e strumenti più adatti</a:t>
            </a:r>
          </a:p>
          <a:p>
            <a:pPr marL="0" indent="0">
              <a:buNone/>
            </a:pPr>
            <a:r>
              <a:rPr lang="it-IT" sz="1800" b="1" dirty="0"/>
              <a:t>Media mix digitale:</a:t>
            </a:r>
          </a:p>
          <a:p>
            <a:r>
              <a:rPr lang="it-IT" sz="1800" dirty="0"/>
              <a:t>Social media, Motori di ricerca, Display advertising, Email marketing, </a:t>
            </a:r>
            <a:r>
              <a:rPr lang="it-IT" sz="1800" dirty="0" err="1"/>
              <a:t>Influencer</a:t>
            </a:r>
            <a:r>
              <a:rPr lang="it-IT" sz="1800" dirty="0"/>
              <a:t> marketing</a:t>
            </a:r>
          </a:p>
          <a:p>
            <a:pPr marL="0" indent="0">
              <a:buNone/>
            </a:pPr>
            <a:r>
              <a:rPr lang="it-IT" sz="1800" b="1" dirty="0"/>
              <a:t>Media mix tradizionale:</a:t>
            </a:r>
          </a:p>
          <a:p>
            <a:r>
              <a:rPr lang="it-IT" sz="1800" dirty="0"/>
              <a:t>TV, Radio, Stampa, Affissioni</a:t>
            </a:r>
          </a:p>
          <a:p>
            <a:pPr marL="0" indent="0">
              <a:buNone/>
            </a:pPr>
            <a:r>
              <a:rPr lang="it-IT" sz="1800" dirty="0"/>
              <a:t>Fattori da considerare:</a:t>
            </a:r>
          </a:p>
          <a:p>
            <a:r>
              <a:rPr lang="it-IT" sz="1800" dirty="0"/>
              <a:t>Target di riferimento</a:t>
            </a:r>
          </a:p>
          <a:p>
            <a:r>
              <a:rPr lang="it-IT" sz="1800" dirty="0"/>
              <a:t>Obiettivi della campagna</a:t>
            </a:r>
          </a:p>
          <a:p>
            <a:r>
              <a:rPr lang="it-IT" sz="1800" dirty="0"/>
              <a:t>Budget disponibile</a:t>
            </a:r>
          </a:p>
          <a:p>
            <a:r>
              <a:rPr lang="it-IT" sz="1800" dirty="0" err="1"/>
              <a:t>Timing</a:t>
            </a:r>
            <a:r>
              <a:rPr lang="it-IT" sz="1800" dirty="0"/>
              <a:t> e stagionalità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D7142C-8D03-275B-F7D8-1A0A3AD58E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264058"/>
            <a:ext cx="2871558" cy="3589673"/>
          </a:xfrm>
        </p:spPr>
        <p:txBody>
          <a:bodyPr/>
          <a:lstStyle/>
          <a:p>
            <a:pPr algn="ctr"/>
            <a:r>
              <a:rPr lang="it-IT" b="1"/>
              <a:t>3. Costruzione del media mix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4467701-6A9D-117A-595A-26DB83960AB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191000" y="1262340"/>
            <a:ext cx="3810000" cy="4522745"/>
          </a:xfrm>
        </p:spPr>
        <p:txBody>
          <a:bodyPr>
            <a:noAutofit/>
          </a:bodyPr>
          <a:lstStyle/>
          <a:p>
            <a:r>
              <a:rPr lang="it-IT" sz="1800" dirty="0"/>
              <a:t>Traduzione della strategia in azioni concrete</a:t>
            </a:r>
          </a:p>
          <a:p>
            <a:pPr marL="0" indent="0">
              <a:buNone/>
            </a:pPr>
            <a:r>
              <a:rPr lang="it-IT" sz="1800" b="1" dirty="0"/>
              <a:t>Attività principali:</a:t>
            </a:r>
          </a:p>
          <a:p>
            <a:r>
              <a:rPr lang="it-IT" sz="1800" dirty="0"/>
              <a:t>Acquisto e gestione spazi pubblicitari (media </a:t>
            </a:r>
            <a:r>
              <a:rPr lang="it-IT" sz="1800" dirty="0" err="1"/>
              <a:t>buying</a:t>
            </a:r>
            <a:r>
              <a:rPr lang="it-IT" sz="1800" dirty="0"/>
              <a:t>)</a:t>
            </a:r>
          </a:p>
          <a:p>
            <a:r>
              <a:rPr lang="it-IT" sz="1800" dirty="0"/>
              <a:t>Attivazione campagne sui canali scelti</a:t>
            </a:r>
          </a:p>
          <a:p>
            <a:r>
              <a:rPr lang="it-IT" sz="1800" dirty="0"/>
              <a:t>Monitoraggio iniziale dei risultati</a:t>
            </a:r>
          </a:p>
          <a:p>
            <a:pPr marL="0" indent="0">
              <a:buNone/>
            </a:pPr>
            <a:r>
              <a:rPr lang="it-IT" sz="1800" b="1" dirty="0"/>
              <a:t>Strumenti digitali:</a:t>
            </a:r>
          </a:p>
          <a:p>
            <a:r>
              <a:rPr lang="it-IT" sz="1800" dirty="0"/>
              <a:t>DSP, SSP, Ad Exchange, DMP</a:t>
            </a:r>
          </a:p>
          <a:p>
            <a:r>
              <a:rPr lang="it-IT" sz="1800" dirty="0"/>
              <a:t>Pixel, SDK, UTM per </a:t>
            </a:r>
            <a:r>
              <a:rPr lang="it-IT" sz="1800" dirty="0" err="1"/>
              <a:t>tracking</a:t>
            </a:r>
            <a:endParaRPr lang="it-IT" sz="1800" dirty="0"/>
          </a:p>
          <a:p>
            <a:r>
              <a:rPr lang="it-IT" sz="1800" dirty="0"/>
              <a:t>Possibilità di testare e ottimizzare campagne in tempo reale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7E0CD0B-09C7-E30B-2540-19400A9823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8640" y="402376"/>
            <a:ext cx="3474720" cy="3451356"/>
          </a:xfrm>
        </p:spPr>
        <p:txBody>
          <a:bodyPr/>
          <a:lstStyle/>
          <a:p>
            <a:pPr algn="ctr"/>
            <a:r>
              <a:rPr lang="it-IT" b="1"/>
              <a:t>4. Implementazione del piano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F6FB42F0-5870-A611-5B44-ED4F031C596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19220" y="1262340"/>
            <a:ext cx="3474720" cy="2591391"/>
          </a:xfrm>
        </p:spPr>
        <p:txBody>
          <a:bodyPr>
            <a:noAutofit/>
          </a:bodyPr>
          <a:lstStyle/>
          <a:p>
            <a:r>
              <a:rPr lang="it-IT" sz="1800" dirty="0"/>
              <a:t>Monitoraggio performance rispetto agli obiettivi</a:t>
            </a:r>
          </a:p>
          <a:p>
            <a:pPr marL="0" indent="0">
              <a:buNone/>
            </a:pPr>
            <a:r>
              <a:rPr lang="it-IT" sz="1800" dirty="0"/>
              <a:t>Analisi dei dati raccolti:</a:t>
            </a:r>
          </a:p>
          <a:p>
            <a:r>
              <a:rPr lang="it-IT" sz="1800" dirty="0"/>
              <a:t>KPI: </a:t>
            </a:r>
            <a:r>
              <a:rPr lang="it-IT" sz="1800" dirty="0" err="1"/>
              <a:t>impression</a:t>
            </a:r>
            <a:r>
              <a:rPr lang="it-IT" sz="1800" dirty="0"/>
              <a:t>, click, conversioni, engagement</a:t>
            </a:r>
          </a:p>
          <a:p>
            <a:pPr marL="0" indent="0">
              <a:buNone/>
            </a:pPr>
            <a:r>
              <a:rPr lang="it-IT" sz="1800" dirty="0"/>
              <a:t>Azioni correttive:</a:t>
            </a:r>
          </a:p>
          <a:p>
            <a:r>
              <a:rPr lang="it-IT" sz="1800" dirty="0"/>
              <a:t>Modifica messaggi, creatività o target</a:t>
            </a:r>
          </a:p>
          <a:p>
            <a:r>
              <a:rPr lang="it-IT" sz="1800" dirty="0"/>
              <a:t>Aumento o riduzione budget</a:t>
            </a:r>
          </a:p>
          <a:p>
            <a:r>
              <a:rPr lang="it-IT" sz="1800" dirty="0"/>
              <a:t>Ottimizzazione continuo della campagna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4309C06-A4F0-94FA-7D52-9FC3120FD6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8640" y="402376"/>
            <a:ext cx="3474720" cy="3451356"/>
          </a:xfrm>
        </p:spPr>
        <p:txBody>
          <a:bodyPr/>
          <a:lstStyle/>
          <a:p>
            <a:pPr algn="ctr"/>
            <a:r>
              <a:rPr lang="it-IT" b="1"/>
              <a:t>5. Valutazione e follow-up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FB3C6D5-6913-0B76-BFB3-121D128EC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2272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F216440E-67A3-AD1E-9889-5F61DBB478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950724" cy="6986722"/>
          </a:xfrm>
        </p:spPr>
      </p:sp>
      <p:sp>
        <p:nvSpPr>
          <p:cNvPr id="285" name="Segnaposto testo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7194" y="121066"/>
            <a:ext cx="5550785" cy="6541134"/>
          </a:xfrm>
        </p:spPr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851D69D-889A-167A-4B6A-F89DCE1CBA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7615337">
            <a:off x="-1426140" y="3605277"/>
            <a:ext cx="9630397" cy="199087"/>
          </a:xfrm>
        </p:spPr>
        <p:txBody>
          <a:bodyPr>
            <a:normAutofit fontScale="40000" lnSpcReduction="20000"/>
          </a:bodyPr>
          <a:lstStyle/>
          <a:p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C6B86326-2AE7-1379-76E7-7FBF6BC1163C}"/>
                  </a:ext>
                </a:extLst>
              </p14:cNvPr>
              <p14:cNvContentPartPr/>
              <p14:nvPr/>
            </p14:nvContentPartPr>
            <p14:xfrm>
              <a:off x="6015343" y="3291713"/>
              <a:ext cx="12960" cy="36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C6B86326-2AE7-1379-76E7-7FBF6BC116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4543" y="3280913"/>
                <a:ext cx="34200" cy="216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D318E557-695B-6D14-8DB2-36958D445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999" y="356047"/>
            <a:ext cx="4278850" cy="567594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4B00B6B-B7E5-C62C-36B4-274C73D0A22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2039" y="399923"/>
            <a:ext cx="4114800" cy="198120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cap="none" spc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Marketing Strategy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4D46D74-9A69-0E29-770D-F21AC745ED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4096" r="20562" b="11808"/>
          <a:stretch>
            <a:fillRect/>
          </a:stretch>
        </p:blipFill>
        <p:spPr>
          <a:xfrm>
            <a:off x="5407195" y="6266973"/>
            <a:ext cx="5504122" cy="289531"/>
          </a:xfrm>
          <a:prstGeom prst="rect">
            <a:avLst/>
          </a:prstGeom>
        </p:spPr>
      </p:pic>
      <p:sp>
        <p:nvSpPr>
          <p:cNvPr id="8" name="Sottotitolo 7">
            <a:extLst>
              <a:ext uri="{FF2B5EF4-FFF2-40B4-BE49-F238E27FC236}">
                <a16:creationId xmlns:a16="http://schemas.microsoft.com/office/drawing/2014/main" id="{A2C27848-1063-89FE-3D9E-D2C844E11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2B04D0F3-28E9-4D31-2003-5CE98C562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20</a:t>
            </a:fld>
            <a:endParaRPr lang="it-IT" noProof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1ADED26-E6B8-4C00-03DB-ACE34993595A}"/>
              </a:ext>
            </a:extLst>
          </p:cNvPr>
          <p:cNvSpPr txBox="1"/>
          <p:nvPr/>
        </p:nvSpPr>
        <p:spPr>
          <a:xfrm>
            <a:off x="329924" y="889843"/>
            <a:ext cx="1153215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AutoNum type="alphaUcPeriod"/>
            </a:pPr>
            <a:r>
              <a:rPr lang="it-IT" sz="2700" b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ANALISI DEL MERCATO E DELLO SCENARIO COMPETITIVO </a:t>
            </a:r>
          </a:p>
          <a:p>
            <a:pPr algn="ctr"/>
            <a:endParaRPr lang="it-IT" sz="2700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buAutoNum type="arabicPeriod"/>
            </a:pPr>
            <a:r>
              <a:rPr lang="it-IT" sz="27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Attività preparatoria, di costante aggiornamento: possibilità e trend in atto, cambiamenti della pubblicità e del digitale; </a:t>
            </a:r>
          </a:p>
          <a:p>
            <a:pPr marL="342900" indent="-342900" algn="ctr">
              <a:buAutoNum type="arabicPeriod"/>
            </a:pPr>
            <a:endParaRPr lang="it-IT" sz="2700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buAutoNum type="arabicPeriod"/>
            </a:pPr>
            <a:r>
              <a:rPr lang="it-IT" sz="2700" u="sng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Fase specifica dal briefing del cliente</a:t>
            </a:r>
            <a:r>
              <a:rPr lang="it-IT" sz="27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definizione obiettivi, aspettative, target, …; </a:t>
            </a:r>
          </a:p>
          <a:p>
            <a:pPr marL="342900" indent="-342900" algn="ctr">
              <a:buAutoNum type="arabicPeriod"/>
            </a:pPr>
            <a:endParaRPr lang="it-IT" sz="2700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buAutoNum type="arabicPeriod"/>
            </a:pPr>
            <a:r>
              <a:rPr lang="it-IT" sz="2700" u="sng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aree di analisi</a:t>
            </a:r>
            <a:r>
              <a:rPr lang="it-IT" sz="27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285750" indent="-285750" algn="ctr">
              <a:buFontTx/>
              <a:buChar char="-"/>
            </a:pPr>
            <a:r>
              <a:rPr lang="it-IT" sz="27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Mezzi, </a:t>
            </a:r>
          </a:p>
          <a:p>
            <a:pPr marL="285750" indent="-285750" algn="ctr">
              <a:buFontTx/>
              <a:buChar char="-"/>
            </a:pPr>
            <a:r>
              <a:rPr lang="it-IT" sz="27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Modalità di fruizione degli utenti, </a:t>
            </a:r>
          </a:p>
          <a:p>
            <a:pPr marL="285750" indent="-285750" algn="ctr">
              <a:buFontTx/>
              <a:buChar char="-"/>
            </a:pPr>
            <a:r>
              <a:rPr lang="it-IT" sz="27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Competitor.</a:t>
            </a:r>
          </a:p>
        </p:txBody>
      </p:sp>
    </p:spTree>
    <p:extLst>
      <p:ext uri="{BB962C8B-B14F-4D97-AF65-F5344CB8AC3E}">
        <p14:creationId xmlns:p14="http://schemas.microsoft.com/office/powerpoint/2010/main" val="306437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8604B-46C5-FDCA-1A06-2B4F410A5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216626"/>
            <a:ext cx="4343400" cy="1968280"/>
          </a:xfrm>
        </p:spPr>
        <p:txBody>
          <a:bodyPr/>
          <a:lstStyle/>
          <a:p>
            <a:r>
              <a:rPr lang="it-IT" b="1"/>
              <a:t>Analisi dei mezzi</a:t>
            </a:r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0D8AA985-95F7-A90E-B518-7C9D3C2F2D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2834" y="1200765"/>
            <a:ext cx="6121439" cy="4943773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11E3F9A5-9B19-03FE-B9EB-C4F02C3170A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63049" y="5026968"/>
            <a:ext cx="3771863" cy="1312872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70D3FA60-8C15-B013-6C52-B3E6FFE7E7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09661" y="1066801"/>
            <a:ext cx="4907797" cy="3109992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4A651FF-DBAB-531D-B918-EE3C400B8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21</a:t>
            </a:fld>
            <a:endParaRPr lang="it-IT" noProof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2DF349C-334E-D78E-37B9-C69D31BC8939}"/>
              </a:ext>
            </a:extLst>
          </p:cNvPr>
          <p:cNvSpPr txBox="1"/>
          <p:nvPr/>
        </p:nvSpPr>
        <p:spPr>
          <a:xfrm>
            <a:off x="542834" y="1466938"/>
            <a:ext cx="6121439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Conoscere strumenti e possibilità a disposizione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500" dirty="0"/>
          </a:p>
          <a:p>
            <a:pPr algn="ctr"/>
            <a:r>
              <a:rPr lang="it-IT" sz="2500" dirty="0"/>
              <a:t>Panorama digitale in costante evoluzione: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Nuovi player e piattaforme → aggiornamento necessario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Concessionarie vs piattaforme self-service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500" dirty="0"/>
          </a:p>
          <a:p>
            <a:pPr algn="ctr"/>
            <a:r>
              <a:rPr lang="it-IT" sz="2500" dirty="0"/>
              <a:t>Social e strumenti self-service: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LinkedIn, Twitter, TikTok, Spotify → seguono Google e Facebook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F502996-2DE3-FE93-3F0E-722AE8EDBCCC}"/>
              </a:ext>
            </a:extLst>
          </p:cNvPr>
          <p:cNvSpPr txBox="1"/>
          <p:nvPr/>
        </p:nvSpPr>
        <p:spPr>
          <a:xfrm>
            <a:off x="7188574" y="1200766"/>
            <a:ext cx="4246338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100" u="sng" dirty="0"/>
              <a:t>Conoscere caratteristiche uniche delle piattaforme: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LinkedIn → </a:t>
            </a:r>
            <a:r>
              <a:rPr lang="it-IT" sz="2100" dirty="0" err="1"/>
              <a:t>targeting</a:t>
            </a:r>
            <a:r>
              <a:rPr lang="it-IT" sz="2100" dirty="0"/>
              <a:t> lavorativo accurato, costi più elevati, formati limitati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Google </a:t>
            </a:r>
            <a:r>
              <a:rPr lang="it-IT" sz="2100" dirty="0" err="1"/>
              <a:t>Ads</a:t>
            </a:r>
            <a:r>
              <a:rPr lang="it-IT" sz="2100" dirty="0"/>
              <a:t> (Display) → ampia </a:t>
            </a:r>
            <a:r>
              <a:rPr lang="it-IT" sz="2100" dirty="0" err="1"/>
              <a:t>inventory</a:t>
            </a:r>
            <a:r>
              <a:rPr lang="it-IT" sz="2100" dirty="0"/>
              <a:t> e controllo, ma formati standard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E084777-10AE-6DE1-13EB-1F2E639206F1}"/>
              </a:ext>
            </a:extLst>
          </p:cNvPr>
          <p:cNvSpPr txBox="1"/>
          <p:nvPr/>
        </p:nvSpPr>
        <p:spPr>
          <a:xfrm>
            <a:off x="7886679" y="5026968"/>
            <a:ext cx="3324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b="1" dirty="0"/>
              <a:t>Obiettivo</a:t>
            </a:r>
            <a:r>
              <a:rPr lang="it-IT" sz="2400" dirty="0"/>
              <a:t>: massimizzare opportunità e definire strategia adatta</a:t>
            </a:r>
          </a:p>
        </p:txBody>
      </p:sp>
    </p:spTree>
    <p:extLst>
      <p:ext uri="{BB962C8B-B14F-4D97-AF65-F5344CB8AC3E}">
        <p14:creationId xmlns:p14="http://schemas.microsoft.com/office/powerpoint/2010/main" val="3446574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0129A2-2441-CCEC-AFCA-1B54B6E8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41" y="916225"/>
            <a:ext cx="11464871" cy="851005"/>
          </a:xfrm>
        </p:spPr>
        <p:txBody>
          <a:bodyPr/>
          <a:lstStyle/>
          <a:p>
            <a:r>
              <a:rPr lang="it-IT" b="1"/>
              <a:t>Fruizione degli utenti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FFEACC60-CFAE-6719-7AD6-79CB25ED29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2834" y="2282520"/>
            <a:ext cx="5286892" cy="3292565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DDD8744C-9602-7975-80D5-9C0F914E06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62276" y="3047277"/>
            <a:ext cx="5519758" cy="3087469"/>
          </a:xfr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03C430-F18C-AE12-EFD5-35D95C4FD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22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65DE8E0-37F1-7212-9F27-CAB168C74FCA}"/>
              </a:ext>
            </a:extLst>
          </p:cNvPr>
          <p:cNvSpPr txBox="1"/>
          <p:nvPr/>
        </p:nvSpPr>
        <p:spPr>
          <a:xfrm>
            <a:off x="675085" y="2405453"/>
            <a:ext cx="515464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600" dirty="0"/>
              <a:t>L’importanza di un mezzo è legata a: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600" dirty="0"/>
              <a:t>Numero di persone raggiunte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600" dirty="0"/>
              <a:t>Frequenza e durata della fruizione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600" dirty="0"/>
              <a:t>Esempi storici: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600" dirty="0"/>
              <a:t>TV → lunga durata di consumo quotidiano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42620CD-C05E-8FED-81E7-E1CA14D789F5}"/>
              </a:ext>
            </a:extLst>
          </p:cNvPr>
          <p:cNvSpPr txBox="1"/>
          <p:nvPr/>
        </p:nvSpPr>
        <p:spPr>
          <a:xfrm>
            <a:off x="6608305" y="543405"/>
            <a:ext cx="4940287" cy="1862048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Frammentazione digitale: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Audience segmentate → pianificazioni più complesse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Ma più dati disponibili → decisioni basate su numeri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F9BD664-EF21-0453-DD36-C54E59E35517}"/>
              </a:ext>
            </a:extLst>
          </p:cNvPr>
          <p:cNvSpPr txBox="1"/>
          <p:nvPr/>
        </p:nvSpPr>
        <p:spPr>
          <a:xfrm>
            <a:off x="6457218" y="3193148"/>
            <a:ext cx="51919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Esempi di target: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b="1" dirty="0"/>
              <a:t>Generazione Z </a:t>
            </a:r>
            <a:r>
              <a:rPr lang="it-IT" sz="2100" dirty="0"/>
              <a:t>→ poca TV, molto social (Instagram, TikTok)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Monitoraggio costante dei mutamenti di fruizione: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Facebook: da giovanissimi → utenti adulti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TikTok: inizialmente giovane → ingresso profili adulti</a:t>
            </a:r>
          </a:p>
        </p:txBody>
      </p:sp>
    </p:spTree>
    <p:extLst>
      <p:ext uri="{BB962C8B-B14F-4D97-AF65-F5344CB8AC3E}">
        <p14:creationId xmlns:p14="http://schemas.microsoft.com/office/powerpoint/2010/main" val="421710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7CF980-546C-6DE3-22EF-AD961909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208" y="713462"/>
            <a:ext cx="9527583" cy="1354908"/>
          </a:xfrm>
        </p:spPr>
        <p:txBody>
          <a:bodyPr/>
          <a:lstStyle/>
          <a:p>
            <a:r>
              <a:rPr lang="it-IT" b="1" dirty="0"/>
              <a:t>Modi di utilizzo dei mezzi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65A8E294-0024-F499-43F1-60C750B761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2834" y="1559657"/>
            <a:ext cx="4140104" cy="4584881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635954BC-B002-6F71-A57E-5CDAA70C5D0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85263" y="4343399"/>
            <a:ext cx="4140104" cy="2077229"/>
          </a:xfr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A188129D-7A78-9BD9-7DAD-849DE401D0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88746" y="1162373"/>
            <a:ext cx="2743200" cy="2453898"/>
          </a:xfr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A7D681-C222-C78C-73CE-F19E4C453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23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F6E306-74CC-3880-3005-8DF5357D9E64}"/>
              </a:ext>
            </a:extLst>
          </p:cNvPr>
          <p:cNvSpPr txBox="1"/>
          <p:nvPr/>
        </p:nvSpPr>
        <p:spPr>
          <a:xfrm>
            <a:off x="816891" y="1882023"/>
            <a:ext cx="370609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u="sng" dirty="0"/>
              <a:t>Cambiamenti nell’uso di strumenti:</a:t>
            </a:r>
          </a:p>
          <a:p>
            <a:pPr algn="ctr"/>
            <a:endParaRPr lang="it-IT" sz="2400" b="1" u="sng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43467B"/>
                </a:solidFill>
              </a:rPr>
              <a:t>Banner display </a:t>
            </a:r>
            <a:r>
              <a:rPr lang="it-IT" sz="2400" dirty="0"/>
              <a:t>→ ad </a:t>
            </a:r>
            <a:r>
              <a:rPr lang="it-IT" sz="2400" dirty="0" err="1"/>
              <a:t>blocker</a:t>
            </a:r>
            <a:r>
              <a:rPr lang="it-IT" sz="2400" dirty="0"/>
              <a:t>: 42,7% utenti li utilizza → impatto su campagne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43467B"/>
                </a:solidFill>
              </a:rPr>
              <a:t>Facebook</a:t>
            </a:r>
            <a:r>
              <a:rPr lang="it-IT" sz="2400" dirty="0"/>
              <a:t> → da contenuti attivi → fruizione passiva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479AD89-97C4-589C-C739-4BA414ED5278}"/>
              </a:ext>
            </a:extLst>
          </p:cNvPr>
          <p:cNvSpPr txBox="1"/>
          <p:nvPr/>
        </p:nvSpPr>
        <p:spPr>
          <a:xfrm>
            <a:off x="9039316" y="1559657"/>
            <a:ext cx="244205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600" dirty="0"/>
              <a:t>Implicazioni: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600" b="1" dirty="0"/>
              <a:t>Logiche di engagement </a:t>
            </a:r>
            <a:r>
              <a:rPr lang="it-IT" sz="2600" dirty="0"/>
              <a:t>→ meno efficaci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E217DF-3A43-5185-E979-CAD3241FBEBE}"/>
              </a:ext>
            </a:extLst>
          </p:cNvPr>
          <p:cNvSpPr txBox="1"/>
          <p:nvPr/>
        </p:nvSpPr>
        <p:spPr>
          <a:xfrm>
            <a:off x="6543728" y="4343399"/>
            <a:ext cx="51860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Focus su: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Visualizzazione contenuti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Traffico a siti esterni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Lead </a:t>
            </a:r>
            <a:r>
              <a:rPr lang="it-IT" sz="2400" dirty="0" err="1"/>
              <a:t>generation</a:t>
            </a: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Conversioni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E60C9E2-D170-F5EC-4050-36BFB1B7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995" y="1902390"/>
            <a:ext cx="3681287" cy="230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23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24B9DC-2CE5-15A0-A503-B8D227A6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422" y="282574"/>
            <a:ext cx="9653337" cy="5810328"/>
          </a:xfrm>
        </p:spPr>
        <p:txBody>
          <a:bodyPr>
            <a:normAutofit/>
          </a:bodyPr>
          <a:lstStyle/>
          <a:p>
            <a:r>
              <a:rPr lang="it-IT" sz="3600" b="1"/>
              <a:t>Analisi dei competitor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32BAC799-542E-E574-0BD5-327B265A1A4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005263" y="1114036"/>
            <a:ext cx="8181474" cy="2215991"/>
          </a:xfr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88112828-CFBC-A38E-8444-653ED08912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70001" y="4010734"/>
            <a:ext cx="5525613" cy="2513055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8D3850-8D15-0438-4118-36B3FC4E5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24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3210185-F325-5CAC-ED8B-89A3AE420051}"/>
              </a:ext>
            </a:extLst>
          </p:cNvPr>
          <p:cNvSpPr txBox="1"/>
          <p:nvPr/>
        </p:nvSpPr>
        <p:spPr>
          <a:xfrm>
            <a:off x="984548" y="1187190"/>
            <a:ext cx="1022290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Obiettivi dell’analisi: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Emulare canali/strategie vincenti → sfruttare opportunità</a:t>
            </a:r>
          </a:p>
          <a:p>
            <a:pPr algn="ctr"/>
            <a:r>
              <a:rPr lang="it-IT" sz="2300" dirty="0"/>
              <a:t>Individuare canali poco presidiati →</a:t>
            </a:r>
            <a:r>
              <a:rPr lang="it-IT" sz="2300" b="1" dirty="0"/>
              <a:t> vantaggi competitivi: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Costi ridotti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Possibilità di </a:t>
            </a:r>
            <a:r>
              <a:rPr lang="it-IT" sz="2300" dirty="0" err="1"/>
              <a:t>notiziabilità</a:t>
            </a:r>
            <a:r>
              <a:rPr lang="it-IT" sz="2300" dirty="0"/>
              <a:t> tramite </a:t>
            </a:r>
            <a:r>
              <a:rPr lang="it-IT" sz="2300" dirty="0" err="1"/>
              <a:t>earned</a:t>
            </a:r>
            <a:r>
              <a:rPr lang="it-IT" sz="2300" dirty="0"/>
              <a:t> media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3A25552-7ED3-9630-A196-CE495B157C21}"/>
              </a:ext>
            </a:extLst>
          </p:cNvPr>
          <p:cNvSpPr txBox="1"/>
          <p:nvPr/>
        </p:nvSpPr>
        <p:spPr>
          <a:xfrm>
            <a:off x="1666032" y="4123849"/>
            <a:ext cx="485277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Ogni brand compete con altri player sul mercato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Studiare </a:t>
            </a:r>
            <a:r>
              <a:rPr lang="it-IT" sz="2300" b="1" dirty="0">
                <a:solidFill>
                  <a:schemeClr val="accent3">
                    <a:lumMod val="75000"/>
                  </a:schemeClr>
                </a:solidFill>
              </a:rPr>
              <a:t>strategie competitor</a:t>
            </a:r>
            <a:r>
              <a:rPr lang="it-IT" sz="2300" dirty="0"/>
              <a:t> → informazioni utili per decisioni strutturate</a:t>
            </a:r>
          </a:p>
        </p:txBody>
      </p:sp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AAFCA858-2F14-66F2-74C6-7BA7A93CAC3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463" r="463"/>
          <a:stretch/>
        </p:blipFill>
        <p:spPr>
          <a:xfrm>
            <a:off x="7533898" y="3831525"/>
            <a:ext cx="4115177" cy="269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39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5CA5B9-B8A4-E89D-3308-FF4C4B23A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25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363E5C7-B10A-3B3F-CD9C-E87C00820A33}"/>
              </a:ext>
            </a:extLst>
          </p:cNvPr>
          <p:cNvSpPr txBox="1"/>
          <p:nvPr/>
        </p:nvSpPr>
        <p:spPr>
          <a:xfrm>
            <a:off x="1112564" y="797510"/>
            <a:ext cx="99668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+mj-lt"/>
              <a:buAutoNum type="alphaUcPeriod" startAt="2"/>
            </a:pPr>
            <a:r>
              <a:rPr lang="it-IT" sz="2800" b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DEFINIZIONE DEGLI OBIETTIVI DI BUSINESS E MEDIA</a:t>
            </a:r>
          </a:p>
          <a:p>
            <a:pPr algn="ctr"/>
            <a:endParaRPr lang="it-IT" sz="2800" b="1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it-IT" sz="28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 dalle indicazioni contenute nel brief del cliente; </a:t>
            </a:r>
          </a:p>
          <a:p>
            <a:pPr marL="285750" indent="-285750" algn="ctr">
              <a:buFontTx/>
              <a:buChar char="-"/>
            </a:pPr>
            <a:endParaRPr lang="it-IT" sz="2800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it-IT" sz="28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obiettivi business </a:t>
            </a:r>
            <a:r>
              <a:rPr lang="it-IT" sz="28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 ad obiettivi media e definizione KPI; </a:t>
            </a:r>
          </a:p>
          <a:p>
            <a:pPr marL="285750" indent="-285750" algn="ctr">
              <a:buFontTx/>
              <a:buChar char="-"/>
            </a:pPr>
            <a:endParaRPr lang="it-IT" sz="2800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285750" indent="-285750" algn="ctr">
              <a:buFontTx/>
              <a:buChar char="-"/>
            </a:pPr>
            <a:r>
              <a:rPr lang="it-IT" sz="28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3 macro-aree di obiettivi: </a:t>
            </a:r>
          </a:p>
          <a:p>
            <a:pPr marL="342900" indent="-342900" algn="ctr">
              <a:buAutoNum type="arabicPeriod"/>
            </a:pPr>
            <a:r>
              <a:rPr lang="it-IT" sz="28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Awareness</a:t>
            </a:r>
            <a:r>
              <a:rPr lang="it-IT" sz="28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, </a:t>
            </a:r>
          </a:p>
          <a:p>
            <a:pPr marL="342900" indent="-342900" algn="ctr">
              <a:buAutoNum type="arabicPeriod"/>
            </a:pPr>
            <a:r>
              <a:rPr lang="it-IT" sz="28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Consideration</a:t>
            </a:r>
            <a:r>
              <a:rPr lang="it-IT" sz="28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, </a:t>
            </a:r>
          </a:p>
          <a:p>
            <a:pPr marL="342900" indent="-342900" algn="ctr">
              <a:buAutoNum type="arabicPeriod"/>
            </a:pPr>
            <a:r>
              <a:rPr lang="it-IT" sz="28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Conversion. </a:t>
            </a:r>
          </a:p>
          <a:p>
            <a:pPr algn="ctr"/>
            <a:endParaRPr lang="it-IT" sz="2800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42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D830B7E-9A6E-96BD-9EC5-E3DFA27CE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26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C18C0E-3115-8134-8F26-8D73BB7D8F42}"/>
              </a:ext>
            </a:extLst>
          </p:cNvPr>
          <p:cNvSpPr txBox="1"/>
          <p:nvPr/>
        </p:nvSpPr>
        <p:spPr>
          <a:xfrm>
            <a:off x="348957" y="882149"/>
            <a:ext cx="4429687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500" b="1" dirty="0"/>
              <a:t>Definizione dei KPI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KPI = Key Performance </a:t>
            </a:r>
            <a:r>
              <a:rPr lang="it-IT" sz="2500" dirty="0" err="1"/>
              <a:t>Indicator</a:t>
            </a:r>
            <a:endParaRPr lang="it-IT" sz="2500" dirty="0"/>
          </a:p>
          <a:p>
            <a:pPr algn="ctr"/>
            <a:endParaRPr lang="it-IT" sz="2500" dirty="0"/>
          </a:p>
          <a:p>
            <a:pPr algn="ctr"/>
            <a:r>
              <a:rPr lang="it-IT" sz="2500" dirty="0"/>
              <a:t>Funzione: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Misurare i risultati della campagna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Informare scelte di canali e investimenti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500" dirty="0"/>
          </a:p>
          <a:p>
            <a:pPr algn="ctr"/>
            <a:r>
              <a:rPr lang="it-IT" sz="2500" dirty="0"/>
              <a:t>Importanza: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Definire metriche prima della campagna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Chiarezza delle aspettative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751467-E7BB-87FA-CC30-628A5C1964EA}"/>
              </a:ext>
            </a:extLst>
          </p:cNvPr>
          <p:cNvSpPr txBox="1"/>
          <p:nvPr/>
        </p:nvSpPr>
        <p:spPr>
          <a:xfrm>
            <a:off x="6747660" y="1630859"/>
            <a:ext cx="528341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3000" b="1" dirty="0"/>
              <a:t>Obiettivi media secondo il </a:t>
            </a:r>
            <a:r>
              <a:rPr lang="it-IT" sz="3000" b="1" dirty="0" err="1"/>
              <a:t>funnel</a:t>
            </a:r>
            <a:endParaRPr lang="it-IT" sz="3000" b="1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3000" b="1" dirty="0" err="1"/>
              <a:t>Awareness</a:t>
            </a:r>
            <a:r>
              <a:rPr lang="it-IT" sz="3000" dirty="0"/>
              <a:t> → massimizzare esposizione del messaggio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3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3000" b="1" dirty="0" err="1"/>
              <a:t>Consideration</a:t>
            </a:r>
            <a:r>
              <a:rPr lang="it-IT" sz="3000" dirty="0"/>
              <a:t> → coinvolgere e far approfondire l’utente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3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3000" b="1" dirty="0" err="1"/>
              <a:t>Conversion</a:t>
            </a:r>
            <a:r>
              <a:rPr lang="it-IT" sz="3000" dirty="0"/>
              <a:t> → far compiere un’azione concreta</a:t>
            </a:r>
          </a:p>
        </p:txBody>
      </p:sp>
    </p:spTree>
    <p:extLst>
      <p:ext uri="{BB962C8B-B14F-4D97-AF65-F5344CB8AC3E}">
        <p14:creationId xmlns:p14="http://schemas.microsoft.com/office/powerpoint/2010/main" val="137366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C1E7C6-F411-A16E-FBC1-9ADE5EF64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/>
              <a:t>Awareness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3CB8FC-4CBE-97B4-D068-C32F2C9FE9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51214" y="2035302"/>
            <a:ext cx="4795396" cy="914490"/>
          </a:xfrm>
        </p:spPr>
        <p:txBody>
          <a:bodyPr/>
          <a:lstStyle/>
          <a:p>
            <a:r>
              <a:rPr lang="it-IT" sz="2100"/>
              <a:t>quante volte il messaggio è stato mostrato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3E6A20D-FB9A-A8EA-5160-4495E3821F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sz="2700" dirty="0" err="1"/>
              <a:t>Impression</a:t>
            </a:r>
            <a:endParaRPr lang="it-IT" sz="2700" dirty="0"/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57C1B46B-9583-9CF0-9D14-A72316EA481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3145" b="3145"/>
          <a:stretch/>
        </p:blipFill>
        <p:spPr>
          <a:prstGeom prst="ellipse">
            <a:avLst/>
          </a:prstGeom>
          <a:solidFill>
            <a:prstClr val="whit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9952164-826D-1D15-3DEC-08D744F3871C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sz="2000"/>
              <a:t>numero di utenti unici raggiunti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78425DD-356D-62A8-00F1-6AEFEFDA798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it-IT" sz="2800"/>
              <a:t>Reach</a:t>
            </a:r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id="{48E2300B-BCC5-96E4-CD77-86392F4F9BA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/>
          <a:srcRect l="94" r="94"/>
          <a:stretch/>
        </p:blipFill>
        <p:spPr>
          <a:prstGeom prst="ellipse">
            <a:avLst/>
          </a:prstGeom>
          <a:solidFill>
            <a:prstClr val="whit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6ACA853-E8E8-2F0C-B462-4048C8BD1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27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1677350-B11B-C088-BBA0-1E4DDD21BC27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r>
              <a:rPr lang="it-IT" sz="2100"/>
              <a:t>quante volte mediamente ogni utente ha visto il messaggio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D49A717-1814-965E-2CF1-4C086D4259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it-IT" sz="2700"/>
              <a:t>Frequenza</a:t>
            </a:r>
          </a:p>
        </p:txBody>
      </p:sp>
      <p:pic>
        <p:nvPicPr>
          <p:cNvPr id="17" name="Segnaposto immagine 16">
            <a:extLst>
              <a:ext uri="{FF2B5EF4-FFF2-40B4-BE49-F238E27FC236}">
                <a16:creationId xmlns:a16="http://schemas.microsoft.com/office/drawing/2014/main" id="{F03D42CC-9855-70DF-BD04-9876DA84399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/>
          <a:srcRect t="2831" b="2831"/>
          <a:stretch/>
        </p:blipFill>
        <p:spPr>
          <a:prstGeom prst="ellipse">
            <a:avLst/>
          </a:prstGeom>
          <a:solidFill>
            <a:prstClr val="whit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CB7A138-0B1D-6671-0E62-E7B6840CE6F6}"/>
              </a:ext>
            </a:extLst>
          </p:cNvPr>
          <p:cNvSpPr txBox="1"/>
          <p:nvPr/>
        </p:nvSpPr>
        <p:spPr>
          <a:xfrm>
            <a:off x="4718972" y="996338"/>
            <a:ext cx="678180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100" b="1" dirty="0"/>
              <a:t>Scopo</a:t>
            </a:r>
            <a:r>
              <a:rPr lang="it-IT" sz="2100" dirty="0"/>
              <a:t>: far conoscere brand/prodotto/servizio o evento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u="sng" dirty="0"/>
              <a:t>KPI principali: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FE3AB6-1A93-E719-98BE-34F391C407B4}"/>
              </a:ext>
            </a:extLst>
          </p:cNvPr>
          <p:cNvSpPr txBox="1"/>
          <p:nvPr/>
        </p:nvSpPr>
        <p:spPr>
          <a:xfrm>
            <a:off x="624840" y="2993883"/>
            <a:ext cx="2507969" cy="1107996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Modello di costo: CPM (costo per mille </a:t>
            </a:r>
            <a:r>
              <a:rPr lang="it-IT" sz="2200" dirty="0" err="1"/>
              <a:t>impression</a:t>
            </a:r>
            <a:r>
              <a:rPr lang="it-IT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194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8B1EC5-6814-94D9-8661-D3F94886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726991"/>
            <a:ext cx="10805160" cy="971495"/>
          </a:xfrm>
        </p:spPr>
        <p:txBody>
          <a:bodyPr/>
          <a:lstStyle/>
          <a:p>
            <a:r>
              <a:rPr lang="it-IT" b="1"/>
              <a:t>Consideration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478B42-B205-756D-39F6-6C2C417B21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2865" y="2280312"/>
            <a:ext cx="8242880" cy="508664"/>
          </a:xfrm>
        </p:spPr>
        <p:txBody>
          <a:bodyPr/>
          <a:lstStyle/>
          <a:p>
            <a:r>
              <a:rPr lang="it-IT" sz="2800"/>
              <a:t>Visualizzazione video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D4DF76C-77B6-56EC-E5C3-1071A9FF7A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49856" y="3212240"/>
            <a:ext cx="4023360" cy="1356661"/>
          </a:xfrm>
        </p:spPr>
        <p:txBody>
          <a:bodyPr/>
          <a:lstStyle/>
          <a:p>
            <a:r>
              <a:rPr lang="it-IT" sz="2800"/>
              <a:t>Interazione con contenuti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5A319C-9F7D-82E9-D7BA-666206830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28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A00982EF-0224-39CF-E3BB-11DF1A0067D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129000" y="5206363"/>
            <a:ext cx="6514359" cy="861774"/>
          </a:xfrm>
        </p:spPr>
        <p:txBody>
          <a:bodyPr/>
          <a:lstStyle/>
          <a:p>
            <a:pPr algn="ctr"/>
            <a:r>
              <a:rPr lang="it-IT" sz="1600"/>
              <a:t>Modelli di costo:</a:t>
            </a:r>
          </a:p>
          <a:p>
            <a:pPr algn="ctr"/>
            <a:r>
              <a:rPr lang="it-IT" sz="1600"/>
              <a:t>CPM → costo per mille impression</a:t>
            </a:r>
          </a:p>
          <a:p>
            <a:pPr algn="ctr"/>
            <a:r>
              <a:rPr lang="it-IT" sz="1600"/>
              <a:t>CPC → costo per click</a:t>
            </a:r>
          </a:p>
          <a:p>
            <a:pPr algn="ctr"/>
            <a:r>
              <a:rPr lang="it-IT" sz="1600"/>
              <a:t>CPV → costo per visualizzazione (video)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A8AAA91-67CB-0EA3-63B6-6669B5BB41D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l"/>
            <a:r>
              <a:rPr lang="it-IT" sz="2200"/>
              <a:t>Click su annunci → landing page dettagliata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A6D03ED-D923-1BF9-DC54-1D3180DB068F}"/>
              </a:ext>
            </a:extLst>
          </p:cNvPr>
          <p:cNvSpPr txBox="1"/>
          <p:nvPr/>
        </p:nvSpPr>
        <p:spPr>
          <a:xfrm>
            <a:off x="4498132" y="701134"/>
            <a:ext cx="74174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Scopo: far approfondire aspetti del brand o prodotto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Obiettivi tipici:</a:t>
            </a:r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id="{BB5E0402-D9C4-8E8F-0415-073E53C075E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7912" t="16798" r="25216" b="17524"/>
          <a:stretch>
            <a:fillRect/>
          </a:stretch>
        </p:blipFill>
        <p:spPr>
          <a:xfrm>
            <a:off x="2856006" y="1754850"/>
            <a:ext cx="1648772" cy="1591419"/>
          </a:xfrm>
          <a:prstGeom prst="ellipse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03143ED-AEEE-D19E-B5C8-F9B7286061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40" b="2391"/>
          <a:stretch>
            <a:fillRect/>
          </a:stretch>
        </p:blipFill>
        <p:spPr>
          <a:xfrm>
            <a:off x="7677311" y="2694713"/>
            <a:ext cx="1962265" cy="1991838"/>
          </a:xfrm>
          <a:prstGeom prst="ellipse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45F98608-F439-BDC7-AD9A-C81CEF613F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658" t="16622" r="6961" b="26891"/>
          <a:stretch>
            <a:fillRect/>
          </a:stretch>
        </p:blipFill>
        <p:spPr>
          <a:xfrm>
            <a:off x="3398879" y="4887723"/>
            <a:ext cx="2697121" cy="120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0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FCF8BB-903E-6D2A-46C0-06F021E2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580" y="700952"/>
            <a:ext cx="10805160" cy="707886"/>
          </a:xfrm>
        </p:spPr>
        <p:txBody>
          <a:bodyPr/>
          <a:lstStyle/>
          <a:p>
            <a:r>
              <a:rPr lang="it-IT" b="1"/>
              <a:t>Conversion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57AF28-E189-8BA0-3E45-B8270AC576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788" y="1220263"/>
            <a:ext cx="9290072" cy="1566818"/>
          </a:xfrm>
        </p:spPr>
        <p:txBody>
          <a:bodyPr/>
          <a:lstStyle/>
          <a:p>
            <a:r>
              <a:rPr lang="it-IT" sz="3000"/>
              <a:t>Scopo: ottenere un’azione concreta dall’utente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750E6C2-2395-2817-3515-3D5137DE96A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788" y="2882855"/>
            <a:ext cx="8586448" cy="914490"/>
          </a:xfrm>
        </p:spPr>
        <p:txBody>
          <a:bodyPr/>
          <a:lstStyle/>
          <a:p>
            <a:r>
              <a:rPr lang="it-IT" sz="3000"/>
              <a:t>Campagne dette “a performance”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D613A02-D413-3CF9-865C-17664C95F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29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14752494-5932-CA62-9978-5CF24617687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947856" y="4929851"/>
            <a:ext cx="4534760" cy="520527"/>
          </a:xfrm>
        </p:spPr>
        <p:txBody>
          <a:bodyPr/>
          <a:lstStyle/>
          <a:p>
            <a:r>
              <a:rPr lang="it-IT" sz="2000"/>
              <a:t>CPA → costo per acquisizione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7290265C-3A57-E72B-6197-5F8A6C3B5B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8641" y="4464882"/>
            <a:ext cx="6737148" cy="1566817"/>
          </a:xfrm>
        </p:spPr>
        <p:txBody>
          <a:bodyPr/>
          <a:lstStyle/>
          <a:p>
            <a:pPr algn="l"/>
            <a:r>
              <a:rPr lang="it-IT" sz="3000"/>
              <a:t>Modello di costo: costo per azione declinato in:</a:t>
            </a:r>
          </a:p>
        </p:txBody>
      </p:sp>
      <p:cxnSp>
        <p:nvCxnSpPr>
          <p:cNvPr id="12" name="Connettore diritto con freccia 11">
            <a:extLst>
              <a:ext uri="{FF2B5EF4-FFF2-40B4-BE49-F238E27FC236}">
                <a16:creationId xmlns:a16="http://schemas.microsoft.com/office/drawing/2014/main" id="{0BC3E537-C646-B9B3-47A0-4A7A20E7132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096000" y="5190114"/>
            <a:ext cx="8518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35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AF890B92-D44D-461B-A5E6-D4F34879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295"/>
            <a:ext cx="12191999" cy="3278423"/>
          </a:xfrm>
        </p:spPr>
      </p:pic>
      <p:sp>
        <p:nvSpPr>
          <p:cNvPr id="34" name="Segnaposto testo 33">
            <a:extLst>
              <a:ext uri="{FF2B5EF4-FFF2-40B4-BE49-F238E27FC236}">
                <a16:creationId xmlns:a16="http://schemas.microsoft.com/office/drawing/2014/main" id="{29455ACD-CCC6-4BEC-AA79-DC1C69D08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00962" y="1798170"/>
            <a:ext cx="5764746" cy="2001048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rtl="0"/>
            <a:endParaRPr lang="it-IT" noProof="1"/>
          </a:p>
        </p:txBody>
      </p:sp>
      <p:pic>
        <p:nvPicPr>
          <p:cNvPr id="39" name="Segnaposto immagine 38">
            <a:extLst>
              <a:ext uri="{FF2B5EF4-FFF2-40B4-BE49-F238E27FC236}">
                <a16:creationId xmlns:a16="http://schemas.microsoft.com/office/drawing/2014/main" id="{D15B262E-3234-4E0C-A890-B69314333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" r="853"/>
          <a:stretch>
            <a:fillRect/>
          </a:stretch>
        </p:blipFill>
        <p:spPr>
          <a:xfrm>
            <a:off x="349760" y="3515284"/>
            <a:ext cx="914401" cy="930276"/>
          </a:xfr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A6C6147-EB04-429F-9D41-52F18DE23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1" smtClean="0"/>
              <a:pPr rtl="0"/>
              <a:t>3</a:t>
            </a:fld>
            <a:endParaRPr lang="it-IT" noProof="1"/>
          </a:p>
        </p:txBody>
      </p:sp>
      <p:sp>
        <p:nvSpPr>
          <p:cNvPr id="32" name="Segnaposto testo 119">
            <a:extLst>
              <a:ext uri="{FF2B5EF4-FFF2-40B4-BE49-F238E27FC236}">
                <a16:creationId xmlns:a16="http://schemas.microsoft.com/office/drawing/2014/main" id="{D9043C6D-0761-489D-8401-7F976D80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1"/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1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06BA04B3-CF89-FB91-F491-623F8CC8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161" y="3515282"/>
            <a:ext cx="3542219" cy="1322159"/>
          </a:xfrm>
        </p:spPr>
        <p:txBody>
          <a:bodyPr>
            <a:normAutofit/>
          </a:bodyPr>
          <a:lstStyle/>
          <a:p>
            <a:r>
              <a:rPr lang="it-IT" sz="4400" u="sng" dirty="0"/>
              <a:t>Capitolo 8 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3170F9FA-20C7-B3DB-F83C-4081386706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720781" y="1914943"/>
            <a:ext cx="5405510" cy="2318468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u="none" strike="noStrike" kern="1200" cap="small" spc="0" normalizeH="0" baseline="0" noProof="0">
                <a:ln>
                  <a:noFill/>
                </a:ln>
                <a:solidFill>
                  <a:srgbClr val="E58C0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Capitolo 8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b="1" cap="small">
                <a:solidFill>
                  <a:srgbClr val="E58C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Definizione piano media e metriche di performance</a:t>
            </a:r>
            <a:endParaRPr lang="it-IT" b="1" dirty="0">
              <a:solidFill>
                <a:srgbClr val="E58C0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D0C1CECD-2DDD-B965-AA62-39AB3CE9739D}"/>
                  </a:ext>
                </a:extLst>
              </p14:cNvPr>
              <p14:cNvContentPartPr/>
              <p14:nvPr/>
            </p14:nvContentPartPr>
            <p14:xfrm>
              <a:off x="9338533" y="3401734"/>
              <a:ext cx="18360" cy="3600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D0C1CECD-2DDD-B965-AA62-39AB3CE97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27733" y="3391041"/>
                <a:ext cx="39600" cy="5703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C2FB382-005C-6176-3848-DD092288B272}"/>
              </a:ext>
            </a:extLst>
          </p:cNvPr>
          <p:cNvSpPr txBox="1">
            <a:spLocks/>
          </p:cNvSpPr>
          <p:nvPr/>
        </p:nvSpPr>
        <p:spPr>
          <a:xfrm>
            <a:off x="925427" y="4350184"/>
            <a:ext cx="11266572" cy="47346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1B2A5"/>
              </a:buClr>
              <a:buFont typeface="+mj-lt"/>
              <a:buNone/>
              <a:defRPr sz="2400" b="0" i="0" kern="120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317500" indent="-225425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Cos’è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il media planning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le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rispettive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figure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professionali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17500" indent="-225425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vantaggi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svantaggi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una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pianificazione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pubblicitaria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pagamento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 rispetto a una con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mezzi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tradizionali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17500" indent="-225425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caratterizzano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il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processo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strutturazione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piano media</a:t>
            </a:r>
          </a:p>
          <a:p>
            <a:pPr marL="317500" indent="-225425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mezzi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comunicazione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le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loro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caratteristiche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6204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B78DAFB-807D-1838-D7DD-6A354459F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30</a:t>
            </a:fld>
            <a:endParaRPr lang="it-IT" noProof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8D1EABA-3C61-8CF1-5849-5F11FAAE49BE}"/>
              </a:ext>
            </a:extLst>
          </p:cNvPr>
          <p:cNvSpPr txBox="1"/>
          <p:nvPr/>
        </p:nvSpPr>
        <p:spPr>
          <a:xfrm>
            <a:off x="6773333" y="1348596"/>
            <a:ext cx="512204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300" b="1" dirty="0"/>
              <a:t>Budget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Evitare parcellizzazione eccessiva: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Budget distribuito su troppi mezzi → impossibilità di scalare investimenti o correggere la campagna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Utilizzo di benchmark quantitativi per prevedere risultati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Valutazioni qualitative: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Alcuni canali più costosi → maggiore precisione o efficienza su fasi avanzate del </a:t>
            </a:r>
            <a:r>
              <a:rPr lang="it-IT" sz="2300" dirty="0" err="1"/>
              <a:t>funnel</a:t>
            </a:r>
            <a:endParaRPr lang="it-IT" sz="23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DFE1694-93AD-6687-7C06-6E7309B13247}"/>
              </a:ext>
            </a:extLst>
          </p:cNvPr>
          <p:cNvSpPr txBox="1"/>
          <p:nvPr/>
        </p:nvSpPr>
        <p:spPr>
          <a:xfrm>
            <a:off x="296618" y="863913"/>
            <a:ext cx="538496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lphaUcPeriod" startAt="3"/>
            </a:pPr>
            <a:r>
              <a:rPr lang="it-IT" sz="2000" b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COSTRUZIONE DEL MEDIA-MIX</a:t>
            </a:r>
          </a:p>
          <a:p>
            <a:pPr marL="342900" indent="-342900" algn="ctr">
              <a:buFont typeface="+mj-lt"/>
              <a:buAutoNum type="alphaUcPeriod" startAt="3"/>
            </a:pPr>
            <a:endParaRPr lang="it-IT" sz="2000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Definizione mezzi di erogazione della campagna e modalità di pianificazione e acquisto degli spazi; </a:t>
            </a:r>
          </a:p>
          <a:p>
            <a:pPr marL="285750" indent="-285750" algn="ctr">
              <a:buFontTx/>
              <a:buChar char="-"/>
            </a:pPr>
            <a:endParaRPr lang="it-IT" sz="2000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Valutazione del budget a disposizione; </a:t>
            </a:r>
          </a:p>
          <a:p>
            <a:pPr marL="285750" indent="-285750" algn="ctr">
              <a:buFontTx/>
              <a:buChar char="-"/>
            </a:pPr>
            <a:endParaRPr lang="it-IT" sz="2000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Analisi del prodotto/servizio da promuovere;</a:t>
            </a:r>
          </a:p>
          <a:p>
            <a:pPr marL="285750" indent="-285750" algn="ctr">
              <a:buFontTx/>
              <a:buChar char="-"/>
            </a:pPr>
            <a:endParaRPr lang="it-IT" sz="2000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Ottimizzazione del media;</a:t>
            </a:r>
          </a:p>
          <a:p>
            <a:pPr marL="285750" indent="-285750" algn="ctr">
              <a:buFontTx/>
              <a:buChar char="-"/>
            </a:pPr>
            <a:endParaRPr lang="it-IT" sz="2000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Target: caratteristiche, possibilità di raggiungerlo, journey (touchpoint).  </a:t>
            </a:r>
          </a:p>
          <a:p>
            <a:pPr algn="ctr"/>
            <a:endParaRPr lang="it-IT" sz="2000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52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8E5C1-6D8E-8A80-C04E-3C50C4B0F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7" y="592010"/>
            <a:ext cx="10805160" cy="707886"/>
          </a:xfrm>
        </p:spPr>
        <p:txBody>
          <a:bodyPr/>
          <a:lstStyle/>
          <a:p>
            <a:pPr algn="ctr"/>
            <a:r>
              <a:rPr lang="it-IT"/>
              <a:t>Esempi pratici: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B9D6400-183F-0E26-E52E-017191D72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31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F5B2AD-EB47-21E4-FA03-0D434269BEE9}"/>
              </a:ext>
            </a:extLst>
          </p:cNvPr>
          <p:cNvSpPr txBox="1"/>
          <p:nvPr/>
        </p:nvSpPr>
        <p:spPr>
          <a:xfrm>
            <a:off x="334211" y="1397674"/>
            <a:ext cx="79542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100" b="1" dirty="0"/>
              <a:t>CPM: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100" dirty="0"/>
              <a:t>Canale 1 → 1,3 € CPM, 50% </a:t>
            </a:r>
            <a:r>
              <a:rPr lang="it-IT" sz="2100" dirty="0" err="1"/>
              <a:t>impression</a:t>
            </a:r>
            <a:r>
              <a:rPr lang="it-IT" sz="2100" dirty="0"/>
              <a:t> in target → CPM in target = 3,2 €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100" dirty="0"/>
              <a:t>Canale 2 → 1,6 € CPM, 80% </a:t>
            </a:r>
            <a:r>
              <a:rPr lang="it-IT" sz="2100" dirty="0" err="1"/>
              <a:t>impression</a:t>
            </a:r>
            <a:r>
              <a:rPr lang="it-IT" sz="2100" dirty="0"/>
              <a:t> in target → CPM in target = 1,92 €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100" dirty="0"/>
              <a:t>→ Canale 2 più efficiente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43DD0C-37AD-B51B-FB33-83A3CDC0D1FB}"/>
              </a:ext>
            </a:extLst>
          </p:cNvPr>
          <p:cNvSpPr txBox="1"/>
          <p:nvPr/>
        </p:nvSpPr>
        <p:spPr>
          <a:xfrm>
            <a:off x="3173887" y="3587457"/>
            <a:ext cx="7793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100" b="1" dirty="0"/>
              <a:t>CPC</a:t>
            </a:r>
            <a:r>
              <a:rPr lang="it-IT" sz="21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100" dirty="0"/>
              <a:t>Campagna 1 → 0,10 €/click, visita media 25s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100" dirty="0"/>
              <a:t>Campagna 2 → 0,50 €/click, visita media &gt;2min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100" dirty="0"/>
              <a:t>→ Scelta basata sulla qualità delle interazioni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B03690-34D9-7EE4-89E5-BC1AD2B95D9F}"/>
              </a:ext>
            </a:extLst>
          </p:cNvPr>
          <p:cNvSpPr txBox="1"/>
          <p:nvPr/>
        </p:nvSpPr>
        <p:spPr>
          <a:xfrm>
            <a:off x="5347368" y="5716560"/>
            <a:ext cx="71410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100" b="1" dirty="0"/>
              <a:t>Campagne a performance </a:t>
            </a:r>
            <a:r>
              <a:rPr lang="it-IT" sz="2100" dirty="0"/>
              <a:t>→ unico parametro quantitativo (conversioni al minor costo)</a:t>
            </a:r>
          </a:p>
        </p:txBody>
      </p:sp>
    </p:spTree>
    <p:extLst>
      <p:ext uri="{BB962C8B-B14F-4D97-AF65-F5344CB8AC3E}">
        <p14:creationId xmlns:p14="http://schemas.microsoft.com/office/powerpoint/2010/main" val="772015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DF5D85-0B0C-1A98-A380-C58FA11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285" y="737104"/>
            <a:ext cx="10805160" cy="1036944"/>
          </a:xfrm>
        </p:spPr>
        <p:txBody>
          <a:bodyPr/>
          <a:lstStyle/>
          <a:p>
            <a:r>
              <a:rPr lang="it-IT" b="1"/>
              <a:t>Prodotto o servizio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3EAF881-16F5-35E9-2F43-7F7745AF8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32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C9BCF15-D427-E2E6-474A-DB3336ED3FBE}"/>
              </a:ext>
            </a:extLst>
          </p:cNvPr>
          <p:cNvSpPr txBox="1"/>
          <p:nvPr/>
        </p:nvSpPr>
        <p:spPr>
          <a:xfrm>
            <a:off x="1613349" y="1800281"/>
            <a:ext cx="89653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Normative o regolamenti possono limitare alcuni settori: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8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Tabacco → vietato in advertising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Farmaceutico → restrizioni su social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8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Limiti aziendali: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Contrasto con valori dei media o contenuti non desiderati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Esempio: boicottaggio temporaneo Facebook (Coca-Cola, Unilever 2020)</a:t>
            </a:r>
          </a:p>
        </p:txBody>
      </p:sp>
    </p:spTree>
    <p:extLst>
      <p:ext uri="{BB962C8B-B14F-4D97-AF65-F5344CB8AC3E}">
        <p14:creationId xmlns:p14="http://schemas.microsoft.com/office/powerpoint/2010/main" val="1794677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85889-959A-34DC-3DE8-6F083697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28" y="989472"/>
            <a:ext cx="10805160" cy="525518"/>
          </a:xfrm>
        </p:spPr>
        <p:txBody>
          <a:bodyPr>
            <a:normAutofit fontScale="90000"/>
          </a:bodyPr>
          <a:lstStyle/>
          <a:p>
            <a:r>
              <a:rPr lang="it-IT" b="1"/>
              <a:t>Creatività e formato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3EA2E12-0472-3476-EEAC-FC58B0C6A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33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B7BB8D-4F14-EDFF-C845-1B4968A1F524}"/>
              </a:ext>
            </a:extLst>
          </p:cNvPr>
          <p:cNvSpPr txBox="1"/>
          <p:nvPr/>
        </p:nvSpPr>
        <p:spPr>
          <a:xfrm>
            <a:off x="931068" y="1894941"/>
            <a:ext cx="104989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La creatività influenza la scelta dei media: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8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b="1" dirty="0"/>
              <a:t>Video 30s </a:t>
            </a:r>
            <a:r>
              <a:rPr lang="it-IT" sz="2800" dirty="0"/>
              <a:t>→ ottimizzazione su YouTube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b="1" dirty="0"/>
              <a:t>Instagram</a:t>
            </a:r>
            <a:r>
              <a:rPr lang="it-IT" sz="2800" dirty="0"/>
              <a:t> Story con sondaggio → pianificazione per copertura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8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Messaggio e modalità di fruizione dell’utente: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Scorrimento veloce su smartphone → concentrare investimenti su canali social</a:t>
            </a:r>
          </a:p>
        </p:txBody>
      </p:sp>
    </p:spTree>
    <p:extLst>
      <p:ext uri="{BB962C8B-B14F-4D97-AF65-F5344CB8AC3E}">
        <p14:creationId xmlns:p14="http://schemas.microsoft.com/office/powerpoint/2010/main" val="4125446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9A8664-F7B5-051D-6E54-67E25E9F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807" y="422863"/>
            <a:ext cx="10805160" cy="707886"/>
          </a:xfrm>
        </p:spPr>
        <p:txBody>
          <a:bodyPr/>
          <a:lstStyle/>
          <a:p>
            <a:r>
              <a:rPr lang="it-IT" b="1"/>
              <a:t>Target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DE0489C1-304A-111F-50DC-378525CE2A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3067080"/>
            <a:ext cx="2538774" cy="2604127"/>
          </a:xfrm>
        </p:spPr>
        <p:txBody>
          <a:bodyPr/>
          <a:lstStyle/>
          <a:p>
            <a:r>
              <a:rPr lang="it-IT"/>
              <a:t>Età, interessi, azioni, liste utenti (es. programmi fedeltà)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3E2414-60FB-9422-F96D-123C1156D7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1532759"/>
            <a:ext cx="3474720" cy="2604127"/>
          </a:xfrm>
        </p:spPr>
        <p:txBody>
          <a:bodyPr/>
          <a:lstStyle/>
          <a:p>
            <a:r>
              <a:rPr lang="it-IT" dirty="0"/>
              <a:t>Caratteristiche socio-demografiche e comportamentali: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F927FFC4-F2DE-5910-899C-79F7988ACCB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23360" y="2627586"/>
            <a:ext cx="3474720" cy="3278327"/>
          </a:xfrm>
        </p:spPr>
        <p:txBody>
          <a:bodyPr/>
          <a:lstStyle/>
          <a:p>
            <a:r>
              <a:rPr lang="it-IT"/>
              <a:t>Facebook → targeting generico o custom audience</a:t>
            </a:r>
          </a:p>
          <a:p>
            <a:r>
              <a:rPr lang="it-IT"/>
              <a:t>LinkedIn → targeting avanzato su professione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74EC2B1-69DC-E66C-49A6-E146A91F9C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23360" y="1532759"/>
            <a:ext cx="3810000" cy="2604127"/>
          </a:xfrm>
        </p:spPr>
        <p:txBody>
          <a:bodyPr/>
          <a:lstStyle/>
          <a:p>
            <a:r>
              <a:rPr lang="it-IT"/>
              <a:t>Raggiungibilità sui media selezionati: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7CBFAA5E-4D27-1193-0730-7F2897504B0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833360" y="2288712"/>
            <a:ext cx="4144054" cy="2999827"/>
          </a:xfrm>
        </p:spPr>
        <p:txBody>
          <a:bodyPr>
            <a:noAutofit/>
          </a:bodyPr>
          <a:lstStyle/>
          <a:p>
            <a:r>
              <a:rPr lang="it-IT" sz="1900"/>
              <a:t>Analisi del percorso del consumatore per intercettazione efficace</a:t>
            </a:r>
          </a:p>
          <a:p>
            <a:r>
              <a:rPr lang="it-IT" sz="1900"/>
              <a:t>Esempio: noleggio barche per turisti stranieri</a:t>
            </a:r>
          </a:p>
          <a:p>
            <a:r>
              <a:rPr lang="it-IT" sz="1900"/>
              <a:t>Prenotazioni dalla patria → search advertising</a:t>
            </a:r>
          </a:p>
          <a:p>
            <a:r>
              <a:rPr lang="it-IT" sz="1900"/>
              <a:t>Prenotazioni in loco → campagne Facebook geolocalizzate</a:t>
            </a:r>
          </a:p>
          <a:p>
            <a:r>
              <a:rPr lang="it-IT" sz="1900"/>
              <a:t>Servizio non d’impulso → campagne di retargeting per visitatori del sito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37B02EB-7F6A-4440-3B0A-6A92428372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8640" y="1532759"/>
            <a:ext cx="3474720" cy="2999827"/>
          </a:xfrm>
        </p:spPr>
        <p:txBody>
          <a:bodyPr/>
          <a:lstStyle/>
          <a:p>
            <a:r>
              <a:rPr lang="it-IT" sz="2700" dirty="0"/>
              <a:t>Journey dell’utente: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C3EF07B-2807-6039-015C-7184D740D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7664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EB3A00-DDFA-E3A0-A913-E80FB30BA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115" y="705945"/>
            <a:ext cx="10805160" cy="707886"/>
          </a:xfrm>
        </p:spPr>
        <p:txBody>
          <a:bodyPr/>
          <a:lstStyle/>
          <a:p>
            <a:r>
              <a:rPr lang="it-IT" b="1"/>
              <a:t>Sintesi della scelta del media mix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D335AE35-9560-57B3-23B1-C9DA26B65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35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7BF2D1A-0367-9B90-828E-F695FE7C3A0E}"/>
              </a:ext>
            </a:extLst>
          </p:cNvPr>
          <p:cNvSpPr txBox="1"/>
          <p:nvPr/>
        </p:nvSpPr>
        <p:spPr>
          <a:xfrm>
            <a:off x="152424" y="1698487"/>
            <a:ext cx="4248784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700" dirty="0"/>
              <a:t>Considerare:</a:t>
            </a:r>
          </a:p>
          <a:p>
            <a:pPr marL="571500" indent="-571500" algn="ctr">
              <a:buFont typeface="+mj-lt"/>
              <a:buAutoNum type="romanUcPeriod"/>
            </a:pPr>
            <a:r>
              <a:rPr lang="it-IT" sz="2700" dirty="0"/>
              <a:t>Budget e allocazione</a:t>
            </a:r>
          </a:p>
          <a:p>
            <a:pPr marL="571500" indent="-571500" algn="ctr">
              <a:buFont typeface="+mj-lt"/>
              <a:buAutoNum type="romanUcPeriod"/>
            </a:pPr>
            <a:r>
              <a:rPr lang="it-IT" sz="2700" dirty="0"/>
              <a:t>Prodotti/servizi e limiti normativi</a:t>
            </a:r>
          </a:p>
          <a:p>
            <a:pPr marL="571500" indent="-571500" algn="ctr">
              <a:buFont typeface="+mj-lt"/>
              <a:buAutoNum type="romanUcPeriod"/>
            </a:pPr>
            <a:r>
              <a:rPr lang="it-IT" sz="2700" dirty="0"/>
              <a:t>Tipologia e durata della creatività</a:t>
            </a:r>
          </a:p>
          <a:p>
            <a:pPr marL="571500" indent="-571500" algn="ctr">
              <a:buFont typeface="+mj-lt"/>
              <a:buAutoNum type="romanUcPeriod"/>
            </a:pPr>
            <a:r>
              <a:rPr lang="it-IT" sz="2700" dirty="0"/>
              <a:t>Target, </a:t>
            </a:r>
            <a:r>
              <a:rPr lang="it-IT" sz="2700" dirty="0" err="1"/>
              <a:t>raggiungibilità</a:t>
            </a:r>
            <a:r>
              <a:rPr lang="it-IT" sz="2700" dirty="0"/>
              <a:t> e </a:t>
            </a:r>
            <a:r>
              <a:rPr lang="it-IT" sz="2700" dirty="0" err="1"/>
              <a:t>journey</a:t>
            </a:r>
            <a:endParaRPr lang="it-IT" sz="2700" dirty="0"/>
          </a:p>
          <a:p>
            <a:pPr algn="ctr">
              <a:buFont typeface="Arial" panose="020B0604020202020204" pitchFamily="34" charset="0"/>
              <a:buChar char="•"/>
            </a:pPr>
            <a:endParaRPr lang="it-IT" sz="27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C7AF536-4090-CC75-7624-2BD72D2B82F3}"/>
              </a:ext>
            </a:extLst>
          </p:cNvPr>
          <p:cNvSpPr txBox="1"/>
          <p:nvPr/>
        </p:nvSpPr>
        <p:spPr>
          <a:xfrm>
            <a:off x="7107695" y="2596246"/>
            <a:ext cx="3732100" cy="2554545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3200" dirty="0"/>
              <a:t>Obiettivo finale: massimizzare efficienza, risultati e ritorno sull’investimento</a:t>
            </a:r>
          </a:p>
        </p:txBody>
      </p:sp>
    </p:spTree>
    <p:extLst>
      <p:ext uri="{BB962C8B-B14F-4D97-AF65-F5344CB8AC3E}">
        <p14:creationId xmlns:p14="http://schemas.microsoft.com/office/powerpoint/2010/main" val="4100598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EDC1B43-A152-E616-6DE2-E24E9C579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36</a:t>
            </a:fld>
            <a:endParaRPr lang="it-IT" noProof="0"/>
          </a:p>
        </p:txBody>
      </p:sp>
      <p:pic>
        <p:nvPicPr>
          <p:cNvPr id="13" name="Immagine 1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4CFBA9FC-CFD9-B286-2600-5E812008D2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3"/>
          <a:stretch>
            <a:fillRect/>
          </a:stretch>
        </p:blipFill>
        <p:spPr>
          <a:xfrm>
            <a:off x="0" y="1306990"/>
            <a:ext cx="12191999" cy="48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45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CA0EC9-920F-36EC-A84C-C19DB1D06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056" y="637472"/>
            <a:ext cx="10805160" cy="707886"/>
          </a:xfrm>
        </p:spPr>
        <p:txBody>
          <a:bodyPr/>
          <a:lstStyle/>
          <a:p>
            <a:r>
              <a:rPr lang="it-IT" b="1"/>
              <a:t>Contenuti principali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E57461-2DBF-1605-4331-54F695CDED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it-IT" sz="2300"/>
              <a:t>i mezzi pubblicitari attivati (es. social, display, radio, stampa)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9DD268-39C2-33A4-DAE6-4E2EF689D9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sz="3000"/>
              <a:t>Media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EB0E67B3-7313-6373-287B-A7DE6094FDE3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algn="ctr"/>
            <a:r>
              <a:rPr lang="it-IT" sz="2100"/>
              <a:t>circuito effettivo di acquisto degli spazi (es. Facebook, Spotify, WeTransfer, SkyAdvertising, Manzoni Advertising, ecc.)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84CFA3E-56D1-568A-685E-9FB0EA0DB8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8640" y="3846999"/>
            <a:ext cx="4023360" cy="306083"/>
          </a:xfrm>
        </p:spPr>
        <p:txBody>
          <a:bodyPr/>
          <a:lstStyle/>
          <a:p>
            <a:r>
              <a:rPr lang="it-IT" sz="2500" dirty="0"/>
              <a:t>Concessionaria/Piattaforma: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E3717B4-D251-F148-B803-1A120A973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37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CCA922D8-71CC-EAD9-770B-F9F88FA2C2F6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r>
              <a:rPr lang="it-IT" sz="2300"/>
              <a:t>tipo di risultato atteso per quella linea di budget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CC53B0E8-C53E-8043-9205-4A055E8F1C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it-IT" sz="3000"/>
              <a:t>Obiettivo</a:t>
            </a:r>
          </a:p>
        </p:txBody>
      </p:sp>
      <p:cxnSp>
        <p:nvCxnSpPr>
          <p:cNvPr id="13" name="Connettore diritto con freccia 12">
            <a:extLst>
              <a:ext uri="{FF2B5EF4-FFF2-40B4-BE49-F238E27FC236}">
                <a16:creationId xmlns:a16="http://schemas.microsoft.com/office/drawing/2014/main" id="{F82147E5-5ABB-3151-0CEA-DCAE6EFF8153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5991772" y="2492547"/>
            <a:ext cx="115944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con freccia 16">
            <a:extLst>
              <a:ext uri="{FF2B5EF4-FFF2-40B4-BE49-F238E27FC236}">
                <a16:creationId xmlns:a16="http://schemas.microsoft.com/office/drawing/2014/main" id="{00EE11CE-F8D5-5B22-5516-34C17A01F33C}"/>
              </a:ext>
            </a:extLst>
          </p:cNvPr>
          <p:cNvCxnSpPr>
            <a:cxnSpLocks/>
          </p:cNvCxnSpPr>
          <p:nvPr/>
        </p:nvCxnSpPr>
        <p:spPr>
          <a:xfrm>
            <a:off x="4773409" y="3970020"/>
            <a:ext cx="1161882" cy="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con freccia 18">
            <a:extLst>
              <a:ext uri="{FF2B5EF4-FFF2-40B4-BE49-F238E27FC236}">
                <a16:creationId xmlns:a16="http://schemas.microsoft.com/office/drawing/2014/main" id="{E084EFBF-7406-7F9B-3DA0-7E877C9414AA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744310" y="5574455"/>
            <a:ext cx="1205389" cy="0"/>
          </a:xfrm>
          <a:prstGeom prst="straightConnector1">
            <a:avLst/>
          </a:prstGeom>
          <a:ln w="76200">
            <a:solidFill>
              <a:srgbClr val="8717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555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F2F991-413F-1C60-5FC6-54A3B30736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it-IT" sz="2300"/>
              <a:t>allocazione prevista per piattaforme e obiettivi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50521D3-63F1-9160-D138-A98F6E68B7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sz="3400"/>
              <a:t>Budget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93E856-D6C6-EF6F-5F25-9D194672D323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algn="ctr"/>
            <a:r>
              <a:rPr lang="it-IT" sz="2300"/>
              <a:t>tipologie di inserzioni (video, statici, link, audio, dinamici, ecc.)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CD82831-E1B1-3653-1B3A-CE0E63A2F96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0621" y="3728356"/>
            <a:ext cx="4023360" cy="424732"/>
          </a:xfrm>
        </p:spPr>
        <p:txBody>
          <a:bodyPr/>
          <a:lstStyle/>
          <a:p>
            <a:r>
              <a:rPr lang="it-IT" sz="3400"/>
              <a:t>Formati pianificati: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0E685A6-7D07-FED6-4C83-1D2ED3A7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38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48A1DF05-C905-8BF9-B030-C8889144DA08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algn="ctr"/>
            <a:r>
              <a:rPr lang="it-IT" sz="2300"/>
              <a:t>modalità di pagamento degli spazi pubblicitari (CPM, CPC, CPS)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CEB8F93-F116-170B-8298-A32FCB130F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it-IT" sz="3400"/>
              <a:t>Modalità di acquisto:</a:t>
            </a:r>
          </a:p>
        </p:txBody>
      </p:sp>
      <p:cxnSp>
        <p:nvCxnSpPr>
          <p:cNvPr id="13" name="Connettore diritto con freccia 12">
            <a:extLst>
              <a:ext uri="{FF2B5EF4-FFF2-40B4-BE49-F238E27FC236}">
                <a16:creationId xmlns:a16="http://schemas.microsoft.com/office/drawing/2014/main" id="{08AEF1CA-C3A3-77F3-EB98-96B37BC478B4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5991772" y="2492547"/>
            <a:ext cx="115944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con freccia 14">
            <a:extLst>
              <a:ext uri="{FF2B5EF4-FFF2-40B4-BE49-F238E27FC236}">
                <a16:creationId xmlns:a16="http://schemas.microsoft.com/office/drawing/2014/main" id="{CA440253-1227-E1C4-36F2-2BDECC94801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823806" y="4007637"/>
            <a:ext cx="1247326" cy="25864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con freccia 16">
            <a:extLst>
              <a:ext uri="{FF2B5EF4-FFF2-40B4-BE49-F238E27FC236}">
                <a16:creationId xmlns:a16="http://schemas.microsoft.com/office/drawing/2014/main" id="{1462388A-3EEF-B3A5-A302-BB0CD71F545E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702373" y="5574455"/>
            <a:ext cx="1247326" cy="0"/>
          </a:xfrm>
          <a:prstGeom prst="straightConnector1">
            <a:avLst/>
          </a:prstGeom>
          <a:ln w="76200">
            <a:solidFill>
              <a:srgbClr val="8717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87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0E3B95-9567-E0B6-F136-71D0D26600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51214" y="452036"/>
            <a:ext cx="4312844" cy="1771452"/>
          </a:xfrm>
        </p:spPr>
        <p:txBody>
          <a:bodyPr/>
          <a:lstStyle/>
          <a:p>
            <a:pPr algn="ctr"/>
            <a:r>
              <a:rPr lang="it-IT" sz="2100"/>
              <a:t>costo medio previsto basato su benchmark e serie storiche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7CBC9C8-1973-23CD-594B-682CDCC3EA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840" y="452035"/>
            <a:ext cx="4937760" cy="1771452"/>
          </a:xfrm>
        </p:spPr>
        <p:txBody>
          <a:bodyPr/>
          <a:lstStyle/>
          <a:p>
            <a:r>
              <a:rPr lang="it-IT" sz="2700"/>
              <a:t>Costo per risultato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F714D67-C368-9269-5A36-D9FA084469A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799074" y="2564018"/>
            <a:ext cx="5392925" cy="914490"/>
          </a:xfrm>
        </p:spPr>
        <p:txBody>
          <a:bodyPr/>
          <a:lstStyle/>
          <a:p>
            <a:pPr algn="ctr"/>
            <a:r>
              <a:rPr lang="it-IT" sz="2100"/>
              <a:t>quantificazione dei KPI attesi al termine della campagna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F7579C8-8BAE-FA42-D5BD-EE0C37A02F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8640" y="1571359"/>
            <a:ext cx="4023360" cy="2549168"/>
          </a:xfrm>
        </p:spPr>
        <p:txBody>
          <a:bodyPr/>
          <a:lstStyle/>
          <a:p>
            <a:r>
              <a:rPr lang="it-IT" sz="2700" dirty="0"/>
              <a:t>Risultati stimati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FAD8918-5143-5ED4-BE29-301843F98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39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7DEAA6ED-7FAC-8468-6976-FC7D8A22B44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949699" y="1408838"/>
            <a:ext cx="6514359" cy="5296760"/>
          </a:xfrm>
        </p:spPr>
        <p:txBody>
          <a:bodyPr/>
          <a:lstStyle/>
          <a:p>
            <a:pPr algn="ctr"/>
            <a:r>
              <a:rPr lang="it-IT" sz="2100" dirty="0"/>
              <a:t>periodo di erogazione della linea di budget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F0CB346-CAF1-CECF-4FC7-4F2976887E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8641" y="2564018"/>
            <a:ext cx="2956560" cy="3039121"/>
          </a:xfrm>
        </p:spPr>
        <p:txBody>
          <a:bodyPr/>
          <a:lstStyle/>
          <a:p>
            <a:r>
              <a:rPr lang="it-IT" sz="2800"/>
              <a:t>Timing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F5326FA-5AFF-2D5A-BC7D-6283B14D733D}"/>
              </a:ext>
            </a:extLst>
          </p:cNvPr>
          <p:cNvSpPr txBox="1"/>
          <p:nvPr/>
        </p:nvSpPr>
        <p:spPr>
          <a:xfrm>
            <a:off x="973897" y="4788497"/>
            <a:ext cx="10244206" cy="178510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200" b="1" dirty="0"/>
              <a:t>Informazioni aggiuntive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Possono essere aggiunte in base al caso specifico, soprattutto per campagne a performance: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b="1" dirty="0"/>
              <a:t>ROAS</a:t>
            </a:r>
            <a:r>
              <a:rPr lang="it-IT" sz="2200" dirty="0"/>
              <a:t>: ritorno sulla spesa pubblicitaria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b="1" dirty="0"/>
              <a:t>ROL</a:t>
            </a:r>
            <a:r>
              <a:rPr lang="it-IT" sz="2200" dirty="0"/>
              <a:t>: ritorno complessivo sull’investimento (quando possibile)</a:t>
            </a:r>
          </a:p>
        </p:txBody>
      </p:sp>
      <p:cxnSp>
        <p:nvCxnSpPr>
          <p:cNvPr id="15" name="Connettore diritto con freccia 14">
            <a:extLst>
              <a:ext uri="{FF2B5EF4-FFF2-40B4-BE49-F238E27FC236}">
                <a16:creationId xmlns:a16="http://schemas.microsoft.com/office/drawing/2014/main" id="{E67FAC03-46A7-442D-EB09-F68112AB5C55}"/>
              </a:ext>
            </a:extLst>
          </p:cNvPr>
          <p:cNvCxnSpPr>
            <a:cxnSpLocks/>
          </p:cNvCxnSpPr>
          <p:nvPr/>
        </p:nvCxnSpPr>
        <p:spPr>
          <a:xfrm>
            <a:off x="5756426" y="1408838"/>
            <a:ext cx="1648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con freccia 20">
            <a:extLst>
              <a:ext uri="{FF2B5EF4-FFF2-40B4-BE49-F238E27FC236}">
                <a16:creationId xmlns:a16="http://schemas.microsoft.com/office/drawing/2014/main" id="{477DCAA1-4D35-86F7-648F-7B603119E95F}"/>
              </a:ext>
            </a:extLst>
          </p:cNvPr>
          <p:cNvCxnSpPr>
            <a:cxnSpLocks/>
          </p:cNvCxnSpPr>
          <p:nvPr/>
        </p:nvCxnSpPr>
        <p:spPr>
          <a:xfrm>
            <a:off x="5066464" y="2912390"/>
            <a:ext cx="1421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con freccia 25">
            <a:extLst>
              <a:ext uri="{FF2B5EF4-FFF2-40B4-BE49-F238E27FC236}">
                <a16:creationId xmlns:a16="http://schemas.microsoft.com/office/drawing/2014/main" id="{6A12C782-2A9A-76F6-742D-D22053372EC6}"/>
              </a:ext>
            </a:extLst>
          </p:cNvPr>
          <p:cNvCxnSpPr>
            <a:cxnSpLocks/>
          </p:cNvCxnSpPr>
          <p:nvPr/>
        </p:nvCxnSpPr>
        <p:spPr>
          <a:xfrm flipV="1">
            <a:off x="4049937" y="4031715"/>
            <a:ext cx="14218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42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1" smtClean="0"/>
              <a:pPr rtl="0"/>
              <a:t>4</a:t>
            </a:fld>
            <a:endParaRPr lang="it-IT" noProof="1"/>
          </a:p>
        </p:txBody>
      </p:sp>
      <p:sp>
        <p:nvSpPr>
          <p:cNvPr id="18" name="Segnaposto testo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1"/>
          </a:p>
        </p:txBody>
      </p:sp>
      <p:pic>
        <p:nvPicPr>
          <p:cNvPr id="10" name="Segnaposto immagine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057914-69CE-7BF4-1CC4-22EA2446AF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V="1">
            <a:off x="-1" y="883068"/>
            <a:ext cx="12192001" cy="70788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14:cNvPr>
              <p14:cNvContentPartPr/>
              <p14:nvPr/>
            </p14:nvContentPartPr>
            <p14:xfrm>
              <a:off x="9193060" y="8034918"/>
              <a:ext cx="9720" cy="5724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2260" y="8024118"/>
                <a:ext cx="30960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olo 3">
            <a:extLst>
              <a:ext uri="{FF2B5EF4-FFF2-40B4-BE49-F238E27FC236}">
                <a16:creationId xmlns:a16="http://schemas.microsoft.com/office/drawing/2014/main" id="{51B8F83B-0E6C-0E6E-0C1F-ADFD6D04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96" y="968514"/>
            <a:ext cx="11763903" cy="770698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8.1 Il Digital Media </a:t>
            </a:r>
            <a:r>
              <a:rPr lang="it-IT" sz="3200" b="1" dirty="0" err="1"/>
              <a:t>Planning</a:t>
            </a:r>
            <a:r>
              <a:rPr lang="it-IT" sz="3200" b="1" dirty="0"/>
              <a:t> e le sue caratteristiche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3EB2EF6-5FDC-82FE-DC1F-B38DEA0C2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7996" y="2209202"/>
            <a:ext cx="6799628" cy="3660648"/>
          </a:xfrm>
        </p:spPr>
        <p:txBody>
          <a:bodyPr>
            <a:noAutofit/>
          </a:bodyPr>
          <a:lstStyle/>
          <a:p>
            <a:pPr algn="ctr"/>
            <a:r>
              <a:rPr lang="it-IT" sz="2300" b="1" dirty="0"/>
              <a:t> Ruolo del Media </a:t>
            </a:r>
            <a:r>
              <a:rPr lang="it-IT" sz="2300" b="1" dirty="0" err="1"/>
              <a:t>Planning</a:t>
            </a:r>
            <a:endParaRPr lang="it-IT" sz="2300" b="1" dirty="0"/>
          </a:p>
          <a:p>
            <a:pPr algn="ctr"/>
            <a:r>
              <a:rPr lang="it-IT" sz="2300" dirty="0"/>
              <a:t>Strategia e creatività da sole non bastano per garantire il raggiungimento degli obiettivi aziendali</a:t>
            </a:r>
          </a:p>
          <a:p>
            <a:pPr marL="0" indent="0" algn="ctr">
              <a:buNone/>
            </a:pPr>
            <a:r>
              <a:rPr lang="it-IT" sz="2300" i="1" dirty="0"/>
              <a:t>Esempio</a:t>
            </a:r>
            <a:r>
              <a:rPr lang="it-IT" sz="2300" dirty="0"/>
              <a:t>: contenuti sui social o blog aziendali hanno diffusione limitata senza supporto strategico.</a:t>
            </a:r>
          </a:p>
          <a:p>
            <a:pPr marL="0" indent="0" algn="ctr">
              <a:buNone/>
            </a:pPr>
            <a:r>
              <a:rPr lang="it-IT" sz="2300" b="1" dirty="0">
                <a:solidFill>
                  <a:schemeClr val="accent1">
                    <a:lumMod val="75000"/>
                  </a:schemeClr>
                </a:solidFill>
              </a:rPr>
              <a:t>Media </a:t>
            </a:r>
            <a:r>
              <a:rPr lang="it-IT" sz="2300" b="1" dirty="0" err="1">
                <a:solidFill>
                  <a:schemeClr val="accent1">
                    <a:lumMod val="75000"/>
                  </a:schemeClr>
                </a:solidFill>
              </a:rPr>
              <a:t>planning</a:t>
            </a:r>
            <a:r>
              <a:rPr lang="it-IT" sz="2300" dirty="0"/>
              <a:t> = processo strategico che definisce:</a:t>
            </a:r>
          </a:p>
          <a:p>
            <a:pPr algn="ctr"/>
            <a:r>
              <a:rPr lang="it-IT" sz="2300" dirty="0"/>
              <a:t>Mezzi di comunicazione</a:t>
            </a:r>
          </a:p>
          <a:p>
            <a:pPr algn="ctr"/>
            <a:r>
              <a:rPr lang="it-IT" sz="2300" dirty="0"/>
              <a:t>Modalità di comunicazione</a:t>
            </a:r>
          </a:p>
          <a:p>
            <a:pPr algn="ctr"/>
            <a:r>
              <a:rPr lang="it-IT" sz="2300" dirty="0"/>
              <a:t>Investimenti più opportuni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F4A881-5B05-0B9D-D54E-FC939B7C181A}"/>
              </a:ext>
            </a:extLst>
          </p:cNvPr>
          <p:cNvSpPr txBox="1"/>
          <p:nvPr/>
        </p:nvSpPr>
        <p:spPr>
          <a:xfrm>
            <a:off x="8106026" y="3023863"/>
            <a:ext cx="366797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Obiettivo:         massimizzare l’esposizione del messaggio al pubblico giusto e raggiungere gli obiettivi di business.</a:t>
            </a:r>
          </a:p>
        </p:txBody>
      </p:sp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EDC1B43-A152-E616-6DE2-E24E9C579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40</a:t>
            </a:fld>
            <a:endParaRPr lang="it-IT" noProof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C71BD75-5E55-C4F4-6275-CC0B1751C419}"/>
              </a:ext>
            </a:extLst>
          </p:cNvPr>
          <p:cNvSpPr txBox="1"/>
          <p:nvPr/>
        </p:nvSpPr>
        <p:spPr>
          <a:xfrm>
            <a:off x="5439230" y="4819863"/>
            <a:ext cx="6123982" cy="144655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200" b="1" dirty="0"/>
              <a:t>Formato del documento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Solitamente un file Excel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Sintetizza tutte le informazioni chiave della campagna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FB63AC8-65D6-64FA-23E4-F43F53D41EC2}"/>
              </a:ext>
            </a:extLst>
          </p:cNvPr>
          <p:cNvSpPr txBox="1"/>
          <p:nvPr/>
        </p:nvSpPr>
        <p:spPr>
          <a:xfrm>
            <a:off x="628788" y="925834"/>
            <a:ext cx="84016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 startAt="4"/>
            </a:pPr>
            <a:r>
              <a:rPr lang="it-IT" sz="2800" b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IMPLEMENTAZIONE DEL PIANO</a:t>
            </a:r>
          </a:p>
          <a:p>
            <a:pPr marL="342900" indent="-342900">
              <a:buFont typeface="+mj-lt"/>
              <a:buAutoNum type="alphaUcPeriod" startAt="4"/>
            </a:pPr>
            <a:endParaRPr lang="it-IT" sz="2800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28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Acquisto e monitoraggio del media buyer degli spazi pubblicitari; </a:t>
            </a:r>
          </a:p>
          <a:p>
            <a:pPr marL="285750" indent="-285750">
              <a:buFontTx/>
              <a:buChar char="-"/>
            </a:pPr>
            <a:endParaRPr lang="it-IT" sz="2800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28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Reservation</a:t>
            </a:r>
            <a:r>
              <a:rPr lang="it-IT" sz="28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</a:p>
          <a:p>
            <a:pPr marL="285750" indent="-285750">
              <a:buFontTx/>
              <a:buChar char="-"/>
            </a:pPr>
            <a:endParaRPr lang="it-IT" sz="2800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28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Self-service: gestione e monitoraggio delle campagne.</a:t>
            </a:r>
          </a:p>
        </p:txBody>
      </p:sp>
    </p:spTree>
    <p:extLst>
      <p:ext uri="{BB962C8B-B14F-4D97-AF65-F5344CB8AC3E}">
        <p14:creationId xmlns:p14="http://schemas.microsoft.com/office/powerpoint/2010/main" val="1640043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B5BD4C-06D1-5035-964B-D98E0214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885" y="244201"/>
            <a:ext cx="10805160" cy="707886"/>
          </a:xfrm>
        </p:spPr>
        <p:txBody>
          <a:bodyPr/>
          <a:lstStyle/>
          <a:p>
            <a:r>
              <a:rPr lang="it-IT" b="1"/>
              <a:t>Modalità di acquisto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F9DB43-4395-16A3-19B8-5378483330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3347726"/>
            <a:ext cx="5090157" cy="2558187"/>
          </a:xfrm>
        </p:spPr>
        <p:txBody>
          <a:bodyPr>
            <a:noAutofit/>
          </a:bodyPr>
          <a:lstStyle/>
          <a:p>
            <a:pPr algn="ctr"/>
            <a:r>
              <a:rPr lang="it-IT" sz="2100"/>
              <a:t>Contatto diretto con le concessionarie per prenotare spazi tramite ordine di acquisto</a:t>
            </a:r>
          </a:p>
          <a:p>
            <a:pPr algn="ctr"/>
            <a:r>
              <a:rPr lang="it-IT" sz="2100"/>
              <a:t>L’inserzionista fornisce gli asset creativi; in alcuni casi il formato è co-creato (soprattutto per formati rich media proprietari)</a:t>
            </a:r>
          </a:p>
          <a:p>
            <a:pPr algn="ctr"/>
            <a:r>
              <a:rPr lang="it-IT" sz="2100"/>
              <a:t>La concessionaria gestisce direttamente la campagna una volta ricevuti materiali e informazioni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ADF144-D513-CBAC-F320-0B136EFA92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3244" y="2652253"/>
            <a:ext cx="5090157" cy="466281"/>
          </a:xfrm>
        </p:spPr>
        <p:txBody>
          <a:bodyPr/>
          <a:lstStyle/>
          <a:p>
            <a:r>
              <a:rPr lang="it-IT" sz="2700"/>
              <a:t>Reservation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7F46D8A-E996-E100-C09F-1C877A54020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815263" y="2940792"/>
            <a:ext cx="6376737" cy="2965121"/>
          </a:xfrm>
        </p:spPr>
        <p:txBody>
          <a:bodyPr>
            <a:noAutofit/>
          </a:bodyPr>
          <a:lstStyle/>
          <a:p>
            <a:r>
              <a:rPr lang="it-IT" dirty="0"/>
              <a:t>Il media buyer gestisce autonomamente la campagna</a:t>
            </a:r>
          </a:p>
          <a:p>
            <a:pPr marL="0" indent="0" algn="ctr">
              <a:buNone/>
            </a:pPr>
            <a:r>
              <a:rPr lang="it-IT" dirty="0"/>
              <a:t>Passaggi principali:</a:t>
            </a:r>
          </a:p>
          <a:p>
            <a:r>
              <a:rPr lang="it-IT" dirty="0"/>
              <a:t>Impostazione obiettivo, target, budget, modello di acquisto</a:t>
            </a:r>
          </a:p>
          <a:p>
            <a:r>
              <a:rPr lang="it-IT" dirty="0"/>
              <a:t>Caricamento degli asset creativi</a:t>
            </a:r>
          </a:p>
          <a:p>
            <a:pPr marL="0" indent="0" algn="ctr">
              <a:buNone/>
            </a:pPr>
            <a:r>
              <a:rPr lang="it-IT" dirty="0"/>
              <a:t>Possibilità di scegliere il </a:t>
            </a:r>
            <a:r>
              <a:rPr lang="it-IT" dirty="0" err="1"/>
              <a:t>bidding</a:t>
            </a:r>
            <a:r>
              <a:rPr lang="it-IT" dirty="0"/>
              <a:t>:</a:t>
            </a:r>
          </a:p>
          <a:p>
            <a:r>
              <a:rPr lang="it-IT" dirty="0"/>
              <a:t>Automatico: algoritmo gestisce le offerte; semplice ma minor controllo</a:t>
            </a:r>
          </a:p>
          <a:p>
            <a:r>
              <a:rPr lang="it-IT" dirty="0"/>
              <a:t>Manuale: gestione diretta delle offerte; maggior controllo ma richiede più tempo e attenzione</a:t>
            </a:r>
          </a:p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CB0058E-22EB-BA80-9781-C1781D7E42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56562" y="1671054"/>
            <a:ext cx="5090157" cy="752007"/>
          </a:xfrm>
        </p:spPr>
        <p:txBody>
          <a:bodyPr/>
          <a:lstStyle/>
          <a:p>
            <a:r>
              <a:rPr lang="it-IT" sz="2800"/>
              <a:t>Self-service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08ACE8F-6056-F008-6742-BF10A8819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41</a:t>
            </a:fld>
            <a:endParaRPr lang="it-IT" noProof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FD6F03C-3925-87C3-4074-429872F99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699" y="998070"/>
            <a:ext cx="3186037" cy="1424991"/>
          </a:xfrm>
          <a:prstGeom prst="rect">
            <a:avLst/>
          </a:prstGeom>
        </p:spPr>
      </p:pic>
      <p:pic>
        <p:nvPicPr>
          <p:cNvPr id="18" name="Segnaposto immagine 17">
            <a:extLst>
              <a:ext uri="{FF2B5EF4-FFF2-40B4-BE49-F238E27FC236}">
                <a16:creationId xmlns:a16="http://schemas.microsoft.com/office/drawing/2014/main" id="{3781B224-7B35-D9B5-EEAF-64112AEBDB3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l="877" r="877"/>
          <a:stretch/>
        </p:blipFill>
        <p:spPr>
          <a:xfrm>
            <a:off x="6259897" y="1181279"/>
            <a:ext cx="1894302" cy="14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5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202A06-1B8B-45BD-B3DD-D648C48FC8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244078"/>
            <a:ext cx="5090157" cy="3661835"/>
          </a:xfrm>
        </p:spPr>
        <p:txBody>
          <a:bodyPr>
            <a:normAutofit/>
          </a:bodyPr>
          <a:lstStyle/>
          <a:p>
            <a:pPr algn="ctr"/>
            <a:r>
              <a:rPr lang="it-IT" sz="2200" b="1" dirty="0"/>
              <a:t>Cost </a:t>
            </a:r>
            <a:r>
              <a:rPr lang="it-IT" sz="2200" b="1" dirty="0" err="1"/>
              <a:t>cap</a:t>
            </a:r>
            <a:r>
              <a:rPr lang="it-IT" sz="2200" dirty="0"/>
              <a:t>: limite medio massimo per il risultato finale</a:t>
            </a:r>
          </a:p>
          <a:p>
            <a:pPr algn="ctr"/>
            <a:r>
              <a:rPr lang="it-IT" sz="2200" b="1" dirty="0" err="1"/>
              <a:t>Bid</a:t>
            </a:r>
            <a:r>
              <a:rPr lang="it-IT" sz="2200" b="1" dirty="0"/>
              <a:t> </a:t>
            </a:r>
            <a:r>
              <a:rPr lang="it-IT" sz="2200" b="1" dirty="0" err="1"/>
              <a:t>cap</a:t>
            </a:r>
            <a:r>
              <a:rPr lang="it-IT" sz="2200" dirty="0"/>
              <a:t>: cifra massima per ogni singola asta</a:t>
            </a:r>
          </a:p>
          <a:p>
            <a:pPr algn="ctr"/>
            <a:r>
              <a:rPr lang="it-IT" sz="2200" dirty="0"/>
              <a:t>Obiettivo: ottimizzare il costo per risultato mantenendo il controllo sul budget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5B9319-F067-C129-FBBD-EAA0FC25C6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641165"/>
            <a:ext cx="5090157" cy="757130"/>
          </a:xfrm>
        </p:spPr>
        <p:txBody>
          <a:bodyPr/>
          <a:lstStyle/>
          <a:p>
            <a:pPr algn="ctr"/>
            <a:r>
              <a:rPr lang="it-IT" b="1"/>
              <a:t>Tipologie di controllo del costo (su bidding manuale)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622FF82-FDA3-B3D9-21C7-857B28A7882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1398296"/>
            <a:ext cx="5090157" cy="45076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dirty="0"/>
              <a:t>Analisi dei risultati in tempo reale per:</a:t>
            </a:r>
          </a:p>
          <a:p>
            <a:pPr algn="ctr"/>
            <a:r>
              <a:rPr lang="it-IT" dirty="0"/>
              <a:t>Migliorare l’efficacia delle singole inserzioni</a:t>
            </a:r>
          </a:p>
          <a:p>
            <a:pPr algn="ctr"/>
            <a:r>
              <a:rPr lang="it-IT" dirty="0"/>
              <a:t>Ridistribuire budget tra mezzi o formati più performanti</a:t>
            </a:r>
          </a:p>
          <a:p>
            <a:pPr marL="0" indent="0" algn="ctr">
              <a:buNone/>
            </a:pPr>
            <a:r>
              <a:rPr lang="it-IT" u="sng" dirty="0"/>
              <a:t>Esempi di ottimizzazione:</a:t>
            </a:r>
          </a:p>
          <a:p>
            <a:pPr algn="ctr"/>
            <a:r>
              <a:rPr lang="it-IT" dirty="0"/>
              <a:t>Eliminare formati o creatività con costi per risultato elevati</a:t>
            </a:r>
          </a:p>
          <a:p>
            <a:pPr algn="ctr"/>
            <a:r>
              <a:rPr lang="it-IT" b="1" dirty="0"/>
              <a:t>Test A/B</a:t>
            </a:r>
            <a:r>
              <a:rPr lang="it-IT" dirty="0"/>
              <a:t> per identificare elementi più efficaci</a:t>
            </a:r>
          </a:p>
          <a:p>
            <a:pPr algn="ctr"/>
            <a:r>
              <a:rPr lang="it-IT" dirty="0"/>
              <a:t>Rivalutare investimenti tra più canali in base a tasso di completamento, costo e performance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C2C27EA-9718-6191-DD6E-2C897315FC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7803" y="752136"/>
            <a:ext cx="5090157" cy="438582"/>
          </a:xfrm>
        </p:spPr>
        <p:txBody>
          <a:bodyPr/>
          <a:lstStyle/>
          <a:p>
            <a:r>
              <a:rPr lang="it-IT" sz="2500" b="1"/>
              <a:t> Monitoraggio e ottimizzazione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A4E2C9-7844-683F-DEA3-6B20CAAD9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48939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87798-6752-C62E-D72F-C47F21019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35" y="872104"/>
            <a:ext cx="10805160" cy="707886"/>
          </a:xfrm>
        </p:spPr>
        <p:txBody>
          <a:bodyPr/>
          <a:lstStyle/>
          <a:p>
            <a:r>
              <a:rPr lang="it-IT" b="1"/>
              <a:t>Fase di apprendimento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440553-1373-40A9-851E-982680EC3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43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A73EDA-679E-FA7F-FB46-FBAE4C8F83EA}"/>
              </a:ext>
            </a:extLst>
          </p:cNvPr>
          <p:cNvSpPr txBox="1"/>
          <p:nvPr/>
        </p:nvSpPr>
        <p:spPr>
          <a:xfrm>
            <a:off x="348713" y="1790090"/>
            <a:ext cx="4090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300" dirty="0"/>
              <a:t>Periodo iniziale in cui gli algoritmi devono “allenarsi”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300" dirty="0"/>
              <a:t>Modifiche troppo rapide o frequenti possono compromettere i risultati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300" dirty="0"/>
              <a:t>In caso di budget limitati, è preferibile completare l’erogazione senza cambiamenti, trasferendo osservazioni per campagne future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A3E9575-4FCB-572A-7D53-E3005CDE8542}"/>
              </a:ext>
            </a:extLst>
          </p:cNvPr>
          <p:cNvSpPr txBox="1"/>
          <p:nvPr/>
        </p:nvSpPr>
        <p:spPr>
          <a:xfrm>
            <a:off x="6893571" y="2321005"/>
            <a:ext cx="4949716" cy="3277820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300" b="1" dirty="0"/>
              <a:t>Conclusione della fase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Monitoraggio costante fino alla fine della campagna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/>
            <a:r>
              <a:rPr lang="it-IT" sz="2300" dirty="0"/>
              <a:t>Controllo di: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Budget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KPI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Assenza di problemi tecnici o di erogazione</a:t>
            </a:r>
          </a:p>
        </p:txBody>
      </p:sp>
    </p:spTree>
    <p:extLst>
      <p:ext uri="{BB962C8B-B14F-4D97-AF65-F5344CB8AC3E}">
        <p14:creationId xmlns:p14="http://schemas.microsoft.com/office/powerpoint/2010/main" val="381693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8F395F3-73C8-01F2-21C8-71861E7D5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44</a:t>
            </a:fld>
            <a:endParaRPr lang="it-IT" noProof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663134-3BAC-86BC-C807-B3EE4387B9C1}"/>
              </a:ext>
            </a:extLst>
          </p:cNvPr>
          <p:cNvSpPr txBox="1"/>
          <p:nvPr/>
        </p:nvSpPr>
        <p:spPr>
          <a:xfrm>
            <a:off x="7230198" y="1798120"/>
            <a:ext cx="452789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200" b="1" dirty="0"/>
              <a:t>Raccolta dei dati</a:t>
            </a:r>
          </a:p>
          <a:p>
            <a:pPr algn="ctr"/>
            <a:r>
              <a:rPr lang="it-IT" sz="2200" dirty="0"/>
              <a:t>Acquisire i dati provenienti da tutti i mezzi attivati: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b="1" dirty="0"/>
              <a:t>Concessionarie tradizional</a:t>
            </a:r>
            <a:r>
              <a:rPr lang="it-IT" sz="2200" dirty="0"/>
              <a:t>i: richiesta report pubblicitari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b="1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b="1" dirty="0"/>
              <a:t>Piattaforme self-service</a:t>
            </a:r>
            <a:r>
              <a:rPr lang="it-IT" sz="2200" dirty="0"/>
              <a:t>: download dei report disponibili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Necessario distinguere dati utili da quelli superflui, focalizzandosi sui KPI definiti a monte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9C07B4-DD54-53BD-6BCB-AE2EC628C0A3}"/>
              </a:ext>
            </a:extLst>
          </p:cNvPr>
          <p:cNvSpPr txBox="1"/>
          <p:nvPr/>
        </p:nvSpPr>
        <p:spPr>
          <a:xfrm>
            <a:off x="194643" y="879095"/>
            <a:ext cx="527515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 startAt="5"/>
            </a:pPr>
            <a:r>
              <a:rPr lang="it-IT" sz="2200" b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VALUTAZIONE E FOLLOW UP</a:t>
            </a:r>
          </a:p>
          <a:p>
            <a:endParaRPr lang="it-IT" sz="2200" b="1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22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Valutazione dei risultati; </a:t>
            </a:r>
          </a:p>
          <a:p>
            <a:pPr marL="285750" indent="-285750">
              <a:buFontTx/>
              <a:buChar char="-"/>
            </a:pPr>
            <a:endParaRPr lang="it-IT" sz="2200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22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Acquisizione di informazioni e conoscenze trasferibili in campagne future; </a:t>
            </a:r>
          </a:p>
          <a:p>
            <a:pPr marL="285750" indent="-285750">
              <a:buFontTx/>
              <a:buChar char="-"/>
            </a:pPr>
            <a:endParaRPr lang="it-IT" sz="2200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22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Elaborazione e sintesi dei dati per estrarne valore e conoscenza; </a:t>
            </a:r>
          </a:p>
          <a:p>
            <a:endParaRPr lang="it-IT" sz="2200" b="1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86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EB4B9-3EEC-5B0B-2264-60641B132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838" y="577803"/>
            <a:ext cx="10805160" cy="707886"/>
          </a:xfrm>
        </p:spPr>
        <p:txBody>
          <a:bodyPr/>
          <a:lstStyle/>
          <a:p>
            <a:r>
              <a:rPr lang="it-IT" b="1"/>
              <a:t>Analisi dei KPI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D31F5BA-9600-90CA-0F69-CEDC9198A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45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AAA8F3-920F-23C8-66A3-CC4960FB6593}"/>
              </a:ext>
            </a:extLst>
          </p:cNvPr>
          <p:cNvSpPr txBox="1"/>
          <p:nvPr/>
        </p:nvSpPr>
        <p:spPr>
          <a:xfrm>
            <a:off x="352154" y="1294216"/>
            <a:ext cx="41117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u="sng" dirty="0"/>
              <a:t>Collegare sempre le metriche agli obiettivi della campagna:</a:t>
            </a:r>
          </a:p>
          <a:p>
            <a:pPr algn="ctr"/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b="1" dirty="0"/>
              <a:t>Branding / </a:t>
            </a:r>
            <a:r>
              <a:rPr lang="it-IT" sz="2400" b="1" dirty="0" err="1"/>
              <a:t>Awareness</a:t>
            </a:r>
            <a:r>
              <a:rPr lang="it-IT" sz="2400" dirty="0"/>
              <a:t>: </a:t>
            </a:r>
            <a:r>
              <a:rPr lang="it-IT" sz="2400" dirty="0" err="1"/>
              <a:t>impression</a:t>
            </a:r>
            <a:r>
              <a:rPr lang="it-IT" sz="2400" dirty="0"/>
              <a:t>, </a:t>
            </a:r>
            <a:r>
              <a:rPr lang="it-IT" sz="2400" dirty="0" err="1"/>
              <a:t>reach</a:t>
            </a:r>
            <a:r>
              <a:rPr lang="it-IT" sz="2400" dirty="0"/>
              <a:t>, CPM, frequenza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b="1" dirty="0"/>
              <a:t>Performance / </a:t>
            </a:r>
            <a:r>
              <a:rPr lang="it-IT" sz="2400" b="1" dirty="0" err="1"/>
              <a:t>Conversion</a:t>
            </a:r>
            <a:r>
              <a:rPr lang="it-IT" sz="2400" b="1" dirty="0"/>
              <a:t>:</a:t>
            </a:r>
            <a:r>
              <a:rPr lang="it-IT" sz="2400" dirty="0"/>
              <a:t> download, CPA, CPD, tassi di completamento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9B2E82-F610-8983-81EF-5DE22054029F}"/>
              </a:ext>
            </a:extLst>
          </p:cNvPr>
          <p:cNvSpPr txBox="1"/>
          <p:nvPr/>
        </p:nvSpPr>
        <p:spPr>
          <a:xfrm>
            <a:off x="7003860" y="2062046"/>
            <a:ext cx="4991981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300" dirty="0"/>
              <a:t>Considerare dati secondari per </a:t>
            </a:r>
            <a:r>
              <a:rPr lang="it-IT" sz="2300" dirty="0" err="1"/>
              <a:t>insight</a:t>
            </a:r>
            <a:r>
              <a:rPr lang="it-IT" sz="2300" dirty="0"/>
              <a:t> aggiuntivi:</a:t>
            </a:r>
          </a:p>
          <a:p>
            <a:pPr algn="ctr"/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CTR, visite al sito, interazioni, comportamento utente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Attenzione alle differenze di calcolo tra piattaforme (es. video </a:t>
            </a:r>
            <a:r>
              <a:rPr lang="it-IT" sz="2300" dirty="0" err="1"/>
              <a:t>view</a:t>
            </a:r>
            <a:r>
              <a:rPr lang="it-IT" sz="2300" dirty="0"/>
              <a:t>: 3 sec su Facebook, 2 sec su LinkedIn, 30 sec su YouTube)</a:t>
            </a:r>
          </a:p>
        </p:txBody>
      </p:sp>
    </p:spTree>
    <p:extLst>
      <p:ext uri="{BB962C8B-B14F-4D97-AF65-F5344CB8AC3E}">
        <p14:creationId xmlns:p14="http://schemas.microsoft.com/office/powerpoint/2010/main" val="274148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F3C7C7-501C-279A-8BD3-F215A57C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353" y="814560"/>
            <a:ext cx="10805160" cy="707886"/>
          </a:xfrm>
        </p:spPr>
        <p:txBody>
          <a:bodyPr/>
          <a:lstStyle/>
          <a:p>
            <a:r>
              <a:rPr lang="it-IT" b="1"/>
              <a:t>Analisi avanzata: studi di lift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3A4873-6181-040A-8F1E-DA3FA7693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46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38F28DF-B178-FDCC-5EDC-DDE6BC621585}"/>
              </a:ext>
            </a:extLst>
          </p:cNvPr>
          <p:cNvSpPr txBox="1"/>
          <p:nvPr/>
        </p:nvSpPr>
        <p:spPr>
          <a:xfrm>
            <a:off x="3034009" y="1922758"/>
            <a:ext cx="6123982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300" dirty="0"/>
              <a:t>Consiste nel confronto tra: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b="1" dirty="0"/>
              <a:t>Gruppo esposto alla campagna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b="1" dirty="0"/>
              <a:t>Gruppo di controllo non esposto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u="sng" dirty="0"/>
              <a:t>Possibili domande</a:t>
            </a:r>
            <a:r>
              <a:rPr lang="it-IT" sz="2300" dirty="0"/>
              <a:t>: ricordo dell’inserzione, propensione all’acquisto, </a:t>
            </a:r>
            <a:r>
              <a:rPr lang="it-IT" sz="2300" dirty="0" err="1"/>
              <a:t>likelihood</a:t>
            </a:r>
            <a:r>
              <a:rPr lang="it-IT" sz="2300" dirty="0"/>
              <a:t> di consigliare il brand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Il confronto fornisce un’indicazione precisa sull’efficacia reale della campagna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Strumento ideale per campagne con investimenti significativi</a:t>
            </a:r>
          </a:p>
        </p:txBody>
      </p:sp>
    </p:spTree>
    <p:extLst>
      <p:ext uri="{BB962C8B-B14F-4D97-AF65-F5344CB8AC3E}">
        <p14:creationId xmlns:p14="http://schemas.microsoft.com/office/powerpoint/2010/main" val="586396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08CD0C-203A-6AE6-4E13-6B581F5A45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106535"/>
            <a:ext cx="5090157" cy="47993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u="sng" dirty="0"/>
              <a:t>Obiettivi principali:</a:t>
            </a:r>
          </a:p>
          <a:p>
            <a:pPr algn="ctr"/>
            <a:r>
              <a:rPr lang="it-IT" sz="2400" dirty="0"/>
              <a:t>Sintesi chiara e comprensibile</a:t>
            </a:r>
          </a:p>
          <a:p>
            <a:pPr algn="ctr"/>
            <a:r>
              <a:rPr lang="it-IT" sz="2400" dirty="0"/>
              <a:t>Profondità analitica per guidare decisioni future</a:t>
            </a:r>
          </a:p>
          <a:p>
            <a:pPr marL="0" indent="0" algn="ctr">
              <a:buNone/>
            </a:pPr>
            <a:r>
              <a:rPr lang="it-IT" sz="2400" u="sng" dirty="0"/>
              <a:t>Componenti tipiche:</a:t>
            </a:r>
          </a:p>
          <a:p>
            <a:pPr algn="ctr"/>
            <a:r>
              <a:rPr lang="it-IT" sz="2400" dirty="0"/>
              <a:t>Panoramica globale dei KPI</a:t>
            </a:r>
          </a:p>
          <a:p>
            <a:pPr algn="ctr"/>
            <a:r>
              <a:rPr lang="it-IT" sz="2400" dirty="0"/>
              <a:t>Analisi dettagliata per singolo mezzo attivato</a:t>
            </a:r>
          </a:p>
          <a:p>
            <a:pPr algn="ctr"/>
            <a:r>
              <a:rPr lang="it-IT" sz="2400" dirty="0"/>
              <a:t>Sezione di azioni svolte, osservazioni e dati aggiuntivi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0B1BEC2-2939-3551-B08F-A393DC7C0A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7646" y="414950"/>
            <a:ext cx="5090157" cy="537137"/>
          </a:xfrm>
        </p:spPr>
        <p:txBody>
          <a:bodyPr/>
          <a:lstStyle/>
          <a:p>
            <a:r>
              <a:rPr lang="it-IT" b="1"/>
              <a:t>Strutturazione del report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60A0C40-EDE0-25A7-AA83-B75699ACFF7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1106535"/>
            <a:ext cx="5090157" cy="47993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100" dirty="0"/>
              <a:t>I risultati informano:</a:t>
            </a:r>
          </a:p>
          <a:p>
            <a:pPr algn="ctr"/>
            <a:r>
              <a:rPr lang="it-IT" sz="2100" dirty="0"/>
              <a:t>Referenti aziendali sulle performance raggiunte</a:t>
            </a:r>
          </a:p>
          <a:p>
            <a:pPr algn="ctr"/>
            <a:r>
              <a:rPr lang="it-IT" sz="2100" dirty="0"/>
              <a:t>Media </a:t>
            </a:r>
            <a:r>
              <a:rPr lang="it-IT" sz="2100" dirty="0" err="1"/>
              <a:t>planner</a:t>
            </a:r>
            <a:r>
              <a:rPr lang="it-IT" sz="2100" dirty="0"/>
              <a:t> su opportunità di ottimizzazione e strategie future</a:t>
            </a:r>
          </a:p>
          <a:p>
            <a:pPr algn="ctr"/>
            <a:r>
              <a:rPr lang="it-IT" sz="2100" dirty="0"/>
              <a:t>Garantisce un ciclo di miglioramento continuo per campagne successive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0D89E7B-8946-04AC-F5E5-59D0B8AB73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67109" y="414950"/>
            <a:ext cx="4324891" cy="3438782"/>
          </a:xfrm>
        </p:spPr>
        <p:txBody>
          <a:bodyPr/>
          <a:lstStyle/>
          <a:p>
            <a:r>
              <a:rPr lang="it-IT" b="1"/>
              <a:t>Valore della fase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4A039BF-6CE6-9DD1-FB60-19C191697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47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8744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959F3A-CDC7-1D6E-F96C-7374DA1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06" y="289208"/>
            <a:ext cx="3532168" cy="794594"/>
          </a:xfrm>
        </p:spPr>
        <p:txBody>
          <a:bodyPr>
            <a:normAutofit fontScale="90000"/>
          </a:bodyPr>
          <a:lstStyle/>
          <a:p>
            <a:r>
              <a:rPr lang="it-IT" sz="3000" b="1" dirty="0"/>
              <a:t>8.3 I principali                                                                                     media digitali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445594-C5E9-79F3-B926-C38E1941E7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1550" y="420014"/>
            <a:ext cx="7494257" cy="3421737"/>
          </a:xfrm>
        </p:spPr>
        <p:txBody>
          <a:bodyPr/>
          <a:lstStyle/>
          <a:p>
            <a:pPr algn="ctr"/>
            <a:r>
              <a:rPr lang="it-IT"/>
              <a:t>Parte fondamentale del digital advertising è conoscere i mezzi disponibili, le loro caratteristiche e le opportunità che offrono. La scelta del media giusto dipende dagli obiettivi della campagna, dal target e dal tipo di contenuti.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1D195A5-87DC-2FB5-111C-6F29D05D8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48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CDA69CD-96F2-9CAA-3AD3-6B6419AB0235}"/>
              </a:ext>
            </a:extLst>
          </p:cNvPr>
          <p:cNvSpPr txBox="1"/>
          <p:nvPr/>
        </p:nvSpPr>
        <p:spPr>
          <a:xfrm>
            <a:off x="628788" y="1803880"/>
            <a:ext cx="33344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Canali social media;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Display advertising; 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Native advertising;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</a:t>
            </a: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advertising;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 advertising; 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Addressable</a:t>
            </a: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TV; 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Proximity</a:t>
            </a: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it-IT" dirty="0">
              <a:solidFill>
                <a:srgbClr val="0030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6768E52-B543-90A8-36DF-B4BA7082E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83" y="1644086"/>
            <a:ext cx="6580989" cy="4878634"/>
          </a:xfrm>
          <a:prstGeom prst="rect">
            <a:avLst/>
          </a:prstGeom>
        </p:spPr>
      </p:pic>
      <p:cxnSp>
        <p:nvCxnSpPr>
          <p:cNvPr id="4" name="Connettore diritto con freccia 3">
            <a:extLst>
              <a:ext uri="{FF2B5EF4-FFF2-40B4-BE49-F238E27FC236}">
                <a16:creationId xmlns:a16="http://schemas.microsoft.com/office/drawing/2014/main" id="{78B3C449-953E-175A-CE7A-CF10C8896E9E}"/>
              </a:ext>
            </a:extLst>
          </p:cNvPr>
          <p:cNvCxnSpPr>
            <a:cxnSpLocks/>
          </p:cNvCxnSpPr>
          <p:nvPr/>
        </p:nvCxnSpPr>
        <p:spPr>
          <a:xfrm>
            <a:off x="3027662" y="686505"/>
            <a:ext cx="1174582" cy="1274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87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EAF88E-3AD6-17E8-014D-DB202889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780" y="361887"/>
            <a:ext cx="10805160" cy="707886"/>
          </a:xfrm>
        </p:spPr>
        <p:txBody>
          <a:bodyPr/>
          <a:lstStyle/>
          <a:p>
            <a:r>
              <a:rPr lang="it-IT" b="1"/>
              <a:t>8.3.1 Canali Social Media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486767-A049-98FF-CCD5-557983089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074752"/>
            <a:ext cx="3474720" cy="3831161"/>
          </a:xfrm>
        </p:spPr>
        <p:txBody>
          <a:bodyPr>
            <a:noAutofit/>
          </a:bodyPr>
          <a:lstStyle/>
          <a:p>
            <a:pPr algn="ctr"/>
            <a:r>
              <a:rPr lang="it-IT" sz="2200"/>
              <a:t>nati nei primi anni 2000, i social media sono oggi uno dei principali strumenti di marketing digitale, con piattaforme self-service programmatiche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5E1400-B65E-EB5B-461E-150FADB306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9928" y="1352809"/>
            <a:ext cx="3474720" cy="2533435"/>
          </a:xfrm>
        </p:spPr>
        <p:txBody>
          <a:bodyPr/>
          <a:lstStyle/>
          <a:p>
            <a:r>
              <a:rPr lang="it-IT"/>
              <a:t>Origine e diffusione: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2D21DE5-36DA-DA8F-0578-995A2B1D5D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2074752"/>
            <a:ext cx="3474720" cy="3831161"/>
          </a:xfrm>
        </p:spPr>
        <p:txBody>
          <a:bodyPr>
            <a:noAutofit/>
          </a:bodyPr>
          <a:lstStyle/>
          <a:p>
            <a:pPr algn="ctr"/>
            <a:r>
              <a:rPr lang="it-IT" sz="2100"/>
              <a:t>Targeting estremamente preciso tramite dati di navigazione e strumenti di tracking (pixel, SDK)</a:t>
            </a:r>
          </a:p>
          <a:p>
            <a:pPr algn="ctr"/>
            <a:r>
              <a:rPr lang="it-IT" sz="2100"/>
              <a:t>Possibilità di coprire l’intero funnel: awareness, consideration e conversion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0B0471C-D749-3113-7CEB-ACA9F5DC11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8218" y="1320297"/>
            <a:ext cx="3055142" cy="2533435"/>
          </a:xfrm>
        </p:spPr>
        <p:txBody>
          <a:bodyPr/>
          <a:lstStyle/>
          <a:p>
            <a:r>
              <a:rPr lang="it-IT"/>
              <a:t>Vantaggi principali: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586D74C3-90AA-423F-5E2B-9D841798401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2074752"/>
            <a:ext cx="3474720" cy="3831161"/>
          </a:xfrm>
        </p:spPr>
        <p:txBody>
          <a:bodyPr>
            <a:normAutofit/>
          </a:bodyPr>
          <a:lstStyle/>
          <a:p>
            <a:pPr algn="ctr"/>
            <a:r>
              <a:rPr lang="it-IT" sz="2200"/>
              <a:t>attenzione breve degli utenti (video mediamente visualizzati 3-5 secondi), quindi consigliati contenuti chiari e immediati.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6E6419C-33E6-D959-B604-CDE74445F9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1188" y="1320297"/>
            <a:ext cx="2552172" cy="2533435"/>
          </a:xfrm>
        </p:spPr>
        <p:txBody>
          <a:bodyPr/>
          <a:lstStyle/>
          <a:p>
            <a:r>
              <a:rPr lang="it-IT"/>
              <a:t>Sfide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CDA7345B-683D-0FC1-CDAD-FE1E12610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7764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834670-B154-C325-F30B-1E7D57767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40" y="284850"/>
            <a:ext cx="10805160" cy="707886"/>
          </a:xfrm>
        </p:spPr>
        <p:txBody>
          <a:bodyPr/>
          <a:lstStyle/>
          <a:p>
            <a:r>
              <a:rPr lang="it-IT" b="1"/>
              <a:t>Media Planning vs Media Buying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885DFA-D1B9-13B0-D020-8C68D627CF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4237" y="1902478"/>
            <a:ext cx="5090156" cy="1735983"/>
          </a:xfrm>
        </p:spPr>
        <p:txBody>
          <a:bodyPr>
            <a:no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it-IT" dirty="0">
                <a:latin typeface="Abad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Massimizzazione del messaggio pubblicitario,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it-IT" dirty="0">
                <a:latin typeface="Abad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Raggiungimento obiettivi di business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3C40B8F-7666-9B3F-8137-C104786321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6" y="1235241"/>
            <a:ext cx="5090157" cy="424732"/>
          </a:xfrm>
        </p:spPr>
        <p:txBody>
          <a:bodyPr/>
          <a:lstStyle/>
          <a:p>
            <a:r>
              <a:rPr lang="it-IT"/>
              <a:t>Media Planning: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28F30B5-D4B0-3727-0161-C5B88B8F9B6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869762" y="1346436"/>
            <a:ext cx="6060793" cy="3383825"/>
          </a:xfrm>
        </p:spPr>
        <p:txBody>
          <a:bodyPr>
            <a:normAutofit/>
          </a:bodyPr>
          <a:lstStyle/>
          <a:p>
            <a:pPr algn="ctr"/>
            <a:endParaRPr lang="it-IT" dirty="0">
              <a:latin typeface="Abadi" panose="020B0604020104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it-IT" b="1" dirty="0">
                <a:latin typeface="Abadi" panose="020B06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Vantaggi</a:t>
            </a:r>
            <a:r>
              <a:rPr lang="it-IT" dirty="0">
                <a:latin typeface="Abadi" panose="020B06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media digitali: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it-IT" dirty="0">
                <a:latin typeface="Abadi" panose="020B06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 minori,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it-IT" dirty="0" err="1">
                <a:latin typeface="Abadi" panose="020B06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Profilazione</a:t>
            </a:r>
            <a:r>
              <a:rPr lang="it-IT" dirty="0">
                <a:latin typeface="Abadi" panose="020B06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it-IT" dirty="0">
                <a:latin typeface="Abadi" panose="020B06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Individuazione di sottogruppi più specifici,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it-IT" dirty="0">
                <a:latin typeface="Abadi" panose="020B06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Democratizzazione mercato pubblicitario. </a:t>
            </a:r>
          </a:p>
          <a:p>
            <a:pPr algn="ctr"/>
            <a:endParaRPr lang="it-IT" dirty="0">
              <a:latin typeface="Abadi" panose="020B0604020104020204" pitchFamily="34" charset="0"/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B47C235-9084-DE50-D6AF-241D0E85C1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2239" y="1086959"/>
            <a:ext cx="5090157" cy="518955"/>
          </a:xfrm>
        </p:spPr>
        <p:txBody>
          <a:bodyPr/>
          <a:lstStyle/>
          <a:p>
            <a:pPr algn="ctr"/>
            <a:r>
              <a:rPr lang="it-IT" sz="2800"/>
              <a:t>Media Buying: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1297B7-55E6-A156-D1A0-0B56F4D06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D535C34-C46A-97A8-6795-0D035AC248F7}"/>
              </a:ext>
            </a:extLst>
          </p:cNvPr>
          <p:cNvSpPr txBox="1"/>
          <p:nvPr/>
        </p:nvSpPr>
        <p:spPr>
          <a:xfrm>
            <a:off x="502972" y="5490877"/>
            <a:ext cx="106146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u="sng" dirty="0"/>
              <a:t>In aziende piccole/medie</a:t>
            </a:r>
            <a:r>
              <a:rPr lang="it-IT" sz="2400" dirty="0"/>
              <a:t>: </a:t>
            </a:r>
            <a:r>
              <a:rPr lang="it-IT" sz="2400" b="1" dirty="0"/>
              <a:t>un’unica figura</a:t>
            </a:r>
            <a:r>
              <a:rPr lang="it-IT" sz="2400" dirty="0"/>
              <a:t> gestisce tutti i canali.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In </a:t>
            </a:r>
            <a:r>
              <a:rPr lang="it-IT" sz="2400" u="sng" dirty="0"/>
              <a:t>aziende grandi</a:t>
            </a:r>
            <a:r>
              <a:rPr lang="it-IT" sz="2400" dirty="0"/>
              <a:t>: </a:t>
            </a:r>
            <a:r>
              <a:rPr lang="it-IT" sz="2400" b="1" dirty="0"/>
              <a:t>ruoli separati</a:t>
            </a:r>
            <a:r>
              <a:rPr lang="it-IT" sz="2400" dirty="0"/>
              <a:t>, con digital media </a:t>
            </a:r>
            <a:r>
              <a:rPr lang="it-IT" sz="2400" dirty="0" err="1"/>
              <a:t>planner</a:t>
            </a:r>
            <a:r>
              <a:rPr lang="it-IT" sz="2400" dirty="0"/>
              <a:t> e digital media buyer.</a:t>
            </a:r>
          </a:p>
        </p:txBody>
      </p:sp>
    </p:spTree>
    <p:extLst>
      <p:ext uri="{BB962C8B-B14F-4D97-AF65-F5344CB8AC3E}">
        <p14:creationId xmlns:p14="http://schemas.microsoft.com/office/powerpoint/2010/main" val="3308323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30A14-3C83-A154-AFC9-3C8BCF32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300" b="1"/>
              <a:t>Principali piattaforme in Italia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146B5735-790D-181C-640A-36DCFDC3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50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4EFF97D-DDE4-5CAB-E4D2-EBB81DDE254A}"/>
              </a:ext>
            </a:extLst>
          </p:cNvPr>
          <p:cNvSpPr txBox="1"/>
          <p:nvPr/>
        </p:nvSpPr>
        <p:spPr>
          <a:xfrm>
            <a:off x="556760" y="1698486"/>
            <a:ext cx="424340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200" b="1" dirty="0"/>
              <a:t>Facebook</a:t>
            </a:r>
            <a:r>
              <a:rPr lang="it-IT" sz="2200" dirty="0"/>
              <a:t>: include anche Instagram, Messenger, WhatsApp e Audience Network.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Gestione tramite Business Manager e </a:t>
            </a:r>
            <a:r>
              <a:rPr lang="it-IT" sz="2200" dirty="0" err="1"/>
              <a:t>Ads</a:t>
            </a:r>
            <a:r>
              <a:rPr lang="it-IT" sz="2200" dirty="0"/>
              <a:t> Manager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1" dirty="0"/>
              <a:t>Struttura gerarchica</a:t>
            </a:r>
            <a:r>
              <a:rPr lang="it-IT" sz="2200" dirty="0"/>
              <a:t>: campagna → gruppo di inserzioni → inserzione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Possibilità di </a:t>
            </a:r>
            <a:r>
              <a:rPr lang="it-IT" sz="2200" dirty="0" err="1"/>
              <a:t>automatic</a:t>
            </a:r>
            <a:r>
              <a:rPr lang="it-IT" sz="2200" dirty="0"/>
              <a:t> </a:t>
            </a:r>
            <a:r>
              <a:rPr lang="it-IT" sz="2200" dirty="0" err="1"/>
              <a:t>placement</a:t>
            </a:r>
            <a:r>
              <a:rPr lang="it-IT" sz="2200" dirty="0"/>
              <a:t> (</a:t>
            </a:r>
            <a:r>
              <a:rPr lang="it-IT" sz="2200" dirty="0" err="1"/>
              <a:t>multiplacement</a:t>
            </a:r>
            <a:r>
              <a:rPr lang="it-IT" sz="2200" dirty="0"/>
              <a:t>) e modalità di acquisto ad asta o </a:t>
            </a:r>
            <a:r>
              <a:rPr lang="it-IT" sz="2200" dirty="0" err="1"/>
              <a:t>reach</a:t>
            </a:r>
            <a:r>
              <a:rPr lang="it-IT" sz="2200" dirty="0"/>
              <a:t> &amp; </a:t>
            </a:r>
            <a:r>
              <a:rPr lang="it-IT" sz="2200" dirty="0" err="1"/>
              <a:t>frequency</a:t>
            </a:r>
            <a:endParaRPr lang="it-IT" sz="22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75EE46E-87C1-BEF7-91C4-DA87A4947954}"/>
              </a:ext>
            </a:extLst>
          </p:cNvPr>
          <p:cNvSpPr txBox="1"/>
          <p:nvPr/>
        </p:nvSpPr>
        <p:spPr>
          <a:xfrm>
            <a:off x="6435241" y="2655116"/>
            <a:ext cx="4918559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Altri canali: LinkedIn (professionisti), Twitter, Pinterest, TikTok (Gen Z)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Audience più segmentate → scelta del canale deve basarsi sulla composizione del target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Formati diversi: LinkedIn consente formati più lunghi; TikTok preferisce video brevi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A15361A-F08B-6EE4-14C4-487F7874C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188" y="990600"/>
            <a:ext cx="2026628" cy="1622333"/>
          </a:xfrm>
          <a:prstGeom prst="ellipse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0BDE2B1-F6EC-D5F5-E5D6-AE097DB10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307" y="391428"/>
            <a:ext cx="1422400" cy="1422400"/>
          </a:xfrm>
          <a:prstGeom prst="ellipse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78B154B-1B14-53F1-9F70-14189AB09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600" y="5230226"/>
            <a:ext cx="1422400" cy="1422400"/>
          </a:xfrm>
          <a:prstGeom prst="ellipse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A6E68E6-CD30-DFA5-2052-1ACBC4009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260" y="4820249"/>
            <a:ext cx="1812511" cy="18125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12558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094B4-FACB-6F84-2BE1-559E26DBF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921" y="682928"/>
            <a:ext cx="10805160" cy="707886"/>
          </a:xfrm>
        </p:spPr>
        <p:txBody>
          <a:bodyPr/>
          <a:lstStyle/>
          <a:p>
            <a:r>
              <a:rPr lang="it-IT" b="1"/>
              <a:t>Formati pubblicitari principali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D87041-D0D6-ACF4-3037-ABAFF1BD38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51214" y="1740790"/>
            <a:ext cx="4312844" cy="1209002"/>
          </a:xfrm>
        </p:spPr>
        <p:txBody>
          <a:bodyPr/>
          <a:lstStyle/>
          <a:p>
            <a:pPr algn="ctr"/>
            <a:r>
              <a:rPr lang="it-IT" sz="2100"/>
              <a:t>occupano tutto lo schermo, spesso mobile/app, catturano attenzione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00A0FC5-7C6D-921B-B022-16CD37030C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23967" y="2022080"/>
            <a:ext cx="4937760" cy="424732"/>
          </a:xfrm>
        </p:spPr>
        <p:txBody>
          <a:bodyPr/>
          <a:lstStyle/>
          <a:p>
            <a:r>
              <a:rPr lang="it-IT" sz="2500"/>
              <a:t>Interstitial ads: 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B82A9AE7-B583-C875-DCC2-D68BE08B441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230678" y="3618065"/>
            <a:ext cx="7155051" cy="707886"/>
          </a:xfrm>
        </p:spPr>
        <p:txBody>
          <a:bodyPr/>
          <a:lstStyle/>
          <a:p>
            <a:r>
              <a:rPr lang="it-IT" sz="1900"/>
              <a:t>In-page: inseriti tra contenuti testuali/immagini</a:t>
            </a:r>
          </a:p>
          <a:p>
            <a:r>
              <a:rPr lang="it-IT" sz="1900"/>
              <a:t>In-text: attivati dal click o passaggio mouse</a:t>
            </a:r>
          </a:p>
          <a:p>
            <a:r>
              <a:rPr lang="it-IT" sz="1900"/>
              <a:t>In-stream: prima, durante o dopo il video principale (es. pre-roll su YouTube)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587FF3E-9EAF-BDE3-CEE0-3AF916DE991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-178665" y="3618065"/>
            <a:ext cx="4419173" cy="443148"/>
          </a:xfrm>
        </p:spPr>
        <p:txBody>
          <a:bodyPr/>
          <a:lstStyle/>
          <a:p>
            <a:r>
              <a:rPr lang="it-IT" sz="2500"/>
              <a:t>Video ads: in crescita per awareness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758F757-64BB-C28B-99A9-1EEB6209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51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D309ED1C-8E28-983E-176C-74D2F825D1C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927459" y="5117210"/>
            <a:ext cx="9062202" cy="1558978"/>
          </a:xfrm>
        </p:spPr>
        <p:txBody>
          <a:bodyPr/>
          <a:lstStyle/>
          <a:p>
            <a:pPr algn="ctr"/>
            <a:r>
              <a:rPr lang="it-IT" sz="2100" b="1" dirty="0">
                <a:solidFill>
                  <a:srgbClr val="87175F"/>
                </a:solidFill>
              </a:rPr>
              <a:t>Acquisti in </a:t>
            </a:r>
            <a:r>
              <a:rPr lang="it-IT" sz="2100" b="1" dirty="0" err="1">
                <a:solidFill>
                  <a:srgbClr val="87175F"/>
                </a:solidFill>
              </a:rPr>
              <a:t>reservation</a:t>
            </a:r>
            <a:r>
              <a:rPr lang="it-IT" sz="2100" dirty="0"/>
              <a:t>: formati </a:t>
            </a:r>
            <a:r>
              <a:rPr lang="it-IT" sz="2100" dirty="0" err="1"/>
              <a:t>premium</a:t>
            </a:r>
            <a:r>
              <a:rPr lang="it-IT" sz="2100" dirty="0"/>
              <a:t> come TikTok Challenge o Trend </a:t>
            </a:r>
            <a:r>
              <a:rPr lang="it-IT" sz="2100" dirty="0" err="1"/>
              <a:t>Takeover</a:t>
            </a:r>
            <a:r>
              <a:rPr lang="it-IT" sz="2100" dirty="0"/>
              <a:t> di Twitter, accessibili solo a grandi inserzionisti</a:t>
            </a:r>
          </a:p>
          <a:p>
            <a:pPr algn="ctr"/>
            <a:r>
              <a:rPr lang="it-IT" sz="2100" b="1" dirty="0" err="1">
                <a:solidFill>
                  <a:srgbClr val="87175F"/>
                </a:solidFill>
              </a:rPr>
              <a:t>Influencer</a:t>
            </a:r>
            <a:r>
              <a:rPr lang="it-IT" sz="2100" b="1" dirty="0">
                <a:solidFill>
                  <a:srgbClr val="87175F"/>
                </a:solidFill>
              </a:rPr>
              <a:t> marketing:</a:t>
            </a:r>
            <a:r>
              <a:rPr lang="it-IT" sz="2100" dirty="0"/>
              <a:t> sponsorizzazioni basate su prezzo fisso o risultati (</a:t>
            </a:r>
            <a:r>
              <a:rPr lang="it-IT" sz="2100" dirty="0" err="1"/>
              <a:t>impression</a:t>
            </a:r>
            <a:r>
              <a:rPr lang="it-IT" sz="2100" dirty="0"/>
              <a:t>, click, conversioni)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589B429-A779-9384-29B5-95FCCE24BF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8641" y="5362088"/>
            <a:ext cx="1883732" cy="914489"/>
          </a:xfrm>
        </p:spPr>
        <p:txBody>
          <a:bodyPr/>
          <a:lstStyle/>
          <a:p>
            <a:r>
              <a:rPr lang="it-IT" b="1"/>
              <a:t>Altre modalità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72BAAD3-FF75-5061-AC7B-A424A504C3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55" r="56916" b="12903"/>
          <a:stretch>
            <a:fillRect/>
          </a:stretch>
        </p:blipFill>
        <p:spPr>
          <a:xfrm>
            <a:off x="1623967" y="1412123"/>
            <a:ext cx="1872706" cy="1736115"/>
          </a:xfrm>
          <a:prstGeom prst="ellipse">
            <a:avLst/>
          </a:prstGeom>
        </p:spPr>
      </p:pic>
      <p:cxnSp>
        <p:nvCxnSpPr>
          <p:cNvPr id="16" name="Connettore diritto con freccia 15">
            <a:extLst>
              <a:ext uri="{FF2B5EF4-FFF2-40B4-BE49-F238E27FC236}">
                <a16:creationId xmlns:a16="http://schemas.microsoft.com/office/drawing/2014/main" id="{B8E779B3-0803-978D-6075-D42C19640149}"/>
              </a:ext>
            </a:extLst>
          </p:cNvPr>
          <p:cNvCxnSpPr>
            <a:cxnSpLocks/>
          </p:cNvCxnSpPr>
          <p:nvPr/>
        </p:nvCxnSpPr>
        <p:spPr>
          <a:xfrm flipV="1">
            <a:off x="4434237" y="3429000"/>
            <a:ext cx="796441" cy="410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con freccia 25">
            <a:extLst>
              <a:ext uri="{FF2B5EF4-FFF2-40B4-BE49-F238E27FC236}">
                <a16:creationId xmlns:a16="http://schemas.microsoft.com/office/drawing/2014/main" id="{C6469651-FEF6-359E-1B6A-483DA992E407}"/>
              </a:ext>
            </a:extLst>
          </p:cNvPr>
          <p:cNvCxnSpPr>
            <a:cxnSpLocks/>
          </p:cNvCxnSpPr>
          <p:nvPr/>
        </p:nvCxnSpPr>
        <p:spPr>
          <a:xfrm flipV="1">
            <a:off x="4434237" y="3785761"/>
            <a:ext cx="796441" cy="53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con freccia 29">
            <a:extLst>
              <a:ext uri="{FF2B5EF4-FFF2-40B4-BE49-F238E27FC236}">
                <a16:creationId xmlns:a16="http://schemas.microsoft.com/office/drawing/2014/main" id="{CD2795AA-3EF5-3894-FB02-1A106E9967A6}"/>
              </a:ext>
            </a:extLst>
          </p:cNvPr>
          <p:cNvCxnSpPr>
            <a:cxnSpLocks/>
          </p:cNvCxnSpPr>
          <p:nvPr/>
        </p:nvCxnSpPr>
        <p:spPr>
          <a:xfrm>
            <a:off x="4434237" y="3839639"/>
            <a:ext cx="796441" cy="461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375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CF78A-3D1E-F6CE-85A1-BF4D1959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632" y="846667"/>
            <a:ext cx="7811168" cy="690701"/>
          </a:xfrm>
        </p:spPr>
        <p:txBody>
          <a:bodyPr>
            <a:normAutofit fontScale="90000"/>
          </a:bodyPr>
          <a:lstStyle/>
          <a:p>
            <a:r>
              <a:rPr lang="it-IT" b="1"/>
              <a:t>8.3.2 Display Advertising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F2EA96A-081D-DFCA-4A50-90F76F32B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52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BFF640-93D0-1ECF-104C-E607D3EC9D0E}"/>
              </a:ext>
            </a:extLst>
          </p:cNvPr>
          <p:cNvSpPr txBox="1"/>
          <p:nvPr/>
        </p:nvSpPr>
        <p:spPr>
          <a:xfrm>
            <a:off x="628787" y="1856349"/>
            <a:ext cx="11157703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Principale network: Google, tramite Google </a:t>
            </a:r>
            <a:r>
              <a:rPr lang="it-IT" sz="2500" dirty="0" err="1"/>
              <a:t>Ads</a:t>
            </a:r>
            <a:endParaRPr lang="it-IT" sz="2500" dirty="0"/>
          </a:p>
          <a:p>
            <a:pPr algn="ctr">
              <a:buFont typeface="Arial" panose="020B0604020202020204" pitchFamily="34" charset="0"/>
              <a:buChar char="•"/>
            </a:pPr>
            <a:endParaRPr lang="it-IT" sz="25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Pianificazione di campagne display standard, video </a:t>
            </a:r>
            <a:r>
              <a:rPr lang="it-IT" sz="2500" dirty="0" err="1"/>
              <a:t>ads</a:t>
            </a:r>
            <a:r>
              <a:rPr lang="it-IT" sz="2500" dirty="0"/>
              <a:t> su YouTube e network partner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5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Configurazione completa: obiettivo, budget, periodo, target, strategia d’offerta e formato creativo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5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Automazione e creatività adattabile: gli annunci adattabili permettono di caricare immagini, loghi e testi che vengono assemblati automaticamente dalla piattaforma e mostrati con layout diversi sui vari posizionamenti</a:t>
            </a:r>
          </a:p>
        </p:txBody>
      </p:sp>
    </p:spTree>
    <p:extLst>
      <p:ext uri="{BB962C8B-B14F-4D97-AF65-F5344CB8AC3E}">
        <p14:creationId xmlns:p14="http://schemas.microsoft.com/office/powerpoint/2010/main" val="1886112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D95491-6DF6-312E-059A-7CCCBCF1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009" y="849701"/>
            <a:ext cx="10805160" cy="707886"/>
          </a:xfrm>
        </p:spPr>
        <p:txBody>
          <a:bodyPr/>
          <a:lstStyle/>
          <a:p>
            <a:r>
              <a:rPr lang="it-IT" b="1"/>
              <a:t>8.3.3 Native Advertising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231D46D-EB16-23C4-4D80-9B548757A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53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BC216C-AACE-3FCB-484A-ABD4166077F1}"/>
              </a:ext>
            </a:extLst>
          </p:cNvPr>
          <p:cNvSpPr txBox="1"/>
          <p:nvPr/>
        </p:nvSpPr>
        <p:spPr>
          <a:xfrm>
            <a:off x="3034009" y="2644170"/>
            <a:ext cx="6123982" cy="1569660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nasce per ovviare al problema </a:t>
            </a:r>
            <a:r>
              <a:rPr lang="it-IT" sz="2400" dirty="0" err="1"/>
              <a:t>dell’evitamento</a:t>
            </a:r>
            <a:r>
              <a:rPr lang="it-IT" sz="2400" dirty="0"/>
              <a:t> degli annunci digitali da parte degli utenti, soprattutto nel display advertising, che risultano spesso intrusivi e fastidiosi.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E7B16F-B966-9623-C7E7-0F3DDAAC97D7}"/>
              </a:ext>
            </a:extLst>
          </p:cNvPr>
          <p:cNvSpPr txBox="1"/>
          <p:nvPr/>
        </p:nvSpPr>
        <p:spPr>
          <a:xfrm>
            <a:off x="1109991" y="4836348"/>
            <a:ext cx="997201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Principio: l’annuncio non interrompe la fruizione naturale del contenuto, ma si integra all’interno di esso, rendendo l’esperienza più fluida e meno invasiva.</a:t>
            </a:r>
          </a:p>
        </p:txBody>
      </p:sp>
      <p:cxnSp>
        <p:nvCxnSpPr>
          <p:cNvPr id="4" name="Connettore diritto con freccia 3">
            <a:extLst>
              <a:ext uri="{FF2B5EF4-FFF2-40B4-BE49-F238E27FC236}">
                <a16:creationId xmlns:a16="http://schemas.microsoft.com/office/drawing/2014/main" id="{DCFBEDB9-29D9-8ABE-7E00-A210F7FB4B1E}"/>
              </a:ext>
            </a:extLst>
          </p:cNvPr>
          <p:cNvCxnSpPr>
            <a:cxnSpLocks/>
          </p:cNvCxnSpPr>
          <p:nvPr/>
        </p:nvCxnSpPr>
        <p:spPr>
          <a:xfrm>
            <a:off x="6096000" y="1590765"/>
            <a:ext cx="0" cy="7932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43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28635C-3EC9-E096-316C-8BE07875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921" y="242500"/>
            <a:ext cx="10805160" cy="707886"/>
          </a:xfrm>
        </p:spPr>
        <p:txBody>
          <a:bodyPr/>
          <a:lstStyle/>
          <a:p>
            <a:r>
              <a:rPr lang="it-IT" b="1"/>
              <a:t>Categorie principali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F86349-D25B-DD66-40CD-B17178DE2C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649" y="2913591"/>
            <a:ext cx="5841351" cy="2229478"/>
          </a:xfrm>
        </p:spPr>
        <p:txBody>
          <a:bodyPr>
            <a:noAutofit/>
          </a:bodyPr>
          <a:lstStyle/>
          <a:p>
            <a:pPr algn="ctr"/>
            <a:r>
              <a:rPr lang="it-IT"/>
              <a:t>Contenuto editoriale sponsorizzato creato dall’editore</a:t>
            </a:r>
          </a:p>
          <a:p>
            <a:pPr algn="ctr"/>
            <a:r>
              <a:rPr lang="it-IT"/>
              <a:t>Si integra con gli altri contenuti del sito o della piattaforma</a:t>
            </a:r>
          </a:p>
          <a:p>
            <a:pPr algn="ctr"/>
            <a:r>
              <a:rPr lang="it-IT"/>
              <a:t>Deve indicare chiaramente il brand finanziatore</a:t>
            </a:r>
          </a:p>
          <a:p>
            <a:pPr algn="ctr"/>
            <a:r>
              <a:rPr lang="it-IT"/>
              <a:t>Ideale per fase di consideration, per raccontare prodotti o servizi con autorevolezza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D8C1D52-760E-A371-CDF9-98BAB0DCA1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7646" y="2377008"/>
            <a:ext cx="5090157" cy="1051992"/>
          </a:xfrm>
        </p:spPr>
        <p:txBody>
          <a:bodyPr/>
          <a:lstStyle/>
          <a:p>
            <a:r>
              <a:rPr lang="it-IT"/>
              <a:t>Branded Content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34FA4F-3E35-42AD-86D2-6CA39F0213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96000" y="2913590"/>
            <a:ext cx="5841351" cy="2992324"/>
          </a:xfrm>
        </p:spPr>
        <p:txBody>
          <a:bodyPr>
            <a:noAutofit/>
          </a:bodyPr>
          <a:lstStyle/>
          <a:p>
            <a:pPr algn="ctr"/>
            <a:r>
              <a:rPr lang="it-IT"/>
              <a:t>Annunci pubblicitari dall’aspetto editoriale, poco invasivi</a:t>
            </a:r>
          </a:p>
          <a:p>
            <a:pPr algn="ctr"/>
            <a:r>
              <a:rPr lang="it-IT"/>
              <a:t>Posizionati spesso alla fine di articoli o tra contenuti suggeriti</a:t>
            </a:r>
          </a:p>
          <a:p>
            <a:pPr algn="ctr"/>
            <a:r>
              <a:rPr lang="it-IT"/>
              <a:t>Contengono link di destinazione scelti dall’azienda</a:t>
            </a:r>
          </a:p>
          <a:p>
            <a:pPr algn="ctr"/>
            <a:r>
              <a:rPr lang="it-IT"/>
              <a:t>Obiettivo: spingere l’utente ad approfondire un tema legato al brand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FADD1C0-3846-9CB3-B1D2-5363F58000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01374" y="2377008"/>
            <a:ext cx="3316585" cy="2647109"/>
          </a:xfrm>
        </p:spPr>
        <p:txBody>
          <a:bodyPr/>
          <a:lstStyle/>
          <a:p>
            <a:r>
              <a:rPr lang="it-IT"/>
              <a:t>Unità Promozionali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36940C3-44BC-5951-6E24-AA52B8108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54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07078AD-019A-9FDA-1BE9-88744F08D572}"/>
              </a:ext>
            </a:extLst>
          </p:cNvPr>
          <p:cNvSpPr txBox="1"/>
          <p:nvPr/>
        </p:nvSpPr>
        <p:spPr>
          <a:xfrm rot="10800000" flipV="1">
            <a:off x="1437646" y="5796936"/>
            <a:ext cx="10125566" cy="73866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Vantaggio principale: permette di mantenere visibilità e engagement senza risultare intrusivo, favorendo la percezione positiva del brand.</a:t>
            </a:r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9E5398D2-78C1-ED9B-CE33-75D4E6CB2FC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9849" b="9849"/>
          <a:stretch/>
        </p:blipFill>
        <p:spPr>
          <a:xfrm>
            <a:off x="4322428" y="1041064"/>
            <a:ext cx="3547144" cy="15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7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385FC4-7A2B-8796-984E-C3B1E062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864" y="688814"/>
            <a:ext cx="8081936" cy="1009672"/>
          </a:xfrm>
        </p:spPr>
        <p:txBody>
          <a:bodyPr/>
          <a:lstStyle/>
          <a:p>
            <a:r>
              <a:rPr lang="it-IT" b="1"/>
              <a:t>8.3.4 Search Advertising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350290-2AA4-F6C3-0674-EE88CFA30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55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4906425-6380-AB8E-4B5B-578DBD5794C0}"/>
              </a:ext>
            </a:extLst>
          </p:cNvPr>
          <p:cNvSpPr txBox="1"/>
          <p:nvPr/>
        </p:nvSpPr>
        <p:spPr>
          <a:xfrm>
            <a:off x="838200" y="1193650"/>
            <a:ext cx="10515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br>
              <a:rPr lang="it-IT" sz="2400" dirty="0"/>
            </a:br>
            <a:endParaRPr lang="it-IT" sz="2400" dirty="0"/>
          </a:p>
          <a:p>
            <a:pPr algn="ctr">
              <a:buNone/>
            </a:pPr>
            <a:r>
              <a:rPr lang="it-IT" sz="2400" dirty="0"/>
              <a:t>Il Search Engine Marketing (</a:t>
            </a:r>
            <a:r>
              <a:rPr lang="it-IT" sz="2400" b="1" dirty="0">
                <a:solidFill>
                  <a:srgbClr val="43467B"/>
                </a:solidFill>
              </a:rPr>
              <a:t>SEM</a:t>
            </a:r>
            <a:r>
              <a:rPr lang="it-IT" sz="2400" dirty="0"/>
              <a:t>) è il ramo del marketing digitale volto a incrementare la visibilità dei siti web all’interno delle </a:t>
            </a:r>
            <a:r>
              <a:rPr lang="it-IT" sz="2400" b="1" dirty="0">
                <a:solidFill>
                  <a:srgbClr val="43467B"/>
                </a:solidFill>
              </a:rPr>
              <a:t>SERP</a:t>
            </a:r>
            <a:r>
              <a:rPr lang="it-IT" sz="2400" dirty="0"/>
              <a:t> (Search Engine </a:t>
            </a:r>
            <a:r>
              <a:rPr lang="it-IT" sz="2400" dirty="0" err="1"/>
              <a:t>Results</a:t>
            </a:r>
            <a:r>
              <a:rPr lang="it-IT" sz="2400" dirty="0"/>
              <a:t> Pages). Storicamente, comprendeva due discipline:</a:t>
            </a:r>
          </a:p>
          <a:p>
            <a:pPr algn="ctr">
              <a:buNone/>
            </a:pPr>
            <a:endParaRPr lang="it-IT" sz="2400" dirty="0"/>
          </a:p>
          <a:p>
            <a:pPr algn="ctr">
              <a:buFont typeface="+mj-lt"/>
              <a:buAutoNum type="arabicPeriod"/>
            </a:pPr>
            <a:r>
              <a:rPr lang="it-IT" sz="2400" b="1" dirty="0"/>
              <a:t>SEO</a:t>
            </a:r>
            <a:r>
              <a:rPr lang="it-IT" sz="2400" dirty="0"/>
              <a:t> (Search Engine </a:t>
            </a:r>
            <a:r>
              <a:rPr lang="it-IT" sz="2400" dirty="0" err="1"/>
              <a:t>Optimization</a:t>
            </a:r>
            <a:r>
              <a:rPr lang="it-IT" sz="2400" dirty="0"/>
              <a:t>) – ottimizzazione organica dei contenuti del sito.</a:t>
            </a:r>
          </a:p>
          <a:p>
            <a:pPr algn="ctr">
              <a:buFont typeface="+mj-lt"/>
              <a:buAutoNum type="arabicPeriod"/>
            </a:pPr>
            <a:r>
              <a:rPr lang="it-IT" sz="2400" b="1" dirty="0"/>
              <a:t>SEA</a:t>
            </a:r>
            <a:r>
              <a:rPr lang="it-IT" sz="2400" dirty="0"/>
              <a:t> (Search Engine Advertising) – campagne pubblicitarie a pagamento.</a:t>
            </a:r>
          </a:p>
          <a:p>
            <a:pPr algn="ctr">
              <a:buNone/>
            </a:pPr>
            <a:br>
              <a:rPr lang="it-IT" sz="2400" dirty="0"/>
            </a:br>
            <a:endParaRPr lang="it-IT" sz="2400" dirty="0"/>
          </a:p>
          <a:p>
            <a:pPr algn="ctr">
              <a:buNone/>
            </a:pPr>
            <a:r>
              <a:rPr lang="it-IT" sz="2400" dirty="0"/>
              <a:t>Oggi, la SEM viene spesso identificata con il SEA, mentre la SEO è trattata separatamente.</a:t>
            </a:r>
          </a:p>
        </p:txBody>
      </p:sp>
    </p:spTree>
    <p:extLst>
      <p:ext uri="{BB962C8B-B14F-4D97-AF65-F5344CB8AC3E}">
        <p14:creationId xmlns:p14="http://schemas.microsoft.com/office/powerpoint/2010/main" val="1566275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BFB520-D3E2-E0A2-0A91-522DAF164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602712"/>
            <a:ext cx="10805160" cy="109577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/>
              <a:t>Caratteristiche principali del Search Advertising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CC6DB6-53C6-006F-FCE1-79FD3043A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56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663FB55-83CC-E5D1-885F-49BE5E0D3C74}"/>
              </a:ext>
            </a:extLst>
          </p:cNvPr>
          <p:cNvSpPr txBox="1"/>
          <p:nvPr/>
        </p:nvSpPr>
        <p:spPr>
          <a:xfrm>
            <a:off x="279831" y="2003226"/>
            <a:ext cx="1164357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3200" dirty="0"/>
              <a:t>Basato su campagne di </a:t>
            </a:r>
            <a:r>
              <a:rPr lang="it-IT" sz="3200" dirty="0" err="1"/>
              <a:t>keyword</a:t>
            </a:r>
            <a:r>
              <a:rPr lang="it-IT" sz="3200" dirty="0"/>
              <a:t> advertising, in cui l’inserzionista acquista parole chiave specifiche.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3200" dirty="0"/>
              <a:t>Gli annunci vengono mostrati quando l’utente effettua ricerche correlate.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3200" dirty="0"/>
              <a:t>Modello di acquisto predominante: </a:t>
            </a:r>
            <a:r>
              <a:rPr lang="it-IT" sz="3200" b="1" dirty="0"/>
              <a:t>CPC</a:t>
            </a:r>
            <a:r>
              <a:rPr lang="it-IT" sz="3200" dirty="0"/>
              <a:t> (Costo per Click), pagato solo per i click effettivi.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3200" dirty="0"/>
              <a:t>Elevata efficacia: intercetta utenti già interessati al prodotto o servizio</a:t>
            </a:r>
          </a:p>
        </p:txBody>
      </p:sp>
    </p:spTree>
    <p:extLst>
      <p:ext uri="{BB962C8B-B14F-4D97-AF65-F5344CB8AC3E}">
        <p14:creationId xmlns:p14="http://schemas.microsoft.com/office/powerpoint/2010/main" val="2878043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3B8289-AE59-0D94-7FE5-7A4E9AC3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55" y="239917"/>
            <a:ext cx="10805160" cy="666740"/>
          </a:xfrm>
        </p:spPr>
        <p:txBody>
          <a:bodyPr>
            <a:normAutofit fontScale="90000"/>
          </a:bodyPr>
          <a:lstStyle/>
          <a:p>
            <a:r>
              <a:rPr lang="it-IT" b="1"/>
              <a:t>Tipologie di corrispondenza delle keyword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5CC9C9-6F59-CFED-DF20-EF6AECD580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6781" y="1369857"/>
            <a:ext cx="8687278" cy="2059143"/>
          </a:xfrm>
        </p:spPr>
        <p:txBody>
          <a:bodyPr>
            <a:normAutofit/>
          </a:bodyPr>
          <a:lstStyle/>
          <a:p>
            <a:pPr algn="ctr"/>
            <a:r>
              <a:rPr lang="it-IT" sz="2100"/>
              <a:t>corrispondenza generica, mostra l’annuncio anche a ricerche simili, sinonimi o variazioni.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35453B-DEE3-247E-165A-7656FAE943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788" y="906657"/>
            <a:ext cx="4705212" cy="1595943"/>
          </a:xfrm>
        </p:spPr>
        <p:txBody>
          <a:bodyPr/>
          <a:lstStyle/>
          <a:p>
            <a:r>
              <a:rPr lang="it-IT"/>
              <a:t>Broad match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61B38CE-4094-3188-1C64-E1BD761C7C2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53051" y="2502600"/>
            <a:ext cx="7611007" cy="2059735"/>
          </a:xfrm>
        </p:spPr>
        <p:txBody>
          <a:bodyPr>
            <a:normAutofit/>
          </a:bodyPr>
          <a:lstStyle/>
          <a:p>
            <a:pPr algn="ctr"/>
            <a:r>
              <a:rPr lang="it-IT" sz="2100"/>
              <a:t>aumenta la precisione usando il simbolo (+) davanti alle parole obbligatorie nella query.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5AD1751-D61B-816A-606E-3B2D0C0B49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788" y="1738560"/>
            <a:ext cx="4705212" cy="2033020"/>
          </a:xfrm>
        </p:spPr>
        <p:txBody>
          <a:bodyPr/>
          <a:lstStyle/>
          <a:p>
            <a:r>
              <a:rPr lang="it-IT"/>
              <a:t>Broad match modified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7F0234E-D15E-1C0D-3076-ABC8F6E3B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57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9B9DCBA2-BE1A-496A-FB66-BD587EFE5EC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035085" y="3892200"/>
            <a:ext cx="3616271" cy="1087417"/>
          </a:xfrm>
        </p:spPr>
        <p:txBody>
          <a:bodyPr>
            <a:noAutofit/>
          </a:bodyPr>
          <a:lstStyle/>
          <a:p>
            <a:pPr algn="ctr"/>
            <a:r>
              <a:rPr lang="it-IT"/>
              <a:t>l’annuncio appare solo se la frase cercata corrisponde (o leggermente varia) nell’ordine impostato, indicata tra doppi apici.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0CC458B0-EF94-674E-26FE-9378E414208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788" y="3635343"/>
            <a:ext cx="4705212" cy="926992"/>
          </a:xfrm>
        </p:spPr>
        <p:txBody>
          <a:bodyPr/>
          <a:lstStyle/>
          <a:p>
            <a:r>
              <a:rPr lang="it-IT" dirty="0" err="1"/>
              <a:t>Phrase</a:t>
            </a:r>
            <a:r>
              <a:rPr lang="it-IT" dirty="0"/>
              <a:t> match 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0D32DB6-EE34-1E75-EAA5-0E433F493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322" y="3429000"/>
            <a:ext cx="4147193" cy="318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5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59BAE5-F139-EB1B-804E-A56EE76BB2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37797" y="738261"/>
            <a:ext cx="7826261" cy="676103"/>
          </a:xfrm>
        </p:spPr>
        <p:txBody>
          <a:bodyPr>
            <a:noAutofit/>
          </a:bodyPr>
          <a:lstStyle/>
          <a:p>
            <a:pPr algn="ctr"/>
            <a:r>
              <a:rPr lang="it-IT" sz="2200"/>
              <a:t>l’annuncio viene mostrato solo in caso di corrispondenza esatta, indicata tra parentesi quadre.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9DA7A3-E4F2-8C5F-A77D-C7D1D6C5FC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60141" y="703271"/>
            <a:ext cx="3810000" cy="480131"/>
          </a:xfrm>
        </p:spPr>
        <p:txBody>
          <a:bodyPr/>
          <a:lstStyle/>
          <a:p>
            <a:r>
              <a:rPr lang="it-IT" sz="2800" dirty="0" err="1"/>
              <a:t>Exact</a:t>
            </a:r>
            <a:r>
              <a:rPr lang="it-IT" sz="2800" dirty="0"/>
              <a:t> match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D7CD34-FC0D-9BE0-8C27-1CF1278FD1D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27942" y="3120369"/>
            <a:ext cx="4890194" cy="32033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2200" b="1" dirty="0"/>
              <a:t>Operatori principali</a:t>
            </a:r>
          </a:p>
          <a:p>
            <a:r>
              <a:rPr lang="it-IT" sz="2200" b="1" dirty="0"/>
              <a:t>Google </a:t>
            </a:r>
            <a:r>
              <a:rPr lang="it-IT" sz="2200" b="1" dirty="0" err="1"/>
              <a:t>Ads</a:t>
            </a:r>
            <a:r>
              <a:rPr lang="it-IT" sz="2200" dirty="0"/>
              <a:t>: piattaforma principale per il search advertising, evoluzione di Adwords, permette anche la gestione di campagne display e video.</a:t>
            </a:r>
          </a:p>
          <a:p>
            <a:r>
              <a:rPr lang="it-IT" sz="2200" b="1" dirty="0" err="1"/>
              <a:t>Contextual</a:t>
            </a:r>
            <a:r>
              <a:rPr lang="it-IT" sz="2200" b="1" dirty="0"/>
              <a:t> advertising: </a:t>
            </a:r>
            <a:r>
              <a:rPr lang="it-IT" sz="2200" dirty="0"/>
              <a:t>variante minoritaria dove l’annuncio viene inserito in pagine web affini al tema delle </a:t>
            </a:r>
            <a:r>
              <a:rPr lang="it-IT" sz="2200" dirty="0" err="1"/>
              <a:t>keyword</a:t>
            </a:r>
            <a:r>
              <a:rPr lang="it-IT" sz="2200" dirty="0"/>
              <a:t> acquistate.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325D1F2-302E-6F2F-B9D8-EA170DE64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58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BDD4A8BB-A5BD-6D26-4ED3-74E275697E9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305085" y="2043297"/>
            <a:ext cx="7158973" cy="676104"/>
          </a:xfrm>
        </p:spPr>
        <p:txBody>
          <a:bodyPr>
            <a:noAutofit/>
          </a:bodyPr>
          <a:lstStyle/>
          <a:p>
            <a:pPr algn="ctr"/>
            <a:r>
              <a:rPr lang="it-IT" sz="2200"/>
              <a:t>impedisce l’apparizione dell’annuncio se la query contiene determinate parole, indicate con il segno (-).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6C753AC-8B47-426F-4B15-C1E29EFADD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60141" y="1815333"/>
            <a:ext cx="3810000" cy="904068"/>
          </a:xfrm>
        </p:spPr>
        <p:txBody>
          <a:bodyPr/>
          <a:lstStyle/>
          <a:p>
            <a:r>
              <a:rPr lang="it-IT" sz="2800"/>
              <a:t>Negative keyword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C0CF752-173D-1E43-E3DC-E8C6EA0A5E0C}"/>
              </a:ext>
            </a:extLst>
          </p:cNvPr>
          <p:cNvSpPr txBox="1"/>
          <p:nvPr/>
        </p:nvSpPr>
        <p:spPr>
          <a:xfrm>
            <a:off x="8057661" y="3522970"/>
            <a:ext cx="3953525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200" b="1" dirty="0"/>
              <a:t>Vantaggi</a:t>
            </a:r>
          </a:p>
          <a:p>
            <a:pPr algn="ctr"/>
            <a:r>
              <a:rPr lang="it-IT" sz="2200" dirty="0"/>
              <a:t>Target altamente qualificato, in quanto intercetta utenti con interesse già espresso.</a:t>
            </a:r>
          </a:p>
          <a:p>
            <a:pPr algn="ctr"/>
            <a:endParaRPr lang="it-IT" sz="2200" dirty="0"/>
          </a:p>
          <a:p>
            <a:pPr algn="ctr"/>
            <a:r>
              <a:rPr lang="it-IT" sz="2200" dirty="0"/>
              <a:t>Misurabilità immediata dei risultati attraverso click, </a:t>
            </a:r>
            <a:r>
              <a:rPr lang="it-IT" sz="2200" dirty="0" err="1"/>
              <a:t>impression</a:t>
            </a:r>
            <a:r>
              <a:rPr lang="it-IT" sz="2200" dirty="0"/>
              <a:t> e conversioni.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7E9D69C-B439-1CC5-EEDA-52BD0C7037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87" t="1" r="20077" b="-23264"/>
          <a:stretch>
            <a:fillRect/>
          </a:stretch>
        </p:blipFill>
        <p:spPr>
          <a:xfrm>
            <a:off x="5833390" y="4106864"/>
            <a:ext cx="2066441" cy="20128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91459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FDEE7A-7EF6-681A-A5AD-9C3F45E0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08" y="833370"/>
            <a:ext cx="6033834" cy="420403"/>
          </a:xfrm>
        </p:spPr>
        <p:txBody>
          <a:bodyPr>
            <a:normAutofit fontScale="90000"/>
          </a:bodyPr>
          <a:lstStyle/>
          <a:p>
            <a:r>
              <a:rPr lang="it-IT" b="1"/>
              <a:t>8.3.5 Audio Advertising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69ABC48-B64D-019C-726C-F000CFA30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59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D72A1B4-74C1-466E-0819-0E0FEEA47932}"/>
              </a:ext>
            </a:extLst>
          </p:cNvPr>
          <p:cNvSpPr txBox="1"/>
          <p:nvPr/>
        </p:nvSpPr>
        <p:spPr>
          <a:xfrm>
            <a:off x="6464342" y="761331"/>
            <a:ext cx="4966897" cy="2308324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L’audio advertising digitale rappresenta l’evoluzione della pubblicità radiofonica tradizionale, adattata alle nuove abitudini degli utenti, sempre più connessi e orientati ai dispositivi mobile.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295E524-1B44-0CE9-F691-D4E0CC1D7CEB}"/>
              </a:ext>
            </a:extLst>
          </p:cNvPr>
          <p:cNvSpPr txBox="1"/>
          <p:nvPr/>
        </p:nvSpPr>
        <p:spPr>
          <a:xfrm>
            <a:off x="242979" y="1915493"/>
            <a:ext cx="4966897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300" b="1" dirty="0"/>
              <a:t>Caratteristiche principali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300" dirty="0"/>
              <a:t>Permette una </a:t>
            </a:r>
            <a:r>
              <a:rPr lang="it-IT" sz="2300" dirty="0" err="1"/>
              <a:t>targetizzazione</a:t>
            </a:r>
            <a:r>
              <a:rPr lang="it-IT" sz="2300" dirty="0"/>
              <a:t> precisa, basata sui dati di ascolto e sulle preferenze degli utenti.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300" dirty="0"/>
              <a:t>Offre strumenti di automatizzazione della compravendita, analoghi a quelli di display e social advertising, per semplificare l’erogazione delle campagne.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09BA3CF-A197-0BA0-25F2-0EC71E567629}"/>
              </a:ext>
            </a:extLst>
          </p:cNvPr>
          <p:cNvSpPr txBox="1"/>
          <p:nvPr/>
        </p:nvSpPr>
        <p:spPr>
          <a:xfrm>
            <a:off x="6096000" y="3731374"/>
            <a:ext cx="585302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500" u="sng" dirty="0"/>
              <a:t>Ambiti di applicazione: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Radio digitalizzata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Piattaforme di streaming musicale (es. Spotify, Apple Music)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Podcast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Dispositivi di smart home</a:t>
            </a:r>
          </a:p>
        </p:txBody>
      </p:sp>
      <p:cxnSp>
        <p:nvCxnSpPr>
          <p:cNvPr id="5" name="Connettore a gomito 4">
            <a:extLst>
              <a:ext uri="{FF2B5EF4-FFF2-40B4-BE49-F238E27FC236}">
                <a16:creationId xmlns:a16="http://schemas.microsoft.com/office/drawing/2014/main" id="{9175F8AF-B263-4CE1-3D9C-FC1004950A6F}"/>
              </a:ext>
            </a:extLst>
          </p:cNvPr>
          <p:cNvCxnSpPr>
            <a:cxnSpLocks/>
          </p:cNvCxnSpPr>
          <p:nvPr/>
        </p:nvCxnSpPr>
        <p:spPr>
          <a:xfrm>
            <a:off x="5209876" y="1495089"/>
            <a:ext cx="988971" cy="661719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110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F24126-DB1D-9A7A-80C5-6AF68A647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462" y="647320"/>
            <a:ext cx="6544065" cy="731863"/>
          </a:xfrm>
        </p:spPr>
        <p:txBody>
          <a:bodyPr/>
          <a:lstStyle/>
          <a:p>
            <a:r>
              <a:rPr lang="it-IT" b="1" dirty="0"/>
              <a:t>Importanza del digitale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2FE416-E0D5-28F5-FF93-F45D3E3934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72B193-69C4-AEE6-B5EB-4EB71B51AD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23992" y="2272168"/>
            <a:ext cx="3688080" cy="3581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dirty="0"/>
              <a:t>Motivazioni principali della crescita del digitale:</a:t>
            </a:r>
          </a:p>
          <a:p>
            <a:pPr algn="ctr"/>
            <a:endParaRPr lang="it-IT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dirty="0"/>
              <a:t>Riduzione dei costi di ingresso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dirty="0" err="1"/>
              <a:t>Profilazione</a:t>
            </a:r>
            <a:r>
              <a:rPr lang="it-IT" dirty="0"/>
              <a:t> del pubblico più precisa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dirty="0"/>
              <a:t>Accesso facilitato e strumenti self-service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E028833-4EDD-D238-4E0E-884066080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06B2C8-7E10-B720-7A8C-F26B34C50EC9}"/>
              </a:ext>
            </a:extLst>
          </p:cNvPr>
          <p:cNvSpPr txBox="1"/>
          <p:nvPr/>
        </p:nvSpPr>
        <p:spPr>
          <a:xfrm>
            <a:off x="1156951" y="2538614"/>
            <a:ext cx="49390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Crescita degli investimenti digitali:                              nel 2020 sorpasso della raccolta pubblicitaria digitale rispetto alla TV.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u="sng" dirty="0"/>
              <a:t>Approccio olistico</a:t>
            </a:r>
            <a:r>
              <a:rPr lang="it-IT" sz="2400" dirty="0"/>
              <a:t>: il digitale non sostituisce i media tradizionali, ma va integrato nel media mix.</a:t>
            </a:r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463A7FDE-8254-C636-AF49-B42261518AD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36980" r="15638"/>
          <a:stretch>
            <a:fillRect/>
          </a:stretch>
        </p:blipFill>
        <p:spPr>
          <a:xfrm>
            <a:off x="9242080" y="279137"/>
            <a:ext cx="1609506" cy="145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9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7544A-D352-5808-A875-CE0BCC20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119" y="757245"/>
            <a:ext cx="10805160" cy="723544"/>
          </a:xfrm>
        </p:spPr>
        <p:txBody>
          <a:bodyPr/>
          <a:lstStyle/>
          <a:p>
            <a:r>
              <a:rPr lang="it-IT" b="1" dirty="0"/>
              <a:t>Modalità di fruizione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5EAC48-36E9-636C-838B-97989BA634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7458" y="1775662"/>
            <a:ext cx="7684576" cy="1362733"/>
          </a:xfrm>
        </p:spPr>
        <p:txBody>
          <a:bodyPr>
            <a:noAutofit/>
          </a:bodyPr>
          <a:lstStyle/>
          <a:p>
            <a:pPr algn="ctr"/>
            <a:r>
              <a:rPr lang="it-IT" sz="2300"/>
              <a:t>prevalente: l’utente ascolta in tempo reale mantenendo la connessione attiva; consente l’applicazione estesa di tecnologie programmatiche.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BBBDAD-32E2-62AE-9EFD-29107E8EE8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3764" y="1662363"/>
            <a:ext cx="3160236" cy="842731"/>
          </a:xfrm>
        </p:spPr>
        <p:txBody>
          <a:bodyPr/>
          <a:lstStyle/>
          <a:p>
            <a:r>
              <a:rPr lang="it-IT" sz="2700" dirty="0"/>
              <a:t>Streaming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1A9A7C2-F377-256A-E147-DCE3CC79FCA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197458" y="3556396"/>
            <a:ext cx="7266600" cy="1157672"/>
          </a:xfrm>
        </p:spPr>
        <p:txBody>
          <a:bodyPr>
            <a:noAutofit/>
          </a:bodyPr>
          <a:lstStyle/>
          <a:p>
            <a:pPr algn="ctr"/>
            <a:r>
              <a:rPr lang="it-IT" sz="2400"/>
              <a:t> il contenuto viene scaricato e fruito offline; il modello di acquisto somiglia a quello tradizionale.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75E4801-E589-60BB-1772-5080447AE0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3764" y="3790392"/>
            <a:ext cx="3810000" cy="452432"/>
          </a:xfrm>
        </p:spPr>
        <p:txBody>
          <a:bodyPr/>
          <a:lstStyle/>
          <a:p>
            <a:r>
              <a:rPr lang="it-IT" sz="2600"/>
              <a:t>Download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5302470-4073-9C38-125F-05EC6F9E1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60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1654240B-E13E-D613-D0B8-EF8AB1AE0BB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002975" y="5073091"/>
            <a:ext cx="10338087" cy="424732"/>
          </a:xfrm>
        </p:spPr>
        <p:txBody>
          <a:bodyPr>
            <a:noAutofit/>
          </a:bodyPr>
          <a:lstStyle/>
          <a:p>
            <a:pPr algn="ctr"/>
            <a:r>
              <a:rPr lang="it-IT" sz="2300"/>
              <a:t>Esempio: Spotify Ad Studio permette agli inserzionisti di creare campagne pubblicitarie self-service da erogare come inframezzo tra i brani ascoltati dagli utenti.</a:t>
            </a:r>
          </a:p>
        </p:txBody>
      </p:sp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0B4EC6C6-A77A-B27F-EE28-D3C34572DCE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0526" r="20526"/>
          <a:stretch/>
        </p:blipFill>
        <p:spPr>
          <a:xfrm>
            <a:off x="309966" y="1257059"/>
            <a:ext cx="1625124" cy="1653338"/>
          </a:xfrm>
          <a:prstGeom prst="ellipse">
            <a:avLst/>
          </a:prstGeom>
        </p:spPr>
      </p:pic>
      <p:pic>
        <p:nvPicPr>
          <p:cNvPr id="17" name="Segnaposto immagine 16">
            <a:extLst>
              <a:ext uri="{FF2B5EF4-FFF2-40B4-BE49-F238E27FC236}">
                <a16:creationId xmlns:a16="http://schemas.microsoft.com/office/drawing/2014/main" id="{58F41E18-C7FB-65F9-F96B-93732E7A8D3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/>
          <a:srcRect l="25593" r="25593"/>
          <a:stretch/>
        </p:blipFill>
        <p:spPr>
          <a:xfrm>
            <a:off x="313560" y="3427511"/>
            <a:ext cx="1624820" cy="16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61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83B6A-D767-0DD3-07B3-1A808F2F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827" y="646193"/>
            <a:ext cx="10805160" cy="707886"/>
          </a:xfrm>
        </p:spPr>
        <p:txBody>
          <a:bodyPr/>
          <a:lstStyle/>
          <a:p>
            <a:r>
              <a:rPr lang="it-IT" b="1"/>
              <a:t>Vantaggi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E4D5242-E12F-744E-8883-44B5A6C29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61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8D27BF9-FA60-C601-9F44-427428356AC2}"/>
              </a:ext>
            </a:extLst>
          </p:cNvPr>
          <p:cNvSpPr txBox="1"/>
          <p:nvPr/>
        </p:nvSpPr>
        <p:spPr>
          <a:xfrm>
            <a:off x="337949" y="1339011"/>
            <a:ext cx="1151610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Ideale per lavorare sulla parte alta del </a:t>
            </a:r>
            <a:r>
              <a:rPr lang="it-IT" sz="2800" dirty="0" err="1"/>
              <a:t>funnel</a:t>
            </a:r>
            <a:r>
              <a:rPr lang="it-IT" sz="2800" dirty="0"/>
              <a:t> (</a:t>
            </a:r>
            <a:r>
              <a:rPr lang="it-IT" sz="2800" u="sng" dirty="0" err="1"/>
              <a:t>awareness</a:t>
            </a:r>
            <a:r>
              <a:rPr lang="it-IT" sz="2800" dirty="0"/>
              <a:t>).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8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Intercetta l’utente in contesti differenti dagli altri media, aumentando la </a:t>
            </a:r>
            <a:r>
              <a:rPr lang="it-IT" sz="2800" b="1" dirty="0"/>
              <a:t>visibilità</a:t>
            </a:r>
            <a:r>
              <a:rPr lang="it-IT" sz="2800" dirty="0"/>
              <a:t> del brand.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8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Permette creatività più innovative e formati audio coinvolgenti.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8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Riduce la dispersione dell’investimento, grazie alla </a:t>
            </a:r>
            <a:r>
              <a:rPr lang="it-IT" sz="2800" b="1" dirty="0" err="1"/>
              <a:t>targetizzazione</a:t>
            </a:r>
            <a:r>
              <a:rPr lang="it-IT" sz="2800" dirty="0"/>
              <a:t> basata sui dati.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8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Offre metriche avanzate per misurare l’efficacia della campagna, superiori a quelle della radio tradizionale.</a:t>
            </a:r>
          </a:p>
        </p:txBody>
      </p:sp>
    </p:spTree>
    <p:extLst>
      <p:ext uri="{BB962C8B-B14F-4D97-AF65-F5344CB8AC3E}">
        <p14:creationId xmlns:p14="http://schemas.microsoft.com/office/powerpoint/2010/main" val="2165041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44BA2C-790E-05DB-1473-7F279BB5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5198648" cy="365760"/>
          </a:xfrm>
        </p:spPr>
        <p:txBody>
          <a:bodyPr>
            <a:normAutofit fontScale="90000"/>
          </a:bodyPr>
          <a:lstStyle/>
          <a:p>
            <a:r>
              <a:rPr lang="it-IT" b="1"/>
              <a:t>8.3.6 Addressable TV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240CA1A-8373-5F6E-EAC9-AAE70977A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62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6A5543-D4BF-F7B0-A7A8-76865D6C3972}"/>
              </a:ext>
            </a:extLst>
          </p:cNvPr>
          <p:cNvSpPr txBox="1"/>
          <p:nvPr/>
        </p:nvSpPr>
        <p:spPr>
          <a:xfrm>
            <a:off x="6444712" y="624840"/>
            <a:ext cx="5198646" cy="1569660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rappresenta l’evoluzione della televisione tradizionale verso formati digitali e profilati, simile a quanto avviene per radio e video online.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A70E92-79F2-3C5E-846D-357C539949F1}"/>
              </a:ext>
            </a:extLst>
          </p:cNvPr>
          <p:cNvSpPr txBox="1"/>
          <p:nvPr/>
        </p:nvSpPr>
        <p:spPr>
          <a:xfrm>
            <a:off x="0" y="2943523"/>
            <a:ext cx="121920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300" b="1" dirty="0"/>
              <a:t>Caratteristiche principali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La diffusione delle smart TV connesse a internet consente la raccolta di dati sugli spettatori.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La pubblicità può essere profilata a livello individuale, basandosi sul comportamento e sulle caratteristiche dell’utente, invece di limitarsi al contesto del programma.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È possibile l’integrazione con ad exchange, aprendo la strada a erogazioni in </a:t>
            </a:r>
            <a:r>
              <a:rPr lang="it-IT" sz="2300" dirty="0" err="1"/>
              <a:t>programmatic</a:t>
            </a:r>
            <a:r>
              <a:rPr lang="it-IT" sz="2300" dirty="0"/>
              <a:t>, analoghe a quelle di YouTube o altri player video digitali.</a:t>
            </a:r>
          </a:p>
        </p:txBody>
      </p:sp>
      <p:cxnSp>
        <p:nvCxnSpPr>
          <p:cNvPr id="4" name="Connettore diritto con freccia 3">
            <a:extLst>
              <a:ext uri="{FF2B5EF4-FFF2-40B4-BE49-F238E27FC236}">
                <a16:creationId xmlns:a16="http://schemas.microsoft.com/office/drawing/2014/main" id="{FC9E9434-0ACB-9A1F-901A-7F4008E658DE}"/>
              </a:ext>
            </a:extLst>
          </p:cNvPr>
          <p:cNvCxnSpPr>
            <a:cxnSpLocks/>
          </p:cNvCxnSpPr>
          <p:nvPr/>
        </p:nvCxnSpPr>
        <p:spPr>
          <a:xfrm>
            <a:off x="5273729" y="1356360"/>
            <a:ext cx="99016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8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64305E-5D0E-A8B3-77F9-5C0C14E63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63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46D91C-54C8-7E4D-F068-B97AF1155F71}"/>
              </a:ext>
            </a:extLst>
          </p:cNvPr>
          <p:cNvSpPr txBox="1"/>
          <p:nvPr/>
        </p:nvSpPr>
        <p:spPr>
          <a:xfrm>
            <a:off x="407907" y="786752"/>
            <a:ext cx="4758195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500" b="1" dirty="0"/>
              <a:t>Formati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500" b="1" dirty="0"/>
              <a:t>Banner temporanei </a:t>
            </a:r>
            <a:r>
              <a:rPr lang="it-IT" sz="2500" dirty="0"/>
              <a:t>(simili ai banner display digitali), visibili come cornice intorno al programma in corso.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500" dirty="0"/>
              <a:t>Formati interattivi che sfruttano il telecomando per permettere agli utenti di accedere a contenuti di approfondimento, come mini-siti o contenuti extra.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9064BBA-902B-1CA2-CA2F-B86E316B0DE1}"/>
              </a:ext>
            </a:extLst>
          </p:cNvPr>
          <p:cNvSpPr txBox="1"/>
          <p:nvPr/>
        </p:nvSpPr>
        <p:spPr>
          <a:xfrm>
            <a:off x="5660111" y="4583728"/>
            <a:ext cx="61239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it-IT" sz="2400" b="1" dirty="0"/>
              <a:t>Sviluppi futuri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it-IT" sz="2400" dirty="0"/>
              <a:t>Si prevede che una parte crescente della pubblicità televisiva verrà erogata in modalità </a:t>
            </a:r>
            <a:r>
              <a:rPr lang="it-IT" sz="2400" dirty="0" err="1"/>
              <a:t>programmatic</a:t>
            </a:r>
            <a:r>
              <a:rPr lang="it-IT" sz="2400" dirty="0"/>
              <a:t>, rendendo possibile </a:t>
            </a:r>
            <a:r>
              <a:rPr lang="it-IT" sz="2400" dirty="0" err="1"/>
              <a:t>targeting</a:t>
            </a:r>
            <a:r>
              <a:rPr lang="it-IT" sz="2400" dirty="0"/>
              <a:t> preciso e personalizzato.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ECB954C-2185-170F-2C18-2B5006FA5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051" y="809591"/>
            <a:ext cx="3615194" cy="361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59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B9FA60-775E-69AF-CF2B-F09F4E4E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48" y="948444"/>
            <a:ext cx="5112546" cy="1377627"/>
          </a:xfrm>
        </p:spPr>
        <p:txBody>
          <a:bodyPr>
            <a:normAutofit/>
          </a:bodyPr>
          <a:lstStyle/>
          <a:p>
            <a:pPr algn="ctr"/>
            <a:r>
              <a:rPr lang="it-IT" b="1"/>
              <a:t>8.3.7 Proximity Marketing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9299ED-1DFE-BC79-213C-56962D535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64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CC50C0-474D-DE17-EC4F-D3FC95646176}"/>
              </a:ext>
            </a:extLst>
          </p:cNvPr>
          <p:cNvSpPr txBox="1"/>
          <p:nvPr/>
        </p:nvSpPr>
        <p:spPr>
          <a:xfrm>
            <a:off x="6096000" y="948444"/>
            <a:ext cx="561445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300" dirty="0"/>
              <a:t>è una forma di advertising che punta a intercettare potenziali clienti nei pressi di un luogo fisico per veicolare messaggi pubblicitari mirati.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25758A-EA7C-CD5F-1AAF-784216272815}"/>
              </a:ext>
            </a:extLst>
          </p:cNvPr>
          <p:cNvSpPr txBox="1"/>
          <p:nvPr/>
        </p:nvSpPr>
        <p:spPr>
          <a:xfrm>
            <a:off x="481548" y="2875027"/>
            <a:ext cx="4687067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500" b="1" dirty="0"/>
              <a:t>Tecnologie principali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 err="1"/>
              <a:t>Beacon</a:t>
            </a:r>
            <a:endParaRPr lang="it-IT" sz="25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Bluetooth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Wi-Fi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RFID (Radio </a:t>
            </a:r>
            <a:r>
              <a:rPr lang="it-IT" sz="2500" dirty="0" err="1"/>
              <a:t>Frequency</a:t>
            </a:r>
            <a:r>
              <a:rPr lang="it-IT" sz="2500" dirty="0"/>
              <a:t> </a:t>
            </a:r>
            <a:r>
              <a:rPr lang="it-IT" sz="2500" dirty="0" err="1"/>
              <a:t>Identification</a:t>
            </a:r>
            <a:r>
              <a:rPr lang="it-IT" sz="2500" dirty="0"/>
              <a:t>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GPS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A980607-2EAA-2364-2911-32BAE740CC09}"/>
              </a:ext>
            </a:extLst>
          </p:cNvPr>
          <p:cNvSpPr txBox="1"/>
          <p:nvPr/>
        </p:nvSpPr>
        <p:spPr>
          <a:xfrm>
            <a:off x="5379824" y="4390704"/>
            <a:ext cx="633062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600" dirty="0"/>
              <a:t>Queste tecnologie permettono di rilevare la presenza di un dispositivo e di collocarlo in un raggio d’azione definito </a:t>
            </a:r>
            <a:r>
              <a:rPr lang="it-IT" sz="2600" u="sng" dirty="0"/>
              <a:t>attorno al punto vendita</a:t>
            </a:r>
            <a:r>
              <a:rPr lang="it-IT" sz="2600" dirty="0"/>
              <a:t> o al luogo di interesse.</a:t>
            </a:r>
          </a:p>
        </p:txBody>
      </p:sp>
      <p:cxnSp>
        <p:nvCxnSpPr>
          <p:cNvPr id="4" name="Connettore diritto con freccia 3">
            <a:extLst>
              <a:ext uri="{FF2B5EF4-FFF2-40B4-BE49-F238E27FC236}">
                <a16:creationId xmlns:a16="http://schemas.microsoft.com/office/drawing/2014/main" id="{48C7E33F-A9D9-0075-732B-35CF46B5BC85}"/>
              </a:ext>
            </a:extLst>
          </p:cNvPr>
          <p:cNvCxnSpPr>
            <a:cxnSpLocks/>
          </p:cNvCxnSpPr>
          <p:nvPr/>
        </p:nvCxnSpPr>
        <p:spPr>
          <a:xfrm>
            <a:off x="4843220" y="1620910"/>
            <a:ext cx="99017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047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F5BCE0-FD6D-6F5D-7806-E8F62D68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01" y="519429"/>
            <a:ext cx="10805160" cy="394419"/>
          </a:xfrm>
        </p:spPr>
        <p:txBody>
          <a:bodyPr>
            <a:normAutofit fontScale="90000"/>
          </a:bodyPr>
          <a:lstStyle/>
          <a:p>
            <a:r>
              <a:rPr lang="it-IT" b="1"/>
              <a:t>Modalità di utilizzo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F01AB1-75D2-5F72-5F95-A25C0729F5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2599" y="2230034"/>
            <a:ext cx="6362485" cy="1635231"/>
          </a:xfrm>
        </p:spPr>
        <p:txBody>
          <a:bodyPr>
            <a:noAutofit/>
          </a:bodyPr>
          <a:lstStyle/>
          <a:p>
            <a:pPr algn="ctr"/>
            <a:r>
              <a:rPr lang="it-IT" sz="2300"/>
              <a:t>notifiche inviate agli smartphone tramite app precedentemente installate, attivate quando il dispositivo entra nel raggio d’azione.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C22F256-8CFF-0CC4-3BFC-A05693CAF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86000" y="1603643"/>
            <a:ext cx="3048000" cy="1442204"/>
          </a:xfrm>
        </p:spPr>
        <p:txBody>
          <a:bodyPr/>
          <a:lstStyle/>
          <a:p>
            <a:r>
              <a:rPr lang="it-IT" sz="2500" dirty="0"/>
              <a:t>Push </a:t>
            </a:r>
            <a:r>
              <a:rPr lang="it-IT" sz="2500" dirty="0" err="1"/>
              <a:t>notification</a:t>
            </a:r>
            <a:r>
              <a:rPr lang="it-IT" sz="2500" dirty="0"/>
              <a:t>: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75B4C82-243F-850A-A760-C6DDAD27082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341906" y="4627966"/>
            <a:ext cx="5122151" cy="1017205"/>
          </a:xfrm>
        </p:spPr>
        <p:txBody>
          <a:bodyPr>
            <a:normAutofit/>
          </a:bodyPr>
          <a:lstStyle/>
          <a:p>
            <a:pPr algn="ctr"/>
            <a:r>
              <a:rPr lang="it-IT" sz="2300"/>
              <a:t>pubblicità mirata basata sulla posizione dell’utente.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BFF1733-4753-9D30-6078-B8CC8FD792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86000" y="4833878"/>
            <a:ext cx="3810000" cy="1001533"/>
          </a:xfrm>
        </p:spPr>
        <p:txBody>
          <a:bodyPr/>
          <a:lstStyle/>
          <a:p>
            <a:r>
              <a:rPr lang="it-IT"/>
              <a:t>Campagne display o social geolocalizzate: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8882F71-CBCA-E86A-A07B-BAF5F91BB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65</a:t>
            </a:fld>
            <a:endParaRPr lang="it-IT" noProof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A185AA7-4A29-19D7-D2C7-76ADE0E8CC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57" r="25798" b="3067"/>
          <a:stretch>
            <a:fillRect/>
          </a:stretch>
        </p:blipFill>
        <p:spPr>
          <a:xfrm>
            <a:off x="628788" y="4738008"/>
            <a:ext cx="1198795" cy="1146135"/>
          </a:xfrm>
          <a:prstGeom prst="ellipse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9DA8FE6-032E-2BD2-CF50-DE516790BC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85" t="26992" r="11111" b="30442"/>
          <a:stretch>
            <a:fillRect/>
          </a:stretch>
        </p:blipFill>
        <p:spPr>
          <a:xfrm>
            <a:off x="1937286" y="2701880"/>
            <a:ext cx="3048000" cy="10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3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26F8EAA-4FBF-1172-3A35-69AA6C419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66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93136A8-AA1C-8C3C-2780-339E925CCF2D}"/>
              </a:ext>
            </a:extLst>
          </p:cNvPr>
          <p:cNvSpPr txBox="1"/>
          <p:nvPr/>
        </p:nvSpPr>
        <p:spPr>
          <a:xfrm>
            <a:off x="628788" y="1120676"/>
            <a:ext cx="45859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b="1" dirty="0"/>
              <a:t>Vantaggi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Stimola la propensione all’acquisto.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Permette di promuovere sconti, promozioni o iniziative temporanee.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 err="1"/>
              <a:t>Targeting</a:t>
            </a:r>
            <a:r>
              <a:rPr lang="it-IT" sz="2400" dirty="0"/>
              <a:t> molto preciso in base alla posizione reale dell’utente.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CA84091-2595-67B9-234E-FBC7B4020EB1}"/>
              </a:ext>
            </a:extLst>
          </p:cNvPr>
          <p:cNvSpPr txBox="1"/>
          <p:nvPr/>
        </p:nvSpPr>
        <p:spPr>
          <a:xfrm>
            <a:off x="5859220" y="4770180"/>
            <a:ext cx="60658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it-IT" sz="2400" b="1" dirty="0"/>
              <a:t>Limitazioni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it-IT" sz="2400" dirty="0"/>
              <a:t>La tecnologia funziona solo se l’utente consente l’uso del dispositivo, ad esempio attivando il Bluetooth o accettando le notifiche push.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E65C6A2-663E-131E-CA70-169817376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9" y="3524560"/>
            <a:ext cx="2815280" cy="281528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4D27744-59F4-83D9-8397-BF6A612322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35" t="754" r="15846"/>
          <a:stretch>
            <a:fillRect/>
          </a:stretch>
        </p:blipFill>
        <p:spPr>
          <a:xfrm>
            <a:off x="7784518" y="1447944"/>
            <a:ext cx="3430227" cy="2815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86507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204E8A-41D4-6C1F-FED6-928B1BC33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29" y="1286790"/>
            <a:ext cx="10805160" cy="34227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Approfondimenti e letture</a:t>
            </a:r>
            <a:endParaRPr lang="it-IT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B7DA9E0A-A011-B73A-86E3-5A36AEF95B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5FB821-DBCB-CC59-7A2B-4AB1EF775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67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F4F35C6-0160-6E97-7502-B441AA48B461}"/>
              </a:ext>
            </a:extLst>
          </p:cNvPr>
          <p:cNvSpPr txBox="1"/>
          <p:nvPr/>
        </p:nvSpPr>
        <p:spPr>
          <a:xfrm>
            <a:off x="779928" y="2259576"/>
            <a:ext cx="10805160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pianificazione ADV su Facebook: https://</a:t>
            </a:r>
            <a:r>
              <a:rPr lang="it-IT" sz="20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www.facebookblueprint.com</a:t>
            </a: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20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</a:t>
            </a: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20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catalog</a:t>
            </a: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pianificazione ADV su Google: https://</a:t>
            </a:r>
            <a:r>
              <a:rPr lang="it-IT" sz="20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skillshop.withgoogle.com</a:t>
            </a: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pianificazione ADV su Twitter: https://</a:t>
            </a:r>
            <a:r>
              <a:rPr lang="it-IT" sz="20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www.twitterflightschool.com</a:t>
            </a: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20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</a:t>
            </a: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20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catalog</a:t>
            </a: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pianificazione ADV su </a:t>
            </a:r>
            <a:r>
              <a:rPr lang="it-IT" sz="20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Tik</a:t>
            </a: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0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Tok</a:t>
            </a: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https://</a:t>
            </a:r>
            <a:r>
              <a:rPr lang="it-IT" sz="20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www.tiktok.com</a:t>
            </a: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/business/</a:t>
            </a:r>
            <a:r>
              <a:rPr lang="it-IT" sz="20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20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it-IT" sz="20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-works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pianificazione ADV su LinkedIn: https://</a:t>
            </a:r>
            <a:r>
              <a:rPr lang="it-IT" sz="20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business.linkedin.com</a:t>
            </a: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20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it-it</a:t>
            </a: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/marketing-</a:t>
            </a:r>
            <a:r>
              <a:rPr lang="it-IT" sz="20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solutions</a:t>
            </a: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2000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ads?lr</a:t>
            </a:r>
            <a:r>
              <a:rPr lang="it-IT" sz="2000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=1 </a:t>
            </a:r>
          </a:p>
        </p:txBody>
      </p:sp>
    </p:spTree>
    <p:extLst>
      <p:ext uri="{BB962C8B-B14F-4D97-AF65-F5344CB8AC3E}">
        <p14:creationId xmlns:p14="http://schemas.microsoft.com/office/powerpoint/2010/main" val="1247091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9210FD-9AF0-62A6-7BB8-976AAC19F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68</a:t>
            </a:fld>
            <a:endParaRPr lang="it-IT" noProof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45AEE463-83C8-6474-C834-D963F6CCF3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9928" y="152400"/>
            <a:ext cx="10805160" cy="7078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Approfondimenti</a:t>
            </a:r>
            <a:r>
              <a:rPr lang="en-US" altLang="en-US" sz="3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en-US" altLang="en-US" sz="3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letture</a:t>
            </a:r>
            <a:endParaRPr lang="it-IT" sz="3100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A302B479-870B-4F41-EC26-FDB5880497DE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375356" y="960103"/>
            <a:ext cx="11528204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93675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Oliver Bush, </a:t>
            </a:r>
            <a:r>
              <a:rPr lang="it-IT" i="1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Programmatic</a:t>
            </a:r>
            <a:r>
              <a:rPr lang="it-IT" i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Advertising: the </a:t>
            </a:r>
            <a:r>
              <a:rPr lang="it-IT" i="1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successful</a:t>
            </a:r>
            <a:r>
              <a:rPr lang="it-IT" i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transformation</a:t>
            </a:r>
            <a:r>
              <a:rPr lang="it-IT" i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it-IT" i="1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automated</a:t>
            </a:r>
            <a:r>
              <a:rPr lang="it-IT" i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data-</a:t>
            </a:r>
            <a:r>
              <a:rPr lang="it-IT" i="1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driven</a:t>
            </a:r>
            <a:r>
              <a:rPr lang="it-IT" i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marketing in real-time</a:t>
            </a: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Springer, 2014. </a:t>
            </a:r>
            <a:b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Testo di riferimento per comprendere le logiche alla base del </a:t>
            </a:r>
            <a:r>
              <a:rPr lang="it-IT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programmatic</a:t>
            </a: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advertising, la sua tecnologia e i suoi vantaggi. </a:t>
            </a:r>
          </a:p>
          <a:p>
            <a:pPr marL="285750" indent="-193675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Riccardo </a:t>
            </a:r>
            <a:r>
              <a:rPr lang="it-IT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Guggiola</a:t>
            </a: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i="1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Programmatic</a:t>
            </a:r>
            <a:r>
              <a:rPr lang="it-IT" i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Advertising per marketing people. </a:t>
            </a:r>
            <a:r>
              <a:rPr lang="it-IT" i="1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Pubblicita</a:t>
            </a:r>
            <a:r>
              <a:rPr lang="it-IT" i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̀ </a:t>
            </a:r>
            <a:r>
              <a:rPr lang="it-IT" i="1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</a:t>
            </a:r>
            <a:r>
              <a:rPr lang="it-IT" i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data dai dati? Sì grazie! Una guida per usare il </a:t>
            </a:r>
            <a:r>
              <a:rPr lang="it-IT" i="1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programmatic</a:t>
            </a:r>
            <a:r>
              <a:rPr lang="it-IT" i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nella tua prossima campagna pubblicitaria</a:t>
            </a: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EPC, 2017. </a:t>
            </a:r>
            <a:b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Testo di riferimento per avere una panoramica sul </a:t>
            </a:r>
            <a:r>
              <a:rPr lang="it-IT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programmatic</a:t>
            </a: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advertising, i suoi attori principali e sulla strutturazione del media planning. </a:t>
            </a:r>
          </a:p>
          <a:p>
            <a:pPr marL="285750" indent="-193675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Helen Katz, </a:t>
            </a:r>
            <a:r>
              <a:rPr lang="it-IT" i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Media </a:t>
            </a:r>
            <a:r>
              <a:rPr lang="it-IT" i="1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Handbook</a:t>
            </a:r>
            <a:r>
              <a:rPr lang="it-IT" i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Complete Guide to Advertising Media </a:t>
            </a:r>
            <a:r>
              <a:rPr lang="it-IT" i="1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Selection</a:t>
            </a:r>
            <a:r>
              <a:rPr lang="it-IT" i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Planning, Research, and Buying, </a:t>
            </a:r>
            <a:r>
              <a:rPr lang="it-IT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Routledge</a:t>
            </a: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2019. </a:t>
            </a:r>
            <a:b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Testo di riferimento per approfondire le logiche pubblicitarie, il media plan, le logiche di acquisto pubblicitarie e i vari mezzi di comunicazione, sia digitali che analogici, e le loro caratteristiche. </a:t>
            </a:r>
          </a:p>
          <a:p>
            <a:pPr marL="285750" indent="-193675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Ronald </a:t>
            </a:r>
            <a:r>
              <a:rPr lang="it-IT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Geskey</a:t>
            </a: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Katz, </a:t>
            </a:r>
            <a:r>
              <a:rPr lang="it-IT" i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 Planning &amp; Buying in the 21st Century: </a:t>
            </a:r>
            <a:r>
              <a:rPr lang="it-IT" i="1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Integrating</a:t>
            </a:r>
            <a:r>
              <a:rPr lang="it-IT" i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Traditional</a:t>
            </a:r>
            <a:r>
              <a:rPr lang="it-IT" i="1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Digital Media, </a:t>
            </a: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Communications, 2017. </a:t>
            </a:r>
            <a:b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Testo di riferimento per approfondire i processi di media planning e buying e le relazioni tra media tradizionali e media digitali. </a:t>
            </a:r>
          </a:p>
        </p:txBody>
      </p:sp>
    </p:spTree>
    <p:extLst>
      <p:ext uri="{BB962C8B-B14F-4D97-AF65-F5344CB8AC3E}">
        <p14:creationId xmlns:p14="http://schemas.microsoft.com/office/powerpoint/2010/main" val="252068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9CBE7-BB41-8680-6006-16931CC5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51" y="901680"/>
            <a:ext cx="10805160" cy="746399"/>
          </a:xfrm>
        </p:spPr>
        <p:txBody>
          <a:bodyPr>
            <a:normAutofit/>
          </a:bodyPr>
          <a:lstStyle/>
          <a:p>
            <a:r>
              <a:rPr lang="it-IT" sz="3200" b="1" dirty="0"/>
              <a:t>Effetti del digitale sulla pubblicità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0B66399-9956-E3ED-7CED-8AA5BD2682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3853732"/>
            <a:ext cx="3474720" cy="2052181"/>
          </a:xfrm>
        </p:spPr>
        <p:txBody>
          <a:bodyPr>
            <a:noAutofit/>
          </a:bodyPr>
          <a:lstStyle/>
          <a:p>
            <a:pPr algn="ctr"/>
            <a:r>
              <a:rPr lang="it-IT" sz="2400"/>
              <a:t>Aziende piccole possono attivare campagne con budget limitato.</a:t>
            </a:r>
          </a:p>
          <a:p>
            <a:pPr algn="ctr"/>
            <a:r>
              <a:rPr lang="it-IT" sz="2400"/>
              <a:t>Possibilità di estendere il mercato da locale a nazionale/internazionale.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0AFFD8-52DE-9603-83DE-93BB616846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2187920"/>
            <a:ext cx="3474720" cy="1665812"/>
          </a:xfrm>
        </p:spPr>
        <p:txBody>
          <a:bodyPr/>
          <a:lstStyle/>
          <a:p>
            <a:pPr algn="ctr"/>
            <a:r>
              <a:rPr lang="it-IT"/>
              <a:t>Abbattimento barriere d’ingresso: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7719210-1C44-EB33-E0A9-5F89C11C085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/>
              <a:t>Messaggi più mirati per sottogruppi specifici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9B5B3D29-FE80-0D8D-623A-545B68B9B0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8640" y="2187921"/>
            <a:ext cx="3474720" cy="1665811"/>
          </a:xfrm>
        </p:spPr>
        <p:txBody>
          <a:bodyPr/>
          <a:lstStyle/>
          <a:p>
            <a:pPr algn="ctr"/>
            <a:r>
              <a:rPr lang="it-IT"/>
              <a:t>Parcellizzazione e targetizzazione dei messaggi: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F43979FE-8CF9-A5AA-371B-CFBAA3F60EF3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/>
              <a:t>Accesso anche a piccoli player senza intermediazione.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9913EAB-D959-25A0-3672-CF60400FB7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8640" y="2187920"/>
            <a:ext cx="3474720" cy="867625"/>
          </a:xfrm>
        </p:spPr>
        <p:txBody>
          <a:bodyPr/>
          <a:lstStyle/>
          <a:p>
            <a:pPr algn="ctr"/>
            <a:r>
              <a:rPr lang="it-IT"/>
              <a:t>Democratizzazione del mercato pubblicitario: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4CB765-26EE-FDB2-0EF4-7DEB1DBAA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7</a:t>
            </a:fld>
            <a:endParaRPr lang="it-IT" noProof="0"/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562F4495-DA47-3E75-9BB9-1280EA78362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/>
          <a:srcRect l="24163" r="24163"/>
          <a:stretch/>
        </p:blipFill>
        <p:spPr>
          <a:xfrm>
            <a:off x="9387443" y="553448"/>
            <a:ext cx="1418243" cy="1442865"/>
          </a:xfrm>
          <a:prstGeom prst="rect">
            <a:avLst/>
          </a:prstGeom>
        </p:spPr>
      </p:pic>
      <p:cxnSp>
        <p:nvCxnSpPr>
          <p:cNvPr id="14" name="Connettore diritto con freccia 13">
            <a:extLst>
              <a:ext uri="{FF2B5EF4-FFF2-40B4-BE49-F238E27FC236}">
                <a16:creationId xmlns:a16="http://schemas.microsoft.com/office/drawing/2014/main" id="{BFEED57F-5247-8481-4FE3-9C8D841AE557}"/>
              </a:ext>
            </a:extLst>
          </p:cNvPr>
          <p:cNvCxnSpPr>
            <a:cxnSpLocks/>
          </p:cNvCxnSpPr>
          <p:nvPr/>
        </p:nvCxnSpPr>
        <p:spPr>
          <a:xfrm>
            <a:off x="2260599" y="3040958"/>
            <a:ext cx="0" cy="7760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con freccia 16">
            <a:extLst>
              <a:ext uri="{FF2B5EF4-FFF2-40B4-BE49-F238E27FC236}">
                <a16:creationId xmlns:a16="http://schemas.microsoft.com/office/drawing/2014/main" id="{C910EAB2-E1AB-4AE3-D55D-9E98DD76AD1C}"/>
              </a:ext>
            </a:extLst>
          </p:cNvPr>
          <p:cNvCxnSpPr>
            <a:cxnSpLocks/>
          </p:cNvCxnSpPr>
          <p:nvPr/>
        </p:nvCxnSpPr>
        <p:spPr>
          <a:xfrm>
            <a:off x="6094742" y="3245565"/>
            <a:ext cx="0" cy="776083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con freccia 18">
            <a:extLst>
              <a:ext uri="{FF2B5EF4-FFF2-40B4-BE49-F238E27FC236}">
                <a16:creationId xmlns:a16="http://schemas.microsoft.com/office/drawing/2014/main" id="{4203B6FC-2EAB-4D85-72D2-CE2B87CED9AF}"/>
              </a:ext>
            </a:extLst>
          </p:cNvPr>
          <p:cNvCxnSpPr>
            <a:cxnSpLocks/>
          </p:cNvCxnSpPr>
          <p:nvPr/>
        </p:nvCxnSpPr>
        <p:spPr>
          <a:xfrm>
            <a:off x="9856960" y="3040958"/>
            <a:ext cx="0" cy="77608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1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DE0B4A-EC2F-4D32-4549-043AA1B1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52" y="427526"/>
            <a:ext cx="8639490" cy="816857"/>
          </a:xfrm>
        </p:spPr>
        <p:txBody>
          <a:bodyPr/>
          <a:lstStyle/>
          <a:p>
            <a:r>
              <a:rPr lang="it-IT" b="1" dirty="0" err="1"/>
              <a:t>Programmatic</a:t>
            </a:r>
            <a:r>
              <a:rPr lang="it-IT" b="1" dirty="0"/>
              <a:t> </a:t>
            </a:r>
            <a:r>
              <a:rPr lang="it-IT" b="1" dirty="0" err="1"/>
              <a:t>Buying</a:t>
            </a:r>
            <a:endParaRPr lang="it-IT" b="1" dirty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6C33531C-32FF-E64E-19D0-CBBB04932C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84752" y="1738996"/>
            <a:ext cx="5743790" cy="4405541"/>
          </a:xfrm>
        </p:spPr>
        <p:txBody>
          <a:bodyPr/>
          <a:lstStyle/>
          <a:p>
            <a:endParaRPr lang="it-IT"/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CD85E4D-BE55-140E-87FA-EA41CF40ABE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884752" y="1841123"/>
            <a:ext cx="5743790" cy="3581400"/>
          </a:xfrm>
        </p:spPr>
        <p:txBody>
          <a:bodyPr>
            <a:noAutofit/>
          </a:bodyPr>
          <a:lstStyle/>
          <a:p>
            <a:pPr algn="ctr"/>
            <a:r>
              <a:rPr lang="it-IT" sz="2200" dirty="0"/>
              <a:t>Piattaforme chiave:</a:t>
            </a:r>
          </a:p>
          <a:p>
            <a:pPr algn="ctr"/>
            <a:r>
              <a:rPr lang="it-IT" sz="2200" b="1" dirty="0"/>
              <a:t>DMP</a:t>
            </a:r>
            <a:r>
              <a:rPr lang="it-IT" sz="2200" dirty="0"/>
              <a:t> (Data Management </a:t>
            </a:r>
            <a:r>
              <a:rPr lang="it-IT" sz="2200" dirty="0" err="1"/>
              <a:t>Platform</a:t>
            </a:r>
            <a:r>
              <a:rPr lang="it-IT" sz="2200" dirty="0"/>
              <a:t>) → raccolta e analisi dati, individuazione cluster.</a:t>
            </a:r>
          </a:p>
          <a:p>
            <a:pPr algn="ctr"/>
            <a:endParaRPr lang="it-IT" sz="2200" dirty="0"/>
          </a:p>
          <a:p>
            <a:pPr algn="ctr"/>
            <a:r>
              <a:rPr lang="it-IT" sz="2200" b="1" dirty="0"/>
              <a:t>DSP</a:t>
            </a:r>
            <a:r>
              <a:rPr lang="it-IT" sz="2200" dirty="0"/>
              <a:t> (</a:t>
            </a:r>
            <a:r>
              <a:rPr lang="it-IT" sz="2200" dirty="0" err="1"/>
              <a:t>Demand</a:t>
            </a:r>
            <a:r>
              <a:rPr lang="it-IT" sz="2200" dirty="0"/>
              <a:t> Side </a:t>
            </a:r>
            <a:r>
              <a:rPr lang="it-IT" sz="2200" dirty="0" err="1"/>
              <a:t>Platform</a:t>
            </a:r>
            <a:r>
              <a:rPr lang="it-IT" sz="2200" dirty="0"/>
              <a:t>) → acquisto automatizzato da parte degli inserzionisti.</a:t>
            </a:r>
          </a:p>
          <a:p>
            <a:pPr algn="ctr"/>
            <a:endParaRPr lang="it-IT" sz="2200" dirty="0"/>
          </a:p>
          <a:p>
            <a:pPr algn="ctr"/>
            <a:r>
              <a:rPr lang="it-IT" sz="2200" b="1" dirty="0"/>
              <a:t>SSP</a:t>
            </a:r>
            <a:r>
              <a:rPr lang="it-IT" sz="2200" dirty="0"/>
              <a:t> (</a:t>
            </a:r>
            <a:r>
              <a:rPr lang="it-IT" sz="2200" dirty="0" err="1"/>
              <a:t>Supply</a:t>
            </a:r>
            <a:r>
              <a:rPr lang="it-IT" sz="2200" dirty="0"/>
              <a:t> Side </a:t>
            </a:r>
            <a:r>
              <a:rPr lang="it-IT" sz="2200" dirty="0" err="1"/>
              <a:t>Platform</a:t>
            </a:r>
            <a:r>
              <a:rPr lang="it-IT" sz="2200" dirty="0"/>
              <a:t>) → offerta spazi da parte degli editori.</a:t>
            </a:r>
          </a:p>
          <a:p>
            <a:pPr algn="ctr"/>
            <a:endParaRPr lang="it-IT" sz="2200" dirty="0"/>
          </a:p>
          <a:p>
            <a:pPr algn="ctr"/>
            <a:r>
              <a:rPr lang="it-IT" sz="2200" b="1" dirty="0"/>
              <a:t>Ad Exchange </a:t>
            </a:r>
            <a:r>
              <a:rPr lang="it-IT" sz="2200" dirty="0"/>
              <a:t>→ incontro domanda/offerta, anche tramite Real Time </a:t>
            </a:r>
            <a:r>
              <a:rPr lang="it-IT" sz="2200" dirty="0" err="1"/>
              <a:t>Bidding</a:t>
            </a:r>
            <a:r>
              <a:rPr lang="it-IT" sz="2200" dirty="0"/>
              <a:t>.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14506671-6B5F-5E3E-AA13-491D77A5C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8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09F358-9E8E-9C63-6061-B053269E0F80}"/>
              </a:ext>
            </a:extLst>
          </p:cNvPr>
          <p:cNvSpPr txBox="1"/>
          <p:nvPr/>
        </p:nvSpPr>
        <p:spPr>
          <a:xfrm>
            <a:off x="563458" y="1738997"/>
            <a:ext cx="515512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Acquisto automatizzato di spazi pubblicitari basato su granularità e automazione.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Granularità: ottimizzazione dettagliata grazie ai dati.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Automazione: macchina prende decisioni operative, uomo si concentra sul strategico.</a:t>
            </a:r>
          </a:p>
        </p:txBody>
      </p:sp>
    </p:spTree>
    <p:extLst>
      <p:ext uri="{BB962C8B-B14F-4D97-AF65-F5344CB8AC3E}">
        <p14:creationId xmlns:p14="http://schemas.microsoft.com/office/powerpoint/2010/main" val="3962388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9CD8F-C430-57B7-4D32-DBE837A3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780" y="347694"/>
            <a:ext cx="10805160" cy="1327606"/>
          </a:xfrm>
        </p:spPr>
        <p:txBody>
          <a:bodyPr>
            <a:normAutofit/>
          </a:bodyPr>
          <a:lstStyle/>
          <a:p>
            <a:r>
              <a:rPr lang="it-IT" sz="2400" b="1"/>
              <a:t>Vantaggi principali della pubblicità digitale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E1A9414-7151-564C-E9AE-2A68332C16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7155" y="1610018"/>
            <a:ext cx="3191569" cy="1884265"/>
          </a:xfrm>
        </p:spPr>
        <p:txBody>
          <a:bodyPr>
            <a:noAutofit/>
          </a:bodyPr>
          <a:lstStyle/>
          <a:p>
            <a:pPr algn="ctr"/>
            <a:r>
              <a:rPr lang="it-IT"/>
              <a:t>Budget aumentabile o riducibile quasi in tempo reale.</a:t>
            </a:r>
          </a:p>
          <a:p>
            <a:pPr algn="ctr"/>
            <a:r>
              <a:rPr lang="it-IT"/>
              <a:t>Possibilità di correggere errori o modificare messaggi.</a:t>
            </a:r>
          </a:p>
          <a:p>
            <a:pPr algn="ctr"/>
            <a:r>
              <a:rPr lang="it-IT"/>
              <a:t>Test di strategia su piccole campagne prima di investire in grande.</a:t>
            </a:r>
          </a:p>
          <a:p>
            <a:pPr algn="ctr"/>
            <a:r>
              <a:rPr lang="it-IT"/>
              <a:t>Supporto di algoritmi per ottimizzazione (A/B testing).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17F13C-7EF2-F8B6-EB06-D7F11AA491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952088"/>
            <a:ext cx="3474720" cy="468804"/>
          </a:xfrm>
        </p:spPr>
        <p:txBody>
          <a:bodyPr/>
          <a:lstStyle/>
          <a:p>
            <a:pPr algn="ctr"/>
            <a:r>
              <a:rPr lang="it-IT"/>
              <a:t>Flessibilità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DCEC036-C94B-EEEC-3FA6-C0868CD5A41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35149" y="1698871"/>
            <a:ext cx="3571089" cy="1884265"/>
          </a:xfrm>
        </p:spPr>
        <p:txBody>
          <a:bodyPr>
            <a:noAutofit/>
          </a:bodyPr>
          <a:lstStyle/>
          <a:p>
            <a:pPr algn="ctr"/>
            <a:r>
              <a:rPr lang="it-IT"/>
              <a:t>Possibilità di indirizzare messaggi a utenti con caratteristiche specifiche.</a:t>
            </a:r>
          </a:p>
          <a:p>
            <a:pPr algn="ctr"/>
            <a:r>
              <a:rPr lang="it-IT"/>
              <a:t>Cookie e registrazioni su piattaforme (Google, Facebook) aumentano la precisione.</a:t>
            </a:r>
          </a:p>
          <a:p>
            <a:pPr algn="ctr"/>
            <a:r>
              <a:rPr lang="it-IT"/>
              <a:t>Algoritmi attuali prevedono azioni probabili degli utenti → ottimizzazione conversioni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8A0AE60D-D4B0-300C-D4E8-F1D600889F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8336" y="996160"/>
            <a:ext cx="3474720" cy="424732"/>
          </a:xfrm>
        </p:spPr>
        <p:txBody>
          <a:bodyPr/>
          <a:lstStyle/>
          <a:p>
            <a:r>
              <a:rPr lang="it-IT"/>
              <a:t>Targeting preciso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D8387A23-3422-CB74-9252-8DEE40DDA60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498080" y="1420892"/>
            <a:ext cx="4548059" cy="4207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dirty="0"/>
              <a:t>Strumenti principali:</a:t>
            </a:r>
          </a:p>
          <a:p>
            <a:pPr algn="ctr"/>
            <a:r>
              <a:rPr lang="it-IT" dirty="0"/>
              <a:t>URL </a:t>
            </a:r>
            <a:r>
              <a:rPr lang="it-IT" dirty="0" err="1"/>
              <a:t>parametrizzati</a:t>
            </a:r>
            <a:r>
              <a:rPr lang="it-IT" dirty="0"/>
              <a:t> / UTM → raccolgono dati su traffico e performance.</a:t>
            </a:r>
          </a:p>
          <a:p>
            <a:pPr marL="0" indent="0" algn="ctr">
              <a:buNone/>
            </a:pPr>
            <a:r>
              <a:rPr lang="it-IT" dirty="0"/>
              <a:t>Parametri principali:</a:t>
            </a:r>
          </a:p>
          <a:p>
            <a:pPr algn="ctr"/>
            <a:r>
              <a:rPr lang="it-IT" dirty="0"/>
              <a:t>source → origine traffico</a:t>
            </a:r>
          </a:p>
          <a:p>
            <a:pPr algn="ctr"/>
            <a:r>
              <a:rPr lang="it-IT" dirty="0"/>
              <a:t>medium → mezzo usato</a:t>
            </a:r>
          </a:p>
          <a:p>
            <a:pPr algn="ctr"/>
            <a:r>
              <a:rPr lang="it-IT" dirty="0" err="1"/>
              <a:t>campaign</a:t>
            </a:r>
            <a:r>
              <a:rPr lang="it-IT" dirty="0"/>
              <a:t> → identificazione campagna</a:t>
            </a:r>
          </a:p>
          <a:p>
            <a:pPr algn="ctr"/>
            <a:r>
              <a:rPr lang="it-IT" dirty="0" err="1"/>
              <a:t>term</a:t>
            </a:r>
            <a:r>
              <a:rPr lang="it-IT" dirty="0"/>
              <a:t> → parola chiave (per </a:t>
            </a:r>
            <a:r>
              <a:rPr lang="it-IT" dirty="0" err="1"/>
              <a:t>paid</a:t>
            </a:r>
            <a:r>
              <a:rPr lang="it-IT" dirty="0"/>
              <a:t> search)</a:t>
            </a:r>
          </a:p>
          <a:p>
            <a:pPr algn="ctr"/>
            <a:r>
              <a:rPr lang="it-IT" dirty="0"/>
              <a:t>content → distingue link o creatività diverse</a:t>
            </a:r>
          </a:p>
          <a:p>
            <a:pPr algn="ctr"/>
            <a:r>
              <a:rPr lang="it-IT" dirty="0"/>
              <a:t>Pixel e SDK → monitorano le azioni degli utenti.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9B22BEF-656E-CA4E-8FD7-83122312A3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98080" y="986349"/>
            <a:ext cx="5082695" cy="2586976"/>
          </a:xfrm>
        </p:spPr>
        <p:txBody>
          <a:bodyPr/>
          <a:lstStyle/>
          <a:p>
            <a:r>
              <a:rPr lang="it-IT"/>
              <a:t>Tracciamento del customer journey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A7330E-039B-052F-7177-83FC430F5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4484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6e0ad8bcb937777a496f4378509b82b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3afd91b9dddacb5807afd727ccca0e2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EB3614-7362-40D8-972D-09A1979DDD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DFBB65-1452-40E8-AE26-DB6A4D9AC261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3F38F8D2-BD9B-46ED-B6DA-C4D6B9B98B9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68</Slides>
  <Notes>7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68</vt:i4>
      </vt:variant>
    </vt:vector>
  </HeadingPairs>
  <TitlesOfParts>
    <vt:vector size="69" baseType="lpstr">
      <vt:lpstr>ModernClassicBlock-3</vt:lpstr>
      <vt:lpstr>Presentazione standard di PowerPoint</vt:lpstr>
      <vt:lpstr>Digital Marketing Strategy</vt:lpstr>
      <vt:lpstr>Capitolo 8 </vt:lpstr>
      <vt:lpstr>8.1 Il Digital Media Planning e le sue caratteristiche</vt:lpstr>
      <vt:lpstr>Media Planning vs Media Buying</vt:lpstr>
      <vt:lpstr>Importanza del digitale</vt:lpstr>
      <vt:lpstr>Effetti del digitale sulla pubblicità</vt:lpstr>
      <vt:lpstr>Programmatic Buying</vt:lpstr>
      <vt:lpstr>Vantaggi principali della pubblicità digitale</vt:lpstr>
      <vt:lpstr>Sintesi dei benefici digital</vt:lpstr>
      <vt:lpstr>Strumenti di tracking avanzati e problematiche digitali</vt:lpstr>
      <vt:lpstr>Pixel e SDK</vt:lpstr>
      <vt:lpstr>Problemi e criticità del digitale</vt:lpstr>
      <vt:lpstr>Soluzioni</vt:lpstr>
      <vt:lpstr>Privacy e protezione dati</vt:lpstr>
      <vt:lpstr>Implicazioni strategiche</vt:lpstr>
      <vt:lpstr>8.2 Il processo di strutturazione del media plan</vt:lpstr>
      <vt:lpstr>Presentazione standard di PowerPoint</vt:lpstr>
      <vt:lpstr>Presentazione standard di PowerPoint</vt:lpstr>
      <vt:lpstr>Presentazione standard di PowerPoint</vt:lpstr>
      <vt:lpstr>Analisi dei mezzi</vt:lpstr>
      <vt:lpstr>Fruizione degli utenti</vt:lpstr>
      <vt:lpstr>Modi di utilizzo dei mezzi</vt:lpstr>
      <vt:lpstr>Analisi dei competitor</vt:lpstr>
      <vt:lpstr>Presentazione standard di PowerPoint</vt:lpstr>
      <vt:lpstr>Presentazione standard di PowerPoint</vt:lpstr>
      <vt:lpstr>Awareness</vt:lpstr>
      <vt:lpstr>Consideration</vt:lpstr>
      <vt:lpstr>Conversion</vt:lpstr>
      <vt:lpstr>Presentazione standard di PowerPoint</vt:lpstr>
      <vt:lpstr>Esempi pratici:</vt:lpstr>
      <vt:lpstr>Prodotto o servizio</vt:lpstr>
      <vt:lpstr>Creatività e formato</vt:lpstr>
      <vt:lpstr>Target</vt:lpstr>
      <vt:lpstr>Sintesi della scelta del media mix</vt:lpstr>
      <vt:lpstr>Presentazione standard di PowerPoint</vt:lpstr>
      <vt:lpstr>Contenuti principali</vt:lpstr>
      <vt:lpstr>Presentazione standard di PowerPoint</vt:lpstr>
      <vt:lpstr>Presentazione standard di PowerPoint</vt:lpstr>
      <vt:lpstr>Presentazione standard di PowerPoint</vt:lpstr>
      <vt:lpstr>Modalità di acquisto</vt:lpstr>
      <vt:lpstr>Presentazione standard di PowerPoint</vt:lpstr>
      <vt:lpstr>Fase di apprendimento</vt:lpstr>
      <vt:lpstr>Presentazione standard di PowerPoint</vt:lpstr>
      <vt:lpstr>Analisi dei KPI</vt:lpstr>
      <vt:lpstr>Analisi avanzata: studi di lift</vt:lpstr>
      <vt:lpstr>Presentazione standard di PowerPoint</vt:lpstr>
      <vt:lpstr>8.3 I principali                                                                                     media digitali</vt:lpstr>
      <vt:lpstr>8.3.1 Canali Social Media</vt:lpstr>
      <vt:lpstr>Principali piattaforme in Italia</vt:lpstr>
      <vt:lpstr>Formati pubblicitari principali</vt:lpstr>
      <vt:lpstr>8.3.2 Display Advertising</vt:lpstr>
      <vt:lpstr>8.3.3 Native Advertising</vt:lpstr>
      <vt:lpstr>Categorie principali</vt:lpstr>
      <vt:lpstr>8.3.4 Search Advertising</vt:lpstr>
      <vt:lpstr>Caratteristiche principali del Search Advertising</vt:lpstr>
      <vt:lpstr>Tipologie di corrispondenza delle keyword</vt:lpstr>
      <vt:lpstr>Presentazione standard di PowerPoint</vt:lpstr>
      <vt:lpstr>8.3.5 Audio Advertising</vt:lpstr>
      <vt:lpstr>Modalità di fruizione</vt:lpstr>
      <vt:lpstr>Vantaggi</vt:lpstr>
      <vt:lpstr>8.3.6 Addressable TV</vt:lpstr>
      <vt:lpstr>Presentazione standard di PowerPoint</vt:lpstr>
      <vt:lpstr>8.3.7 Proximity Marketing</vt:lpstr>
      <vt:lpstr>Modalità di utilizzo</vt:lpstr>
      <vt:lpstr>Presentazione standard di PowerPoint</vt:lpstr>
      <vt:lpstr>Approfondimenti e letture</vt:lpstr>
      <vt:lpstr>Approfondimenti e letture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AGGIUNGERE IL TITOLO </dc:title>
  <dc:creator>Giulia Santinelli</dc:creator>
  <cp:lastModifiedBy>Giulia Santinelli</cp:lastModifiedBy>
  <cp:revision>34</cp:revision>
  <dcterms:created xsi:type="dcterms:W3CDTF">2025-08-13T16:22:50Z</dcterms:created>
  <dcterms:modified xsi:type="dcterms:W3CDTF">2025-09-25T16:34:35Z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