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0" r:id="rId2"/>
    <p:sldId id="259" r:id="rId3"/>
    <p:sldId id="265" r:id="rId4"/>
    <p:sldId id="271" r:id="rId5"/>
    <p:sldId id="272" r:id="rId6"/>
    <p:sldId id="273" r:id="rId7"/>
    <p:sldId id="274" r:id="rId8"/>
    <p:sldId id="275" r:id="rId9"/>
    <p:sldId id="277" r:id="rId10"/>
    <p:sldId id="270" r:id="rId11"/>
    <p:sldId id="278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/>
    <p:restoredTop sz="86019"/>
  </p:normalViewPr>
  <p:slideViewPr>
    <p:cSldViewPr snapToGrid="0">
      <p:cViewPr varScale="1">
        <p:scale>
          <a:sx n="74" d="100"/>
          <a:sy n="74" d="100"/>
        </p:scale>
        <p:origin x="1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23CE9-0C00-4743-939C-6B4DFE2911B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B8168-0A4E-134F-9530-FEA8D260790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13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B841E6-D9DA-06CF-24CE-41C3AA7DA1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EB9BCFD-7E38-F12B-E998-B4BB4F4044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4C504D-8F6E-E0A0-7206-956FB13EF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ECD63-BE0E-2142-B86E-310A94C6B5E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351F0F-A475-EA1D-EA20-31E0ECC42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651A64-4096-3E9E-6ADF-94B667CD1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81E2-2E37-EB4E-97B8-CF11A54DF60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39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D83CDC-4453-4A5E-C82B-C1FF0377A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0C1E878-D2C0-F341-FAAD-1136A5EA6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DE44D4D-86B7-3A82-18DA-CCC025DD6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ECD63-BE0E-2142-B86E-310A94C6B5E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DD010E-AC57-1478-C5D7-5545C82F8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2D1308-A545-B1A2-4646-E1A3435F7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81E2-2E37-EB4E-97B8-CF11A54DF60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43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E9C4620-2308-769C-12A6-1956AA2EEE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78B955E-8BC4-5507-6EC0-62AC54A211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17107DE-5C9B-EB74-03EC-8A4E63F59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ECD63-BE0E-2142-B86E-310A94C6B5E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C7C25A3-46E8-CE0C-8B36-97DEE2900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01A8A7C-F752-F1DC-0830-4C9C144EB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81E2-2E37-EB4E-97B8-CF11A54DF60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71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B378AD-0EC6-5684-A59A-69D0B2288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218894-DC3B-C01E-D718-2CC06B1E0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9166298-FF51-27CC-6058-587EAAF6B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ECD63-BE0E-2142-B86E-310A94C6B5E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76213DB-97CF-3F7F-0807-DB55A3331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83AD30-F950-F682-BBD8-1EC5FEF98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81E2-2E37-EB4E-97B8-CF11A54DF60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525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31868A-86ED-3301-1509-87D3FC4F8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CCA5D56-4E07-3818-D2B8-138358453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5C20A11-C5E6-D70A-786D-182C6F78D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ECD63-BE0E-2142-B86E-310A94C6B5E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A39FAC-5FD3-577C-E3A5-614A26B5F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ED2E9B3-E21E-083A-6487-BC14BD21E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81E2-2E37-EB4E-97B8-CF11A54DF60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85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A76227-2F12-6F29-8471-9F7A4D53F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A1196F-2AC2-8E30-8FA4-D3E71C9A5B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4953B6C-5D4C-3573-B938-E78314B42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22D7FC1-892D-6B1D-998D-EA5CE8A2F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ECD63-BE0E-2142-B86E-310A94C6B5E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DE49D30-3052-6BD4-0D0B-B91E15613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D7B7C2B-61EC-CE52-D1F3-CF4883676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81E2-2E37-EB4E-97B8-CF11A54DF60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103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BF3897-89C6-60F6-1F4D-422C53F1F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7D01FE-75D7-BE2E-E706-C037847AF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ACC09A5-13D8-A834-C6D4-83AF2841E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3767441-247A-48ED-3DF8-86FC034490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0CE1055-EC90-1DA9-96C4-ADBC4151EF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085C20A-E720-7BD7-0630-DBD0B4FCE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ECD63-BE0E-2142-B86E-310A94C6B5E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6E8C6D0-626F-082C-FB90-BFBA6139D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80D3347-1945-A19E-4996-0A3C2F575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81E2-2E37-EB4E-97B8-CF11A54DF60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83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707A07-BBB5-F6B6-1C00-E960CAB6F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8ADB7EE-D7DE-A683-1A34-5B79CEC21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ECD63-BE0E-2142-B86E-310A94C6B5E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AE6903E-B6F0-6F3B-FBDF-9146D2268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165678F-4FCB-E64C-9EDE-89768F665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81E2-2E37-EB4E-97B8-CF11A54DF60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46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A91CA0A-4BD2-2EBE-599B-DCBD35C39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ECD63-BE0E-2142-B86E-310A94C6B5E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6718EEA-DFEE-739C-CA19-1CDF5482F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C2D139A-AE00-4E27-649F-5A1E8D89B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81E2-2E37-EB4E-97B8-CF11A54DF60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84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D18497-B35A-99B2-F1A1-5091F1029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E79F07-7AFA-C668-285E-321D85283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7079A17-7484-B4B4-1017-0D218B52C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9105BAD-9865-3972-FD90-A3781AD67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ECD63-BE0E-2142-B86E-310A94C6B5E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F8B55AD-F312-8590-506D-05A08772C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7465FFB-6663-FF6C-7866-4056C8E6B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81E2-2E37-EB4E-97B8-CF11A54DF60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796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499EB0-13BB-FF23-04B8-EE246481D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9856849-18C2-2155-824E-C3BC61F5DD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A579892-09E3-6BCE-CB8C-0C1BCD2632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90A5A1A-CE45-0572-B74F-7E99FA7F7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ECD63-BE0E-2142-B86E-310A94C6B5E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862D94D-9718-9A8F-2250-BFA551910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80E00C-79C0-7FED-0608-EE0A13B6B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81E2-2E37-EB4E-97B8-CF11A54DF60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54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38704F4-36EF-F57D-ADDF-05EE0B40A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3C6F225-E4D3-F709-1CFD-0DF5E59C4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377204-64C3-171B-4A4E-E8B5EC0CC0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ECD63-BE0E-2142-B86E-310A94C6B5E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AAFC06-EC39-1B8A-CD2B-A54092713A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75ED72-19DF-818A-72AC-D89F2A1876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D81E2-2E37-EB4E-97B8-CF11A54DF60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08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lar.googl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698CEF4-8D49-8978-F376-C3938D619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Come </a:t>
            </a:r>
            <a:r>
              <a:rPr lang="en-GB" dirty="0" err="1">
                <a:solidFill>
                  <a:srgbClr val="FFFFFF"/>
                </a:solidFill>
              </a:rPr>
              <a:t>scrivere</a:t>
            </a:r>
            <a:r>
              <a:rPr lang="en-GB" dirty="0">
                <a:solidFill>
                  <a:srgbClr val="FFFFFF"/>
                </a:solidFill>
              </a:rPr>
              <a:t> un </a:t>
            </a:r>
            <a:r>
              <a:rPr lang="en-GB" dirty="0" err="1">
                <a:solidFill>
                  <a:srgbClr val="FFFFFF"/>
                </a:solidFill>
              </a:rPr>
              <a:t>articolo</a:t>
            </a:r>
            <a:r>
              <a:rPr lang="en-GB" dirty="0">
                <a:solidFill>
                  <a:srgbClr val="FFFFFF"/>
                </a:solidFill>
              </a:rPr>
              <a:t> </a:t>
            </a:r>
            <a:r>
              <a:rPr lang="en-GB" dirty="0" err="1">
                <a:solidFill>
                  <a:srgbClr val="FFFFFF"/>
                </a:solidFill>
              </a:rPr>
              <a:t>accademico</a:t>
            </a:r>
            <a:br>
              <a:rPr lang="en-GB" dirty="0">
                <a:solidFill>
                  <a:srgbClr val="FFFFFF"/>
                </a:solidFill>
              </a:rPr>
            </a:br>
            <a:r>
              <a:rPr lang="en-GB" dirty="0">
                <a:solidFill>
                  <a:srgbClr val="FFFFFF"/>
                </a:solidFill>
              </a:rPr>
              <a:t>(</a:t>
            </a:r>
            <a:r>
              <a:rPr lang="en-GB" i="1" dirty="0">
                <a:solidFill>
                  <a:srgbClr val="FFFFFF"/>
                </a:solidFill>
              </a:rPr>
              <a:t>paper</a:t>
            </a:r>
            <a:r>
              <a:rPr lang="en-GB" dirty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6A2C5C-28AA-4461-61F9-3F1598895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72" y="319088"/>
            <a:ext cx="7638041" cy="6219824"/>
          </a:xfrm>
        </p:spPr>
        <p:txBody>
          <a:bodyPr anchor="ctr">
            <a:normAutofit/>
          </a:bodyPr>
          <a:lstStyle/>
          <a:p>
            <a:r>
              <a:rPr lang="it-IT" sz="2400" dirty="0"/>
              <a:t>Parte dell’attiva di ricerca sta proprio nella divulgazione dei risultati ottenuti. Per far ciò, è necessario restituire tutti i dettagli della propria ricerca all’interno di un </a:t>
            </a:r>
            <a:r>
              <a:rPr lang="it-IT" sz="2400" b="1" dirty="0"/>
              <a:t>report di ricerca </a:t>
            </a:r>
            <a:r>
              <a:rPr lang="it-IT" sz="2400" dirty="0"/>
              <a:t>che può assumere la forma di articolo accademico, libro, tesi di laurea, </a:t>
            </a:r>
            <a:r>
              <a:rPr lang="it-IT" sz="2400" dirty="0" err="1"/>
              <a:t>ecc</a:t>
            </a:r>
            <a:r>
              <a:rPr lang="it-IT" sz="2400" dirty="0"/>
              <a:t>… a seconda del contesto. </a:t>
            </a:r>
          </a:p>
          <a:p>
            <a:r>
              <a:rPr lang="it-IT" sz="2400" dirty="0"/>
              <a:t>In questo corso, ci focalizzeremo sulla corretta redazione di un articolo accademico, vedendo nel dettaglio la sua </a:t>
            </a:r>
            <a:r>
              <a:rPr lang="it-IT" sz="2400" b="1" dirty="0"/>
              <a:t>struttura</a:t>
            </a:r>
            <a:r>
              <a:rPr lang="it-IT" sz="2400" dirty="0"/>
              <a:t> e come esporre correttamente i contenuti di tutte le sue parti.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97662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FA8244-7E7B-DAB4-EBE1-45EC63B6C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540" y="2208360"/>
            <a:ext cx="4442108" cy="2219059"/>
          </a:xfrm>
        </p:spPr>
        <p:txBody>
          <a:bodyPr>
            <a:normAutofit/>
          </a:bodyPr>
          <a:lstStyle/>
          <a:p>
            <a:r>
              <a:rPr lang="en-GB" sz="5400" dirty="0" err="1"/>
              <a:t>Formattazione</a:t>
            </a:r>
            <a:endParaRPr lang="en-GB" sz="54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41AB51-6EBB-D21D-85FF-37A0FE002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1086928"/>
            <a:ext cx="6224335" cy="5431536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it-IT" sz="2400" dirty="0"/>
              <a:t>Esistono diversi stili di formattazione e ogni area scientifica solitamente preferisce uno stile ad un altro. Nelle </a:t>
            </a:r>
            <a:r>
              <a:rPr lang="it-IT" sz="2400" b="1" dirty="0"/>
              <a:t>scienze sociali </a:t>
            </a:r>
            <a:r>
              <a:rPr lang="it-IT" sz="2400" dirty="0"/>
              <a:t>lo stile di citazione più utilizzato è lo </a:t>
            </a:r>
            <a:r>
              <a:rPr lang="it-IT" sz="2400" b="1" dirty="0"/>
              <a:t>stile APA</a:t>
            </a:r>
            <a:r>
              <a:rPr lang="it-IT" sz="2400" dirty="0"/>
              <a:t>: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(Bortoletto, 2017) </a:t>
            </a:r>
            <a:r>
              <a:rPr lang="it-IT" sz="2400" b="1" i="1" dirty="0">
                <a:solidFill>
                  <a:schemeClr val="accent2"/>
                </a:solidFill>
              </a:rPr>
              <a:t>nel testo</a:t>
            </a: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Bortoletto (2017). </a:t>
            </a:r>
            <a:r>
              <a:rPr lang="it-IT" sz="2400" dirty="0" err="1"/>
              <a:t>Participatory</a:t>
            </a:r>
            <a:r>
              <a:rPr lang="it-IT" sz="2400" dirty="0"/>
              <a:t> Action </a:t>
            </a:r>
            <a:r>
              <a:rPr lang="it-IT" sz="2400" dirty="0" err="1"/>
              <a:t>Research</a:t>
            </a:r>
            <a:r>
              <a:rPr lang="it-IT" sz="2400" dirty="0"/>
              <a:t> In Local Development: An </a:t>
            </a:r>
            <a:r>
              <a:rPr lang="it-IT" sz="2400" dirty="0" err="1"/>
              <a:t>Opportunity</a:t>
            </a:r>
            <a:r>
              <a:rPr lang="it-IT" sz="2400" dirty="0"/>
              <a:t> For Social Work. </a:t>
            </a:r>
            <a:r>
              <a:rPr lang="it-IT" sz="2400" i="1" dirty="0" err="1"/>
              <a:t>European</a:t>
            </a:r>
            <a:r>
              <a:rPr lang="it-IT" sz="2400" i="1" dirty="0"/>
              <a:t> Journal of Social Work</a:t>
            </a:r>
            <a:r>
              <a:rPr lang="it-IT" sz="2400" dirty="0"/>
              <a:t>, 20:4, 484-496.</a:t>
            </a:r>
          </a:p>
          <a:p>
            <a:pPr marL="0" indent="0" algn="just">
              <a:buNone/>
            </a:pPr>
            <a:r>
              <a:rPr lang="it-IT" sz="2400" dirty="0"/>
              <a:t>DOI: 10.1080/13691457.2016.1188770 </a:t>
            </a:r>
            <a:r>
              <a:rPr lang="it-IT" sz="2400" b="1" i="1" dirty="0">
                <a:solidFill>
                  <a:schemeClr val="accent2"/>
                </a:solidFill>
              </a:rPr>
              <a:t>in bibliografia</a:t>
            </a:r>
          </a:p>
          <a:p>
            <a:pPr marL="0" indent="0" algn="just">
              <a:buNone/>
            </a:pPr>
            <a:br>
              <a:rPr lang="it-IT" sz="2400" dirty="0"/>
            </a:b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099354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698CEF4-8D49-8978-F376-C3938D619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788" y="1308847"/>
            <a:ext cx="3200400" cy="2193477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Literature</a:t>
            </a:r>
            <a:br>
              <a:rPr lang="en-GB" b="1" dirty="0">
                <a:solidFill>
                  <a:srgbClr val="FFFFFF"/>
                </a:solidFill>
              </a:rPr>
            </a:br>
            <a:r>
              <a:rPr lang="en-GB" b="1" dirty="0">
                <a:solidFill>
                  <a:srgbClr val="FFFFFF"/>
                </a:solidFill>
              </a:rPr>
              <a:t>Review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6A2C5C-28AA-4461-61F9-3F1598895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955" y="319087"/>
            <a:ext cx="7492105" cy="62198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400" dirty="0"/>
              <a:t>Vai al link </a:t>
            </a:r>
            <a:r>
              <a:rPr lang="it-IT" sz="2400" dirty="0">
                <a:hlinkClick r:id="rId2"/>
              </a:rPr>
              <a:t>https://scholar.google.com/</a:t>
            </a: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Seleziona alcuni articoli (3-5) utili per la redazione del tuo </a:t>
            </a:r>
            <a:r>
              <a:rPr lang="it-IT" sz="2400" i="1" dirty="0"/>
              <a:t>project work </a:t>
            </a:r>
            <a:r>
              <a:rPr lang="it-IT" sz="2400" dirty="0"/>
              <a:t>utilizzando il motore di ricerca </a:t>
            </a:r>
            <a:r>
              <a:rPr lang="it-IT" sz="2400" b="1" dirty="0"/>
              <a:t>Google </a:t>
            </a:r>
            <a:r>
              <a:rPr lang="it-IT" sz="2400" b="1" dirty="0" err="1"/>
              <a:t>Scholar</a:t>
            </a:r>
            <a:r>
              <a:rPr lang="it-IT" sz="2400" b="1" dirty="0"/>
              <a:t>.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Fai attenzione che gli articoli selezionati siano quanto più fedeli alla struttura classica dell’articolo, come appena visto in aula.</a:t>
            </a:r>
            <a:endParaRPr lang="en-GB" sz="2400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41318B5C-9CDC-9B73-E947-EAB86A5E663A}"/>
              </a:ext>
            </a:extLst>
          </p:cNvPr>
          <p:cNvSpPr txBox="1">
            <a:spLocks/>
          </p:cNvSpPr>
          <p:nvPr/>
        </p:nvSpPr>
        <p:spPr>
          <a:xfrm>
            <a:off x="390661" y="3014001"/>
            <a:ext cx="3200400" cy="2193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rgbClr val="FFFFFF"/>
                </a:solidFill>
              </a:rPr>
              <a:t>Google </a:t>
            </a:r>
          </a:p>
          <a:p>
            <a:r>
              <a:rPr lang="en-GB" b="1" dirty="0">
                <a:solidFill>
                  <a:srgbClr val="FFFFFF"/>
                </a:solidFill>
              </a:rPr>
              <a:t>Scholar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06808BC3-62A1-BBA6-7C2F-6A55AAC4C786}"/>
              </a:ext>
            </a:extLst>
          </p:cNvPr>
          <p:cNvSpPr txBox="1">
            <a:spLocks/>
          </p:cNvSpPr>
          <p:nvPr/>
        </p:nvSpPr>
        <p:spPr>
          <a:xfrm>
            <a:off x="439543" y="2631563"/>
            <a:ext cx="1492773" cy="11640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FFFFFF"/>
                </a:solidFill>
              </a:rPr>
              <a:t>con</a:t>
            </a:r>
          </a:p>
        </p:txBody>
      </p:sp>
    </p:spTree>
    <p:extLst>
      <p:ext uri="{BB962C8B-B14F-4D97-AF65-F5344CB8AC3E}">
        <p14:creationId xmlns:p14="http://schemas.microsoft.com/office/powerpoint/2010/main" val="1126209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80E2F7E-50D6-0FAA-9B5F-80EE53B62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GB" sz="5400" b="1" dirty="0" err="1"/>
              <a:t>Elementi</a:t>
            </a:r>
            <a:br>
              <a:rPr lang="en-GB" sz="5400" b="1" dirty="0"/>
            </a:br>
            <a:r>
              <a:rPr lang="en-GB" sz="5400" b="1" dirty="0" err="1"/>
              <a:t>chiave</a:t>
            </a:r>
            <a:endParaRPr lang="en-GB" sz="5400" b="1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96AD9EA-C168-DD9D-E6F2-763D965A8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9804" y="1621766"/>
            <a:ext cx="6661030" cy="343331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3200" dirty="0"/>
              <a:t>Abstract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200" dirty="0"/>
              <a:t>Introduzione 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200" dirty="0"/>
              <a:t>Metodologia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200" dirty="0"/>
              <a:t>Risultati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200" dirty="0"/>
              <a:t>Conclusioni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200" dirty="0"/>
              <a:t>Bibliografia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200" dirty="0"/>
              <a:t>Appendici</a:t>
            </a:r>
          </a:p>
        </p:txBody>
      </p:sp>
    </p:spTree>
    <p:extLst>
      <p:ext uri="{BB962C8B-B14F-4D97-AF65-F5344CB8AC3E}">
        <p14:creationId xmlns:p14="http://schemas.microsoft.com/office/powerpoint/2010/main" val="3587782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F4BBC73-1013-D4EE-C0BA-BD13403E2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GB" sz="5400" dirty="0"/>
              <a:t>Abstract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CAB519-0AC9-2E6C-97BD-A449745D2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5"/>
            <a:ext cx="10986904" cy="4519266"/>
          </a:xfrm>
        </p:spPr>
        <p:txBody>
          <a:bodyPr anchor="t">
            <a:noAutofit/>
          </a:bodyPr>
          <a:lstStyle/>
          <a:p>
            <a:r>
              <a:rPr lang="it-IT" dirty="0"/>
              <a:t>È la prima sezione dell’articolo</a:t>
            </a:r>
          </a:p>
          <a:p>
            <a:r>
              <a:rPr lang="it-IT" dirty="0"/>
              <a:t>Circa 300 parole</a:t>
            </a:r>
          </a:p>
          <a:p>
            <a:r>
              <a:rPr lang="it-IT" dirty="0"/>
              <a:t>Riassume brevemente ipotesi di partenza, sviluppo e risultati della ricerca </a:t>
            </a:r>
          </a:p>
          <a:p>
            <a:r>
              <a:rPr lang="it-IT" dirty="0"/>
              <a:t>Spesso è seguito da 3-5 keyword che aiutano ad identificare i principali argomenti trattati</a:t>
            </a:r>
          </a:p>
          <a:p>
            <a:r>
              <a:rPr lang="it-IT" dirty="0"/>
              <a:t>È importante riuscire a dare </a:t>
            </a:r>
            <a:r>
              <a:rPr lang="it-IT" b="1" dirty="0"/>
              <a:t>un’idea chiara </a:t>
            </a:r>
            <a:r>
              <a:rPr lang="it-IT" dirty="0"/>
              <a:t>del nostro lavoro di ricerca anche </a:t>
            </a:r>
            <a:r>
              <a:rPr lang="it-IT" b="1" dirty="0"/>
              <a:t>in poche righe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8181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F4BBC73-1013-D4EE-C0BA-BD13403E2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GB" sz="5400" dirty="0" err="1"/>
              <a:t>Introduzione</a:t>
            </a:r>
            <a:endParaRPr lang="en-GB" sz="5400" dirty="0"/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CAB519-0AC9-2E6C-97BD-A449745D2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5"/>
            <a:ext cx="10986904" cy="3035523"/>
          </a:xfrm>
        </p:spPr>
        <p:txBody>
          <a:bodyPr anchor="t">
            <a:normAutofit/>
          </a:bodyPr>
          <a:lstStyle/>
          <a:p>
            <a:r>
              <a:rPr lang="it-IT" dirty="0"/>
              <a:t>Include le premesse alla ricerca</a:t>
            </a:r>
          </a:p>
          <a:p>
            <a:r>
              <a:rPr lang="it-IT" dirty="0"/>
              <a:t>In questa sezione l’autore definisce il </a:t>
            </a:r>
            <a:r>
              <a:rPr lang="it-IT" b="1" dirty="0"/>
              <a:t>quadro teorico </a:t>
            </a:r>
            <a:r>
              <a:rPr lang="it-IT" dirty="0"/>
              <a:t>di partenza e le </a:t>
            </a:r>
            <a:r>
              <a:rPr lang="it-IT" b="1" dirty="0"/>
              <a:t>ipotesi</a:t>
            </a:r>
            <a:r>
              <a:rPr lang="it-IT" dirty="0"/>
              <a:t> di ricerca</a:t>
            </a:r>
          </a:p>
          <a:p>
            <a:r>
              <a:rPr lang="it-IT" dirty="0"/>
              <a:t>Include spesso anche la </a:t>
            </a:r>
            <a:r>
              <a:rPr lang="it-IT" i="1" dirty="0"/>
              <a:t>literature review</a:t>
            </a:r>
            <a:r>
              <a:rPr lang="it-IT" dirty="0"/>
              <a:t> (revisione bibliografica)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3049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F4BBC73-1013-D4EE-C0BA-BD13403E2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GB" sz="5400" dirty="0" err="1"/>
              <a:t>Metodologia</a:t>
            </a:r>
            <a:endParaRPr lang="en-GB" sz="5400" dirty="0"/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CAB519-0AC9-2E6C-97BD-A449745D2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5"/>
            <a:ext cx="10986904" cy="426047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it-IT" dirty="0"/>
              <a:t>Questa sezione si sofferma sulla descrizione dettagliata di: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b="1" dirty="0"/>
              <a:t>Disegno di ricerca </a:t>
            </a:r>
            <a:r>
              <a:rPr lang="it-IT" dirty="0"/>
              <a:t>(</a:t>
            </a:r>
            <a:r>
              <a:rPr lang="it-IT" i="1" dirty="0" err="1"/>
              <a:t>research</a:t>
            </a:r>
            <a:r>
              <a:rPr lang="it-IT" i="1" dirty="0"/>
              <a:t> design</a:t>
            </a:r>
            <a:r>
              <a:rPr lang="it-IT" dirty="0"/>
              <a:t>)</a:t>
            </a:r>
          </a:p>
          <a:p>
            <a:r>
              <a:rPr lang="it-IT" dirty="0"/>
              <a:t>Metodologia di ricerca scelta </a:t>
            </a:r>
          </a:p>
          <a:p>
            <a:r>
              <a:rPr lang="it-IT" dirty="0"/>
              <a:t>Tecniche di </a:t>
            </a:r>
            <a:r>
              <a:rPr lang="it-IT" b="1" dirty="0"/>
              <a:t>campionamento</a:t>
            </a:r>
          </a:p>
          <a:p>
            <a:r>
              <a:rPr lang="it-IT" dirty="0"/>
              <a:t>Composizione del campione</a:t>
            </a:r>
          </a:p>
          <a:p>
            <a:r>
              <a:rPr lang="it-IT" dirty="0"/>
              <a:t>Strumenti usati per raccolta e analisi dei dati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0717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F4BBC73-1013-D4EE-C0BA-BD13403E2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GB" sz="5400" dirty="0" err="1"/>
              <a:t>Risultati</a:t>
            </a:r>
            <a:endParaRPr lang="en-GB" sz="5400" dirty="0"/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CAB519-0AC9-2E6C-97BD-A449745D2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5"/>
            <a:ext cx="10986904" cy="3035523"/>
          </a:xfrm>
        </p:spPr>
        <p:txBody>
          <a:bodyPr anchor="t">
            <a:normAutofit/>
          </a:bodyPr>
          <a:lstStyle/>
          <a:p>
            <a:r>
              <a:rPr lang="it-IT" dirty="0"/>
              <a:t>Chiara esposizione dei risultati ottenuti dalla ricerca (le ipotesi sono verificate o falsificate?)</a:t>
            </a:r>
          </a:p>
          <a:p>
            <a:r>
              <a:rPr lang="it-IT" dirty="0"/>
              <a:t>Solitamente contiene </a:t>
            </a:r>
            <a:r>
              <a:rPr lang="it-IT" b="1" dirty="0"/>
              <a:t>grafici</a:t>
            </a:r>
            <a:r>
              <a:rPr lang="it-IT" dirty="0"/>
              <a:t> e/o </a:t>
            </a:r>
            <a:r>
              <a:rPr lang="it-IT" b="1" dirty="0"/>
              <a:t>tabelle</a:t>
            </a:r>
            <a:r>
              <a:rPr lang="it-IT" dirty="0"/>
              <a:t> riportanti i dati ottenuti: spesso è preferibile supportare il testo con delle immagini immediatamente leggibili per facilitare al lettore la comprensione di ciò che si sta sostenendo (grafici e tabelle, appunto).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9327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F4BBC73-1013-D4EE-C0BA-BD13403E2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GB" sz="5400" dirty="0" err="1"/>
              <a:t>Conclusioni</a:t>
            </a:r>
            <a:endParaRPr lang="en-GB" sz="5400" dirty="0"/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CAB519-0AC9-2E6C-97BD-A449745D2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5"/>
            <a:ext cx="10986904" cy="3035523"/>
          </a:xfrm>
        </p:spPr>
        <p:txBody>
          <a:bodyPr anchor="t">
            <a:normAutofit/>
          </a:bodyPr>
          <a:lstStyle/>
          <a:p>
            <a:r>
              <a:rPr lang="it-IT" dirty="0"/>
              <a:t>In base ai risultati ottenuti, l’autore trae le relative conclusioni sottolineando le </a:t>
            </a:r>
            <a:r>
              <a:rPr lang="it-IT" b="1" dirty="0"/>
              <a:t>possibili implicazioni </a:t>
            </a:r>
            <a:r>
              <a:rPr lang="it-IT" dirty="0"/>
              <a:t>del lavoro di ricerca</a:t>
            </a:r>
          </a:p>
          <a:p>
            <a:r>
              <a:rPr lang="it-IT" dirty="0"/>
              <a:t>Si evidenzia se l’ipotesi è stata dimostrata/falsificata ed eventuali aspetti rimasti irrisolti, o nuovi problemi/dubbi generati dai risultati della ricerca</a:t>
            </a:r>
          </a:p>
          <a:p>
            <a:r>
              <a:rPr lang="it-IT" dirty="0"/>
              <a:t>Si concluse spesso con esortazioni alla comunità scientifica affinché si concentri sullo studio di aspetti ancora dubbi o non indagati rispetto al fenomeno.</a:t>
            </a:r>
          </a:p>
        </p:txBody>
      </p:sp>
    </p:spTree>
    <p:extLst>
      <p:ext uri="{BB962C8B-B14F-4D97-AF65-F5344CB8AC3E}">
        <p14:creationId xmlns:p14="http://schemas.microsoft.com/office/powerpoint/2010/main" val="3461229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F4BBC73-1013-D4EE-C0BA-BD13403E2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GB" sz="5400" dirty="0" err="1"/>
              <a:t>Bibliografia</a:t>
            </a:r>
            <a:endParaRPr lang="en-GB" sz="5400" dirty="0"/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CAB519-0AC9-2E6C-97BD-A449745D2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5"/>
            <a:ext cx="10986904" cy="3035523"/>
          </a:xfrm>
        </p:spPr>
        <p:txBody>
          <a:bodyPr anchor="t">
            <a:normAutofit/>
          </a:bodyPr>
          <a:lstStyle/>
          <a:p>
            <a:r>
              <a:rPr lang="it-IT" dirty="0"/>
              <a:t>Sitografia</a:t>
            </a:r>
          </a:p>
          <a:p>
            <a:r>
              <a:rPr lang="it-IT" dirty="0"/>
              <a:t>Bibliografia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Include tutti i lavori citati (libri, estratti da siti web, report, articoli accademici, </a:t>
            </a:r>
            <a:r>
              <a:rPr lang="it-IT" dirty="0" err="1"/>
              <a:t>ecc</a:t>
            </a:r>
            <a:r>
              <a:rPr lang="it-IT" dirty="0"/>
              <a:t>…) all’interno del lavoro.</a:t>
            </a:r>
          </a:p>
        </p:txBody>
      </p:sp>
    </p:spTree>
    <p:extLst>
      <p:ext uri="{BB962C8B-B14F-4D97-AF65-F5344CB8AC3E}">
        <p14:creationId xmlns:p14="http://schemas.microsoft.com/office/powerpoint/2010/main" val="874136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F4BBC73-1013-D4EE-C0BA-BD13403E2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GB" sz="5400" dirty="0" err="1"/>
              <a:t>Appendici</a:t>
            </a:r>
            <a:endParaRPr lang="en-GB" sz="5400" dirty="0"/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CAB519-0AC9-2E6C-97BD-A449745D2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5"/>
            <a:ext cx="10986904" cy="3035523"/>
          </a:xfrm>
        </p:spPr>
        <p:txBody>
          <a:bodyPr anchor="t">
            <a:normAutofit/>
          </a:bodyPr>
          <a:lstStyle/>
          <a:p>
            <a:r>
              <a:rPr lang="it-IT" dirty="0"/>
              <a:t>Può includere la descrizione dettagliata degli strumenti utilizzati (es. questionario) </a:t>
            </a:r>
          </a:p>
          <a:p>
            <a:r>
              <a:rPr lang="it-IT" dirty="0"/>
              <a:t>È fondamentale che nella sezione del </a:t>
            </a:r>
            <a:r>
              <a:rPr lang="it-IT" i="1" dirty="0"/>
              <a:t>paper</a:t>
            </a:r>
            <a:r>
              <a:rPr lang="it-IT" dirty="0"/>
              <a:t> che richiama l’appendice si spieghi brevemente di cosa si tratta e che venga citata appropriatamente</a:t>
            </a:r>
          </a:p>
        </p:txBody>
      </p:sp>
    </p:spTree>
    <p:extLst>
      <p:ext uri="{BB962C8B-B14F-4D97-AF65-F5344CB8AC3E}">
        <p14:creationId xmlns:p14="http://schemas.microsoft.com/office/powerpoint/2010/main" val="27340862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2055</TotalTime>
  <Words>543</Words>
  <Application>Microsoft Macintosh PowerPoint</Application>
  <PresentationFormat>Widescreen</PresentationFormat>
  <Paragraphs>60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di Office</vt:lpstr>
      <vt:lpstr>Come scrivere un articolo accademico (paper)</vt:lpstr>
      <vt:lpstr>Elementi chiave</vt:lpstr>
      <vt:lpstr>Abstract</vt:lpstr>
      <vt:lpstr>Introduzione</vt:lpstr>
      <vt:lpstr>Metodologia</vt:lpstr>
      <vt:lpstr>Risultati</vt:lpstr>
      <vt:lpstr>Conclusioni</vt:lpstr>
      <vt:lpstr>Bibliografia</vt:lpstr>
      <vt:lpstr>Appendici</vt:lpstr>
      <vt:lpstr>Formattazione</vt:lpstr>
      <vt:lpstr>Literature 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 e tecniche di ricerca per il turismo ed il tempo libero</dc:title>
  <dc:creator>Nico Bortoletto</dc:creator>
  <cp:lastModifiedBy>Greta  Spineti</cp:lastModifiedBy>
  <cp:revision>19</cp:revision>
  <dcterms:created xsi:type="dcterms:W3CDTF">2022-11-10T14:29:43Z</dcterms:created>
  <dcterms:modified xsi:type="dcterms:W3CDTF">2024-02-21T10:03:37Z</dcterms:modified>
</cp:coreProperties>
</file>