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82" r:id="rId3"/>
    <p:sldId id="270" r:id="rId4"/>
    <p:sldId id="271" r:id="rId5"/>
    <p:sldId id="278" r:id="rId6"/>
    <p:sldId id="258" r:id="rId7"/>
    <p:sldId id="273" r:id="rId8"/>
    <p:sldId id="27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7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dgm">
  <p:cSld name="Titolo, diagramma o organigram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SmartArt 2"/>
          <p:cNvSpPr>
            <a:spLocks noGrp="1"/>
          </p:cNvSpPr>
          <p:nvPr>
            <p:ph type="dgm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it-IT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4A272EB-457C-4F1F-B1C1-089768F913E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42273FB-A730-4C0B-9476-0C45542D98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EFF3844-95B3-4968-8822-49D7723146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B5D35DD-EC98-4B1C-BD8D-91F4C9B056C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6849001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10/25/2022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  <p:sldLayoutId id="214748366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3058470-42BD-4025-AF61-14FE7187823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t-IT" dirty="0"/>
              <a:t>Italia Repubblicana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56A38F1-562B-4278-8C7D-ACFA3370A22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t-IT" dirty="0"/>
              <a:t>Prof. Pasquale Iuso 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281110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9" name="Rectangle 2">
            <a:extLst>
              <a:ext uri="{FF2B5EF4-FFF2-40B4-BE49-F238E27FC236}">
                <a16:creationId xmlns:a16="http://schemas.microsoft.com/office/drawing/2014/main" id="{72C2D207-85F8-4FE5-98A5-7C9578E7BC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1943-1948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76C15BF9-0785-4D1C-ADAB-C32459CC96FD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0" y="1585913"/>
            <a:ext cx="8172450" cy="4464050"/>
            <a:chOff x="272" y="999"/>
            <a:chExt cx="3024" cy="2878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2052" name="_s2052">
              <a:extLst>
                <a:ext uri="{FF2B5EF4-FFF2-40B4-BE49-F238E27FC236}">
                  <a16:creationId xmlns:a16="http://schemas.microsoft.com/office/drawing/2014/main" id="{32241D3A-DB6C-4C31-BDD5-915DF9EDBA84}"/>
                </a:ext>
              </a:extLst>
            </p:cNvPr>
            <p:cNvCxnSpPr>
              <a:cxnSpLocks noChangeShapeType="1"/>
              <a:stCxn id="11" idx="1"/>
              <a:endCxn id="10" idx="2"/>
            </p:cNvCxnSpPr>
            <p:nvPr/>
          </p:nvCxnSpPr>
          <p:spPr bwMode="auto">
            <a:xfrm rot="10800000">
              <a:off x="2288" y="3446"/>
              <a:ext cx="143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3" name="_s2053">
              <a:extLst>
                <a:ext uri="{FF2B5EF4-FFF2-40B4-BE49-F238E27FC236}">
                  <a16:creationId xmlns:a16="http://schemas.microsoft.com/office/drawing/2014/main" id="{4034A3E1-8C9A-4589-AD77-DFA81EB68CA9}"/>
                </a:ext>
              </a:extLst>
            </p:cNvPr>
            <p:cNvCxnSpPr>
              <a:cxnSpLocks noChangeShapeType="1"/>
              <a:stCxn id="10" idx="1"/>
              <a:endCxn id="7" idx="2"/>
            </p:cNvCxnSpPr>
            <p:nvPr/>
          </p:nvCxnSpPr>
          <p:spPr bwMode="auto">
            <a:xfrm rot="10800000">
              <a:off x="1712" y="2151"/>
              <a:ext cx="144" cy="1152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4" name="_s2054">
              <a:extLst>
                <a:ext uri="{FF2B5EF4-FFF2-40B4-BE49-F238E27FC236}">
                  <a16:creationId xmlns:a16="http://schemas.microsoft.com/office/drawing/2014/main" id="{17F82504-A7F7-40E0-B44B-D4B1D741084A}"/>
                </a:ext>
              </a:extLst>
            </p:cNvPr>
            <p:cNvCxnSpPr>
              <a:cxnSpLocks noChangeShapeType="1"/>
              <a:stCxn id="9" idx="1"/>
              <a:endCxn id="8" idx="2"/>
            </p:cNvCxnSpPr>
            <p:nvPr/>
          </p:nvCxnSpPr>
          <p:spPr bwMode="auto">
            <a:xfrm rot="10800000">
              <a:off x="2288" y="2583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5" name="_s2055">
              <a:extLst>
                <a:ext uri="{FF2B5EF4-FFF2-40B4-BE49-F238E27FC236}">
                  <a16:creationId xmlns:a16="http://schemas.microsoft.com/office/drawing/2014/main" id="{1A5EB3CF-0A3C-4581-A13A-1C5456F65FBE}"/>
                </a:ext>
              </a:extLst>
            </p:cNvPr>
            <p:cNvCxnSpPr>
              <a:cxnSpLocks noChangeShapeType="1"/>
              <a:stCxn id="8" idx="1"/>
              <a:endCxn id="7" idx="2"/>
            </p:cNvCxnSpPr>
            <p:nvPr/>
          </p:nvCxnSpPr>
          <p:spPr bwMode="auto">
            <a:xfrm rot="10800000">
              <a:off x="1712" y="2151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6" name="_s2056">
              <a:extLst>
                <a:ext uri="{FF2B5EF4-FFF2-40B4-BE49-F238E27FC236}">
                  <a16:creationId xmlns:a16="http://schemas.microsoft.com/office/drawing/2014/main" id="{0C892CCF-A765-429C-A8E1-F35F583349DF}"/>
                </a:ext>
              </a:extLst>
            </p:cNvPr>
            <p:cNvCxnSpPr>
              <a:cxnSpLocks noChangeShapeType="1"/>
              <a:stCxn id="7" idx="0"/>
              <a:endCxn id="5" idx="2"/>
            </p:cNvCxnSpPr>
            <p:nvPr/>
          </p:nvCxnSpPr>
          <p:spPr bwMode="auto">
            <a:xfrm rot="16200000">
              <a:off x="1641" y="1790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2057" name="_s2057">
              <a:extLst>
                <a:ext uri="{FF2B5EF4-FFF2-40B4-BE49-F238E27FC236}">
                  <a16:creationId xmlns:a16="http://schemas.microsoft.com/office/drawing/2014/main" id="{852FC052-6F19-4DAC-B9DD-1DA1A2DE4284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144" y="855"/>
              <a:ext cx="144" cy="1008"/>
            </a:xfrm>
            <a:prstGeom prst="bentConnector3">
              <a:avLst>
                <a:gd name="adj1" fmla="val 50356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2058" name="_s2058">
              <a:extLst>
                <a:ext uri="{FF2B5EF4-FFF2-40B4-BE49-F238E27FC236}">
                  <a16:creationId xmlns:a16="http://schemas.microsoft.com/office/drawing/2014/main" id="{F246D844-B964-46CF-8111-24D8509B8FFA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641" y="1358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2059" name="_s2059">
              <a:extLst>
                <a:ext uri="{FF2B5EF4-FFF2-40B4-BE49-F238E27FC236}">
                  <a16:creationId xmlns:a16="http://schemas.microsoft.com/office/drawing/2014/main" id="{2869A735-0885-4DB7-8F00-949AC8779B27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136" y="855"/>
              <a:ext cx="144" cy="1008"/>
            </a:xfrm>
            <a:prstGeom prst="bentConnector3">
              <a:avLst>
                <a:gd name="adj1" fmla="val 50356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2060">
              <a:extLst>
                <a:ext uri="{FF2B5EF4-FFF2-40B4-BE49-F238E27FC236}">
                  <a16:creationId xmlns:a16="http://schemas.microsoft.com/office/drawing/2014/main" id="{C201364D-59DC-4794-BDC6-28F2BBC5E7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Lotta di liberazione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1943-1945</a:t>
              </a:r>
            </a:p>
          </p:txBody>
        </p:sp>
        <p:sp>
          <p:nvSpPr>
            <p:cNvPr id="4" name="_s2061">
              <a:extLst>
                <a:ext uri="{FF2B5EF4-FFF2-40B4-BE49-F238E27FC236}">
                  <a16:creationId xmlns:a16="http://schemas.microsoft.com/office/drawing/2014/main" id="{13FD730D-3C3F-489A-A6C4-CF38BB6EFD7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Repubblica1946-18 aprile 1948.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 Il processo di definizione della democrazia</a:t>
              </a:r>
            </a:p>
          </p:txBody>
        </p:sp>
        <p:sp>
          <p:nvSpPr>
            <p:cNvPr id="5" name="_s2062">
              <a:extLst>
                <a:ext uri="{FF2B5EF4-FFF2-40B4-BE49-F238E27FC236}">
                  <a16:creationId xmlns:a16="http://schemas.microsoft.com/office/drawing/2014/main" id="{E29BBC4D-CE22-4A6A-A99C-FB99E1B1A0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Governi di coalizione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1945-1947</a:t>
              </a:r>
            </a:p>
          </p:txBody>
        </p:sp>
        <p:sp>
          <p:nvSpPr>
            <p:cNvPr id="6" name="_s2063">
              <a:extLst>
                <a:ext uri="{FF2B5EF4-FFF2-40B4-BE49-F238E27FC236}">
                  <a16:creationId xmlns:a16="http://schemas.microsoft.com/office/drawing/2014/main" id="{70BE3728-290A-4439-80B3-199CB1314F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Costituzione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1946-1 gennaio 1948. Le regole del gioco</a:t>
              </a:r>
            </a:p>
          </p:txBody>
        </p:sp>
        <p:sp>
          <p:nvSpPr>
            <p:cNvPr id="7" name="_s2064">
              <a:extLst>
                <a:ext uri="{FF2B5EF4-FFF2-40B4-BE49-F238E27FC236}">
                  <a16:creationId xmlns:a16="http://schemas.microsoft.com/office/drawing/2014/main" id="{A58F52C7-0E13-4737-8133-327AD0E1110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Rottura alleanza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Antifascista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Feb.-Maggio 1947</a:t>
              </a:r>
            </a:p>
          </p:txBody>
        </p:sp>
        <p:sp>
          <p:nvSpPr>
            <p:cNvPr id="8" name="_s2065">
              <a:extLst>
                <a:ext uri="{FF2B5EF4-FFF2-40B4-BE49-F238E27FC236}">
                  <a16:creationId xmlns:a16="http://schemas.microsoft.com/office/drawing/2014/main" id="{CBD470FB-5179-48C3-A06D-E5A989BD8B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Esclusione SX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dal governo. De Gasperi</a:t>
              </a:r>
            </a:p>
          </p:txBody>
        </p:sp>
        <p:sp>
          <p:nvSpPr>
            <p:cNvPr id="9" name="_s2066">
              <a:extLst>
                <a:ext uri="{FF2B5EF4-FFF2-40B4-BE49-F238E27FC236}">
                  <a16:creationId xmlns:a16="http://schemas.microsoft.com/office/drawing/2014/main" id="{59374C94-1496-435F-817B-856E82EDF5D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2727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9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Egemonia DC</a:t>
              </a:r>
            </a:p>
          </p:txBody>
        </p:sp>
        <p:sp>
          <p:nvSpPr>
            <p:cNvPr id="10" name="_s2067">
              <a:extLst>
                <a:ext uri="{FF2B5EF4-FFF2-40B4-BE49-F238E27FC236}">
                  <a16:creationId xmlns:a16="http://schemas.microsoft.com/office/drawing/2014/main" id="{8207B386-900A-4F3F-BE5A-94C2000268F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856" y="3159"/>
              <a:ext cx="863" cy="2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Piano Marshall 1947-1953</a:t>
              </a:r>
            </a:p>
          </p:txBody>
        </p:sp>
        <p:sp>
          <p:nvSpPr>
            <p:cNvPr id="11" name="_s2068">
              <a:extLst>
                <a:ext uri="{FF2B5EF4-FFF2-40B4-BE49-F238E27FC236}">
                  <a16:creationId xmlns:a16="http://schemas.microsoft.com/office/drawing/2014/main" id="{0F93CA45-B2B7-42AC-BB8F-9B7130D84C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3590"/>
              <a:ext cx="863" cy="287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Ricostruzione in chiave liberista</a:t>
              </a:r>
            </a:p>
          </p:txBody>
        </p:sp>
      </p:grpSp>
      <p:sp>
        <p:nvSpPr>
          <p:cNvPr id="2070" name="Line 22">
            <a:extLst>
              <a:ext uri="{FF2B5EF4-FFF2-40B4-BE49-F238E27FC236}">
                <a16:creationId xmlns:a16="http://schemas.microsoft.com/office/drawing/2014/main" id="{74938AC7-BC79-42C3-A965-BD929D2BF7BC}"/>
              </a:ext>
            </a:extLst>
          </p:cNvPr>
          <p:cNvSpPr>
            <a:spLocks noChangeShapeType="1"/>
          </p:cNvSpPr>
          <p:nvPr/>
        </p:nvSpPr>
        <p:spPr bwMode="auto">
          <a:xfrm>
            <a:off x="7032625" y="3141663"/>
            <a:ext cx="19431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1" name="Line 23">
            <a:extLst>
              <a:ext uri="{FF2B5EF4-FFF2-40B4-BE49-F238E27FC236}">
                <a16:creationId xmlns:a16="http://schemas.microsoft.com/office/drawing/2014/main" id="{B6D6C1B5-FECC-4CE9-BC16-BA0A41A163E3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5725" y="3141664"/>
            <a:ext cx="0" cy="11509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072" name="Line 26">
            <a:extLst>
              <a:ext uri="{FF2B5EF4-FFF2-40B4-BE49-F238E27FC236}">
                <a16:creationId xmlns:a16="http://schemas.microsoft.com/office/drawing/2014/main" id="{3D5076AB-D1EA-4230-BE0F-CB647A7885BD}"/>
              </a:ext>
            </a:extLst>
          </p:cNvPr>
          <p:cNvSpPr>
            <a:spLocks noChangeShapeType="1"/>
          </p:cNvSpPr>
          <p:nvPr/>
        </p:nvSpPr>
        <p:spPr bwMode="auto">
          <a:xfrm>
            <a:off x="8975725" y="4724400"/>
            <a:ext cx="0" cy="8651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5" name="Rectangle 2">
            <a:extLst>
              <a:ext uri="{FF2B5EF4-FFF2-40B4-BE49-F238E27FC236}">
                <a16:creationId xmlns:a16="http://schemas.microsoft.com/office/drawing/2014/main" id="{7CE4D0E4-6353-4AFD-B505-4244765CA28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452979" y="70860"/>
            <a:ext cx="10972800" cy="1143000"/>
          </a:xfrm>
        </p:spPr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1948-1958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E3386C83-7D1D-49E9-8D26-9D72722B1845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585913"/>
            <a:ext cx="8208963" cy="4464050"/>
            <a:chOff x="272" y="999"/>
            <a:chExt cx="4607" cy="158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3076" name="_s3076">
              <a:extLst>
                <a:ext uri="{FF2B5EF4-FFF2-40B4-BE49-F238E27FC236}">
                  <a16:creationId xmlns:a16="http://schemas.microsoft.com/office/drawing/2014/main" id="{597ED283-2A40-4424-8A3E-CBC0399D7C44}"/>
                </a:ext>
              </a:extLst>
            </p:cNvPr>
            <p:cNvCxnSpPr>
              <a:cxnSpLocks noChangeShapeType="1"/>
              <a:stCxn id="12" idx="3"/>
              <a:endCxn id="8" idx="2"/>
            </p:cNvCxnSpPr>
            <p:nvPr/>
          </p:nvCxnSpPr>
          <p:spPr bwMode="auto">
            <a:xfrm flipV="1">
              <a:off x="1136" y="2151"/>
              <a:ext cx="145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78" name="_s3078">
              <a:extLst>
                <a:ext uri="{FF2B5EF4-FFF2-40B4-BE49-F238E27FC236}">
                  <a16:creationId xmlns:a16="http://schemas.microsoft.com/office/drawing/2014/main" id="{BFAE7358-FA9C-42F7-B8ED-12E2F1044D27}"/>
                </a:ext>
              </a:extLst>
            </p:cNvPr>
            <p:cNvCxnSpPr>
              <a:cxnSpLocks noChangeShapeType="1"/>
              <a:stCxn id="10" idx="0"/>
              <a:endCxn id="5" idx="2"/>
            </p:cNvCxnSpPr>
            <p:nvPr/>
          </p:nvCxnSpPr>
          <p:spPr bwMode="auto">
            <a:xfrm rot="5400000" flipH="1">
              <a:off x="2577" y="2006"/>
              <a:ext cx="576" cy="1"/>
            </a:xfrm>
            <a:prstGeom prst="bentConnector3">
              <a:avLst>
                <a:gd name="adj1" fmla="val 7037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0" name="_s3080">
              <a:extLst>
                <a:ext uri="{FF2B5EF4-FFF2-40B4-BE49-F238E27FC236}">
                  <a16:creationId xmlns:a16="http://schemas.microsoft.com/office/drawing/2014/main" id="{0C7C8661-C471-4047-A42D-F7285FA9A6C2}"/>
                </a:ext>
              </a:extLst>
            </p:cNvPr>
            <p:cNvCxnSpPr>
              <a:cxnSpLocks noChangeShapeType="1"/>
              <a:stCxn id="8" idx="0"/>
              <a:endCxn id="4" idx="2"/>
            </p:cNvCxnSpPr>
            <p:nvPr/>
          </p:nvCxnSpPr>
          <p:spPr bwMode="auto">
            <a:xfrm rot="16200000">
              <a:off x="1210" y="1790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3081" name="_s3081">
              <a:extLst>
                <a:ext uri="{FF2B5EF4-FFF2-40B4-BE49-F238E27FC236}">
                  <a16:creationId xmlns:a16="http://schemas.microsoft.com/office/drawing/2014/main" id="{AC1FE646-6E7A-4B61-A2D2-39EC51988831}"/>
                </a:ext>
              </a:extLst>
            </p:cNvPr>
            <p:cNvCxnSpPr>
              <a:cxnSpLocks noChangeShapeType="1"/>
              <a:stCxn id="7" idx="0"/>
              <a:endCxn id="6" idx="2"/>
            </p:cNvCxnSpPr>
            <p:nvPr/>
          </p:nvCxnSpPr>
          <p:spPr bwMode="auto">
            <a:xfrm flipV="1">
              <a:off x="4366" y="1719"/>
              <a:ext cx="0" cy="144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3082" name="_s3082">
              <a:extLst>
                <a:ext uri="{FF2B5EF4-FFF2-40B4-BE49-F238E27FC236}">
                  <a16:creationId xmlns:a16="http://schemas.microsoft.com/office/drawing/2014/main" id="{55A3CCBF-FD62-4C6D-A94D-E4982E1CF550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16200000" flipV="1">
              <a:off x="3543" y="607"/>
              <a:ext cx="144" cy="1503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3" name="_s3083">
              <a:extLst>
                <a:ext uri="{FF2B5EF4-FFF2-40B4-BE49-F238E27FC236}">
                  <a16:creationId xmlns:a16="http://schemas.microsoft.com/office/drawing/2014/main" id="{797B08A2-ED45-4463-8FC8-CFD16CA4CE75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5400000" flipH="1">
              <a:off x="2792" y="1358"/>
              <a:ext cx="144" cy="1"/>
            </a:xfrm>
            <a:prstGeom prst="bentConnector3">
              <a:avLst>
                <a:gd name="adj1" fmla="val 2812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3084" name="_s3084">
              <a:extLst>
                <a:ext uri="{FF2B5EF4-FFF2-40B4-BE49-F238E27FC236}">
                  <a16:creationId xmlns:a16="http://schemas.microsoft.com/office/drawing/2014/main" id="{FC9EBD3A-BDC3-4A63-BF9C-BFEC15291608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2000" y="568"/>
              <a:ext cx="144" cy="1582"/>
            </a:xfrm>
            <a:prstGeom prst="bentConnector3">
              <a:avLst>
                <a:gd name="adj1" fmla="val 2812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3085">
              <a:extLst>
                <a:ext uri="{FF2B5EF4-FFF2-40B4-BE49-F238E27FC236}">
                  <a16:creationId xmlns:a16="http://schemas.microsoft.com/office/drawing/2014/main" id="{9394236C-F848-4DA7-96BD-6A9CA4EF47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1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Centrismo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Degasperiano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”largo”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1954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muore De Gasperi</a:t>
              </a:r>
            </a:p>
          </p:txBody>
        </p:sp>
        <p:sp>
          <p:nvSpPr>
            <p:cNvPr id="4" name="_s3086">
              <a:extLst>
                <a:ext uri="{FF2B5EF4-FFF2-40B4-BE49-F238E27FC236}">
                  <a16:creationId xmlns:a16="http://schemas.microsoft.com/office/drawing/2014/main" id="{30CC50C3-32D4-4AE9-91D5-82252D81FB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Dimensione internazionale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Preponderante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Confronto bipolare</a:t>
              </a:r>
            </a:p>
          </p:txBody>
        </p:sp>
        <p:sp>
          <p:nvSpPr>
            <p:cNvPr id="5" name="_s3087">
              <a:extLst>
                <a:ext uri="{FF2B5EF4-FFF2-40B4-BE49-F238E27FC236}">
                  <a16:creationId xmlns:a16="http://schemas.microsoft.com/office/drawing/2014/main" id="{A35E8585-A368-492D-A188-873673FC5A3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1948: I^ Legislatura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1953: II^ Legislatura,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tentativo Legge truffa</a:t>
              </a:r>
            </a:p>
          </p:txBody>
        </p:sp>
        <p:sp>
          <p:nvSpPr>
            <p:cNvPr id="6" name="_s3088">
              <a:extLst>
                <a:ext uri="{FF2B5EF4-FFF2-40B4-BE49-F238E27FC236}">
                  <a16:creationId xmlns:a16="http://schemas.microsoft.com/office/drawing/2014/main" id="{FA87A09B-6050-45A3-B948-7F2AEB3E282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854" y="1431"/>
              <a:ext cx="1025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1950: Cassa per il Mezzogiorno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1953: nuovo stabilimento Fiat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 Mirafiori mentre nasce ENI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Effetti Piano Marshall</a:t>
              </a:r>
            </a:p>
          </p:txBody>
        </p:sp>
        <p:sp>
          <p:nvSpPr>
            <p:cNvPr id="7" name="_s3089">
              <a:extLst>
                <a:ext uri="{FF2B5EF4-FFF2-40B4-BE49-F238E27FC236}">
                  <a16:creationId xmlns:a16="http://schemas.microsoft.com/office/drawing/2014/main" id="{132788FF-702D-4BF3-B333-5CA8A0B083A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34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Boom economico,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Modernizzazione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3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(slides successiva)</a:t>
              </a:r>
            </a:p>
          </p:txBody>
        </p:sp>
        <p:sp>
          <p:nvSpPr>
            <p:cNvPr id="8" name="_s3090">
              <a:extLst>
                <a:ext uri="{FF2B5EF4-FFF2-40B4-BE49-F238E27FC236}">
                  <a16:creationId xmlns:a16="http://schemas.microsoft.com/office/drawing/2014/main" id="{4917C40B-D999-4AE7-AD42-46D3CE66AF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1956: Budapest,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rottura PCI-PSI </a:t>
              </a:r>
            </a:p>
          </p:txBody>
        </p:sp>
        <p:sp>
          <p:nvSpPr>
            <p:cNvPr id="10" name="_s3092">
              <a:extLst>
                <a:ext uri="{FF2B5EF4-FFF2-40B4-BE49-F238E27FC236}">
                  <a16:creationId xmlns:a16="http://schemas.microsoft.com/office/drawing/2014/main" id="{D364D932-E25A-4B82-837F-D9964F88473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433" y="2295"/>
              <a:ext cx="863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1960 Governo Tambroni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con appoggio MSI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Rivolte Reggio Emilia,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Genova</a:t>
              </a:r>
            </a:p>
          </p:txBody>
        </p:sp>
        <p:sp>
          <p:nvSpPr>
            <p:cNvPr id="12" name="_s3094">
              <a:extLst>
                <a:ext uri="{FF2B5EF4-FFF2-40B4-BE49-F238E27FC236}">
                  <a16:creationId xmlns:a16="http://schemas.microsoft.com/office/drawing/2014/main" id="{62AFBD43-F3C8-4736-9FAF-2F805883EB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1957: Trattati Roma,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MEC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La ricerca di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un’autonomia 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1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uno sviluppo?</a:t>
              </a:r>
            </a:p>
          </p:txBody>
        </p:sp>
      </p:grp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0" name="Rectangle 2">
            <a:extLst>
              <a:ext uri="{FF2B5EF4-FFF2-40B4-BE49-F238E27FC236}">
                <a16:creationId xmlns:a16="http://schemas.microsoft.com/office/drawing/2014/main" id="{F0F99B86-C9F9-42AB-A4B5-3CEF56AAE4F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850900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it-IT" altLang="it-IT" sz="2400">
                <a:latin typeface="Cambria" panose="02040503050406030204" pitchFamily="18" charset="0"/>
              </a:rPr>
              <a:t>Italia repubblicana. 1959-1969</a:t>
            </a:r>
            <a:br>
              <a:rPr lang="it-IT" altLang="it-IT" sz="2400">
                <a:latin typeface="Cambria" panose="02040503050406030204" pitchFamily="18" charset="0"/>
              </a:rPr>
            </a:br>
            <a:r>
              <a:rPr lang="it-IT" altLang="it-IT" sz="2400">
                <a:latin typeface="Cambria" panose="02040503050406030204" pitchFamily="18" charset="0"/>
              </a:rPr>
              <a:t>Dal boom economico all’autunno caldo</a:t>
            </a:r>
            <a:br>
              <a:rPr lang="it-IT" altLang="it-IT" sz="2400"/>
            </a:br>
            <a:endParaRPr lang="it-IT" altLang="it-IT" sz="2400"/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7D6B9FB0-E3E3-4374-8B60-B560241B537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557339"/>
            <a:ext cx="8208963" cy="4492625"/>
            <a:chOff x="272" y="999"/>
            <a:chExt cx="3888" cy="158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4100" name="_s4100">
              <a:extLst>
                <a:ext uri="{FF2B5EF4-FFF2-40B4-BE49-F238E27FC236}">
                  <a16:creationId xmlns:a16="http://schemas.microsoft.com/office/drawing/2014/main" id="{8A1CC19C-BC2D-493A-BF23-EA2EAB615857}"/>
                </a:ext>
              </a:extLst>
            </p:cNvPr>
            <p:cNvCxnSpPr>
              <a:cxnSpLocks noChangeShapeType="1"/>
              <a:stCxn id="11" idx="0"/>
              <a:endCxn id="6" idx="2"/>
            </p:cNvCxnSpPr>
            <p:nvPr/>
          </p:nvCxnSpPr>
          <p:spPr bwMode="auto">
            <a:xfrm rot="16200000">
              <a:off x="2649" y="2222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4101" name="_s4101">
              <a:extLst>
                <a:ext uri="{FF2B5EF4-FFF2-40B4-BE49-F238E27FC236}">
                  <a16:creationId xmlns:a16="http://schemas.microsoft.com/office/drawing/2014/main" id="{11DD3D3D-60B4-4323-901B-3DE62E8DECFC}"/>
                </a:ext>
              </a:extLst>
            </p:cNvPr>
            <p:cNvCxnSpPr>
              <a:cxnSpLocks noChangeShapeType="1"/>
              <a:stCxn id="10" idx="0"/>
              <a:endCxn id="4" idx="2"/>
            </p:cNvCxnSpPr>
            <p:nvPr/>
          </p:nvCxnSpPr>
          <p:spPr bwMode="auto">
            <a:xfrm rot="16200000">
              <a:off x="633" y="2222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4102" name="_s4102">
              <a:extLst>
                <a:ext uri="{FF2B5EF4-FFF2-40B4-BE49-F238E27FC236}">
                  <a16:creationId xmlns:a16="http://schemas.microsoft.com/office/drawing/2014/main" id="{3AE730DE-5715-47C7-9EA5-AF1349D7D82E}"/>
                </a:ext>
              </a:extLst>
            </p:cNvPr>
            <p:cNvCxnSpPr>
              <a:cxnSpLocks noChangeShapeType="1"/>
              <a:stCxn id="9" idx="1"/>
              <a:endCxn id="3" idx="2"/>
            </p:cNvCxnSpPr>
            <p:nvPr/>
          </p:nvCxnSpPr>
          <p:spPr bwMode="auto">
            <a:xfrm rot="10800000">
              <a:off x="2216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3" name="_s4103">
              <a:extLst>
                <a:ext uri="{FF2B5EF4-FFF2-40B4-BE49-F238E27FC236}">
                  <a16:creationId xmlns:a16="http://schemas.microsoft.com/office/drawing/2014/main" id="{19AF714A-96E1-45F0-81D5-41F36C7CB194}"/>
                </a:ext>
              </a:extLst>
            </p:cNvPr>
            <p:cNvCxnSpPr>
              <a:cxnSpLocks noChangeShapeType="1"/>
              <a:stCxn id="8" idx="0"/>
              <a:endCxn id="3" idx="2"/>
            </p:cNvCxnSpPr>
            <p:nvPr/>
          </p:nvCxnSpPr>
          <p:spPr bwMode="auto">
            <a:xfrm rot="5400000" flipH="1">
              <a:off x="2684" y="819"/>
              <a:ext cx="576" cy="1512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4" name="_s4104">
              <a:extLst>
                <a:ext uri="{FF2B5EF4-FFF2-40B4-BE49-F238E27FC236}">
                  <a16:creationId xmlns:a16="http://schemas.microsoft.com/office/drawing/2014/main" id="{E2B4420D-2216-4037-8366-CF2E117C7471}"/>
                </a:ext>
              </a:extLst>
            </p:cNvPr>
            <p:cNvCxnSpPr>
              <a:cxnSpLocks noChangeShapeType="1"/>
              <a:stCxn id="7" idx="3"/>
              <a:endCxn id="3" idx="2"/>
            </p:cNvCxnSpPr>
            <p:nvPr/>
          </p:nvCxnSpPr>
          <p:spPr bwMode="auto">
            <a:xfrm flipV="1">
              <a:off x="2072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5" name="_s4105">
              <a:extLst>
                <a:ext uri="{FF2B5EF4-FFF2-40B4-BE49-F238E27FC236}">
                  <a16:creationId xmlns:a16="http://schemas.microsoft.com/office/drawing/2014/main" id="{62316998-838A-4122-A3A1-15AC833880F9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2180" y="1323"/>
              <a:ext cx="576" cy="504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6" name="_s4106">
              <a:extLst>
                <a:ext uri="{FF2B5EF4-FFF2-40B4-BE49-F238E27FC236}">
                  <a16:creationId xmlns:a16="http://schemas.microsoft.com/office/drawing/2014/main" id="{E6530CF8-909A-4190-BAA9-36927D01C793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>
              <a:off x="1677" y="1323"/>
              <a:ext cx="576" cy="503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4107" name="_s4107">
              <a:extLst>
                <a:ext uri="{FF2B5EF4-FFF2-40B4-BE49-F238E27FC236}">
                  <a16:creationId xmlns:a16="http://schemas.microsoft.com/office/drawing/2014/main" id="{E0A9A31A-111F-44BA-9FCF-448AC78C9E63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1172" y="819"/>
              <a:ext cx="576" cy="1512"/>
            </a:xfrm>
            <a:prstGeom prst="bentConnector3">
              <a:avLst>
                <a:gd name="adj1" fmla="val 6995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4108">
              <a:extLst>
                <a:ext uri="{FF2B5EF4-FFF2-40B4-BE49-F238E27FC236}">
                  <a16:creationId xmlns:a16="http://schemas.microsoft.com/office/drawing/2014/main" id="{2C428F08-8B3A-438D-821C-4BAFB435012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84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Boom economico</a:t>
              </a:r>
            </a:p>
          </p:txBody>
        </p:sp>
        <p:sp>
          <p:nvSpPr>
            <p:cNvPr id="4" name="_s4109">
              <a:extLst>
                <a:ext uri="{FF2B5EF4-FFF2-40B4-BE49-F238E27FC236}">
                  <a16:creationId xmlns:a16="http://schemas.microsoft.com/office/drawing/2014/main" id="{61EF8A9A-11D2-4731-B09F-5BEC5F0E63A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Crescita dei profitti</a:t>
              </a:r>
            </a:p>
          </p:txBody>
        </p:sp>
        <p:sp>
          <p:nvSpPr>
            <p:cNvPr id="5" name="_s4110">
              <a:extLst>
                <a:ext uri="{FF2B5EF4-FFF2-40B4-BE49-F238E27FC236}">
                  <a16:creationId xmlns:a16="http://schemas.microsoft.com/office/drawing/2014/main" id="{58675738-C086-4137-AEA7-C5B9F78F0AA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Aumento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dei consumi</a:t>
              </a:r>
            </a:p>
          </p:txBody>
        </p:sp>
        <p:sp>
          <p:nvSpPr>
            <p:cNvPr id="6" name="_s4111">
              <a:extLst>
                <a:ext uri="{FF2B5EF4-FFF2-40B4-BE49-F238E27FC236}">
                  <a16:creationId xmlns:a16="http://schemas.microsoft.com/office/drawing/2014/main" id="{FAA74C22-2C25-46DA-A63C-0D6B93BA65D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Scolarizzazione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 massa</a:t>
              </a:r>
            </a:p>
          </p:txBody>
        </p:sp>
        <p:sp>
          <p:nvSpPr>
            <p:cNvPr id="7" name="_s4112">
              <a:extLst>
                <a:ext uri="{FF2B5EF4-FFF2-40B4-BE49-F238E27FC236}">
                  <a16:creationId xmlns:a16="http://schemas.microsoft.com/office/drawing/2014/main" id="{300D547F-DE77-41AC-A3A8-DBC20CEFD0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08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Calo dell’agricoltura</a:t>
              </a:r>
            </a:p>
          </p:txBody>
        </p:sp>
        <p:sp>
          <p:nvSpPr>
            <p:cNvPr id="8" name="_s4113">
              <a:extLst>
                <a:ext uri="{FF2B5EF4-FFF2-40B4-BE49-F238E27FC236}">
                  <a16:creationId xmlns:a16="http://schemas.microsoft.com/office/drawing/2014/main" id="{0EACD8E5-F9B7-4257-B8EB-F841027170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296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Emigrazione interna</a:t>
              </a:r>
            </a:p>
          </p:txBody>
        </p:sp>
        <p:sp>
          <p:nvSpPr>
            <p:cNvPr id="9" name="_s4114">
              <a:extLst>
                <a:ext uri="{FF2B5EF4-FFF2-40B4-BE49-F238E27FC236}">
                  <a16:creationId xmlns:a16="http://schemas.microsoft.com/office/drawing/2014/main" id="{1BEAFF83-5938-470A-BD3F-422EB36413D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360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Crescita industriale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(modello USA)</a:t>
              </a:r>
            </a:p>
          </p:txBody>
        </p:sp>
        <p:cxnSp>
          <p:nvCxnSpPr>
            <p:cNvPr id="4115" name="AutoShape 24">
              <a:extLst>
                <a:ext uri="{FF2B5EF4-FFF2-40B4-BE49-F238E27FC236}">
                  <a16:creationId xmlns:a16="http://schemas.microsoft.com/office/drawing/2014/main" id="{18C943B8-A5A7-421A-BB4D-AFB8D2B9086F}"/>
                </a:ext>
              </a:extLst>
            </p:cNvPr>
            <p:cNvCxnSpPr>
              <a:cxnSpLocks noChangeShapeType="1"/>
              <a:stCxn id="7" idx="0"/>
              <a:endCxn id="3" idx="1"/>
            </p:cNvCxnSpPr>
            <p:nvPr/>
          </p:nvCxnSpPr>
          <p:spPr bwMode="auto">
            <a:xfrm flipV="1">
              <a:off x="1640" y="1143"/>
              <a:ext cx="144" cy="288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cxnSp>
          <p:nvCxnSpPr>
            <p:cNvPr id="4116" name="AutoShape 25">
              <a:extLst>
                <a:ext uri="{FF2B5EF4-FFF2-40B4-BE49-F238E27FC236}">
                  <a16:creationId xmlns:a16="http://schemas.microsoft.com/office/drawing/2014/main" id="{A5E6A86F-9C44-4443-A653-0F57A92CBA82}"/>
                </a:ext>
              </a:extLst>
            </p:cNvPr>
            <p:cNvCxnSpPr>
              <a:cxnSpLocks noChangeShapeType="1"/>
              <a:stCxn id="9" idx="0"/>
              <a:endCxn id="3" idx="3"/>
            </p:cNvCxnSpPr>
            <p:nvPr/>
          </p:nvCxnSpPr>
          <p:spPr bwMode="auto">
            <a:xfrm flipH="1" flipV="1">
              <a:off x="2648" y="1143"/>
              <a:ext cx="144" cy="288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  <p:sp>
          <p:nvSpPr>
            <p:cNvPr id="10" name="_s4117">
              <a:extLst>
                <a:ext uri="{FF2B5EF4-FFF2-40B4-BE49-F238E27FC236}">
                  <a16:creationId xmlns:a16="http://schemas.microsoft.com/office/drawing/2014/main" id="{B647F912-7E9D-41B7-AC4C-B43A5CA45FB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Lotte operaie</a:t>
              </a:r>
            </a:p>
          </p:txBody>
        </p:sp>
        <p:sp>
          <p:nvSpPr>
            <p:cNvPr id="11" name="_s4118">
              <a:extLst>
                <a:ext uri="{FF2B5EF4-FFF2-40B4-BE49-F238E27FC236}">
                  <a16:creationId xmlns:a16="http://schemas.microsoft.com/office/drawing/2014/main" id="{A1285A55-4381-4543-A433-5D57EF7501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5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Protesta studentesca</a:t>
              </a:r>
            </a:p>
          </p:txBody>
        </p:sp>
        <p:cxnSp>
          <p:nvCxnSpPr>
            <p:cNvPr id="4119" name="AutoShape 30">
              <a:extLst>
                <a:ext uri="{FF2B5EF4-FFF2-40B4-BE49-F238E27FC236}">
                  <a16:creationId xmlns:a16="http://schemas.microsoft.com/office/drawing/2014/main" id="{17665F6F-C598-486A-A816-C97889CA73B6}"/>
                </a:ext>
              </a:extLst>
            </p:cNvPr>
            <p:cNvCxnSpPr>
              <a:cxnSpLocks noChangeShapeType="1"/>
              <a:stCxn id="10" idx="3"/>
              <a:endCxn id="11" idx="1"/>
            </p:cNvCxnSpPr>
            <p:nvPr/>
          </p:nvCxnSpPr>
          <p:spPr bwMode="auto">
            <a:xfrm>
              <a:off x="1136" y="2439"/>
              <a:ext cx="1152" cy="1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4121" name="AutoShape 31">
            <a:extLst>
              <a:ext uri="{FF2B5EF4-FFF2-40B4-BE49-F238E27FC236}">
                <a16:creationId xmlns:a16="http://schemas.microsoft.com/office/drawing/2014/main" id="{1D905A07-2DB4-4605-A898-1A351AD6676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31951" y="1268414"/>
            <a:ext cx="2087563" cy="15843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Congiuntura internazionale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favorevole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Innovazione tecnologica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Scarsi controlli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400"/>
              <a:t>Bassi salari</a:t>
            </a:r>
          </a:p>
        </p:txBody>
      </p:sp>
      <p:cxnSp>
        <p:nvCxnSpPr>
          <p:cNvPr id="4122" name="AutoShape 32">
            <a:extLst>
              <a:ext uri="{FF2B5EF4-FFF2-40B4-BE49-F238E27FC236}">
                <a16:creationId xmlns:a16="http://schemas.microsoft.com/office/drawing/2014/main" id="{160F0B82-7045-4DF0-9494-2C24E6809331}"/>
              </a:ext>
            </a:extLst>
          </p:cNvPr>
          <p:cNvCxnSpPr>
            <a:cxnSpLocks noChangeShapeType="1"/>
            <a:stCxn id="4121" idx="3"/>
          </p:cNvCxnSpPr>
          <p:nvPr/>
        </p:nvCxnSpPr>
        <p:spPr bwMode="auto">
          <a:xfrm flipV="1">
            <a:off x="3719513" y="1966913"/>
            <a:ext cx="1428750" cy="93662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33" name="Rectangle 2">
            <a:extLst>
              <a:ext uri="{FF2B5EF4-FFF2-40B4-BE49-F238E27FC236}">
                <a16:creationId xmlns:a16="http://schemas.microsoft.com/office/drawing/2014/main" id="{946572EE-73F5-4EF1-AAFA-7EEA44E3F52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1960-1969</a:t>
            </a:r>
          </a:p>
        </p:txBody>
      </p:sp>
      <p:grpSp>
        <p:nvGrpSpPr>
          <p:cNvPr id="2" name="Organization Chart 7">
            <a:extLst>
              <a:ext uri="{FF2B5EF4-FFF2-40B4-BE49-F238E27FC236}">
                <a16:creationId xmlns:a16="http://schemas.microsoft.com/office/drawing/2014/main" id="{849688D3-F826-411A-810C-4A399F941E4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955801" y="1701800"/>
            <a:ext cx="8208963" cy="4464050"/>
            <a:chOff x="272" y="999"/>
            <a:chExt cx="2880" cy="1152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5124" name="_s5124">
              <a:extLst>
                <a:ext uri="{FF2B5EF4-FFF2-40B4-BE49-F238E27FC236}">
                  <a16:creationId xmlns:a16="http://schemas.microsoft.com/office/drawing/2014/main" id="{A8524943-CFA9-4933-A292-9C74C86453AA}"/>
                </a:ext>
              </a:extLst>
            </p:cNvPr>
            <p:cNvCxnSpPr>
              <a:cxnSpLocks noChangeShapeType="1"/>
              <a:stCxn id="7" idx="3"/>
              <a:endCxn id="3" idx="2"/>
            </p:cNvCxnSpPr>
            <p:nvPr/>
          </p:nvCxnSpPr>
          <p:spPr bwMode="auto">
            <a:xfrm flipV="1">
              <a:off x="1568" y="1287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5125" name="_s5125">
              <a:extLst>
                <a:ext uri="{FF2B5EF4-FFF2-40B4-BE49-F238E27FC236}">
                  <a16:creationId xmlns:a16="http://schemas.microsoft.com/office/drawing/2014/main" id="{69669643-8A11-452F-8E03-8D5F88CCA670}"/>
                </a:ext>
              </a:extLst>
            </p:cNvPr>
            <p:cNvCxnSpPr>
              <a:cxnSpLocks noChangeShapeType="1"/>
              <a:stCxn id="6" idx="0"/>
              <a:endCxn id="3" idx="2"/>
            </p:cNvCxnSpPr>
            <p:nvPr/>
          </p:nvCxnSpPr>
          <p:spPr bwMode="auto">
            <a:xfrm rot="5400000" flipH="1">
              <a:off x="1928" y="1071"/>
              <a:ext cx="576" cy="1008"/>
            </a:xfrm>
            <a:prstGeom prst="bentConnector3">
              <a:avLst>
                <a:gd name="adj1" fmla="val 512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5126" name="_s5126">
              <a:extLst>
                <a:ext uri="{FF2B5EF4-FFF2-40B4-BE49-F238E27FC236}">
                  <a16:creationId xmlns:a16="http://schemas.microsoft.com/office/drawing/2014/main" id="{03FFD423-30BD-459A-8A9D-FC9633380FDC}"/>
                </a:ext>
              </a:extLst>
            </p:cNvPr>
            <p:cNvCxnSpPr>
              <a:cxnSpLocks noChangeShapeType="1"/>
              <a:endCxn id="3" idx="2"/>
            </p:cNvCxnSpPr>
            <p:nvPr/>
          </p:nvCxnSpPr>
          <p:spPr bwMode="auto">
            <a:xfrm rot="16200000">
              <a:off x="1425" y="1574"/>
              <a:ext cx="576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cxnSp>
          <p:nvCxnSpPr>
            <p:cNvPr id="5127" name="_s5127">
              <a:extLst>
                <a:ext uri="{FF2B5EF4-FFF2-40B4-BE49-F238E27FC236}">
                  <a16:creationId xmlns:a16="http://schemas.microsoft.com/office/drawing/2014/main" id="{502C99D9-C839-4603-860B-7F364F24647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rot="16200000">
              <a:off x="921" y="1071"/>
              <a:ext cx="576" cy="1008"/>
            </a:xfrm>
            <a:prstGeom prst="bentConnector3">
              <a:avLst>
                <a:gd name="adj1" fmla="val 512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5128">
              <a:extLst>
                <a:ext uri="{FF2B5EF4-FFF2-40B4-BE49-F238E27FC236}">
                  <a16:creationId xmlns:a16="http://schemas.microsoft.com/office/drawing/2014/main" id="{71CBE415-C111-4A7C-A066-D26F00E2541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280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Una difficile evoluzione: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1961, lotte sindacali a Milano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Marzo 62, Governo Fanfani con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appoggio del PSI. Piazza Statuto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Dicembre 63, primo governo Moro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Luglio 64, Piano Solo</a:t>
              </a:r>
            </a:p>
          </p:txBody>
        </p:sp>
        <p:sp>
          <p:nvSpPr>
            <p:cNvPr id="4" name="_s5129">
              <a:extLst>
                <a:ext uri="{FF2B5EF4-FFF2-40B4-BE49-F238E27FC236}">
                  <a16:creationId xmlns:a16="http://schemas.microsoft.com/office/drawing/2014/main" id="{2FD5ED58-FD1A-48D9-93F5-DA5B3474A32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Clima di distensione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internazionale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Kennedy, Papa Giovanni,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Kruschev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Destalinizzazione</a:t>
              </a:r>
            </a:p>
          </p:txBody>
        </p:sp>
        <p:sp>
          <p:nvSpPr>
            <p:cNvPr id="6" name="_s5131">
              <a:extLst>
                <a:ext uri="{FF2B5EF4-FFF2-40B4-BE49-F238E27FC236}">
                  <a16:creationId xmlns:a16="http://schemas.microsoft.com/office/drawing/2014/main" id="{E7F51F9F-5C21-449C-BA1E-39A96C78464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28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Piazza Fontana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12 dicembre 1969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Strategia della tensione</a:t>
              </a:r>
            </a:p>
          </p:txBody>
        </p:sp>
        <p:sp>
          <p:nvSpPr>
            <p:cNvPr id="7" name="_s5132">
              <a:extLst>
                <a:ext uri="{FF2B5EF4-FFF2-40B4-BE49-F238E27FC236}">
                  <a16:creationId xmlns:a16="http://schemas.microsoft.com/office/drawing/2014/main" id="{7B2AA26E-9E2F-44A4-9C1F-2B3D4D376DC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0" y="1431"/>
              <a:ext cx="1008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Riforme di struttura: Nazionalizzazione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energia elettrica; Scuola Media obbligatoria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Comitato Nazionale Programmazione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Economica;  Attuazione ordinamento regionale;</a:t>
              </a:r>
              <a:b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</a:b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Esecuzione del "piano verde"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per lo sviluppo agricolo;</a:t>
              </a:r>
              <a:br>
                <a:rPr kumimoji="0" lang="it-IT" altLang="it-IT" sz="10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</a:br>
              <a:endParaRPr kumimoji="0" lang="it-IT" altLang="it-IT" sz="1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2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sp>
        <p:nvSpPr>
          <p:cNvPr id="9" name="Rettangolo con angoli arrotondati 8">
            <a:extLst>
              <a:ext uri="{FF2B5EF4-FFF2-40B4-BE49-F238E27FC236}">
                <a16:creationId xmlns:a16="http://schemas.microsoft.com/office/drawing/2014/main" id="{1A3753D5-599A-42E2-A183-9DD090338E7B}"/>
              </a:ext>
            </a:extLst>
          </p:cNvPr>
          <p:cNvSpPr/>
          <p:nvPr/>
        </p:nvSpPr>
        <p:spPr>
          <a:xfrm>
            <a:off x="5246703" y="5157926"/>
            <a:ext cx="1757779" cy="93215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400" dirty="0">
                <a:solidFill>
                  <a:schemeClr val="tx1"/>
                </a:solidFill>
              </a:rPr>
              <a:t>Modernizzazione non governata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7" name="Rectangle 4">
            <a:extLst>
              <a:ext uri="{FF2B5EF4-FFF2-40B4-BE49-F238E27FC236}">
                <a16:creationId xmlns:a16="http://schemas.microsoft.com/office/drawing/2014/main" id="{AE6B4D88-4343-433D-A998-297DA054055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274638"/>
            <a:ext cx="8229600" cy="850900"/>
          </a:xfrm>
        </p:spPr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Italia repubblicana. 1970-1989</a:t>
            </a:r>
          </a:p>
        </p:txBody>
      </p:sp>
      <p:grpSp>
        <p:nvGrpSpPr>
          <p:cNvPr id="2" name="Organization Chart 23">
            <a:extLst>
              <a:ext uri="{FF2B5EF4-FFF2-40B4-BE49-F238E27FC236}">
                <a16:creationId xmlns:a16="http://schemas.microsoft.com/office/drawing/2014/main" id="{E1A6B096-E2AD-4797-BBAF-639064D0BE0E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703389" y="1268413"/>
            <a:ext cx="8461375" cy="4972050"/>
            <a:chOff x="272" y="999"/>
            <a:chExt cx="2016" cy="2016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6148" name="_s6148">
              <a:extLst>
                <a:ext uri="{FF2B5EF4-FFF2-40B4-BE49-F238E27FC236}">
                  <a16:creationId xmlns:a16="http://schemas.microsoft.com/office/drawing/2014/main" id="{93FBA174-BA3A-4385-837E-5B8B3830A579}"/>
                </a:ext>
              </a:extLst>
            </p:cNvPr>
            <p:cNvCxnSpPr>
              <a:cxnSpLocks noChangeShapeType="1"/>
              <a:stCxn id="7" idx="1"/>
              <a:endCxn id="5" idx="2"/>
            </p:cNvCxnSpPr>
            <p:nvPr/>
          </p:nvCxnSpPr>
          <p:spPr bwMode="auto">
            <a:xfrm rot="10800000">
              <a:off x="1280" y="2151"/>
              <a:ext cx="144" cy="720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49" name="_s6149">
              <a:extLst>
                <a:ext uri="{FF2B5EF4-FFF2-40B4-BE49-F238E27FC236}">
                  <a16:creationId xmlns:a16="http://schemas.microsoft.com/office/drawing/2014/main" id="{FC1566FE-5CE7-499E-8B32-2953E746DA8F}"/>
                </a:ext>
              </a:extLst>
            </p:cNvPr>
            <p:cNvCxnSpPr>
              <a:cxnSpLocks noChangeShapeType="1"/>
              <a:stCxn id="6" idx="1"/>
              <a:endCxn id="5" idx="2"/>
            </p:cNvCxnSpPr>
            <p:nvPr/>
          </p:nvCxnSpPr>
          <p:spPr bwMode="auto">
            <a:xfrm rot="10800000">
              <a:off x="1280" y="2151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50" name="_s6150">
              <a:extLst>
                <a:ext uri="{FF2B5EF4-FFF2-40B4-BE49-F238E27FC236}">
                  <a16:creationId xmlns:a16="http://schemas.microsoft.com/office/drawing/2014/main" id="{97B34BF1-529F-4559-830D-5E66663FB0F9}"/>
                </a:ext>
              </a:extLst>
            </p:cNvPr>
            <p:cNvCxnSpPr>
              <a:cxnSpLocks noChangeShapeType="1"/>
              <a:stCxn id="5" idx="1"/>
              <a:endCxn id="4" idx="2"/>
            </p:cNvCxnSpPr>
            <p:nvPr/>
          </p:nvCxnSpPr>
          <p:spPr bwMode="auto">
            <a:xfrm rot="10800000">
              <a:off x="704" y="1719"/>
              <a:ext cx="144" cy="288"/>
            </a:xfrm>
            <a:prstGeom prst="bentConnector2">
              <a:avLst/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6151" name="_s6151">
              <a:extLst>
                <a:ext uri="{FF2B5EF4-FFF2-40B4-BE49-F238E27FC236}">
                  <a16:creationId xmlns:a16="http://schemas.microsoft.com/office/drawing/2014/main" id="{CE4926D3-D07D-49F7-A380-007A38056AE5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16200000">
              <a:off x="633" y="1358"/>
              <a:ext cx="144" cy="1"/>
            </a:xfrm>
            <a:prstGeom prst="straightConnector1">
              <a:avLst/>
            </a:prstGeom>
            <a:grpFill/>
            <a:ln w="28575">
              <a:solidFill>
                <a:schemeClr val="tx1"/>
              </a:solidFill>
              <a:round/>
              <a:headEnd/>
              <a:tailEnd/>
            </a:ln>
            <a:extLst/>
          </p:spPr>
        </p:cxnSp>
        <p:sp>
          <p:nvSpPr>
            <p:cNvPr id="3" name="_s6152">
              <a:extLst>
                <a:ext uri="{FF2B5EF4-FFF2-40B4-BE49-F238E27FC236}">
                  <a16:creationId xmlns:a16="http://schemas.microsoft.com/office/drawing/2014/main" id="{7A47280B-0150-4710-9D5F-446B25A4914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999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Crisi degli anni Settanta</a:t>
              </a:r>
            </a:p>
          </p:txBody>
        </p:sp>
        <p:sp>
          <p:nvSpPr>
            <p:cNvPr id="4" name="_s6153">
              <a:extLst>
                <a:ext uri="{FF2B5EF4-FFF2-40B4-BE49-F238E27FC236}">
                  <a16:creationId xmlns:a16="http://schemas.microsoft.com/office/drawing/2014/main" id="{4B729C1B-9B4A-49E5-87B3-57958FADF3F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Tensioni sociali: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Il ”77”</a:t>
              </a:r>
            </a:p>
          </p:txBody>
        </p:sp>
        <p:sp>
          <p:nvSpPr>
            <p:cNvPr id="5" name="_s6154">
              <a:extLst>
                <a:ext uri="{FF2B5EF4-FFF2-40B4-BE49-F238E27FC236}">
                  <a16:creationId xmlns:a16="http://schemas.microsoft.com/office/drawing/2014/main" id="{7220B2C7-9C6C-49EC-9201-BBEBA81A70D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48" y="1863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Terrorismo e instabilità sociale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Rapimento Moro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4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16 marzo/9 maggio 1978</a:t>
              </a:r>
            </a:p>
          </p:txBody>
        </p:sp>
        <p:sp>
          <p:nvSpPr>
            <p:cNvPr id="6" name="_s6155">
              <a:extLst>
                <a:ext uri="{FF2B5EF4-FFF2-40B4-BE49-F238E27FC236}">
                  <a16:creationId xmlns:a16="http://schemas.microsoft.com/office/drawing/2014/main" id="{FB31D247-04F3-411B-A2A3-B001E21BE0A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2295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Fallimento della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solidarietà nazionale (1976-1979)</a:t>
              </a:r>
            </a:p>
          </p:txBody>
        </p:sp>
        <p:sp>
          <p:nvSpPr>
            <p:cNvPr id="7" name="_s6156">
              <a:extLst>
                <a:ext uri="{FF2B5EF4-FFF2-40B4-BE49-F238E27FC236}">
                  <a16:creationId xmlns:a16="http://schemas.microsoft.com/office/drawing/2014/main" id="{48922256-B784-4E1A-B57F-6F5762A4229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24" y="2727"/>
              <a:ext cx="864" cy="28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Sistema politico bloccato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(Pentapartito, CAF)</a:t>
              </a:r>
            </a:p>
          </p:txBody>
        </p:sp>
      </p:grpSp>
      <p:sp>
        <p:nvSpPr>
          <p:cNvPr id="6158" name="AutoShape 41">
            <a:extLst>
              <a:ext uri="{FF2B5EF4-FFF2-40B4-BE49-F238E27FC236}">
                <a16:creationId xmlns:a16="http://schemas.microsoft.com/office/drawing/2014/main" id="{6F234193-CA57-4109-B6AB-BA24A01709F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40463" y="1484313"/>
            <a:ext cx="1655762" cy="792162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della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grande industria</a:t>
            </a:r>
          </a:p>
        </p:txBody>
      </p:sp>
      <p:cxnSp>
        <p:nvCxnSpPr>
          <p:cNvPr id="6159" name="AutoShape 42">
            <a:extLst>
              <a:ext uri="{FF2B5EF4-FFF2-40B4-BE49-F238E27FC236}">
                <a16:creationId xmlns:a16="http://schemas.microsoft.com/office/drawing/2014/main" id="{69FF87B6-3CD1-4867-A66D-022CF8CD4F74}"/>
              </a:ext>
            </a:extLst>
          </p:cNvPr>
          <p:cNvCxnSpPr>
            <a:cxnSpLocks noChangeShapeType="1"/>
            <a:endCxn id="6158" idx="1"/>
          </p:cNvCxnSpPr>
          <p:nvPr/>
        </p:nvCxnSpPr>
        <p:spPr bwMode="auto">
          <a:xfrm>
            <a:off x="5329239" y="1624014"/>
            <a:ext cx="911225" cy="25717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0" name="AutoShape 43">
            <a:extLst>
              <a:ext uri="{FF2B5EF4-FFF2-40B4-BE49-F238E27FC236}">
                <a16:creationId xmlns:a16="http://schemas.microsoft.com/office/drawing/2014/main" id="{B13B4CA3-F1C3-4117-B48C-E0037B8F51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1" y="2420938"/>
            <a:ext cx="1800225" cy="792162"/>
          </a:xfrm>
          <a:prstGeom prst="flowChartAlternateProcess">
            <a:avLst/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Inflazione e aumento del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debito pubblico</a:t>
            </a:r>
          </a:p>
        </p:txBody>
      </p:sp>
      <p:cxnSp>
        <p:nvCxnSpPr>
          <p:cNvPr id="6161" name="AutoShape 44">
            <a:extLst>
              <a:ext uri="{FF2B5EF4-FFF2-40B4-BE49-F238E27FC236}">
                <a16:creationId xmlns:a16="http://schemas.microsoft.com/office/drawing/2014/main" id="{FD18C131-A4F5-4CD7-BE78-D8AD6F2EB850}"/>
              </a:ext>
            </a:extLst>
          </p:cNvPr>
          <p:cNvCxnSpPr>
            <a:cxnSpLocks noChangeShapeType="1"/>
            <a:endCxn id="6160" idx="1"/>
          </p:cNvCxnSpPr>
          <p:nvPr/>
        </p:nvCxnSpPr>
        <p:spPr bwMode="auto">
          <a:xfrm>
            <a:off x="5329238" y="1624013"/>
            <a:ext cx="766762" cy="11938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2" name="AutoShape 47">
            <a:extLst>
              <a:ext uri="{FF2B5EF4-FFF2-40B4-BE49-F238E27FC236}">
                <a16:creationId xmlns:a16="http://schemas.microsoft.com/office/drawing/2014/main" id="{9A9D332A-C71B-4C7F-8E2A-F224049435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0" y="3357563"/>
            <a:ext cx="1079500" cy="7921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del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welfare</a:t>
            </a:r>
          </a:p>
        </p:txBody>
      </p:sp>
      <p:sp>
        <p:nvSpPr>
          <p:cNvPr id="6163" name="AutoShape 48">
            <a:extLst>
              <a:ext uri="{FF2B5EF4-FFF2-40B4-BE49-F238E27FC236}">
                <a16:creationId xmlns:a16="http://schemas.microsoft.com/office/drawing/2014/main" id="{AB04DC4E-2592-4E2D-92A4-2DCE6E8441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2205039"/>
            <a:ext cx="1008063" cy="71913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Necessità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Risanamento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economico</a:t>
            </a:r>
          </a:p>
        </p:txBody>
      </p:sp>
      <p:cxnSp>
        <p:nvCxnSpPr>
          <p:cNvPr id="6164" name="AutoShape 50">
            <a:extLst>
              <a:ext uri="{FF2B5EF4-FFF2-40B4-BE49-F238E27FC236}">
                <a16:creationId xmlns:a16="http://schemas.microsoft.com/office/drawing/2014/main" id="{0E1F4824-464B-4A21-BE09-4C0ACDE8CF11}"/>
              </a:ext>
            </a:extLst>
          </p:cNvPr>
          <p:cNvCxnSpPr>
            <a:cxnSpLocks noChangeShapeType="1"/>
            <a:stCxn id="6160" idx="3"/>
            <a:endCxn id="6162" idx="1"/>
          </p:cNvCxnSpPr>
          <p:nvPr/>
        </p:nvCxnSpPr>
        <p:spPr bwMode="auto">
          <a:xfrm>
            <a:off x="7896226" y="2817814"/>
            <a:ext cx="936625" cy="936625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5" name="AutoShape 51">
            <a:extLst>
              <a:ext uri="{FF2B5EF4-FFF2-40B4-BE49-F238E27FC236}">
                <a16:creationId xmlns:a16="http://schemas.microsoft.com/office/drawing/2014/main" id="{43029590-8109-4F0C-9AE3-93D038CB1662}"/>
              </a:ext>
            </a:extLst>
          </p:cNvPr>
          <p:cNvCxnSpPr>
            <a:cxnSpLocks noChangeShapeType="1"/>
            <a:stCxn id="6162" idx="0"/>
            <a:endCxn id="6163" idx="2"/>
          </p:cNvCxnSpPr>
          <p:nvPr/>
        </p:nvCxnSpPr>
        <p:spPr bwMode="auto">
          <a:xfrm flipH="1" flipV="1">
            <a:off x="9337676" y="2924175"/>
            <a:ext cx="34925" cy="433388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166" name="AutoShape 52">
            <a:extLst>
              <a:ext uri="{FF2B5EF4-FFF2-40B4-BE49-F238E27FC236}">
                <a16:creationId xmlns:a16="http://schemas.microsoft.com/office/drawing/2014/main" id="{54B8172A-57B1-4184-8EAE-F14C55F8858F}"/>
              </a:ext>
            </a:extLst>
          </p:cNvPr>
          <p:cNvCxnSpPr>
            <a:cxnSpLocks noChangeShapeType="1"/>
            <a:stCxn id="6160" idx="3"/>
            <a:endCxn id="6163" idx="1"/>
          </p:cNvCxnSpPr>
          <p:nvPr/>
        </p:nvCxnSpPr>
        <p:spPr bwMode="auto">
          <a:xfrm flipV="1">
            <a:off x="7896226" y="2565401"/>
            <a:ext cx="936625" cy="2524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7" name="AutoShape 53">
            <a:extLst>
              <a:ext uri="{FF2B5EF4-FFF2-40B4-BE49-F238E27FC236}">
                <a16:creationId xmlns:a16="http://schemas.microsoft.com/office/drawing/2014/main" id="{E9A643EF-6C62-4BC1-A118-2A022F8057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88389" y="1268413"/>
            <a:ext cx="1152525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Unione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europea</a:t>
            </a:r>
          </a:p>
        </p:txBody>
      </p:sp>
      <p:cxnSp>
        <p:nvCxnSpPr>
          <p:cNvPr id="6168" name="AutoShape 54">
            <a:extLst>
              <a:ext uri="{FF2B5EF4-FFF2-40B4-BE49-F238E27FC236}">
                <a16:creationId xmlns:a16="http://schemas.microsoft.com/office/drawing/2014/main" id="{BCF75572-75FD-46E0-8642-035C5821C6D0}"/>
              </a:ext>
            </a:extLst>
          </p:cNvPr>
          <p:cNvCxnSpPr>
            <a:cxnSpLocks noChangeShapeType="1"/>
            <a:stCxn id="6167" idx="2"/>
            <a:endCxn id="6163" idx="0"/>
          </p:cNvCxnSpPr>
          <p:nvPr/>
        </p:nvCxnSpPr>
        <p:spPr bwMode="auto">
          <a:xfrm>
            <a:off x="9264651" y="1844676"/>
            <a:ext cx="73025" cy="3603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69" name="AutoShape 55">
            <a:extLst>
              <a:ext uri="{FF2B5EF4-FFF2-40B4-BE49-F238E27FC236}">
                <a16:creationId xmlns:a16="http://schemas.microsoft.com/office/drawing/2014/main" id="{339FBB09-F625-496D-A4B9-CE90F582F51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19289" y="5661026"/>
            <a:ext cx="1584325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Fine della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b="1"/>
              <a:t>Guerra Fredda</a:t>
            </a:r>
          </a:p>
        </p:txBody>
      </p:sp>
      <p:sp>
        <p:nvSpPr>
          <p:cNvPr id="6170" name="AutoShape 56">
            <a:extLst>
              <a:ext uri="{FF2B5EF4-FFF2-40B4-BE49-F238E27FC236}">
                <a16:creationId xmlns:a16="http://schemas.microsoft.com/office/drawing/2014/main" id="{5CC3328D-BDB4-4E2D-A513-6E9E484348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9150" y="4797425"/>
            <a:ext cx="1511300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Crisi sistema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dei partiti</a:t>
            </a:r>
          </a:p>
        </p:txBody>
      </p:sp>
      <p:cxnSp>
        <p:nvCxnSpPr>
          <p:cNvPr id="6171" name="AutoShape 57">
            <a:extLst>
              <a:ext uri="{FF2B5EF4-FFF2-40B4-BE49-F238E27FC236}">
                <a16:creationId xmlns:a16="http://schemas.microsoft.com/office/drawing/2014/main" id="{9B67ABAB-7306-48F3-86D4-5E817A30912F}"/>
              </a:ext>
            </a:extLst>
          </p:cNvPr>
          <p:cNvCxnSpPr>
            <a:cxnSpLocks noChangeShapeType="1"/>
            <a:stCxn id="6169" idx="0"/>
            <a:endCxn id="6170" idx="2"/>
          </p:cNvCxnSpPr>
          <p:nvPr/>
        </p:nvCxnSpPr>
        <p:spPr bwMode="auto">
          <a:xfrm flipV="1">
            <a:off x="2711450" y="5445125"/>
            <a:ext cx="1403350" cy="215900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2" name="Line 60">
            <a:extLst>
              <a:ext uri="{FF2B5EF4-FFF2-40B4-BE49-F238E27FC236}">
                <a16:creationId xmlns:a16="http://schemas.microsoft.com/office/drawing/2014/main" id="{6158A5FA-80B3-4AEB-B27F-1C6C0D63CA75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4367214" y="6021388"/>
            <a:ext cx="21605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6173" name="AutoShape 61">
            <a:extLst>
              <a:ext uri="{FF2B5EF4-FFF2-40B4-BE49-F238E27FC236}">
                <a16:creationId xmlns:a16="http://schemas.microsoft.com/office/drawing/2014/main" id="{4A3A9FAB-2E58-467D-9B66-6E21819E11ED}"/>
              </a:ext>
            </a:extLst>
          </p:cNvPr>
          <p:cNvCxnSpPr>
            <a:cxnSpLocks noChangeShapeType="1"/>
            <a:stCxn id="6172" idx="1"/>
            <a:endCxn id="6170" idx="2"/>
          </p:cNvCxnSpPr>
          <p:nvPr/>
        </p:nvCxnSpPr>
        <p:spPr bwMode="auto">
          <a:xfrm flipH="1" flipV="1">
            <a:off x="4114800" y="5445126"/>
            <a:ext cx="254000" cy="57626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6174" name="AutoShape 62">
            <a:extLst>
              <a:ext uri="{FF2B5EF4-FFF2-40B4-BE49-F238E27FC236}">
                <a16:creationId xmlns:a16="http://schemas.microsoft.com/office/drawing/2014/main" id="{74E51064-FBA6-4ADE-AC90-1E67AF03E96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47850" y="4076701"/>
            <a:ext cx="1944688" cy="5048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Necessità di riforme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istituzionali</a:t>
            </a:r>
          </a:p>
        </p:txBody>
      </p:sp>
      <p:sp>
        <p:nvSpPr>
          <p:cNvPr id="6175" name="Line 63">
            <a:extLst>
              <a:ext uri="{FF2B5EF4-FFF2-40B4-BE49-F238E27FC236}">
                <a16:creationId xmlns:a16="http://schemas.microsoft.com/office/drawing/2014/main" id="{83B1CD48-0BA9-47AA-85B4-40235E2F3E5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440238" y="4292601"/>
            <a:ext cx="0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cxnSp>
        <p:nvCxnSpPr>
          <p:cNvPr id="6176" name="AutoShape 64">
            <a:extLst>
              <a:ext uri="{FF2B5EF4-FFF2-40B4-BE49-F238E27FC236}">
                <a16:creationId xmlns:a16="http://schemas.microsoft.com/office/drawing/2014/main" id="{9883D1A0-5ED5-46AC-A47B-EC92685921B0}"/>
              </a:ext>
            </a:extLst>
          </p:cNvPr>
          <p:cNvCxnSpPr>
            <a:cxnSpLocks noChangeShapeType="1"/>
            <a:stCxn id="6175" idx="1"/>
            <a:endCxn id="6174" idx="3"/>
          </p:cNvCxnSpPr>
          <p:nvPr/>
        </p:nvCxnSpPr>
        <p:spPr bwMode="auto">
          <a:xfrm flipH="1">
            <a:off x="3792538" y="4292601"/>
            <a:ext cx="647700" cy="36513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9" name="Rectangle 2">
            <a:extLst>
              <a:ext uri="{FF2B5EF4-FFF2-40B4-BE49-F238E27FC236}">
                <a16:creationId xmlns:a16="http://schemas.microsoft.com/office/drawing/2014/main" id="{147E00EE-D3FE-4CA8-90F6-4C981F7CB54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Economia mondiale: 1950-1989</a:t>
            </a:r>
          </a:p>
        </p:txBody>
      </p:sp>
      <p:grpSp>
        <p:nvGrpSpPr>
          <p:cNvPr id="2" name="Organization Chart 6">
            <a:extLst>
              <a:ext uri="{FF2B5EF4-FFF2-40B4-BE49-F238E27FC236}">
                <a16:creationId xmlns:a16="http://schemas.microsoft.com/office/drawing/2014/main" id="{A106534B-3873-4DB4-9990-D6C4CD379052}"/>
              </a:ext>
            </a:extLst>
          </p:cNvPr>
          <p:cNvGrpSpPr>
            <a:grpSpLocks noChangeAspect="1"/>
          </p:cNvGrpSpPr>
          <p:nvPr/>
        </p:nvGrpSpPr>
        <p:grpSpPr bwMode="auto">
          <a:xfrm>
            <a:off x="1698803" y="1369772"/>
            <a:ext cx="8497887" cy="3744842"/>
            <a:chOff x="272" y="999"/>
            <a:chExt cx="1872" cy="604"/>
          </a:xfrm>
          <a:solidFill>
            <a:schemeClr val="accent6">
              <a:lumMod val="60000"/>
              <a:lumOff val="40000"/>
            </a:schemeClr>
          </a:solidFill>
        </p:grpSpPr>
        <p:cxnSp>
          <p:nvCxnSpPr>
            <p:cNvPr id="7172" name="_s7172">
              <a:extLst>
                <a:ext uri="{FF2B5EF4-FFF2-40B4-BE49-F238E27FC236}">
                  <a16:creationId xmlns:a16="http://schemas.microsoft.com/office/drawing/2014/main" id="{C7751584-5F4C-456D-9CAA-455D0302B8CA}"/>
                </a:ext>
              </a:extLst>
            </p:cNvPr>
            <p:cNvCxnSpPr>
              <a:cxnSpLocks noChangeShapeType="1"/>
              <a:stCxn id="5" idx="0"/>
              <a:endCxn id="3" idx="2"/>
            </p:cNvCxnSpPr>
            <p:nvPr/>
          </p:nvCxnSpPr>
          <p:spPr bwMode="auto">
            <a:xfrm rot="16200000" flipV="1">
              <a:off x="1370" y="966"/>
              <a:ext cx="304" cy="627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cxnSp>
          <p:nvCxnSpPr>
            <p:cNvPr id="7173" name="_s7173">
              <a:extLst>
                <a:ext uri="{FF2B5EF4-FFF2-40B4-BE49-F238E27FC236}">
                  <a16:creationId xmlns:a16="http://schemas.microsoft.com/office/drawing/2014/main" id="{6B2E9BB0-0807-4B88-A08F-C059FA5AF7B9}"/>
                </a:ext>
              </a:extLst>
            </p:cNvPr>
            <p:cNvCxnSpPr>
              <a:cxnSpLocks noChangeShapeType="1"/>
              <a:stCxn id="4" idx="0"/>
              <a:endCxn id="3" idx="2"/>
            </p:cNvCxnSpPr>
            <p:nvPr/>
          </p:nvCxnSpPr>
          <p:spPr bwMode="auto">
            <a:xfrm rot="5400000" flipH="1" flipV="1">
              <a:off x="743" y="966"/>
              <a:ext cx="304" cy="627"/>
            </a:xfrm>
            <a:prstGeom prst="bentConnector3">
              <a:avLst>
                <a:gd name="adj1" fmla="val 50000"/>
              </a:avLst>
            </a:prstGeom>
            <a:grpFill/>
            <a:ln w="28575">
              <a:solidFill>
                <a:schemeClr val="tx1"/>
              </a:solidFill>
              <a:miter lim="800000"/>
              <a:headEnd/>
              <a:tailEnd/>
            </a:ln>
            <a:extLst/>
          </p:spPr>
        </p:cxnSp>
        <p:sp>
          <p:nvSpPr>
            <p:cNvPr id="3" name="_s7174">
              <a:extLst>
                <a:ext uri="{FF2B5EF4-FFF2-40B4-BE49-F238E27FC236}">
                  <a16:creationId xmlns:a16="http://schemas.microsoft.com/office/drawing/2014/main" id="{A5F6C12D-DFCE-4048-9174-412CC098EB7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76" y="999"/>
              <a:ext cx="864" cy="128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1953-1973: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Golden Age</a:t>
              </a:r>
            </a:p>
          </p:txBody>
        </p:sp>
        <p:sp>
          <p:nvSpPr>
            <p:cNvPr id="4" name="_s7175">
              <a:extLst>
                <a:ext uri="{FF2B5EF4-FFF2-40B4-BE49-F238E27FC236}">
                  <a16:creationId xmlns:a16="http://schemas.microsoft.com/office/drawing/2014/main" id="{FC64F3F6-0CF1-467E-BD9D-C1FAC681DEC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2" y="1431"/>
              <a:ext cx="618" cy="17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Piano Marshall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2400" dirty="0">
                  <a:latin typeface="Arial" panose="020B0604020202020204" pitchFamily="34" charset="0"/>
                </a:rPr>
                <a:t>1947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(paesi occidentali)</a:t>
              </a:r>
            </a:p>
          </p:txBody>
        </p:sp>
        <p:sp>
          <p:nvSpPr>
            <p:cNvPr id="5" name="_s7176">
              <a:extLst>
                <a:ext uri="{FF2B5EF4-FFF2-40B4-BE49-F238E27FC236}">
                  <a16:creationId xmlns:a16="http://schemas.microsoft.com/office/drawing/2014/main" id="{4219B65A-4DD7-4035-AF0B-974A8FF099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26" y="1431"/>
              <a:ext cx="618" cy="172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vert="horz" wrap="none" lIns="0" tIns="0" rIns="0" bIns="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 err="1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Comecon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lang="it-IT" altLang="it-IT" sz="2400" dirty="0">
                  <a:latin typeface="Arial" panose="020B0604020202020204" pitchFamily="34" charset="0"/>
                </a:rPr>
                <a:t>1949</a:t>
              </a:r>
              <a:endParaRPr kumimoji="0" lang="it-IT" altLang="it-IT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2400" b="0" i="0" u="none" strike="noStrike" cap="none" normalizeH="0" baseline="0" dirty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(paesi socialisti)</a:t>
              </a:r>
            </a:p>
          </p:txBody>
        </p:sp>
        <p:sp>
          <p:nvSpPr>
            <p:cNvPr id="6" name="AutoShape 19">
              <a:extLst>
                <a:ext uri="{FF2B5EF4-FFF2-40B4-BE49-F238E27FC236}">
                  <a16:creationId xmlns:a16="http://schemas.microsoft.com/office/drawing/2014/main" id="{20A74ED4-A148-4A6F-A587-33234FFD78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763" y="1045"/>
              <a:ext cx="380" cy="186"/>
            </a:xfrm>
            <a:prstGeom prst="roundRect">
              <a:avLst>
                <a:gd name="adj" fmla="val 16667"/>
              </a:avLst>
            </a:prstGeom>
            <a:grp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Aumento divario 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it-IT" altLang="it-IT" sz="12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rPr>
                <a:t>nord-sud del mondo</a:t>
              </a:r>
            </a:p>
            <a:p>
              <a:pPr marL="0" marR="0" lvl="0" indent="0" algn="ct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it-IT" altLang="it-IT" sz="12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cxnSp>
          <p:nvCxnSpPr>
            <p:cNvPr id="7178" name="AutoShape 20">
              <a:extLst>
                <a:ext uri="{FF2B5EF4-FFF2-40B4-BE49-F238E27FC236}">
                  <a16:creationId xmlns:a16="http://schemas.microsoft.com/office/drawing/2014/main" id="{9AB3DD42-F2F9-4114-8617-FF13730356A1}"/>
                </a:ext>
              </a:extLst>
            </p:cNvPr>
            <p:cNvCxnSpPr>
              <a:cxnSpLocks noChangeShapeType="1"/>
              <a:stCxn id="3" idx="3"/>
              <a:endCxn id="6" idx="1"/>
            </p:cNvCxnSpPr>
            <p:nvPr/>
          </p:nvCxnSpPr>
          <p:spPr bwMode="auto">
            <a:xfrm>
              <a:off x="1640" y="1063"/>
              <a:ext cx="123" cy="75"/>
            </a:xfrm>
            <a:prstGeom prst="straightConnector1">
              <a:avLst/>
            </a:prstGeom>
            <a:grp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cxnSp>
      </p:grpSp>
      <p:sp>
        <p:nvSpPr>
          <p:cNvPr id="7180" name="AutoShape 17">
            <a:extLst>
              <a:ext uri="{FF2B5EF4-FFF2-40B4-BE49-F238E27FC236}">
                <a16:creationId xmlns:a16="http://schemas.microsoft.com/office/drawing/2014/main" id="{1A6DD0D2-A7F2-4578-813C-0D09871D97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703388" y="1773239"/>
            <a:ext cx="1871662" cy="115093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Liberalizzazione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degli scambi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Innovazioni tecnologiche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Diffusione del fordismo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Crescita demografica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endParaRPr lang="it-IT" altLang="it-IT" sz="1200"/>
          </a:p>
        </p:txBody>
      </p:sp>
      <p:cxnSp>
        <p:nvCxnSpPr>
          <p:cNvPr id="7181" name="AutoShape 18">
            <a:extLst>
              <a:ext uri="{FF2B5EF4-FFF2-40B4-BE49-F238E27FC236}">
                <a16:creationId xmlns:a16="http://schemas.microsoft.com/office/drawing/2014/main" id="{5CAB5926-1EAF-47FD-B903-D92C5874E686}"/>
              </a:ext>
            </a:extLst>
          </p:cNvPr>
          <p:cNvCxnSpPr>
            <a:cxnSpLocks noChangeShapeType="1"/>
            <a:endCxn id="3" idx="1"/>
          </p:cNvCxnSpPr>
          <p:nvPr/>
        </p:nvCxnSpPr>
        <p:spPr bwMode="auto">
          <a:xfrm flipV="1">
            <a:off x="3570464" y="1766577"/>
            <a:ext cx="416232" cy="305506"/>
          </a:xfrm>
          <a:prstGeom prst="straightConnector1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18" name="Connettore 2 17">
            <a:extLst>
              <a:ext uri="{FF2B5EF4-FFF2-40B4-BE49-F238E27FC236}">
                <a16:creationId xmlns:a16="http://schemas.microsoft.com/office/drawing/2014/main" id="{6E992C76-D7C0-4F48-971C-CA8D897D2617}"/>
              </a:ext>
            </a:extLst>
          </p:cNvPr>
          <p:cNvCxnSpPr>
            <a:cxnSpLocks/>
            <a:stCxn id="4" idx="2"/>
          </p:cNvCxnSpPr>
          <p:nvPr/>
        </p:nvCxnSpPr>
        <p:spPr>
          <a:xfrm>
            <a:off x="3101499" y="5114614"/>
            <a:ext cx="2077375" cy="45019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Rettangolo con angoli arrotondati 19">
            <a:extLst>
              <a:ext uri="{FF2B5EF4-FFF2-40B4-BE49-F238E27FC236}">
                <a16:creationId xmlns:a16="http://schemas.microsoft.com/office/drawing/2014/main" id="{E15DAB4C-01E8-474D-BFD8-D616296F9226}"/>
              </a:ext>
            </a:extLst>
          </p:cNvPr>
          <p:cNvSpPr/>
          <p:nvPr/>
        </p:nvSpPr>
        <p:spPr>
          <a:xfrm>
            <a:off x="5064418" y="5436754"/>
            <a:ext cx="1766657" cy="903606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err="1">
                <a:solidFill>
                  <a:schemeClr val="tx1"/>
                </a:solidFill>
              </a:rPr>
              <a:t>Mec</a:t>
            </a:r>
            <a:r>
              <a:rPr lang="it-IT" dirty="0">
                <a:solidFill>
                  <a:schemeClr val="tx1"/>
                </a:solidFill>
              </a:rPr>
              <a:t> - CEE</a:t>
            </a:r>
          </a:p>
        </p:txBody>
      </p:sp>
      <p:cxnSp>
        <p:nvCxnSpPr>
          <p:cNvPr id="22" name="Connettore 2 21">
            <a:extLst>
              <a:ext uri="{FF2B5EF4-FFF2-40B4-BE49-F238E27FC236}">
                <a16:creationId xmlns:a16="http://schemas.microsoft.com/office/drawing/2014/main" id="{EF086C66-D6A4-4128-B78F-7F45955BC37C}"/>
              </a:ext>
            </a:extLst>
          </p:cNvPr>
          <p:cNvCxnSpPr>
            <a:stCxn id="4" idx="2"/>
          </p:cNvCxnSpPr>
          <p:nvPr/>
        </p:nvCxnSpPr>
        <p:spPr>
          <a:xfrm>
            <a:off x="3101499" y="5114614"/>
            <a:ext cx="0" cy="639192"/>
          </a:xfrm>
          <a:prstGeom prst="straightConnector1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3" name="Rettangolo con angoli arrotondati 22">
            <a:extLst>
              <a:ext uri="{FF2B5EF4-FFF2-40B4-BE49-F238E27FC236}">
                <a16:creationId xmlns:a16="http://schemas.microsoft.com/office/drawing/2014/main" id="{B6CF4D06-F2AD-455A-AD00-0C27DF3ECE2B}"/>
              </a:ext>
            </a:extLst>
          </p:cNvPr>
          <p:cNvSpPr/>
          <p:nvPr/>
        </p:nvSpPr>
        <p:spPr>
          <a:xfrm>
            <a:off x="2067396" y="5564807"/>
            <a:ext cx="2077375" cy="641990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EFTA 1960 </a:t>
            </a:r>
            <a:r>
              <a:rPr lang="it-IT" sz="1000" dirty="0">
                <a:solidFill>
                  <a:schemeClr val="tx1"/>
                </a:solidFill>
              </a:rPr>
              <a:t>con diversi Stati (fra cui GB) che poi entreranno in UE</a:t>
            </a:r>
          </a:p>
        </p:txBody>
      </p:sp>
      <p:cxnSp>
        <p:nvCxnSpPr>
          <p:cNvPr id="28" name="Connettore diritto 27">
            <a:extLst>
              <a:ext uri="{FF2B5EF4-FFF2-40B4-BE49-F238E27FC236}">
                <a16:creationId xmlns:a16="http://schemas.microsoft.com/office/drawing/2014/main" id="{8E63A792-E4CB-424F-8936-AFE6D4A09772}"/>
              </a:ext>
            </a:extLst>
          </p:cNvPr>
          <p:cNvCxnSpPr/>
          <p:nvPr/>
        </p:nvCxnSpPr>
        <p:spPr>
          <a:xfrm>
            <a:off x="5952332" y="2924176"/>
            <a:ext cx="0" cy="84053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9" name="Rettangolo con angoli arrotondati 28">
            <a:extLst>
              <a:ext uri="{FF2B5EF4-FFF2-40B4-BE49-F238E27FC236}">
                <a16:creationId xmlns:a16="http://schemas.microsoft.com/office/drawing/2014/main" id="{DF22C65E-B0C2-4105-8F52-BCD4258DC69F}"/>
              </a:ext>
            </a:extLst>
          </p:cNvPr>
          <p:cNvSpPr/>
          <p:nvPr/>
        </p:nvSpPr>
        <p:spPr>
          <a:xfrm>
            <a:off x="4998128" y="3773010"/>
            <a:ext cx="2073772" cy="1242873"/>
          </a:xfrm>
          <a:prstGeom prst="round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>
                <a:solidFill>
                  <a:schemeClr val="tx1"/>
                </a:solidFill>
              </a:rPr>
              <a:t>Molteplici accordi a livello mondiale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id="{53EA5993-5124-49A1-9FFE-B6694DC77AF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it-IT" altLang="it-IT">
                <a:latin typeface="Cambria" panose="02040503050406030204" pitchFamily="18" charset="0"/>
              </a:rPr>
              <a:t>Economia mondiale: 1950-1989</a:t>
            </a:r>
          </a:p>
        </p:txBody>
      </p:sp>
      <p:sp>
        <p:nvSpPr>
          <p:cNvPr id="22531" name="Rectangle 3">
            <a:extLst>
              <a:ext uri="{FF2B5EF4-FFF2-40B4-BE49-F238E27FC236}">
                <a16:creationId xmlns:a16="http://schemas.microsoft.com/office/drawing/2014/main" id="{3F64A7BA-A010-4A24-A703-4C44415645F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1703389" y="1341438"/>
            <a:ext cx="8785225" cy="5040312"/>
          </a:xfrm>
        </p:spPr>
        <p:txBody>
          <a:bodyPr/>
          <a:lstStyle/>
          <a:p>
            <a:pPr eaLnBrk="1" hangingPunct="1">
              <a:buFontTx/>
              <a:buNone/>
            </a:pPr>
            <a:endParaRPr lang="it-IT" altLang="it-IT" dirty="0"/>
          </a:p>
        </p:txBody>
      </p:sp>
      <p:sp>
        <p:nvSpPr>
          <p:cNvPr id="22532" name="AutoShape 4">
            <a:extLst>
              <a:ext uri="{FF2B5EF4-FFF2-40B4-BE49-F238E27FC236}">
                <a16:creationId xmlns:a16="http://schemas.microsoft.com/office/drawing/2014/main" id="{1D4ECDEB-AEC3-4FBD-A9FA-11802AFA3BE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060575"/>
            <a:ext cx="1366838" cy="647700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Saturazione mercati</a:t>
            </a:r>
          </a:p>
        </p:txBody>
      </p:sp>
      <p:sp>
        <p:nvSpPr>
          <p:cNvPr id="22533" name="AutoShape 5">
            <a:extLst>
              <a:ext uri="{FF2B5EF4-FFF2-40B4-BE49-F238E27FC236}">
                <a16:creationId xmlns:a16="http://schemas.microsoft.com/office/drawing/2014/main" id="{B973C585-2C88-414B-9D1E-C96C74D01B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0" y="2852738"/>
            <a:ext cx="1366838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Alto costo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/>
              <a:t>lavoro</a:t>
            </a:r>
          </a:p>
        </p:txBody>
      </p:sp>
      <p:sp>
        <p:nvSpPr>
          <p:cNvPr id="22534" name="AutoShape 6">
            <a:extLst>
              <a:ext uri="{FF2B5EF4-FFF2-40B4-BE49-F238E27FC236}">
                <a16:creationId xmlns:a16="http://schemas.microsoft.com/office/drawing/2014/main" id="{2E9D755C-C3FD-4FF9-BE74-E9D199829D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4365626"/>
            <a:ext cx="12239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Rincaro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petrolio</a:t>
            </a:r>
          </a:p>
        </p:txBody>
      </p:sp>
      <p:sp>
        <p:nvSpPr>
          <p:cNvPr id="22535" name="AutoShape 7">
            <a:extLst>
              <a:ext uri="{FF2B5EF4-FFF2-40B4-BE49-F238E27FC236}">
                <a16:creationId xmlns:a16="http://schemas.microsoft.com/office/drawing/2014/main" id="{28F63445-AE8B-4481-B4E1-BDE931A3D85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63751" y="5157788"/>
            <a:ext cx="1223963" cy="576262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Svalutazione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dollaro</a:t>
            </a:r>
          </a:p>
        </p:txBody>
      </p:sp>
      <p:sp>
        <p:nvSpPr>
          <p:cNvPr id="22536" name="Line 8">
            <a:extLst>
              <a:ext uri="{FF2B5EF4-FFF2-40B4-BE49-F238E27FC236}">
                <a16:creationId xmlns:a16="http://schemas.microsoft.com/office/drawing/2014/main" id="{10CC353F-0FF7-4E5B-BF66-4541EA142332}"/>
              </a:ext>
            </a:extLst>
          </p:cNvPr>
          <p:cNvSpPr>
            <a:spLocks noChangeShapeType="1"/>
          </p:cNvSpPr>
          <p:nvPr/>
        </p:nvSpPr>
        <p:spPr bwMode="auto">
          <a:xfrm>
            <a:off x="3432175" y="2349500"/>
            <a:ext cx="215900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7" name="Line 9">
            <a:extLst>
              <a:ext uri="{FF2B5EF4-FFF2-40B4-BE49-F238E27FC236}">
                <a16:creationId xmlns:a16="http://schemas.microsoft.com/office/drawing/2014/main" id="{D767D319-1A55-4F95-B494-CF5145DA130D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432175" y="2781301"/>
            <a:ext cx="215900" cy="360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8" name="Line 10">
            <a:extLst>
              <a:ext uri="{FF2B5EF4-FFF2-40B4-BE49-F238E27FC236}">
                <a16:creationId xmlns:a16="http://schemas.microsoft.com/office/drawing/2014/main" id="{32F108EA-5DB6-40BC-AB19-95F3E11B59EF}"/>
              </a:ext>
            </a:extLst>
          </p:cNvPr>
          <p:cNvSpPr>
            <a:spLocks noChangeShapeType="1"/>
          </p:cNvSpPr>
          <p:nvPr/>
        </p:nvSpPr>
        <p:spPr bwMode="auto">
          <a:xfrm>
            <a:off x="3287714" y="4652963"/>
            <a:ext cx="287337" cy="3603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39" name="Line 11">
            <a:extLst>
              <a:ext uri="{FF2B5EF4-FFF2-40B4-BE49-F238E27FC236}">
                <a16:creationId xmlns:a16="http://schemas.microsoft.com/office/drawing/2014/main" id="{D2ED76DA-EAEC-4373-9535-7AC556D96EB0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3287714" y="5013325"/>
            <a:ext cx="287337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0" name="AutoShape 12">
            <a:extLst>
              <a:ext uri="{FF2B5EF4-FFF2-40B4-BE49-F238E27FC236}">
                <a16:creationId xmlns:a16="http://schemas.microsoft.com/office/drawing/2014/main" id="{816E1DBC-D987-47A0-BF6A-1401F6889A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75051" y="4724401"/>
            <a:ext cx="1152525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Fine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 err="1"/>
              <a:t>golden</a:t>
            </a:r>
            <a:r>
              <a:rPr lang="it-IT" altLang="it-IT" sz="1200" dirty="0"/>
              <a:t> </a:t>
            </a:r>
            <a:r>
              <a:rPr lang="it-IT" altLang="it-IT" sz="1200" dirty="0" err="1"/>
              <a:t>age</a:t>
            </a:r>
            <a:endParaRPr lang="it-IT" altLang="it-IT" sz="1200" dirty="0"/>
          </a:p>
        </p:txBody>
      </p:sp>
      <p:sp>
        <p:nvSpPr>
          <p:cNvPr id="22541" name="AutoShape 13">
            <a:extLst>
              <a:ext uri="{FF2B5EF4-FFF2-40B4-BE49-F238E27FC236}">
                <a16:creationId xmlns:a16="http://schemas.microsoft.com/office/drawing/2014/main" id="{D6367AA8-CFC0-46B8-8DD8-D6FD4169DB0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48076" y="2492376"/>
            <a:ext cx="10080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Crisi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fordismo</a:t>
            </a:r>
          </a:p>
        </p:txBody>
      </p:sp>
      <p:sp>
        <p:nvSpPr>
          <p:cNvPr id="22542" name="Line 14">
            <a:extLst>
              <a:ext uri="{FF2B5EF4-FFF2-40B4-BE49-F238E27FC236}">
                <a16:creationId xmlns:a16="http://schemas.microsoft.com/office/drawing/2014/main" id="{F16B6CDF-9CFE-488F-B3DB-FA1F5FA88559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3" y="3068638"/>
            <a:ext cx="0" cy="16557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3" name="Line 15">
            <a:extLst>
              <a:ext uri="{FF2B5EF4-FFF2-40B4-BE49-F238E27FC236}">
                <a16:creationId xmlns:a16="http://schemas.microsoft.com/office/drawing/2014/main" id="{893723C3-8CB3-4A82-AA31-2505E0DB849D}"/>
              </a:ext>
            </a:extLst>
          </p:cNvPr>
          <p:cNvSpPr>
            <a:spLocks noChangeShapeType="1"/>
          </p:cNvSpPr>
          <p:nvPr/>
        </p:nvSpPr>
        <p:spPr bwMode="auto">
          <a:xfrm>
            <a:off x="4151314" y="3860800"/>
            <a:ext cx="86518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44" name="AutoShape 16">
            <a:extLst>
              <a:ext uri="{FF2B5EF4-FFF2-40B4-BE49-F238E27FC236}">
                <a16:creationId xmlns:a16="http://schemas.microsoft.com/office/drawing/2014/main" id="{77A90E4A-C670-4851-9D18-AADB038024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16501" y="2565401"/>
            <a:ext cx="3095625" cy="20875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Stagflazione: la situazione nella quale sono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contemporaneamente presenti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sia un aumento generale dei prezzi (inflazione),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sia una mancanza di crescita dell'economia in termini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Reali (stagnazione). La stagflazione è un fenomeno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presentatosi per la prima volta alla fine degli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anni sessanta, prevalentemente nei paesi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occidentali; precedentemente inflazione e stagnazione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si erano invece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000" dirty="0"/>
              <a:t>sempre presentate disgiuntamente</a:t>
            </a:r>
          </a:p>
        </p:txBody>
      </p:sp>
      <p:sp>
        <p:nvSpPr>
          <p:cNvPr id="22545" name="AutoShape 19">
            <a:extLst>
              <a:ext uri="{FF2B5EF4-FFF2-40B4-BE49-F238E27FC236}">
                <a16:creationId xmlns:a16="http://schemas.microsoft.com/office/drawing/2014/main" id="{162B1D41-F411-4EFD-AE3E-C3472B225D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59825" y="2060576"/>
            <a:ext cx="1512888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deindustrializzazione</a:t>
            </a:r>
          </a:p>
        </p:txBody>
      </p:sp>
      <p:sp>
        <p:nvSpPr>
          <p:cNvPr id="22546" name="AutoShape 20">
            <a:extLst>
              <a:ext uri="{FF2B5EF4-FFF2-40B4-BE49-F238E27FC236}">
                <a16:creationId xmlns:a16="http://schemas.microsoft.com/office/drawing/2014/main" id="{7CC20CC3-A457-4C67-9C54-3C2CC3FF7DE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2997201"/>
            <a:ext cx="1439863" cy="576263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Terziarizzazione 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informatizzazione</a:t>
            </a:r>
          </a:p>
        </p:txBody>
      </p:sp>
      <p:sp>
        <p:nvSpPr>
          <p:cNvPr id="22547" name="AutoShape 21">
            <a:extLst>
              <a:ext uri="{FF2B5EF4-FFF2-40B4-BE49-F238E27FC236}">
                <a16:creationId xmlns:a16="http://schemas.microsoft.com/office/drawing/2014/main" id="{0B630BE3-EE5F-42B7-B590-EEF387EF5A31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3933826"/>
            <a:ext cx="1439863" cy="57467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Tagli al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Welfare State</a:t>
            </a:r>
          </a:p>
        </p:txBody>
      </p:sp>
      <p:sp>
        <p:nvSpPr>
          <p:cNvPr id="22548" name="AutoShape 22">
            <a:extLst>
              <a:ext uri="{FF2B5EF4-FFF2-40B4-BE49-F238E27FC236}">
                <a16:creationId xmlns:a16="http://schemas.microsoft.com/office/drawing/2014/main" id="{D5F054CD-1D12-4A3D-913F-AD906104731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832851" y="4868864"/>
            <a:ext cx="1439863" cy="504825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Aumento costo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del denaro</a:t>
            </a:r>
          </a:p>
        </p:txBody>
      </p:sp>
      <p:sp>
        <p:nvSpPr>
          <p:cNvPr id="22549" name="AutoShape 23">
            <a:extLst>
              <a:ext uri="{FF2B5EF4-FFF2-40B4-BE49-F238E27FC236}">
                <a16:creationId xmlns:a16="http://schemas.microsoft.com/office/drawing/2014/main" id="{0A5300F5-759F-4E14-96B4-3D4CE26C467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383339" y="5589589"/>
            <a:ext cx="1368425" cy="649287"/>
          </a:xfrm>
          <a:prstGeom prst="roundRect">
            <a:avLst>
              <a:gd name="adj" fmla="val 16667"/>
            </a:avLst>
          </a:prstGeom>
          <a:solidFill>
            <a:schemeClr val="accent6">
              <a:lumMod val="60000"/>
              <a:lumOff val="40000"/>
            </a:schemeClr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Indebitamento 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it-IT" altLang="it-IT" sz="1200" dirty="0"/>
              <a:t>Paesi poveri</a:t>
            </a:r>
          </a:p>
        </p:txBody>
      </p:sp>
      <p:sp>
        <p:nvSpPr>
          <p:cNvPr id="22550" name="Line 24">
            <a:extLst>
              <a:ext uri="{FF2B5EF4-FFF2-40B4-BE49-F238E27FC236}">
                <a16:creationId xmlns:a16="http://schemas.microsoft.com/office/drawing/2014/main" id="{8822E40E-F788-438D-A8F7-460BC674A00B}"/>
              </a:ext>
            </a:extLst>
          </p:cNvPr>
          <p:cNvSpPr>
            <a:spLocks noChangeShapeType="1"/>
          </p:cNvSpPr>
          <p:nvPr/>
        </p:nvSpPr>
        <p:spPr bwMode="auto">
          <a:xfrm>
            <a:off x="8112126" y="3789363"/>
            <a:ext cx="3603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1" name="Line 27">
            <a:extLst>
              <a:ext uri="{FF2B5EF4-FFF2-40B4-BE49-F238E27FC236}">
                <a16:creationId xmlns:a16="http://schemas.microsoft.com/office/drawing/2014/main" id="{9142A9C3-616A-4BF6-B0FC-F28FE1AABA26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8472489" y="2349501"/>
            <a:ext cx="287337" cy="143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2" name="Line 28">
            <a:extLst>
              <a:ext uri="{FF2B5EF4-FFF2-40B4-BE49-F238E27FC236}">
                <a16:creationId xmlns:a16="http://schemas.microsoft.com/office/drawing/2014/main" id="{08467F1C-7052-4C00-B898-839DCEFACFEA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8472488" y="3284539"/>
            <a:ext cx="360362" cy="504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3" name="Line 29">
            <a:extLst>
              <a:ext uri="{FF2B5EF4-FFF2-40B4-BE49-F238E27FC236}">
                <a16:creationId xmlns:a16="http://schemas.microsoft.com/office/drawing/2014/main" id="{5B4819C8-3E92-436D-9F96-C0BD13C542E1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3789363"/>
            <a:ext cx="360362" cy="4318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4" name="Line 30">
            <a:extLst>
              <a:ext uri="{FF2B5EF4-FFF2-40B4-BE49-F238E27FC236}">
                <a16:creationId xmlns:a16="http://schemas.microsoft.com/office/drawing/2014/main" id="{821A39FD-0B13-449A-BA0E-ED6A9AE96B3E}"/>
              </a:ext>
            </a:extLst>
          </p:cNvPr>
          <p:cNvSpPr>
            <a:spLocks noChangeShapeType="1"/>
          </p:cNvSpPr>
          <p:nvPr/>
        </p:nvSpPr>
        <p:spPr bwMode="auto">
          <a:xfrm>
            <a:off x="8472488" y="3789364"/>
            <a:ext cx="360362" cy="13684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  <p:sp>
        <p:nvSpPr>
          <p:cNvPr id="22555" name="Line 31">
            <a:extLst>
              <a:ext uri="{FF2B5EF4-FFF2-40B4-BE49-F238E27FC236}">
                <a16:creationId xmlns:a16="http://schemas.microsoft.com/office/drawing/2014/main" id="{A27F56E0-05C9-4933-BD0D-5AA4A5FC5FE1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7751764" y="5373688"/>
            <a:ext cx="1728787" cy="5762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Filo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</TotalTime>
  <Words>515</Words>
  <Application>Microsoft Office PowerPoint</Application>
  <PresentationFormat>Widescreen</PresentationFormat>
  <Paragraphs>168</Paragraphs>
  <Slides>8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8</vt:i4>
      </vt:variant>
    </vt:vector>
  </HeadingPairs>
  <TitlesOfParts>
    <vt:vector size="13" baseType="lpstr">
      <vt:lpstr>Arial</vt:lpstr>
      <vt:lpstr>Cambria</vt:lpstr>
      <vt:lpstr>Century Gothic</vt:lpstr>
      <vt:lpstr>Wingdings 3</vt:lpstr>
      <vt:lpstr>Filo</vt:lpstr>
      <vt:lpstr>Italia Repubblicana</vt:lpstr>
      <vt:lpstr>Italia repubblicana. 1943-1948</vt:lpstr>
      <vt:lpstr>Italia repubblicana. 1948-1958</vt:lpstr>
      <vt:lpstr>Italia repubblicana. 1959-1969 Dal boom economico all’autunno caldo </vt:lpstr>
      <vt:lpstr>Italia repubblicana. 1960-1969</vt:lpstr>
      <vt:lpstr>Italia repubblicana. 1970-1989</vt:lpstr>
      <vt:lpstr>Economia mondiale: 1950-1989</vt:lpstr>
      <vt:lpstr>Economia mondiale: 1950-1989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Italia Repubblicana e scenari internazionali</dc:title>
  <dc:creator>utente</dc:creator>
  <cp:lastModifiedBy>Pasquale Iuso</cp:lastModifiedBy>
  <cp:revision>3</cp:revision>
  <dcterms:created xsi:type="dcterms:W3CDTF">2021-12-07T15:27:16Z</dcterms:created>
  <dcterms:modified xsi:type="dcterms:W3CDTF">2022-10-25T16:10:32Z</dcterms:modified>
</cp:coreProperties>
</file>