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60" r:id="rId3"/>
    <p:sldId id="259" r:id="rId4"/>
    <p:sldId id="363" r:id="rId5"/>
    <p:sldId id="258" r:id="rId6"/>
    <p:sldId id="260" r:id="rId7"/>
    <p:sldId id="3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79556"/>
  </p:normalViewPr>
  <p:slideViewPr>
    <p:cSldViewPr snapToGrid="0">
      <p:cViewPr varScale="1">
        <p:scale>
          <a:sx n="84" d="100"/>
          <a:sy n="84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2/28/26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3C83C9C-21C5-3946-B190-F8BF8578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FAE9AA0-0920-604C-A6A1-8524A820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Questa presentazione illustra le nuove capacità di PowerPoint ed è consigliabile visualizzarla nella modalità Presentazione. Queste diapositive sono progettate per illustrare alcune ottime idee per la creazione di presentazioni in PowerPoint 2011.</a:t>
            </a:r>
          </a:p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Per visualizzare altri modelli di esempio, fare clic sul menu File, quindi scegliere Nuovo modello. In Modelli fare clic su Presentazioni.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2879BB4-96CE-CA4C-B73C-4CA134D98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EC75ED-6655-A54C-8AC8-29CDD53261F9}" type="slidenum">
              <a:rPr lang="it-IT" altLang="it-IT" sz="1200">
                <a:cs typeface="Arial" panose="020B0604020202020204" pitchFamily="34" charset="0"/>
              </a:rPr>
              <a:pPr eaLnBrk="1" hangingPunct="1"/>
              <a:t>1</a:t>
            </a:fld>
            <a:endParaRPr lang="it-IT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www.tecnichenuove.com</a:t>
            </a:r>
            <a:r>
              <a:rPr lang="en-US" dirty="0"/>
              <a:t>/libri/</a:t>
            </a:r>
            <a:r>
              <a:rPr lang="en-US" dirty="0" err="1"/>
              <a:t>manuale</a:t>
            </a:r>
            <a:r>
              <a:rPr lang="en-US" dirty="0"/>
              <a:t>-di-</a:t>
            </a:r>
            <a:r>
              <a:rPr lang="en-US" dirty="0" err="1"/>
              <a:t>viticoltura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www.edises.it</a:t>
            </a:r>
            <a:r>
              <a:rPr lang="en-US" dirty="0"/>
              <a:t>/default/</a:t>
            </a:r>
            <a:r>
              <a:rPr lang="en-US" dirty="0" err="1"/>
              <a:t>progressi-in-viticoltura.html?srsltid</a:t>
            </a:r>
            <a:r>
              <a:rPr lang="en-US" dirty="0"/>
              <a:t>=AfmBOortd_fZZvab0tVYV_ncIOCEG7ErHKSJvMxQbpzLR8JljYGCURE1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www.tecnichenuove.com</a:t>
            </a:r>
            <a:r>
              <a:rPr lang="en-US" dirty="0"/>
              <a:t>/libri/</a:t>
            </a:r>
            <a:r>
              <a:rPr lang="en-US" dirty="0" err="1"/>
              <a:t>viticoltura</a:t>
            </a:r>
            <a:r>
              <a:rPr lang="en-US" dirty="0"/>
              <a:t>-</a:t>
            </a:r>
            <a:r>
              <a:rPr lang="en-US" dirty="0" err="1"/>
              <a:t>storica</a:t>
            </a:r>
            <a:r>
              <a:rPr lang="en-US" dirty="0"/>
              <a:t>-ed-</a:t>
            </a:r>
            <a:r>
              <a:rPr lang="en-US" dirty="0" err="1"/>
              <a:t>eroica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www.amazon.it</a:t>
            </a:r>
            <a:r>
              <a:rPr lang="en-US" dirty="0"/>
              <a:t>/</a:t>
            </a:r>
            <a:r>
              <a:rPr lang="en-US" dirty="0" err="1"/>
              <a:t>Progettare-gestire-sostenibile-cambiamento-climatico-ebook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/B0C74GXS2B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www.tecnichenuove.com</a:t>
            </a:r>
            <a:r>
              <a:rPr lang="en-US" dirty="0"/>
              <a:t>/libri/il-</a:t>
            </a:r>
            <a:r>
              <a:rPr lang="en-US" dirty="0" err="1"/>
              <a:t>vigneto</a:t>
            </a:r>
            <a:r>
              <a:rPr lang="en-US" dirty="0"/>
              <a:t>-</a:t>
            </a:r>
            <a:r>
              <a:rPr lang="en-US" dirty="0" err="1"/>
              <a:t>sostenibile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BIODINAMICA</a:t>
            </a:r>
          </a:p>
          <a:p>
            <a:r>
              <a:rPr lang="it-IT" dirty="0"/>
              <a:t>https://</a:t>
            </a:r>
            <a:r>
              <a:rPr lang="it-IT" dirty="0" err="1"/>
              <a:t>terranuovalibri.mediabiblos.it</a:t>
            </a:r>
            <a:r>
              <a:rPr lang="it-IT" dirty="0"/>
              <a:t>/</a:t>
            </a:r>
            <a:r>
              <a:rPr lang="it-IT" dirty="0" err="1"/>
              <a:t>pdf_incipit</a:t>
            </a:r>
            <a:r>
              <a:rPr lang="it-IT" dirty="0"/>
              <a:t>/terra-nuova-edizioni/viticoltura-biodinamica-236630.pdf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shop.elsevier.com</a:t>
            </a:r>
            <a:r>
              <a:rPr lang="it-IT" dirty="0"/>
              <a:t>/books/the-science-of-</a:t>
            </a:r>
            <a:r>
              <a:rPr lang="it-IT" dirty="0" err="1"/>
              <a:t>grapevines</a:t>
            </a:r>
            <a:r>
              <a:rPr lang="it-IT" dirty="0"/>
              <a:t>/</a:t>
            </a:r>
            <a:r>
              <a:rPr lang="it-IT" dirty="0" err="1"/>
              <a:t>keller</a:t>
            </a:r>
            <a:r>
              <a:rPr lang="it-IT" dirty="0"/>
              <a:t>/978-0-443-33006-3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D80C37-5CBB-3643-A070-22463258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0988-728C-784A-B889-9D66E4BA81F2}" type="datetimeFigureOut">
              <a:rPr lang="it-IT" altLang="it-IT"/>
              <a:pPr/>
              <a:t>28/02/26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291092-2547-3C46-8AA9-BB464C4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1BF0C-F206-FD42-A70C-DAC1D01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05D1-2030-334F-B49F-F99F8F1FCD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18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s://shop.elsevier.com/books/the-science-of-grapevines/keller/978-0-443-33006-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C81929-0EF2-C844-A0B7-4610FD895812}"/>
              </a:ext>
            </a:extLst>
          </p:cNvPr>
          <p:cNvSpPr txBox="1">
            <a:spLocks/>
          </p:cNvSpPr>
          <p:nvPr/>
        </p:nvSpPr>
        <p:spPr bwMode="auto">
          <a:xfrm>
            <a:off x="1741488" y="1421904"/>
            <a:ext cx="8530977" cy="1143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Corso di Laurea in Viticoltura ed Enologia (</a:t>
            </a:r>
            <a:r>
              <a:rPr lang="it-IT" altLang="it-IT" sz="2800" dirty="0" err="1">
                <a:solidFill>
                  <a:srgbClr val="404040"/>
                </a:solidFill>
                <a:latin typeface="Calibri" panose="020F0502020204030204" pitchFamily="34" charset="0"/>
              </a:rPr>
              <a:t>II°anno</a:t>
            </a: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800" i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C2D4EF-FD75-844E-9353-A7C6DD53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876800"/>
            <a:ext cx="8812088" cy="1548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numCol="2"/>
          <a:lstStyle/>
          <a:p>
            <a:pPr>
              <a:defRPr/>
            </a:pPr>
            <a:r>
              <a:rPr lang="it-IT" sz="2800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Orario ricevimento </a:t>
            </a:r>
          </a:p>
          <a:p>
            <a:pPr>
              <a:defRPr/>
            </a:pPr>
            <a:r>
              <a:rPr lang="it-IT" sz="2400" b="1" i="1" dirty="0">
                <a:latin typeface="Eurostile"/>
                <a:ea typeface="ＭＳ Ｐゴシック" charset="0"/>
                <a:cs typeface="Eurostile"/>
              </a:rPr>
              <a:t>Martedì 11.30-13.30</a:t>
            </a:r>
          </a:p>
          <a:p>
            <a:pPr>
              <a:defRPr/>
            </a:pPr>
            <a:endParaRPr lang="it-IT" sz="2400" b="1" i="1" dirty="0">
              <a:solidFill>
                <a:srgbClr val="FFFF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endParaRPr lang="it-IT" b="1" i="1" dirty="0">
              <a:solidFill>
                <a:srgbClr val="8000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r>
              <a:rPr lang="it-IT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Contatti</a:t>
            </a:r>
          </a:p>
          <a:p>
            <a:pPr>
              <a:defRPr/>
            </a:pP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Cell.:	348 8992198</a:t>
            </a:r>
            <a:br>
              <a:rPr lang="it-IT" b="1" i="1" dirty="0">
                <a:latin typeface="Eurostile"/>
                <a:ea typeface="ＭＳ Ｐゴシック" charset="0"/>
                <a:cs typeface="Eurostile"/>
              </a:rPr>
            </a:b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e-mail: 	</a:t>
            </a:r>
            <a:r>
              <a:rPr lang="it-IT" b="1" i="1" dirty="0" err="1">
                <a:latin typeface="Eurostile"/>
                <a:ea typeface="ＭＳ Ｐゴシック" charset="0"/>
                <a:cs typeface="Eurostile"/>
              </a:rPr>
              <a:t>sramazzotti@unite.it</a:t>
            </a: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 </a:t>
            </a:r>
          </a:p>
          <a:p>
            <a:pPr>
              <a:defRPr/>
            </a:pPr>
            <a:endParaRPr lang="it-IT" b="1" i="1" dirty="0">
              <a:latin typeface="Eurostile"/>
              <a:ea typeface="+mj-ea"/>
              <a:cs typeface="Eurostile"/>
            </a:endParaRPr>
          </a:p>
        </p:txBody>
      </p:sp>
      <p:pic>
        <p:nvPicPr>
          <p:cNvPr id="17411" name="Immagine 6">
            <a:extLst>
              <a:ext uri="{FF2B5EF4-FFF2-40B4-BE49-F238E27FC236}">
                <a16:creationId xmlns:a16="http://schemas.microsoft.com/office/drawing/2014/main" id="{D9A1FF3C-B2C6-1D49-9A01-5148FF11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70447"/>
            <a:ext cx="1906241" cy="90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44958E-A3DC-D04C-8783-C6CC5578AB73}"/>
              </a:ext>
            </a:extLst>
          </p:cNvPr>
          <p:cNvSpPr/>
          <p:nvPr/>
        </p:nvSpPr>
        <p:spPr>
          <a:xfrm>
            <a:off x="1676401" y="2714798"/>
            <a:ext cx="8812213" cy="20005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INSEGNAMENTO</a:t>
            </a:r>
          </a:p>
          <a:p>
            <a:pPr>
              <a:defRPr/>
            </a:pP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Viticoltura speciale (8 </a:t>
            </a:r>
            <a:r>
              <a:rPr lang="it-IT" sz="3200" b="1" dirty="0" err="1">
                <a:latin typeface="Eurostile"/>
                <a:ea typeface="ＭＳ Ｐゴシック" charset="0"/>
                <a:cs typeface="Eurostile"/>
              </a:rPr>
              <a:t>cfu</a:t>
            </a: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)</a:t>
            </a:r>
          </a:p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Docente</a:t>
            </a:r>
          </a:p>
          <a:p>
            <a:pPr>
              <a:defRPr/>
            </a:pPr>
            <a:r>
              <a:rPr lang="it-IT" sz="2800" b="1" i="1" dirty="0">
                <a:latin typeface="Eurostile"/>
                <a:ea typeface="ＭＳ Ｐゴシック" charset="0"/>
                <a:cs typeface="Eurostile"/>
              </a:rPr>
              <a:t>Solange Ramazzotti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9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36" y="90006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Testi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riferimento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7">
            <a:extLst>
              <a:ext uri="{FF2B5EF4-FFF2-40B4-BE49-F238E27FC236}">
                <a16:creationId xmlns:a16="http://schemas.microsoft.com/office/drawing/2014/main" id="{47AD6EF6-9088-E042-8492-CAF0B8A0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28" y="3542568"/>
            <a:ext cx="1966651" cy="27656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F420EA-DD6C-F941-BB86-107E3FC1B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784" y="384755"/>
            <a:ext cx="2046081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1C5F9F-1385-1D4E-BFFE-014A00259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650" y="384755"/>
            <a:ext cx="1917050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4">
            <a:extLst>
              <a:ext uri="{FF2B5EF4-FFF2-40B4-BE49-F238E27FC236}">
                <a16:creationId xmlns:a16="http://schemas.microsoft.com/office/drawing/2014/main" id="{B8626950-8891-E54D-9698-CB0FA6CA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22" y="5336384"/>
            <a:ext cx="36316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+ Appunti delle lezioni e bibliografia di aggiornamento in riviste tecniche e scientifiche</a:t>
            </a:r>
            <a:endParaRPr lang="it-IT" alt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Viticoltura storica ed eroica">
            <a:extLst>
              <a:ext uri="{FF2B5EF4-FFF2-40B4-BE49-F238E27FC236}">
                <a16:creationId xmlns:a16="http://schemas.microsoft.com/office/drawing/2014/main" id="{B9BD4BE9-23DC-846F-4493-3734CF26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28" y="365328"/>
            <a:ext cx="1966651" cy="28095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vigneto sostenibile">
            <a:extLst>
              <a:ext uri="{FF2B5EF4-FFF2-40B4-BE49-F238E27FC236}">
                <a16:creationId xmlns:a16="http://schemas.microsoft.com/office/drawing/2014/main" id="{8DCA9632-3090-F464-7587-F4C0EEE4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62" y="3542568"/>
            <a:ext cx="1957982" cy="2797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gettare e gestire il vigneto sostenibile in un’era di cambiamento ...">
            <a:extLst>
              <a:ext uri="{FF2B5EF4-FFF2-40B4-BE49-F238E27FC236}">
                <a16:creationId xmlns:a16="http://schemas.microsoft.com/office/drawing/2014/main" id="{E7500AE4-F4B4-2441-F68C-25449226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99" y="3542568"/>
            <a:ext cx="217233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0E3F34-E0D8-DF5C-1E12-5A9712B7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5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EC3DA-1541-A45E-EF90-7FE8EBC1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Viticoltura biologica. Tecniche agronomiche e strategie di difesa - Ruggero Mazzilli - copertina">
            <a:extLst>
              <a:ext uri="{FF2B5EF4-FFF2-40B4-BE49-F238E27FC236}">
                <a16:creationId xmlns:a16="http://schemas.microsoft.com/office/drawing/2014/main" id="{06CF2C12-A82F-F2CD-60B5-63E24278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90" y="237523"/>
            <a:ext cx="2301344" cy="3078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2F97E70F-2E85-389D-3883-E9FB09C3A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182" y="3541566"/>
            <a:ext cx="1892053" cy="3147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Manuale di viticoltura biodinamica. La prima guida pratica per applicare il metodo agricolo biodinamico al vigneto. Ediz. illustrata - Adriano Zago - copertina">
            <a:extLst>
              <a:ext uri="{FF2B5EF4-FFF2-40B4-BE49-F238E27FC236}">
                <a16:creationId xmlns:a16="http://schemas.microsoft.com/office/drawing/2014/main" id="{4372F61A-8D9D-92B1-1D89-DA3130850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27" y="237523"/>
            <a:ext cx="2495408" cy="30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proving Sustainable Viticulture and Winemaking Practices">
            <a:extLst>
              <a:ext uri="{FF2B5EF4-FFF2-40B4-BE49-F238E27FC236}">
                <a16:creationId xmlns:a16="http://schemas.microsoft.com/office/drawing/2014/main" id="{F0788A2E-91D3-CE3A-7FAE-2CC00C17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90" y="3541566"/>
            <a:ext cx="2609275" cy="32213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o Regenerative Viticulture Jamie Goode">
            <a:extLst>
              <a:ext uri="{FF2B5EF4-FFF2-40B4-BE49-F238E27FC236}">
                <a16:creationId xmlns:a16="http://schemas.microsoft.com/office/drawing/2014/main" id="{B9CC960E-A3F9-2FBF-2BA3-BAFCF732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20" y="3541566"/>
            <a:ext cx="2125128" cy="31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Science of Grapevines">
            <a:hlinkClick r:id="rId9"/>
            <a:extLst>
              <a:ext uri="{FF2B5EF4-FFF2-40B4-BE49-F238E27FC236}">
                <a16:creationId xmlns:a16="http://schemas.microsoft.com/office/drawing/2014/main" id="{5F977240-251C-E965-C768-99B5235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56" y="3541566"/>
            <a:ext cx="2495408" cy="30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Contenuto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Ecologia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  <a:p>
            <a:r>
              <a:rPr lang="en-US" sz="2400" dirty="0" err="1"/>
              <a:t>Propagazione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vite</a:t>
            </a:r>
            <a:endParaRPr lang="en-US" sz="2400" dirty="0"/>
          </a:p>
          <a:p>
            <a:r>
              <a:rPr lang="en-US" sz="2400" dirty="0" err="1"/>
              <a:t>Impianto</a:t>
            </a:r>
            <a:r>
              <a:rPr lang="en-US" sz="2400" dirty="0"/>
              <a:t> del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Gestione</a:t>
            </a:r>
            <a:r>
              <a:rPr lang="en-US" sz="2400" dirty="0"/>
              <a:t> del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Meccanizzazione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r>
              <a:rPr lang="en-US" sz="2400" dirty="0"/>
              <a:t> (</a:t>
            </a:r>
            <a:r>
              <a:rPr lang="en-US" sz="2400" dirty="0" err="1"/>
              <a:t>accenni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06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Strategie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didattiche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Lezioni</a:t>
            </a:r>
            <a:r>
              <a:rPr lang="en-US" sz="2400" dirty="0"/>
              <a:t> </a:t>
            </a:r>
            <a:r>
              <a:rPr lang="en-US" sz="2400" dirty="0" err="1"/>
              <a:t>frontali</a:t>
            </a:r>
            <a:endParaRPr lang="en-US" sz="2400" dirty="0"/>
          </a:p>
          <a:p>
            <a:r>
              <a:rPr lang="en-US" sz="2400" dirty="0" err="1"/>
              <a:t>Attività</a:t>
            </a:r>
            <a:r>
              <a:rPr lang="en-US" sz="2400" dirty="0"/>
              <a:t> di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Approfondimenti</a:t>
            </a:r>
            <a:r>
              <a:rPr lang="en-US" sz="2400" dirty="0"/>
              <a:t> </a:t>
            </a:r>
            <a:r>
              <a:rPr lang="en-US" sz="2400" dirty="0" err="1"/>
              <a:t>bibliografici</a:t>
            </a:r>
            <a:r>
              <a:rPr lang="en-US" sz="2400" dirty="0"/>
              <a:t> </a:t>
            </a:r>
            <a:r>
              <a:rPr lang="en-US" sz="2400" dirty="0" err="1"/>
              <a:t>individuali</a:t>
            </a:r>
            <a:endParaRPr lang="en-US" sz="2400" dirty="0"/>
          </a:p>
          <a:p>
            <a:r>
              <a:rPr lang="en-US" sz="2400" dirty="0"/>
              <a:t>Test </a:t>
            </a:r>
            <a:r>
              <a:rPr lang="en-US" sz="2400" dirty="0" err="1"/>
              <a:t>autovalutazione</a:t>
            </a:r>
            <a:endParaRPr lang="en-US" sz="2400" dirty="0"/>
          </a:p>
          <a:p>
            <a:r>
              <a:rPr lang="en-US" sz="2400" dirty="0" err="1"/>
              <a:t>Esercitazioni</a:t>
            </a:r>
            <a:r>
              <a:rPr lang="en-US" sz="2400" dirty="0"/>
              <a:t> in Azienda (?)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07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Metodo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valutazione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Svolgimento</a:t>
            </a:r>
            <a:r>
              <a:rPr lang="en-US" sz="2400" dirty="0"/>
              <a:t> di </a:t>
            </a:r>
            <a:r>
              <a:rPr lang="en-US" sz="2400" dirty="0" err="1"/>
              <a:t>attività</a:t>
            </a:r>
            <a:r>
              <a:rPr lang="en-US" sz="2400" dirty="0"/>
              <a:t> in </a:t>
            </a:r>
            <a:r>
              <a:rPr lang="en-US" sz="2400" dirty="0" err="1"/>
              <a:t>itinere</a:t>
            </a:r>
            <a:endParaRPr lang="en-US" sz="2400" dirty="0"/>
          </a:p>
          <a:p>
            <a:r>
              <a:rPr lang="en-US" sz="2400" dirty="0" err="1"/>
              <a:t>Colloquio</a:t>
            </a:r>
            <a:r>
              <a:rPr lang="en-US" sz="2400" dirty="0"/>
              <a:t> </a:t>
            </a:r>
            <a:r>
              <a:rPr lang="en-US" sz="2400" dirty="0" err="1"/>
              <a:t>orale</a:t>
            </a:r>
            <a:r>
              <a:rPr lang="en-US" sz="2400" dirty="0"/>
              <a:t> finale</a:t>
            </a:r>
          </a:p>
        </p:txBody>
      </p:sp>
    </p:spTree>
    <p:extLst>
      <p:ext uri="{BB962C8B-B14F-4D97-AF65-F5344CB8AC3E}">
        <p14:creationId xmlns:p14="http://schemas.microsoft.com/office/powerpoint/2010/main" val="289641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3169</TotalTime>
  <Words>289</Words>
  <Application>Microsoft Macintosh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Eurostile</vt:lpstr>
      <vt:lpstr>Segoe UI</vt:lpstr>
      <vt:lpstr>Segoe UI Light</vt:lpstr>
      <vt:lpstr>Segoe UI Semilight</vt:lpstr>
      <vt:lpstr>Tema di Office</vt:lpstr>
      <vt:lpstr>QuickStarter Theme</vt:lpstr>
      <vt:lpstr>Presentazione standard di PowerPoint</vt:lpstr>
      <vt:lpstr>Testi di riferimento</vt:lpstr>
      <vt:lpstr>Presentazione standard di PowerPoint</vt:lpstr>
      <vt:lpstr>Contenuto</vt:lpstr>
      <vt:lpstr>Strategie didattiche</vt:lpstr>
      <vt:lpstr>Metodo di valutazione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la struttura per iniziare</dc:title>
  <dc:creator>sramazzotti@unite.it</dc:creator>
  <cp:lastModifiedBy>Microsoft Office User</cp:lastModifiedBy>
  <cp:revision>17</cp:revision>
  <dcterms:created xsi:type="dcterms:W3CDTF">2020-03-01T13:27:32Z</dcterms:created>
  <dcterms:modified xsi:type="dcterms:W3CDTF">2026-03-02T11:34:22Z</dcterms:modified>
</cp:coreProperties>
</file>