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51" r:id="rId87"/>
    <p:sldId id="352" r:id="rId88"/>
    <p:sldId id="353" r:id="rId89"/>
    <p:sldId id="354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</p:sldIdLst>
  <p:sldSz cx="9144000" cy="6858000" type="screen4x3"/>
  <p:notesSz cx="6858000" cy="9144000"/>
  <p:embeddedFontLst>
    <p:embeddedFont>
      <p:font typeface="Comic Sans MS" panose="030F0902030302020204" pitchFamily="66" charset="0"/>
      <p:regular r:id="rId101"/>
      <p:bold r:id="rId102"/>
      <p:italic r:id="rId103"/>
      <p:boldItalic r:id="rId104"/>
    </p:embeddedFont>
    <p:embeddedFont>
      <p:font typeface="Helvetica Neue" panose="02000503000000020004" pitchFamily="2" charset="0"/>
      <p:regular r:id="rId105"/>
      <p:bold r:id="rId106"/>
      <p:italic r:id="rId107"/>
      <p:boldItalic r:id="rId108"/>
    </p:embeddedFont>
    <p:embeddedFont>
      <p:font typeface="Tahoma" panose="020B0604030504040204" pitchFamily="34" charset="0"/>
      <p:regular r:id="rId109"/>
      <p:bold r:id="rId110"/>
    </p:embeddedFont>
    <p:embeddedFont>
      <p:font typeface="Times" panose="02020603050405020304" pitchFamily="18" charset="0"/>
      <p:regular r:id="rId111"/>
      <p:bold r:id="rId112"/>
      <p:italic r:id="rId113"/>
      <p:boldItalic r:id="rId1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0" roundtripDataSignature="AMtx7mi7lHbx1FwNbU+St5Zo748Ww2s6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CA03CB-7E6B-48AE-83E1-9DD1703B6355}">
  <a:tblStyle styleId="{80CA03CB-7E6B-48AE-83E1-9DD1703B635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3"/>
  </p:normalViewPr>
  <p:slideViewPr>
    <p:cSldViewPr snapToGrid="0">
      <p:cViewPr varScale="1">
        <p:scale>
          <a:sx n="119" d="100"/>
          <a:sy n="119" d="100"/>
        </p:scale>
        <p:origin x="1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2.fntdata"/><Relationship Id="rId16" Type="http://schemas.openxmlformats.org/officeDocument/2006/relationships/slide" Target="slides/slide15.xml"/><Relationship Id="rId107" Type="http://schemas.openxmlformats.org/officeDocument/2006/relationships/font" Target="fonts/font7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2.fntdata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13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3.fntdata"/><Relationship Id="rId108" Type="http://schemas.openxmlformats.org/officeDocument/2006/relationships/font" Target="fonts/font8.fntdata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font" Target="fonts/font1.fntdata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9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4.fntdata"/><Relationship Id="rId120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0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11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8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2a0c8144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22a0c8144f3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9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9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9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9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9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9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9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fa05f3dbe8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1fa05f3dbe8_1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0"/>
          <p:cNvSpPr txBox="1">
            <a:spLocks noGrp="1"/>
          </p:cNvSpPr>
          <p:nvPr>
            <p:ph type="sldNum" idx="12"/>
          </p:nvPr>
        </p:nvSpPr>
        <p:spPr>
          <a:xfrm>
            <a:off x="8384899" y="6245225"/>
            <a:ext cx="301905" cy="288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9"/>
          <p:cNvSpPr txBox="1">
            <a:spLocks noGrp="1"/>
          </p:cNvSpPr>
          <p:nvPr>
            <p:ph type="title"/>
          </p:nvPr>
        </p:nvSpPr>
        <p:spPr>
          <a:xfrm>
            <a:off x="1370012" y="769937"/>
            <a:ext cx="7315201" cy="1668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99"/>
          <p:cNvSpPr txBox="1">
            <a:spLocks noGrp="1"/>
          </p:cNvSpPr>
          <p:nvPr>
            <p:ph type="body" idx="1"/>
          </p:nvPr>
        </p:nvSpPr>
        <p:spPr>
          <a:xfrm>
            <a:off x="5103812" y="2438400"/>
            <a:ext cx="3581401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99"/>
          <p:cNvSpPr txBox="1">
            <a:spLocks noGrp="1"/>
          </p:cNvSpPr>
          <p:nvPr>
            <p:ph type="sldNum" idx="12"/>
          </p:nvPr>
        </p:nvSpPr>
        <p:spPr>
          <a:xfrm>
            <a:off x="8384899" y="6245225"/>
            <a:ext cx="301905" cy="288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g"/><Relationship Id="rId4" Type="http://schemas.openxmlformats.org/officeDocument/2006/relationships/image" Target="../media/image10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"/>
          <p:cNvSpPr txBox="1"/>
          <p:nvPr/>
        </p:nvSpPr>
        <p:spPr>
          <a:xfrm>
            <a:off x="413360" y="363255"/>
            <a:ext cx="5901612" cy="523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Fasi preliminari all’analisi chimica</a:t>
            </a:r>
            <a:endParaRPr/>
          </a:p>
        </p:txBody>
      </p:sp>
      <p:sp>
        <p:nvSpPr>
          <p:cNvPr id="16" name="Google Shape;16;p1"/>
          <p:cNvSpPr txBox="1"/>
          <p:nvPr/>
        </p:nvSpPr>
        <p:spPr>
          <a:xfrm>
            <a:off x="413347" y="1605425"/>
            <a:ext cx="61203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3429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</a:pPr>
            <a:r>
              <a:rPr lang="it-IT" sz="3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Preparazione del campione</a:t>
            </a:r>
            <a:endParaRPr sz="2000"/>
          </a:p>
          <a:p>
            <a:pPr marL="3429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32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</a:pPr>
            <a:r>
              <a:rPr lang="it-IT" sz="3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Estrazione </a:t>
            </a:r>
            <a:endParaRPr sz="2000"/>
          </a:p>
          <a:p>
            <a:pPr marL="3429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32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</a:pPr>
            <a:r>
              <a:rPr lang="it-IT" sz="3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Purificazione</a:t>
            </a:r>
            <a:endParaRPr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777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50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/>
          <p:nvPr/>
        </p:nvSpPr>
        <p:spPr>
          <a:xfrm>
            <a:off x="0" y="889843"/>
            <a:ext cx="9144000" cy="5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it-IT"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polarità del composto da estrarre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generale, è più efficace utilizzare un solvente che ha una polarità simile a quella del composto che si sta cercando di estrarre.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Composto polare, allora si può utilizzare un solvente polare come l'acqua o un alcol. 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Composto apolare, allora si può utilizzare un solvente apolare come il toluene o l'etere di petrolio.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Composto polarità intermedia, si può utilizzare un solvente con una polarità media come l'acetone o il cloroformio.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Helvetica Neue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it-IT"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Altri fattori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Tossicità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Disponibilità e costo del solvente stesso.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proprietà del solvente in relazione alle condizioni di estrazione, come la temperatura e la pressione.</a:t>
            </a:r>
            <a:endParaRPr/>
          </a:p>
        </p:txBody>
      </p:sp>
      <p:sp>
        <p:nvSpPr>
          <p:cNvPr id="88" name="Google Shape;88;p12"/>
          <p:cNvSpPr txBox="1"/>
          <p:nvPr/>
        </p:nvSpPr>
        <p:spPr>
          <a:xfrm>
            <a:off x="156949" y="217944"/>
            <a:ext cx="462659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Arial"/>
              <a:buNone/>
            </a:pPr>
            <a:r>
              <a:rPr lang="it-IT" sz="3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Scelta del solvente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/>
          <p:nvPr/>
        </p:nvSpPr>
        <p:spPr>
          <a:xfrm>
            <a:off x="156949" y="1616975"/>
            <a:ext cx="8987051" cy="443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"/>
              <a:buNone/>
            </a:pPr>
            <a:r>
              <a:rPr lang="it-IT" sz="3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it-IT" sz="17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Elettronegatività</a:t>
            </a:r>
            <a:endParaRPr sz="17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ahoma"/>
              <a:buNone/>
            </a:pPr>
            <a:endParaRPr sz="17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ahoma"/>
              <a:buNone/>
            </a:pPr>
            <a:r>
              <a:rPr lang="it-IT" sz="17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Esprime l’attitudine di un atomo ad attrarre verso di sé gli elettroni; è correlata all’energia di ionizzazione e all’affinità elettronica.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ahoma"/>
              <a:buNone/>
            </a:pPr>
            <a:endParaRPr sz="17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ahoma"/>
              <a:buNone/>
            </a:pPr>
            <a:r>
              <a:rPr lang="it-IT" sz="17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Nel legame tra due atomi uguale non si ha polarizzazione del legame –&gt; la specie è neutra</a:t>
            </a:r>
            <a:endParaRPr sz="17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ahoma"/>
              <a:buNone/>
            </a:pPr>
            <a:endParaRPr sz="17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ahoma"/>
              <a:buNone/>
            </a:pPr>
            <a:r>
              <a:rPr lang="it-IT" sz="17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Nel legame tra due atomi diversi si ha sempre la formazione di un dipolo</a:t>
            </a:r>
            <a:endParaRPr sz="17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ahoma"/>
              <a:buNone/>
            </a:pPr>
            <a:endParaRPr sz="17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ahoma"/>
              <a:buNone/>
            </a:pPr>
            <a:r>
              <a:rPr lang="it-IT" sz="17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In presenza di due o più legami tra eteroatomi la specie può essere o non essere un dipolo (GEOMETRIA!)</a:t>
            </a:r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156949" y="217944"/>
            <a:ext cx="462659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Arial"/>
              <a:buNone/>
            </a:pPr>
            <a:r>
              <a:rPr lang="it-IT" sz="3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Polarità e apolarità</a:t>
            </a:r>
            <a:endParaRPr sz="3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850" y="260350"/>
            <a:ext cx="7993065" cy="5561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5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344" y="1497916"/>
            <a:ext cx="7591223" cy="365580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/>
        </p:nvSpPr>
        <p:spPr>
          <a:xfrm>
            <a:off x="330718" y="500530"/>
            <a:ext cx="6528924" cy="375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Andamento dell’elettronegatività lungo la tavola periodica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/>
          <p:nvPr/>
        </p:nvSpPr>
        <p:spPr>
          <a:xfrm>
            <a:off x="144361" y="201107"/>
            <a:ext cx="8691295" cy="5893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imes"/>
              <a:buNone/>
            </a:pPr>
            <a:r>
              <a:rPr lang="it-IT" sz="26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it-IT" sz="26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Momento dipolare</a:t>
            </a:r>
            <a:endParaRPr sz="1800" b="1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ahoma"/>
              <a:buNone/>
            </a:pPr>
            <a:r>
              <a:rPr lang="it-IT" sz="21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Struttura, forma e simmetria di una molecola essenziali per capire le </a:t>
            </a:r>
            <a:r>
              <a:rPr lang="it-IT" sz="21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forze intermolecolari</a:t>
            </a:r>
            <a:r>
              <a:rPr lang="it-IT" sz="21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ahoma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ahoma"/>
              <a:buNone/>
            </a:pPr>
            <a:r>
              <a:rPr lang="it-IT" sz="19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Forze intermolecolari </a:t>
            </a:r>
            <a:r>
              <a:rPr lang="it-IT" sz="19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determinano lo stato di aggregazione della materia, punto di fusione e solubilità</a:t>
            </a: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ahoma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ahoma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La materia si aggrega sulla base di forze elettrostatiche di diversa entità, quindi la presenza di un dipolo determina l’attrazione tra molecole</a:t>
            </a: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ahoma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ahoma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La forza del dipolo dipende da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ahoma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Distanza tra gli atomi</a:t>
            </a: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ahoma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Carica</a:t>
            </a: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ahoma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Grado di conicità del legame (che dipende dalla differenza di elettronegatività)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/>
        </p:nvSpPr>
        <p:spPr>
          <a:xfrm>
            <a:off x="163773" y="199748"/>
            <a:ext cx="253848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Helvetica Neue"/>
              <a:buNone/>
            </a:pPr>
            <a:r>
              <a:rPr lang="it-IT" sz="3200" b="1" i="0" u="none" strike="noStrike" cap="non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polarità</a:t>
            </a:r>
            <a:endParaRPr/>
          </a:p>
        </p:txBody>
      </p:sp>
      <p:sp>
        <p:nvSpPr>
          <p:cNvPr id="116" name="Google Shape;116;p17"/>
          <p:cNvSpPr txBox="1"/>
          <p:nvPr/>
        </p:nvSpPr>
        <p:spPr>
          <a:xfrm>
            <a:off x="163773" y="784523"/>
            <a:ext cx="8437967" cy="2354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lang="it-IT"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polarità di una molecola è determinata dalla distribuzione di carica elettrica nella molecola stessa. Una molecola può essere polare o apolare a seconda di come gli elettroni sono distribuiti tra gli atomi costituenti la molecola.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endParaRPr sz="21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7" name="Google Shape;11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773" y="2971044"/>
            <a:ext cx="3018886" cy="227001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/>
        </p:nvSpPr>
        <p:spPr>
          <a:xfrm>
            <a:off x="3111690" y="2609871"/>
            <a:ext cx="5630405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una molecola polare, gli elettroni sono distribuiti in modo </a:t>
            </a:r>
            <a:r>
              <a:rPr lang="it-IT"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non uniforme </a:t>
            </a:r>
            <a:r>
              <a:rPr lang="it-IT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 gli atomi costituenti la molecola, causando la formazione di una zona con </a:t>
            </a:r>
            <a:r>
              <a:rPr lang="it-IT"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carica parziale positiva</a:t>
            </a:r>
            <a:r>
              <a:rPr lang="it-IT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 una zona con </a:t>
            </a:r>
            <a:r>
              <a:rPr lang="it-IT"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carica parziale negativa.</a:t>
            </a:r>
            <a:r>
              <a:rPr lang="it-IT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Questa distribuzione asimmetrica di carica crea un </a:t>
            </a:r>
            <a:r>
              <a:rPr lang="it-IT" sz="2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dipolo elettrico</a:t>
            </a:r>
            <a:r>
              <a:rPr lang="it-IT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nella molecola.</a:t>
            </a:r>
            <a:endParaRPr/>
          </a:p>
        </p:txBody>
      </p:sp>
      <p:sp>
        <p:nvSpPr>
          <p:cNvPr id="119" name="Google Shape;119;p17"/>
          <p:cNvSpPr txBox="1"/>
          <p:nvPr/>
        </p:nvSpPr>
        <p:spPr>
          <a:xfrm>
            <a:off x="84093" y="5073089"/>
            <a:ext cx="349162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(H</a:t>
            </a:r>
            <a:r>
              <a:rPr lang="it-IT" sz="1600" b="0" i="0" u="none" strike="noStrike" cap="none" baseline="-25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it-IT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O) è per la differenza di elettronegatività tra ossigeno e idrogeno e per la geometria a forma di V caussata dalla repulsioni tra le cariche positive degli atomin di oidrogeno 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/>
        </p:nvSpPr>
        <p:spPr>
          <a:xfrm>
            <a:off x="163772" y="696759"/>
            <a:ext cx="8625385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it-IT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una molecola apolare, invece, gli elettroni sono distribuiti </a:t>
            </a:r>
            <a:r>
              <a:rPr lang="it-IT" sz="2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uniformemente</a:t>
            </a:r>
            <a:r>
              <a:rPr lang="it-IT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tra gli atomi costituenti la molecola, in modo che </a:t>
            </a:r>
            <a:r>
              <a:rPr lang="it-IT" sz="2200" b="1" i="0" u="sng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non</a:t>
            </a:r>
            <a:r>
              <a:rPr lang="it-IT" sz="2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ci sia una zona con carica parziale positiva o negativa </a:t>
            </a:r>
            <a:r>
              <a:rPr lang="it-IT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 quindi non si crei un dipolo elettrico.</a:t>
            </a:r>
            <a:endParaRPr/>
          </a:p>
        </p:txBody>
      </p:sp>
      <p:sp>
        <p:nvSpPr>
          <p:cNvPr id="125" name="Google Shape;125;p18"/>
          <p:cNvSpPr txBox="1"/>
          <p:nvPr/>
        </p:nvSpPr>
        <p:spPr>
          <a:xfrm>
            <a:off x="0" y="25227"/>
            <a:ext cx="253848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Helvetica Neue"/>
              <a:buNone/>
            </a:pPr>
            <a:r>
              <a:rPr lang="it-IT" sz="3200" b="1" i="0" u="none" strike="noStrike" cap="non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apolarità</a:t>
            </a:r>
            <a:endParaRPr sz="3200" b="1" i="0" u="none" strike="noStrike" cap="non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3377295" y="2436773"/>
            <a:ext cx="5866148" cy="1984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lang="it-IT"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il metano (CH</a:t>
            </a:r>
            <a:r>
              <a:rPr lang="it-IT" sz="2100" b="0" i="0" u="none" strike="noStrike" cap="none" baseline="-25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r>
              <a:rPr lang="it-IT"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è apolare perché gli </a:t>
            </a:r>
            <a:r>
              <a:rPr lang="it-IT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atomi</a:t>
            </a:r>
            <a:r>
              <a:rPr lang="it-IT"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di idrogeno sono uniformemente distribuiti intorno all'atomo di carbonio, dando luogo ad una distribuzione simmetrica di carica elettrica.</a:t>
            </a:r>
            <a:endParaRPr/>
          </a:p>
        </p:txBody>
      </p:sp>
      <p:pic>
        <p:nvPicPr>
          <p:cNvPr id="127" name="Google Shape;12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772" y="2276353"/>
            <a:ext cx="3213523" cy="2213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772" y="4914806"/>
            <a:ext cx="2374712" cy="178563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/>
          <p:nvPr/>
        </p:nvSpPr>
        <p:spPr>
          <a:xfrm>
            <a:off x="2923009" y="5300145"/>
            <a:ext cx="5866148" cy="1014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lang="it-IT"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Anche quando esiste una elevata differenza di elettronegatività la geometria annulla la carica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/>
        </p:nvSpPr>
        <p:spPr>
          <a:xfrm>
            <a:off x="163773" y="763179"/>
            <a:ext cx="8256895" cy="967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polarità di una molecola è generalmente correlata alla sua </a:t>
            </a:r>
            <a:r>
              <a:rPr lang="it-IT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idrofilicità</a:t>
            </a:r>
            <a:r>
              <a:rPr lang="it-IT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ovvero alla sua capacità di miscelarsi con l'acqua o altre sostanze polari.</a:t>
            </a:r>
            <a:endParaRPr/>
          </a:p>
        </p:txBody>
      </p:sp>
      <p:sp>
        <p:nvSpPr>
          <p:cNvPr id="135" name="Google Shape;135;p19"/>
          <p:cNvSpPr txBox="1"/>
          <p:nvPr/>
        </p:nvSpPr>
        <p:spPr>
          <a:xfrm>
            <a:off x="163773" y="172676"/>
            <a:ext cx="253848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Helvetica Neue"/>
              <a:buNone/>
            </a:pPr>
            <a:r>
              <a:rPr lang="it-IT" sz="3200" b="1" i="0" u="none" strike="noStrike" cap="non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Idrofilicità </a:t>
            </a:r>
            <a:endParaRPr/>
          </a:p>
        </p:txBody>
      </p:sp>
      <p:pic>
        <p:nvPicPr>
          <p:cNvPr id="136" name="Google Shape;13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19" y="1974711"/>
            <a:ext cx="4371759" cy="378885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/>
        </p:nvSpPr>
        <p:spPr>
          <a:xfrm>
            <a:off x="4394578" y="1974711"/>
            <a:ext cx="4365011" cy="3788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 molecole polari, che hanno un dipolo elettrico, tendono ad essere idrofile, cioè ad attrarsi con l'acqua e ad essere solubili in essa. L'acqua è una molecola polare, e le molecole polari tendono ad essere attratte verso altre molecole polari, andando ad orientare reciprocamente le cariche opposte possedute dai due dipoli (soluto e solvente)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/>
          <p:nvPr/>
        </p:nvSpPr>
        <p:spPr>
          <a:xfrm>
            <a:off x="732650" y="444375"/>
            <a:ext cx="691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/>
              <a:t>Metodologia </a:t>
            </a:r>
            <a:endParaRPr sz="3000"/>
          </a:p>
        </p:txBody>
      </p:sp>
      <p:sp>
        <p:nvSpPr>
          <p:cNvPr id="22" name="Google Shape;22;p2"/>
          <p:cNvSpPr txBox="1"/>
          <p:nvPr/>
        </p:nvSpPr>
        <p:spPr>
          <a:xfrm>
            <a:off x="849000" y="1665725"/>
            <a:ext cx="69180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/>
              <a:t>Natura del quesito analitico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FF26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/>
              <a:t>natura del campione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/>
              <a:t>natura dell’analita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/>
              <a:t>strumentazione disponibile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430" y="1685688"/>
            <a:ext cx="4463399" cy="291360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/>
        </p:nvSpPr>
        <p:spPr>
          <a:xfrm>
            <a:off x="573204" y="186101"/>
            <a:ext cx="813406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Helvetica Neue"/>
              <a:buNone/>
            </a:pPr>
            <a:r>
              <a:rPr lang="it-IT" sz="3200" b="1" i="0" u="none" strike="noStrike" cap="non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Idratazione e solubilizzazione del glucosio in acqua</a:t>
            </a:r>
            <a:endParaRPr/>
          </a:p>
        </p:txBody>
      </p:sp>
      <p:sp>
        <p:nvSpPr>
          <p:cNvPr id="144" name="Google Shape;144;p20"/>
          <p:cNvSpPr txBox="1"/>
          <p:nvPr/>
        </p:nvSpPr>
        <p:spPr>
          <a:xfrm>
            <a:off x="5158854" y="1685688"/>
            <a:ext cx="3731716" cy="286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formazione di legami idrogeno tra i gruppi ossidrilici del glucosio e l’acqua  rappresentano un mezzo attraverso il quale si ha la solubilizzazione.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Indebolimento interazioni intermolecolari glucosio-glucosio a favore della solvatazione delle singole molecole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/>
        </p:nvSpPr>
        <p:spPr>
          <a:xfrm>
            <a:off x="163773" y="1053996"/>
            <a:ext cx="863220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L'idrofobicità si riferisce alla tendenza di una sostanza a non dissolversi in acqua.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 sostanze idrofobiche sono solitamente costituite da molecole apolari o poco polari, che non interagiscono con le molecole del dipolo acqua e pertanto non sono solubili in quel solvente</a:t>
            </a:r>
            <a:endParaRPr sz="18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" name="Google Shape;150;p21"/>
          <p:cNvSpPr txBox="1"/>
          <p:nvPr/>
        </p:nvSpPr>
        <p:spPr>
          <a:xfrm>
            <a:off x="163773" y="204575"/>
            <a:ext cx="253848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Helvetica Neue"/>
              <a:buNone/>
            </a:pPr>
            <a:r>
              <a:rPr lang="it-IT" sz="3200" b="1" i="0" u="none" strike="noStrike" cap="non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Idrofobicità </a:t>
            </a:r>
            <a:endParaRPr/>
          </a:p>
        </p:txBody>
      </p:sp>
      <p:pic>
        <p:nvPicPr>
          <p:cNvPr id="151" name="Google Shape;15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857" y="2827869"/>
            <a:ext cx="7208039" cy="376678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 txBox="1"/>
          <p:nvPr/>
        </p:nvSpPr>
        <p:spPr>
          <a:xfrm>
            <a:off x="2471445" y="3198167"/>
            <a:ext cx="308319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Helvetica Neue"/>
              <a:buNone/>
            </a:pPr>
            <a:r>
              <a:rPr lang="it-IT" sz="2400" b="1" i="0" u="none" strike="noStrike" cap="non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Effetto idrofobico </a:t>
            </a:r>
            <a:endParaRPr/>
          </a:p>
        </p:txBody>
      </p:sp>
      <p:cxnSp>
        <p:nvCxnSpPr>
          <p:cNvPr id="153" name="Google Shape;153;p21"/>
          <p:cNvCxnSpPr/>
          <p:nvPr/>
        </p:nvCxnSpPr>
        <p:spPr>
          <a:xfrm>
            <a:off x="4927318" y="2636145"/>
            <a:ext cx="627321" cy="4572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4" name="Google Shape;154;p21"/>
          <p:cNvCxnSpPr/>
          <p:nvPr/>
        </p:nvCxnSpPr>
        <p:spPr>
          <a:xfrm flipH="1">
            <a:off x="7783033" y="2636145"/>
            <a:ext cx="116958" cy="1023687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5" name="Google Shape;155;p21"/>
          <p:cNvCxnSpPr/>
          <p:nvPr/>
        </p:nvCxnSpPr>
        <p:spPr>
          <a:xfrm rot="10800000" flipH="1">
            <a:off x="4306186" y="4805580"/>
            <a:ext cx="1606440" cy="126561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6" name="Google Shape;156;p21"/>
          <p:cNvSpPr txBox="1"/>
          <p:nvPr/>
        </p:nvSpPr>
        <p:spPr>
          <a:xfrm>
            <a:off x="3993638" y="2365725"/>
            <a:ext cx="1238477" cy="276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lang="it-IT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Solvente polare</a:t>
            </a:r>
            <a:endParaRPr/>
          </a:p>
        </p:txBody>
      </p:sp>
      <p:sp>
        <p:nvSpPr>
          <p:cNvPr id="157" name="Google Shape;157;p21"/>
          <p:cNvSpPr txBox="1"/>
          <p:nvPr/>
        </p:nvSpPr>
        <p:spPr>
          <a:xfrm>
            <a:off x="7305599" y="2359150"/>
            <a:ext cx="1188783" cy="276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lang="it-IT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Pozione polare</a:t>
            </a:r>
            <a:endParaRPr/>
          </a:p>
        </p:txBody>
      </p:sp>
      <p:sp>
        <p:nvSpPr>
          <p:cNvPr id="158" name="Google Shape;158;p21"/>
          <p:cNvSpPr txBox="1"/>
          <p:nvPr/>
        </p:nvSpPr>
        <p:spPr>
          <a:xfrm>
            <a:off x="3489508" y="6071191"/>
            <a:ext cx="1193592" cy="276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r>
              <a:rPr lang="it-IT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Catena apolare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/>
          <p:nvPr/>
        </p:nvSpPr>
        <p:spPr>
          <a:xfrm>
            <a:off x="272956" y="313898"/>
            <a:ext cx="6925931" cy="461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Ruolo del solvente in una tecnica di estrazione</a:t>
            </a:r>
            <a:endParaRPr/>
          </a:p>
        </p:txBody>
      </p:sp>
      <p:sp>
        <p:nvSpPr>
          <p:cNvPr id="164" name="Google Shape;164;p22"/>
          <p:cNvSpPr txBox="1"/>
          <p:nvPr/>
        </p:nvSpPr>
        <p:spPr>
          <a:xfrm>
            <a:off x="272956" y="1182235"/>
            <a:ext cx="9094110" cy="2246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Il solvente durante un’estrazione gioca due ruoli: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it-IT" sz="2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Rompere le interazioni analita matrice</a:t>
            </a:r>
            <a:endParaRPr/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it-IT" sz="2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Solvatare l’analita e creare cosi la nuova soluzione formata da solvente e soluto </a:t>
            </a:r>
            <a:endParaRPr/>
          </a:p>
        </p:txBody>
      </p:sp>
      <p:sp>
        <p:nvSpPr>
          <p:cNvPr id="165" name="Google Shape;165;p22"/>
          <p:cNvSpPr txBox="1"/>
          <p:nvPr/>
        </p:nvSpPr>
        <p:spPr>
          <a:xfrm>
            <a:off x="272956" y="4106109"/>
            <a:ext cx="8201193" cy="156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Nel caso in cui il campione sia una soluzione il solvente di estrazione eserciterà la sua funzione in base al coefficiente di ripartizione dell’analità tra la fase estraente e la fase campione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endParaRPr sz="16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Nel caso in cui il campione sia un solido il solvente dovrà prima rompere le interazioni dell’analita con la matrice e poi solvatare l’analita</a:t>
            </a:r>
            <a:endParaRPr sz="16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/>
          <p:nvPr/>
        </p:nvSpPr>
        <p:spPr>
          <a:xfrm>
            <a:off x="-10631" y="239846"/>
            <a:ext cx="9154631" cy="5534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Esempi di legami coinvolti nelle interazioni analita matrice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Interazioni di tipo acido-base: </a:t>
            </a:r>
            <a:r>
              <a:rPr lang="it-IT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l'analita e la matrice hanno proprietà acido-base opposte, possono formare interazioni elettrostatiche forti</a:t>
            </a:r>
            <a:endParaRPr/>
          </a:p>
          <a:p>
            <a:pPr marL="2857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Interazioni di tipo idrogeno: </a:t>
            </a:r>
            <a:r>
              <a:rPr lang="it-IT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l'analita e la matrice contengono gruppi funzionali capaci di formare legami idrogeno, </a:t>
            </a:r>
            <a:endParaRPr/>
          </a:p>
          <a:p>
            <a:pPr marL="2857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Interazioni di tipo idrofobico: </a:t>
            </a:r>
            <a:r>
              <a:rPr lang="it-IT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l'analita e la matrice sono entrambi apolari, possono interagire tra loro attraverso legami di van der Waals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Interazioni di tipo chelazione: </a:t>
            </a:r>
            <a:r>
              <a:rPr lang="it-IT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l'analita e la matrice hanno un gruppo funzionale che forma complessi di coordinazione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976" y="1518336"/>
            <a:ext cx="8299702" cy="305366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4"/>
          <p:cNvSpPr txBox="1"/>
          <p:nvPr/>
        </p:nvSpPr>
        <p:spPr>
          <a:xfrm>
            <a:off x="168072" y="180754"/>
            <a:ext cx="8807856" cy="58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Helvetica Neue"/>
              <a:buNone/>
            </a:pPr>
            <a:r>
              <a:rPr lang="it-IT" sz="3200" b="1" i="0" u="none" strike="noStrike" cap="non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 tecniche di estrazione e le analisi del vino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" name="Google Shape;181;p25"/>
          <p:cNvGraphicFramePr/>
          <p:nvPr/>
        </p:nvGraphicFramePr>
        <p:xfrm>
          <a:off x="481414" y="964115"/>
          <a:ext cx="7968525" cy="5521329"/>
        </p:xfrm>
        <a:graphic>
          <a:graphicData uri="http://schemas.openxmlformats.org/drawingml/2006/table">
            <a:tbl>
              <a:tblPr firstRow="1" firstCol="1" bandRow="1">
                <a:noFill/>
                <a:tableStyleId>{80CA03CB-7E6B-48AE-83E1-9DD1703B6355}</a:tableStyleId>
              </a:tblPr>
              <a:tblGrid>
                <a:gridCol w="77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6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8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40"/>
                        <a:buFont typeface="Arial"/>
                        <a:buNone/>
                      </a:pPr>
                      <a:r>
                        <a:rPr lang="it-IT" sz="1340" u="none" strike="noStrike" cap="none"/>
                        <a:t>Metodo</a:t>
                      </a:r>
                      <a:endParaRPr sz="134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025" marR="29025" marT="29025" marB="290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40"/>
                        <a:buFont typeface="Arial"/>
                        <a:buNone/>
                      </a:pPr>
                      <a:r>
                        <a:rPr lang="it-IT" sz="1340" u="none" strike="noStrike" cap="none"/>
                        <a:t>Vantaggi</a:t>
                      </a:r>
                      <a:endParaRPr sz="134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025" marR="29025" marT="29025" marB="290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40"/>
                        <a:buFont typeface="Arial"/>
                        <a:buNone/>
                      </a:pPr>
                      <a:r>
                        <a:rPr lang="it-IT" sz="1340" u="none" strike="noStrike" cap="none"/>
                        <a:t>svantaggi</a:t>
                      </a:r>
                      <a:endParaRPr sz="134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025" marR="29025" marT="29025" marB="290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7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40"/>
                        <a:buFont typeface="Arial"/>
                        <a:buNone/>
                      </a:pPr>
                      <a:r>
                        <a:rPr lang="it-IT" sz="1340" u="none" strike="noStrike" cap="none"/>
                        <a:t>LLE</a:t>
                      </a:r>
                      <a:endParaRPr sz="134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025" marR="29025" marT="29025" marB="290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40"/>
                        <a:buFont typeface="Arial"/>
                        <a:buNone/>
                      </a:pPr>
                      <a:r>
                        <a:rPr lang="it-IT" sz="1340" u="none" strike="noStrike" cap="none"/>
                        <a:t>Noto. Consente l'estrazione di composti con diversa polarità e volatilità. </a:t>
                      </a:r>
                      <a:br>
                        <a:rPr lang="it-IT" sz="1340" u="none" strike="noStrike" cap="none"/>
                      </a:br>
                      <a:r>
                        <a:rPr lang="it-IT" sz="1340" u="none" strike="noStrike" cap="none"/>
                        <a:t>Basso volume di campionamento.</a:t>
                      </a:r>
                      <a:endParaRPr sz="134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025" marR="29025" marT="29025" marB="290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40"/>
                        <a:buFont typeface="Arial"/>
                        <a:buNone/>
                      </a:pPr>
                      <a:r>
                        <a:rPr lang="it-IT" sz="1340" u="none" strike="noStrike" cap="none"/>
                        <a:t>Bassa riproducibilità. Bassa selettività. Perdita di analiti. </a:t>
                      </a:r>
                      <a:br>
                        <a:rPr lang="it-IT" sz="1340" u="none" strike="noStrike" cap="none"/>
                      </a:br>
                      <a:r>
                        <a:rPr lang="it-IT" sz="1340" u="none" strike="noStrike" cap="none"/>
                        <a:t>Automazione difficile. Grande quantità di solvente organico. Alto inquinamento ambientale. Costo elevato. Pericolo per i lavoratori.</a:t>
                      </a:r>
                      <a:endParaRPr sz="134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025" marR="29025" marT="29025" marB="290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0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40"/>
                        <a:buFont typeface="Arial"/>
                        <a:buNone/>
                      </a:pPr>
                      <a:r>
                        <a:rPr lang="it-IT" sz="1340" u="none" strike="noStrike" cap="none"/>
                        <a:t>SPE</a:t>
                      </a:r>
                      <a:endParaRPr sz="134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025" marR="29025" marT="29025" marB="290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40"/>
                        <a:buFont typeface="Arial"/>
                        <a:buNone/>
                      </a:pPr>
                      <a:r>
                        <a:rPr lang="it-IT" sz="1340" u="none" strike="noStrike" cap="none"/>
                        <a:t>Ridurre il consumo di solventi organici. Più veloce di LLE. Maggiore riproducibilità e ripetibilità. Più sicuro per il lavoratore. Non produce emulsioni. Gli analiti trattenuti nella fase solida non si decompongono. Consente di estrarre simultaneamente un'ampia gamma di analiti nell'intera gamma di polarità.</a:t>
                      </a:r>
                      <a:endParaRPr sz="134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025" marR="29025" marT="29025" marB="290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40"/>
                        <a:buFont typeface="Arial"/>
                        <a:buNone/>
                      </a:pPr>
                      <a:r>
                        <a:rPr lang="it-IT" sz="1340" u="none" strike="noStrike" cap="none"/>
                        <a:t>Bassa riproducibilità. Bassa selettività. Perdita di analiti. Automazione difficile. Grande volume di campioni.</a:t>
                      </a:r>
                      <a:endParaRPr sz="134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025" marR="29025" marT="29025" marB="290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7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40"/>
                        <a:buFont typeface="Arial"/>
                        <a:buNone/>
                      </a:pPr>
                      <a:r>
                        <a:rPr lang="it-IT" sz="1340" u="none" strike="noStrike" cap="none"/>
                        <a:t>SPME</a:t>
                      </a:r>
                      <a:endParaRPr sz="134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025" marR="29025" marT="29025" marB="290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40"/>
                        <a:buFont typeface="Arial"/>
                        <a:buNone/>
                      </a:pPr>
                      <a:r>
                        <a:rPr lang="it-IT" sz="1340" u="none" strike="noStrike" cap="none"/>
                        <a:t>Estrazione e concentrazione in un unico passaggio. Senza solventi organici. Semplicità e velocità. Bassa manipolazione e basso volume di campione utilizzato. Più economico di LLE e SPE. Migliori limiti di rilevamento. Può essere utilizzato con campioni solidi, liquidi e gassosi.</a:t>
                      </a:r>
                      <a:endParaRPr sz="134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025" marR="29025" marT="29025" marB="290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40"/>
                        <a:buFont typeface="Arial"/>
                        <a:buNone/>
                      </a:pPr>
                      <a:r>
                        <a:rPr lang="it-IT" sz="1340" u="none" strike="noStrike" cap="none"/>
                        <a:t>Temperatura molto alta. Facile da rompere la fibra. Sverniciatura del rivestimento. Aghi costosi.</a:t>
                      </a:r>
                      <a:endParaRPr sz="134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025" marR="29025" marT="29025" marB="290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2" name="Google Shape;182;p25"/>
          <p:cNvSpPr txBox="1"/>
          <p:nvPr/>
        </p:nvSpPr>
        <p:spPr>
          <a:xfrm>
            <a:off x="481414" y="187854"/>
            <a:ext cx="5183466" cy="3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Helvetica Neue"/>
              <a:buNone/>
            </a:pPr>
            <a:r>
              <a:rPr lang="it-IT" sz="1800" b="1" i="0" u="none" strike="noStrike" cap="non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Metodi di estrazione applicati alla matrice vino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14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/>
          <p:nvPr/>
        </p:nvSpPr>
        <p:spPr>
          <a:xfrm>
            <a:off x="327774" y="294292"/>
            <a:ext cx="8219941" cy="594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Nella separazione liquido liquido (due fasi liquide non miscibili)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 componente in esame si trasferisce da una fase all’altra più delle sostanze interferenti.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L’estrazione con solventi è una delle tecniche più utilizzate per la sua semplicità strumentale e di esecuzione.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È sufficiente un imbuto separatore e l’operazione, che richiede generalmente in pochi minuti, può essere applicata sia a impurezze presenti in tracce che ai costituenti principali.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Mediante tale tecnica è possibile</a:t>
            </a: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L’identificazione di una sostanza sulla base di un parametro P chiamato coefficiente di ripartizione</a:t>
            </a: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L’arricchimento di un componente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Separazione</a:t>
            </a: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Lo studio di equilibri in soluzione.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8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672" y="136247"/>
            <a:ext cx="2065323" cy="2739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7390" y="560894"/>
            <a:ext cx="5350853" cy="171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8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694" y="3349253"/>
            <a:ext cx="3522075" cy="340126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8"/>
          <p:cNvSpPr txBox="1"/>
          <p:nvPr/>
        </p:nvSpPr>
        <p:spPr>
          <a:xfrm>
            <a:off x="2646398" y="210261"/>
            <a:ext cx="5749610" cy="57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ahoma"/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All’equilibrio i </a:t>
            </a:r>
            <a:r>
              <a:rPr lang="it-IT" sz="16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potenziali chimici* </a:t>
            </a:r>
            <a:r>
              <a:rPr lang="it-IT" sz="16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del soluto A nelle due fasi saranno uguali pertanto: </a:t>
            </a:r>
            <a:endParaRPr/>
          </a:p>
        </p:txBody>
      </p:sp>
      <p:sp>
        <p:nvSpPr>
          <p:cNvPr id="201" name="Google Shape;201;p28"/>
          <p:cNvSpPr txBox="1"/>
          <p:nvPr/>
        </p:nvSpPr>
        <p:spPr>
          <a:xfrm>
            <a:off x="237173" y="2792222"/>
            <a:ext cx="5749614" cy="57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ahoma"/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Dall’ugualianza dei potenziali si ottiene la costante di ripartizione, K ed il </a:t>
            </a:r>
            <a:r>
              <a:rPr lang="it-IT" sz="16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coefficiente di ripartizione, P:</a:t>
            </a:r>
            <a:r>
              <a:rPr lang="it-IT" sz="16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</p:txBody>
      </p:sp>
      <p:sp>
        <p:nvSpPr>
          <p:cNvPr id="202" name="Google Shape;202;p28"/>
          <p:cNvSpPr txBox="1"/>
          <p:nvPr/>
        </p:nvSpPr>
        <p:spPr>
          <a:xfrm>
            <a:off x="5644620" y="2585927"/>
            <a:ext cx="3107958" cy="3416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Il </a:t>
            </a:r>
            <a:r>
              <a:rPr lang="it-I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potenziale chimico</a:t>
            </a:r>
            <a:r>
              <a:rPr lang="it-I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della specie “A” rappresenta la variazione di energia libera del sistema per aggiunta di una mole di sostanza “A” fissate le quantità degli altri componenti. </a:t>
            </a: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Misura pertanto il contributo molare all’energia libera del componente A aggiunto ad una miscela.</a:t>
            </a:r>
            <a:endParaRPr/>
          </a:p>
        </p:txBody>
      </p:sp>
      <p:sp>
        <p:nvSpPr>
          <p:cNvPr id="203" name="Google Shape;203;p28"/>
          <p:cNvSpPr/>
          <p:nvPr/>
        </p:nvSpPr>
        <p:spPr>
          <a:xfrm>
            <a:off x="179672" y="5922335"/>
            <a:ext cx="1957718" cy="828182"/>
          </a:xfrm>
          <a:prstGeom prst="ellipse">
            <a:avLst/>
          </a:prstGeom>
          <a:solidFill>
            <a:srgbClr val="FFFFFF">
              <a:alpha val="37647"/>
            </a:srgbClr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04" name="Google Shape;204;p28"/>
          <p:cNvCxnSpPr/>
          <p:nvPr/>
        </p:nvCxnSpPr>
        <p:spPr>
          <a:xfrm rot="10800000" flipH="1">
            <a:off x="2015422" y="5943547"/>
            <a:ext cx="314295" cy="166034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05" name="Google Shape;205;p28"/>
          <p:cNvSpPr txBox="1"/>
          <p:nvPr/>
        </p:nvSpPr>
        <p:spPr>
          <a:xfrm>
            <a:off x="2329717" y="5694470"/>
            <a:ext cx="2338137" cy="30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Coefficiente di ripartizione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75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61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237" y="1782759"/>
            <a:ext cx="8137526" cy="3292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542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5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45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2"/>
          <p:cNvSpPr txBox="1"/>
          <p:nvPr/>
        </p:nvSpPr>
        <p:spPr>
          <a:xfrm>
            <a:off x="-29130" y="5911702"/>
            <a:ext cx="9223034" cy="3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Helvetica Neue"/>
              <a:buNone/>
            </a:pPr>
            <a:r>
              <a:rPr lang="it-IT" sz="1800" b="1" i="0" u="none" strike="noStrike" cap="non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L’uso dei solventi chimicamente attivi è applicabile sia a campioni liquidi che solidi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69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/>
          <p:nvPr/>
        </p:nvSpPr>
        <p:spPr>
          <a:xfrm>
            <a:off x="163772" y="172676"/>
            <a:ext cx="59393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Helvetica Neue"/>
              <a:buNone/>
            </a:pPr>
            <a:r>
              <a:rPr lang="it-IT" sz="2800" b="1" i="0" u="none" strike="noStrike" cap="non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Estrazione solido-liquido </a:t>
            </a:r>
            <a:endParaRPr/>
          </a:p>
        </p:txBody>
      </p:sp>
      <p:sp>
        <p:nvSpPr>
          <p:cNvPr id="237" name="Google Shape;237;p34"/>
          <p:cNvSpPr txBox="1"/>
          <p:nvPr/>
        </p:nvSpPr>
        <p:spPr>
          <a:xfrm>
            <a:off x="163772" y="973661"/>
            <a:ext cx="8778209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None/>
            </a:pPr>
            <a:r>
              <a:rPr lang="it-IT" sz="2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 intendono estrazioni effettuate su campioni solidi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None/>
            </a:pPr>
            <a:r>
              <a:rPr lang="it-IT" sz="2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</a:t>
            </a:r>
            <a:r>
              <a:rPr lang="it-IT" sz="2400" b="1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estrazione di analita da matrice solida</a:t>
            </a:r>
            <a:endParaRPr/>
          </a:p>
        </p:txBody>
      </p:sp>
      <p:sp>
        <p:nvSpPr>
          <p:cNvPr id="238" name="Google Shape;238;p34"/>
          <p:cNvSpPr txBox="1"/>
          <p:nvPr/>
        </p:nvSpPr>
        <p:spPr>
          <a:xfrm>
            <a:off x="182895" y="2536448"/>
            <a:ext cx="8778209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None/>
            </a:pPr>
            <a:r>
              <a:rPr lang="it-IT" sz="2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Passaggi utili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AutoNum type="arabicPeriod"/>
            </a:pPr>
            <a:r>
              <a:rPr lang="it-IT" sz="2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Omogeneizzazione del campione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9797"/>
              </a:buClr>
              <a:buSzPts val="2600"/>
              <a:buFont typeface="Helvetica Neue"/>
              <a:buAutoNum type="arabicPeriod"/>
            </a:pPr>
            <a:r>
              <a:rPr lang="it-IT" sz="2600" b="1" i="0" u="none" strike="noStrike" cap="none">
                <a:solidFill>
                  <a:srgbClr val="9797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(Aggiunta dello standard interno)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AutoNum type="arabicPeriod"/>
            </a:pPr>
            <a:r>
              <a:rPr lang="it-IT" sz="2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Estrazione con solvente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AutoNum type="arabicPeriod"/>
            </a:pPr>
            <a:r>
              <a:rPr lang="it-IT" sz="2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Separazione della matrice dalla soluzione arricchita di analita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/>
        </p:nvSpPr>
        <p:spPr>
          <a:xfrm>
            <a:off x="142424" y="2413589"/>
            <a:ext cx="8859152" cy="1946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</a:pPr>
            <a:r>
              <a:rPr lang="it-IT" sz="2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L’estrazione con solvente prevede: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AutoNum type="arabicPeriod"/>
            </a:pPr>
            <a:r>
              <a:rPr lang="it-IT"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Rottura dell’interazione analita-matrice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AutoNum type="arabicPeriod"/>
            </a:pPr>
            <a:r>
              <a:rPr lang="it-IT"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Solvatazione dell’analita –&gt; fomazione della soluzione solvente-analita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AutoNum type="arabicPeriod"/>
            </a:pPr>
            <a:r>
              <a:rPr lang="it-IT"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Allontanamento dell’analita dallo strato si solvente a contatto con la matrice (diffusione)</a:t>
            </a:r>
            <a:endParaRPr/>
          </a:p>
        </p:txBody>
      </p:sp>
      <p:sp>
        <p:nvSpPr>
          <p:cNvPr id="244" name="Google Shape;244;p35"/>
          <p:cNvSpPr txBox="1"/>
          <p:nvPr/>
        </p:nvSpPr>
        <p:spPr>
          <a:xfrm>
            <a:off x="142424" y="226830"/>
            <a:ext cx="8714497" cy="1877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</a:pPr>
            <a:r>
              <a:rPr lang="it-IT" sz="2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L’omogeneizzazione prevede: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AutoNum type="arabicPeriod"/>
            </a:pPr>
            <a:r>
              <a:rPr lang="it-IT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Trattamenti meccanici volti ad aumentare la superficie di contatto tra la matrice da estrarre e il sovente di estrazione</a:t>
            </a:r>
            <a:endParaRPr/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AutoNum type="arabicPeriod"/>
            </a:pPr>
            <a:r>
              <a:rPr lang="it-IT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Omogeneizzazione fisica e chimica di matrice complessa</a:t>
            </a:r>
            <a:endParaRPr/>
          </a:p>
        </p:txBody>
      </p:sp>
      <p:sp>
        <p:nvSpPr>
          <p:cNvPr id="245" name="Google Shape;245;p35"/>
          <p:cNvSpPr txBox="1"/>
          <p:nvPr/>
        </p:nvSpPr>
        <p:spPr>
          <a:xfrm>
            <a:off x="238117" y="4712128"/>
            <a:ext cx="8126580" cy="215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None/>
            </a:pPr>
            <a:r>
              <a:rPr lang="it-IT" sz="2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Separazione matrice-soluzione arricchita di analita</a:t>
            </a:r>
            <a:endParaRPr/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AutoNum type="arabicPeriod"/>
            </a:pPr>
            <a:r>
              <a:rPr lang="it-IT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Decantazione e prelievo del surnatante</a:t>
            </a:r>
            <a:endParaRPr/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AutoNum type="arabicPeriod"/>
            </a:pPr>
            <a:r>
              <a:rPr lang="it-IT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centrifugazione e prelievo del surnatante</a:t>
            </a:r>
            <a:endParaRPr/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AutoNum type="arabicPeriod"/>
            </a:pPr>
            <a:r>
              <a:rPr lang="it-IT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Filtrazione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564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76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95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67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23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285" y="1708150"/>
            <a:ext cx="8353429" cy="3440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71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1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1091" y="14827"/>
            <a:ext cx="9144001" cy="1123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1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40" y="1106184"/>
            <a:ext cx="3897568" cy="1685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1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524" y="2799378"/>
            <a:ext cx="3731000" cy="1870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1" descr="Immagi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8025" y="4599713"/>
            <a:ext cx="3730998" cy="219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1" descr="Immagi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69337" y="2518872"/>
            <a:ext cx="1455403" cy="156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1" descr="Immagin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94782" y="2052116"/>
            <a:ext cx="3897569" cy="95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1" descr="Immagin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31717" y="3628502"/>
            <a:ext cx="3658278" cy="88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1" descr="Immagin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14951" y="941458"/>
            <a:ext cx="3521055" cy="116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1" descr="Immagin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94255" y="4592334"/>
            <a:ext cx="3286248" cy="2282334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1"/>
          <p:cNvSpPr txBox="1"/>
          <p:nvPr/>
        </p:nvSpPr>
        <p:spPr>
          <a:xfrm>
            <a:off x="4752985" y="3014420"/>
            <a:ext cx="2381161" cy="57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1400"/>
              <a:buFont typeface="Helvetica Neue"/>
              <a:buNone/>
            </a:pPr>
            <a:r>
              <a:rPr lang="it-IT" sz="1400" b="0" i="0" u="none" strike="noStrike" cap="none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Quali sono </a:t>
            </a:r>
            <a:r>
              <a:rPr lang="it-IT" sz="1600" b="0" i="0" u="none" strike="noStrike" cap="none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 condizioni di lavoro migliori??</a:t>
            </a:r>
            <a:endParaRPr/>
          </a:p>
        </p:txBody>
      </p:sp>
      <p:sp>
        <p:nvSpPr>
          <p:cNvPr id="285" name="Google Shape;285;p41"/>
          <p:cNvSpPr txBox="1"/>
          <p:nvPr/>
        </p:nvSpPr>
        <p:spPr>
          <a:xfrm>
            <a:off x="4089105" y="2109181"/>
            <a:ext cx="1236876" cy="30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1400"/>
              <a:buFont typeface="Helvetica Neue"/>
              <a:buNone/>
            </a:pPr>
            <a:r>
              <a:rPr lang="it-IT" sz="1400" b="0" i="0" u="none" strike="noStrike" cap="none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Procedura A</a:t>
            </a:r>
            <a:endParaRPr/>
          </a:p>
        </p:txBody>
      </p:sp>
      <p:sp>
        <p:nvSpPr>
          <p:cNvPr id="286" name="Google Shape;286;p41"/>
          <p:cNvSpPr txBox="1"/>
          <p:nvPr/>
        </p:nvSpPr>
        <p:spPr>
          <a:xfrm>
            <a:off x="4089105" y="3645708"/>
            <a:ext cx="1236876" cy="30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33FF"/>
              </a:buClr>
              <a:buSzPts val="1400"/>
              <a:buFont typeface="Helvetica Neue"/>
              <a:buNone/>
            </a:pPr>
            <a:r>
              <a:rPr lang="it-IT" sz="1400" b="0" i="0" u="none" strike="noStrike" cap="none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Procedura B</a:t>
            </a:r>
            <a:endParaRPr/>
          </a:p>
        </p:txBody>
      </p:sp>
      <p:sp>
        <p:nvSpPr>
          <p:cNvPr id="287" name="Google Shape;287;p41"/>
          <p:cNvSpPr/>
          <p:nvPr/>
        </p:nvSpPr>
        <p:spPr>
          <a:xfrm>
            <a:off x="226156" y="3381711"/>
            <a:ext cx="3607736" cy="561338"/>
          </a:xfrm>
          <a:prstGeom prst="rect">
            <a:avLst/>
          </a:prstGeom>
          <a:noFill/>
          <a:ln w="38100" cap="flat" cmpd="sng">
            <a:solidFill>
              <a:srgbClr val="00905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2"/>
          <p:cNvSpPr txBox="1"/>
          <p:nvPr/>
        </p:nvSpPr>
        <p:spPr>
          <a:xfrm>
            <a:off x="103761" y="-8628"/>
            <a:ext cx="8936478" cy="42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it-IT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Importanza della </a:t>
            </a:r>
            <a:r>
              <a:rPr lang="it-IT" sz="2200" b="0" i="0" u="none" strike="noStrike" cap="none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viscosità</a:t>
            </a:r>
            <a:r>
              <a:rPr lang="it-IT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 della </a:t>
            </a:r>
            <a:r>
              <a:rPr lang="it-IT" sz="2200" b="0" i="0" u="none" strike="noStrike" cap="none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diffusione</a:t>
            </a:r>
            <a:r>
              <a:rPr lang="it-IT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nelle tecniche di estrazione</a:t>
            </a:r>
            <a:endParaRPr/>
          </a:p>
        </p:txBody>
      </p:sp>
      <p:sp>
        <p:nvSpPr>
          <p:cNvPr id="293" name="Google Shape;293;p42"/>
          <p:cNvSpPr txBox="1"/>
          <p:nvPr/>
        </p:nvSpPr>
        <p:spPr>
          <a:xfrm>
            <a:off x="71619" y="553273"/>
            <a:ext cx="3458390" cy="246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1400"/>
              <a:buFont typeface="Helvetica Neue"/>
              <a:buNone/>
            </a:pPr>
            <a:r>
              <a:rPr lang="it-IT" sz="1400" b="1" i="0" u="none" strike="noStrike" cap="none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Viscosità: </a:t>
            </a:r>
            <a:r>
              <a:rPr lang="it-IT" sz="1400" b="1" i="0" u="none" strike="noStrike" cap="none">
                <a:solidFill>
                  <a:srgbClr val="28287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viscosità rappresenta l'attrito interno.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7A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28287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7A"/>
              </a:buClr>
              <a:buSzPts val="1400"/>
              <a:buFont typeface="Helvetica Neue"/>
              <a:buNone/>
            </a:pPr>
            <a:r>
              <a:rPr lang="it-IT" sz="1400" b="1" i="0" u="none" strike="noStrike" cap="none">
                <a:solidFill>
                  <a:srgbClr val="28287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È chiaramente visibile nei fluidi ed esprime la maggiore o minore facilità di scorrimento di uno strato rispetto a un altro adiacente.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7A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7A"/>
              </a:buClr>
              <a:buSzPts val="1400"/>
              <a:buFont typeface="Helvetica Neue"/>
              <a:buNone/>
            </a:pPr>
            <a:r>
              <a:rPr lang="it-IT" sz="1400" b="1" i="0" u="none" strike="noStrike" cap="none">
                <a:solidFill>
                  <a:srgbClr val="28287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viscosità può essere considerata anche come un indice della resistenza alle deformazioni. </a:t>
            </a:r>
            <a:endParaRPr/>
          </a:p>
        </p:txBody>
      </p:sp>
      <p:sp>
        <p:nvSpPr>
          <p:cNvPr id="294" name="Google Shape;294;p42"/>
          <p:cNvSpPr txBox="1"/>
          <p:nvPr/>
        </p:nvSpPr>
        <p:spPr>
          <a:xfrm>
            <a:off x="103761" y="3256200"/>
            <a:ext cx="8592099" cy="25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28287A"/>
              </a:buClr>
              <a:buSzPts val="1500"/>
              <a:buFont typeface="Helvetica Neue"/>
              <a:buNone/>
            </a:pPr>
            <a:r>
              <a:rPr lang="it-IT" sz="1500" b="1" i="0" u="none" strike="noStrike" cap="none">
                <a:solidFill>
                  <a:srgbClr val="28287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Due lastre parallele, separate da uno spazio di altezza L, occupato da un liquido; se la piastra inferiore è ferma e quella superiore, di area A, si muove con velocità costante v0, per ottenere questo movimento occorre esercitare su di essa una forza F. Le particelle di fluido a contatto con la piastra inferiore sono ferme, mentre quelle a contatto con la piastra superiore si muovono con velocità v0. Immaginando suddiviso in strati lo spessore di liquido compreso fra le due piastre, si intuisce come le particelle appartenenti a ciascuno strato abbiano velocità minore di quella dello strato superiore e maggiore di quella dello strato inferiore.</a:t>
            </a:r>
            <a:endParaRPr/>
          </a:p>
        </p:txBody>
      </p:sp>
      <p:pic>
        <p:nvPicPr>
          <p:cNvPr id="295" name="Google Shape;295;p42" descr="Immagine che contiene grafico, diagramm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7127" y="765504"/>
            <a:ext cx="5403112" cy="204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3"/>
          <p:cNvSpPr txBox="1"/>
          <p:nvPr/>
        </p:nvSpPr>
        <p:spPr>
          <a:xfrm>
            <a:off x="72986" y="61701"/>
            <a:ext cx="1623495" cy="34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1700"/>
              <a:buFont typeface="Helvetica Neue"/>
              <a:buNone/>
            </a:pPr>
            <a:r>
              <a:rPr lang="it-IT" sz="1700" b="1" i="0" u="none" strike="noStrike" cap="none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Viscosità</a:t>
            </a:r>
            <a:endParaRPr/>
          </a:p>
        </p:txBody>
      </p:sp>
      <p:sp>
        <p:nvSpPr>
          <p:cNvPr id="301" name="Google Shape;301;p43"/>
          <p:cNvSpPr txBox="1"/>
          <p:nvPr/>
        </p:nvSpPr>
        <p:spPr>
          <a:xfrm>
            <a:off x="0" y="832629"/>
            <a:ext cx="5677143" cy="192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None/>
            </a:pPr>
            <a:r>
              <a:rPr lang="it-IT" sz="17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una tecnica di estrazione la viscosità si oppone al passaggio del solvente verso gli strati più interni del campione solido.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None/>
            </a:pPr>
            <a:r>
              <a:rPr lang="it-IT" sz="17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Ridurre la viscosità del solvente, a parità di polarità, è un obiettivo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2" name="Google Shape;302;p43" descr="The-solvents-used-the-intrinsic-viscosities-of-the-copolymer-in-the-specified-solvent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3617" y="428023"/>
            <a:ext cx="2969915" cy="2541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3" descr="ethanol_ueberarb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8349" y="3065139"/>
            <a:ext cx="5714291" cy="379286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3"/>
          <p:cNvSpPr txBox="1"/>
          <p:nvPr/>
        </p:nvSpPr>
        <p:spPr>
          <a:xfrm>
            <a:off x="72986" y="2776355"/>
            <a:ext cx="3013678" cy="218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None/>
            </a:pPr>
            <a:r>
              <a:rPr lang="it-IT" sz="17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viscosità può essere ridotta aumentando la temperatura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None/>
            </a:pPr>
            <a:r>
              <a:rPr lang="it-IT" sz="17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Limiti: ebollizione del sovente, stabilità termica degli analiti, stabilità termica del campione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379410"/>
            <a:ext cx="8964615" cy="5976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4400"/>
              <a:buFont typeface="Arial"/>
              <a:buNone/>
            </a:pPr>
            <a:r>
              <a:rPr lang="it-IT">
                <a:solidFill>
                  <a:srgbClr val="808080"/>
                </a:solidFill>
              </a:rPr>
              <a:t>Estrazione accelerata (ASE)</a:t>
            </a:r>
            <a:endParaRPr/>
          </a:p>
        </p:txBody>
      </p:sp>
      <p:sp>
        <p:nvSpPr>
          <p:cNvPr id="315" name="Google Shape;315;p45"/>
          <p:cNvSpPr txBox="1"/>
          <p:nvPr/>
        </p:nvSpPr>
        <p:spPr>
          <a:xfrm>
            <a:off x="660082" y="1412874"/>
            <a:ext cx="7825424" cy="167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800"/>
              <a:buFont typeface="Comic Sans MS"/>
              <a:buNone/>
            </a:pPr>
            <a:r>
              <a:rPr lang="it-IT" sz="1800" b="0" i="0" u="none" strike="noStrike" cap="none">
                <a:solidFill>
                  <a:srgbClr val="8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L’estrazione con solvente tradizionale, pur garantendo ottime prestazioni, presenta alcuni inconvenienti tra cui i tempi lunghi di trattamento, le elevate quantità di solvente utilizzato e la scarsa adattabilità all’automazione. Per questo motivo, sono state sviluppate alcune varianti</a:t>
            </a:r>
            <a:endParaRPr/>
          </a:p>
        </p:txBody>
      </p:sp>
      <p:sp>
        <p:nvSpPr>
          <p:cNvPr id="316" name="Google Shape;316;p45"/>
          <p:cNvSpPr txBox="1"/>
          <p:nvPr/>
        </p:nvSpPr>
        <p:spPr>
          <a:xfrm>
            <a:off x="660079" y="2943224"/>
            <a:ext cx="3937641" cy="390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800"/>
              <a:buFont typeface="Comic Sans MS"/>
              <a:buNone/>
            </a:pPr>
            <a:r>
              <a:rPr lang="it-IT" sz="1800" b="0" i="0" u="none" strike="noStrike" cap="none">
                <a:solidFill>
                  <a:srgbClr val="8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Nell’estrazione pressurizzata o accelerata con solvente (PSE o ASE) si utilizza un solvente in condizioni sub-critiche, nelle quali l’efficienza di estrazione è molto maggiore. Si lavora in recipiente chiuso, pressurizzato e termostatato. Ciò consente di ridurre i tempi di estrazione e la quantità di solvente necessaria; inoltre è possibile automatizzare il processo</a:t>
            </a:r>
            <a:endParaRPr/>
          </a:p>
        </p:txBody>
      </p:sp>
      <p:pic>
        <p:nvPicPr>
          <p:cNvPr id="317" name="Google Shape;317;p4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2362" y="3141659"/>
            <a:ext cx="3324229" cy="2368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6"/>
          <p:cNvSpPr txBox="1"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4400"/>
              <a:buFont typeface="Arial"/>
              <a:buNone/>
            </a:pPr>
            <a:r>
              <a:rPr lang="it-IT">
                <a:solidFill>
                  <a:srgbClr val="808080"/>
                </a:solidFill>
              </a:rPr>
              <a:t>Applicazioni dell’ASE</a:t>
            </a:r>
            <a:endParaRPr/>
          </a:p>
        </p:txBody>
      </p:sp>
      <p:sp>
        <p:nvSpPr>
          <p:cNvPr id="323" name="Google Shape;323;p46"/>
          <p:cNvSpPr txBox="1"/>
          <p:nvPr/>
        </p:nvSpPr>
        <p:spPr>
          <a:xfrm>
            <a:off x="660082" y="1846260"/>
            <a:ext cx="7825424" cy="1158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omic Sans MS"/>
              <a:buNone/>
            </a:pPr>
            <a:r>
              <a:rPr lang="it-IT" sz="2000" b="0" i="0" u="none" strike="noStrike" cap="none">
                <a:solidFill>
                  <a:srgbClr val="8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tecnica ASE è ormai d’uso corrente per il trattamento di campioni solidi. Esempi di applicazioni in cui la tecnica è preliminare all’analisi cromatografica sono:</a:t>
            </a:r>
            <a:endParaRPr/>
          </a:p>
        </p:txBody>
      </p:sp>
      <p:sp>
        <p:nvSpPr>
          <p:cNvPr id="324" name="Google Shape;324;p46"/>
          <p:cNvSpPr txBox="1"/>
          <p:nvPr/>
        </p:nvSpPr>
        <p:spPr>
          <a:xfrm>
            <a:off x="660082" y="2932110"/>
            <a:ext cx="7825424" cy="252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1968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Comic Sans MS"/>
              <a:buChar char="●"/>
            </a:pPr>
            <a:r>
              <a:rPr lang="it-IT" sz="2000" b="0" i="0" u="none" strike="noStrike" cap="none">
                <a:solidFill>
                  <a:srgbClr val="8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Estrazione di pesticidi fosforici da frutta e verdura con acetato di etile</a:t>
            </a:r>
            <a:endParaRPr/>
          </a:p>
          <a:p>
            <a:pPr marL="196850" marR="0" lvl="0" indent="-196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Comic Sans MS"/>
              <a:buChar char="●"/>
            </a:pPr>
            <a:r>
              <a:rPr lang="it-IT" sz="2000" b="0" i="0" u="none" strike="noStrike" cap="none">
                <a:solidFill>
                  <a:srgbClr val="8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Estrazione di idrocarburi policiclici aromatici (PAH) da terreni con miscela diclorometano/acetonitrile</a:t>
            </a:r>
            <a:endParaRPr/>
          </a:p>
          <a:p>
            <a:pPr marL="196850" marR="0" lvl="0" indent="-196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08080"/>
              </a:buClr>
              <a:buSzPts val="1000"/>
              <a:buFont typeface="Comic Sans MS"/>
              <a:buChar char="●"/>
            </a:pPr>
            <a:r>
              <a:rPr lang="it-IT" sz="2000" b="0" i="0" u="none" strike="noStrike" cap="none">
                <a:solidFill>
                  <a:srgbClr val="8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Estrazione di composti organico-arsenici da pesce con miscela acqua/metanolo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23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1275" y="0"/>
            <a:ext cx="5292725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4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604250" cy="6646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8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1837" y="4005262"/>
            <a:ext cx="2897191" cy="258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8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005262"/>
            <a:ext cx="5497513" cy="2852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0587"/>
            <a:ext cx="9144000" cy="556418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9"/>
          <p:cNvSpPr txBox="1"/>
          <p:nvPr/>
        </p:nvSpPr>
        <p:spPr>
          <a:xfrm>
            <a:off x="77467" y="-1"/>
            <a:ext cx="4452225" cy="350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ESEMPI di Condizioni di estrazione ASE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404810"/>
            <a:ext cx="8713790" cy="144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285" y="2133600"/>
            <a:ext cx="7921629" cy="3741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50" descr="Immagine che contiene tes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0425" y="402389"/>
            <a:ext cx="7293575" cy="95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0" descr="Immagine che contiene pianta, verdura, chiusura, suol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561" y="285439"/>
            <a:ext cx="1201695" cy="84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0" descr="Immagine che contiene diagramma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561" y="2057751"/>
            <a:ext cx="3015050" cy="466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0" descr="Immagine che contiene grafico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17571" y="2921100"/>
            <a:ext cx="5229868" cy="2276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5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5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92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5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0"/>
            <a:ext cx="7562850" cy="566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5"/>
          <p:cNvSpPr txBox="1"/>
          <p:nvPr/>
        </p:nvSpPr>
        <p:spPr>
          <a:xfrm>
            <a:off x="441004" y="5949951"/>
            <a:ext cx="4309016" cy="61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MOD: estrazione assistita da micronde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WD: digestione umida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5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01" y="86423"/>
            <a:ext cx="8076687" cy="605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6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6829" y="3801338"/>
            <a:ext cx="4326369" cy="2965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686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Google Shape;389;p57"/>
          <p:cNvGrpSpPr/>
          <p:nvPr/>
        </p:nvGrpSpPr>
        <p:grpSpPr>
          <a:xfrm>
            <a:off x="6086818" y="3626123"/>
            <a:ext cx="2794009" cy="3609399"/>
            <a:chOff x="-2" y="-1"/>
            <a:chExt cx="2794008" cy="3609398"/>
          </a:xfrm>
        </p:grpSpPr>
        <p:pic>
          <p:nvPicPr>
            <p:cNvPr id="390" name="Google Shape;390;p57" descr="Immagine"/>
            <p:cNvPicPr preferRelativeResize="0"/>
            <p:nvPr/>
          </p:nvPicPr>
          <p:blipFill rotWithShape="1">
            <a:blip r:embed="rId4">
              <a:alphaModFix/>
            </a:blip>
            <a:srcRect l="447" r="448"/>
            <a:stretch/>
          </p:blipFill>
          <p:spPr>
            <a:xfrm>
              <a:off x="-2" y="-1"/>
              <a:ext cx="2794008" cy="31215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57"/>
            <p:cNvSpPr txBox="1"/>
            <p:nvPr/>
          </p:nvSpPr>
          <p:spPr>
            <a:xfrm>
              <a:off x="-1" y="3197774"/>
              <a:ext cx="2794006" cy="411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Didascalia</a:t>
              </a:r>
              <a:endParaRPr/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5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5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2384"/>
            <a:ext cx="9144000" cy="6905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9058" y="1373078"/>
            <a:ext cx="2416426" cy="1605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3301" y="1831895"/>
            <a:ext cx="1270000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 txBox="1"/>
          <p:nvPr/>
        </p:nvSpPr>
        <p:spPr>
          <a:xfrm>
            <a:off x="1059058" y="225445"/>
            <a:ext cx="6095575" cy="53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900"/>
              <a:buFont typeface="Helvetica Neue"/>
              <a:buNone/>
            </a:pPr>
            <a:r>
              <a:rPr lang="it-IT" sz="2900" b="1" i="0" u="none" strike="noStrike" cap="non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Fasi preliminari all’analisi chimica</a:t>
            </a:r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3632548" y="1373078"/>
            <a:ext cx="1565753" cy="386897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FFFF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" name="Google Shape;49;p6"/>
          <p:cNvSpPr txBox="1"/>
          <p:nvPr/>
        </p:nvSpPr>
        <p:spPr>
          <a:xfrm>
            <a:off x="5837129" y="1737844"/>
            <a:ext cx="2956142" cy="106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lang="it-IT" sz="2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Rendere il campione adatto alla tecnica analitica</a:t>
            </a:r>
            <a:endParaRPr/>
          </a:p>
        </p:txBody>
      </p:sp>
      <p:sp>
        <p:nvSpPr>
          <p:cNvPr id="50" name="Google Shape;50;p6"/>
          <p:cNvSpPr txBox="1"/>
          <p:nvPr/>
        </p:nvSpPr>
        <p:spPr>
          <a:xfrm>
            <a:off x="438411" y="3587177"/>
            <a:ext cx="8705589" cy="3000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lang="it-IT" sz="2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Caratteristiche desiderabili al termine delle fasi preliminari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endParaRPr sz="2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endParaRPr sz="2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it-IT"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Solvente e pH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it-IT"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Concentrazione analita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it-IT"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 molecolare rilevabile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it-IT"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Assenza di interferenze</a:t>
            </a:r>
            <a:endParaRPr sz="21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6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4000"/>
            <a:ext cx="9144000" cy="4183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6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373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6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4960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6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3800" y="476250"/>
            <a:ext cx="41402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88912"/>
            <a:ext cx="4587875" cy="5472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6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7596190" cy="66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6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850" y="476250"/>
            <a:ext cx="84963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6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750" y="4221162"/>
            <a:ext cx="3095625" cy="2641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6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33375"/>
            <a:ext cx="4572000" cy="428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9337" y="333375"/>
            <a:ext cx="3887788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7900" y="1238250"/>
            <a:ext cx="4105275" cy="260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66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16462" y="3662362"/>
            <a:ext cx="4321179" cy="2359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6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312" y="4087389"/>
            <a:ext cx="4103688" cy="2457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7" name="Google Shape;447;p67"/>
          <p:cNvGrpSpPr/>
          <p:nvPr/>
        </p:nvGrpSpPr>
        <p:grpSpPr>
          <a:xfrm>
            <a:off x="5337364" y="4380577"/>
            <a:ext cx="3544011" cy="2477424"/>
            <a:chOff x="-1" y="0"/>
            <a:chExt cx="3788777" cy="2889045"/>
          </a:xfrm>
        </p:grpSpPr>
        <p:pic>
          <p:nvPicPr>
            <p:cNvPr id="448" name="Google Shape;448;p67" descr="Immagine"/>
            <p:cNvPicPr preferRelativeResize="0"/>
            <p:nvPr/>
          </p:nvPicPr>
          <p:blipFill rotWithShape="1">
            <a:blip r:embed="rId4">
              <a:alphaModFix/>
            </a:blip>
            <a:srcRect l="10552" r="10553"/>
            <a:stretch/>
          </p:blipFill>
          <p:spPr>
            <a:xfrm>
              <a:off x="0" y="0"/>
              <a:ext cx="3788776" cy="2401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9" name="Google Shape;449;p67"/>
            <p:cNvSpPr txBox="1"/>
            <p:nvPr/>
          </p:nvSpPr>
          <p:spPr>
            <a:xfrm>
              <a:off x="-1" y="2477422"/>
              <a:ext cx="3788776" cy="411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Solvatazione</a:t>
              </a:r>
              <a:endParaRPr/>
            </a:p>
          </p:txBody>
        </p:sp>
      </p:grpSp>
      <p:pic>
        <p:nvPicPr>
          <p:cNvPr id="450" name="Google Shape;450;p67" descr="Immagine che contiene test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8600" y="426766"/>
            <a:ext cx="2565400" cy="24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5694" y="509166"/>
            <a:ext cx="2945989" cy="225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7" descr="Immagine che contiene diagramma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4178" y="453512"/>
            <a:ext cx="3827486" cy="24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67"/>
          <p:cNvSpPr txBox="1"/>
          <p:nvPr/>
        </p:nvSpPr>
        <p:spPr>
          <a:xfrm>
            <a:off x="1927800" y="63265"/>
            <a:ext cx="6068324" cy="3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Effetto della distribuzione della «</a:t>
            </a:r>
            <a:r>
              <a:rPr lang="it-IT" sz="1800" b="1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particle size»  </a:t>
            </a:r>
            <a:r>
              <a:rPr lang="it-IT" sz="1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SPE</a:t>
            </a:r>
            <a:endParaRPr/>
          </a:p>
        </p:txBody>
      </p:sp>
      <p:sp>
        <p:nvSpPr>
          <p:cNvPr id="454" name="Google Shape;454;p67"/>
          <p:cNvSpPr txBox="1"/>
          <p:nvPr/>
        </p:nvSpPr>
        <p:spPr>
          <a:xfrm>
            <a:off x="2097921" y="3718061"/>
            <a:ext cx="4670505" cy="3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Condizionamento della fase solida in SPE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6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9"/>
          <p:cNvSpPr txBox="1"/>
          <p:nvPr/>
        </p:nvSpPr>
        <p:spPr>
          <a:xfrm>
            <a:off x="1017267" y="333374"/>
            <a:ext cx="6316074" cy="350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Pretrattamento del campione prima del passaggio in SPE</a:t>
            </a:r>
            <a:endParaRPr/>
          </a:p>
        </p:txBody>
      </p:sp>
      <p:sp>
        <p:nvSpPr>
          <p:cNvPr id="465" name="Google Shape;465;p69"/>
          <p:cNvSpPr txBox="1"/>
          <p:nvPr/>
        </p:nvSpPr>
        <p:spPr>
          <a:xfrm>
            <a:off x="617218" y="963612"/>
            <a:ext cx="8115938" cy="89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Latte: </a:t>
            </a: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generalmente si usa SPE in fase inversa o a scambio ionico. Il campione può essere diluito con acqua o con metanolo (max 1:2). Alcune procedure possono richiedere di precipitare le proteine (trattamento acido con HCl H2SO4 o acido tricloroacetico). Dopo la precipitazione, centrifugazione e utilizzo del surnatante in SPE</a:t>
            </a:r>
            <a:endParaRPr/>
          </a:p>
        </p:txBody>
      </p:sp>
      <p:sp>
        <p:nvSpPr>
          <p:cNvPr id="466" name="Google Shape;466;p69"/>
          <p:cNvSpPr txBox="1"/>
          <p:nvPr/>
        </p:nvSpPr>
        <p:spPr>
          <a:xfrm>
            <a:off x="617218" y="2239960"/>
            <a:ext cx="7900038" cy="695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Vino, birra e bevande acquose</a:t>
            </a: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queste possono essere processate senza pretrattamento, ad eccezione di una diluizone  per portare etanolo &lt;8% se si lavora in fase inversa. Se necessario rimuovere solidi sospesi per filtrazione.</a:t>
            </a:r>
            <a:endParaRPr/>
          </a:p>
        </p:txBody>
      </p:sp>
      <p:sp>
        <p:nvSpPr>
          <p:cNvPr id="467" name="Google Shape;467;p69"/>
          <p:cNvSpPr txBox="1"/>
          <p:nvPr/>
        </p:nvSpPr>
        <p:spPr>
          <a:xfrm>
            <a:off x="617218" y="3303587"/>
            <a:ext cx="7900038" cy="69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Succhi di frutta: </a:t>
            </a: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queste possono essere processate senza pretrattamento, ad eccezione di una centrifugazione per separare eventuali solidi, se i succhi sono particolarmente viscosi possono essere diluiti con acqua o tampone per aggiustare il pH. </a:t>
            </a:r>
            <a:endParaRPr/>
          </a:p>
        </p:txBody>
      </p:sp>
      <p:sp>
        <p:nvSpPr>
          <p:cNvPr id="468" name="Google Shape;468;p69"/>
          <p:cNvSpPr txBox="1"/>
          <p:nvPr/>
        </p:nvSpPr>
        <p:spPr>
          <a:xfrm>
            <a:off x="617219" y="4365625"/>
            <a:ext cx="7860349" cy="89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Carni e pesce: </a:t>
            </a: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l’alimento viene omogeneizzato con solvente acquoso o miscela idroalcolica, può essere necessaria una digestione acida della componente proteica e, per lavorare in fase inversa, una saponificazione dei lipidi. Il campione viene centrifugato e il surnatante usato in SPE.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Nel caso di estrazione con solventi apolari si può lavorare in fase normale.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/>
          <p:nvPr/>
        </p:nvSpPr>
        <p:spPr>
          <a:xfrm>
            <a:off x="350729" y="240083"/>
            <a:ext cx="8442541" cy="446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Arial"/>
              <a:buNone/>
            </a:pPr>
            <a:r>
              <a:rPr lang="it-IT" sz="2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Preparazione del campione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it-IT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Queste fasi coinvolgono soprattutto lo </a:t>
            </a:r>
            <a:r>
              <a:rPr lang="it-IT" sz="22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stato fisico </a:t>
            </a:r>
            <a:r>
              <a:rPr lang="it-IT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 campione, la </a:t>
            </a:r>
            <a:r>
              <a:rPr lang="it-IT" sz="22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scelta e la composizione del solvente </a:t>
            </a:r>
            <a:r>
              <a:rPr lang="it-IT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 estrazione (ad. es pH), 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</a:pPr>
            <a:endParaRPr sz="26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Arial"/>
              <a:buNone/>
            </a:pPr>
            <a:r>
              <a:rPr lang="it-IT" sz="2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Estrazione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it-IT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Consiste nell’allontanamento dell’analita dalla matrice e il suo trasferimento </a:t>
            </a:r>
            <a:r>
              <a:rPr lang="it-IT" sz="22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quantitativo</a:t>
            </a:r>
            <a:r>
              <a:rPr lang="it-IT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nella fase solvente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</a:pPr>
            <a:endParaRPr sz="26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Arial"/>
              <a:buNone/>
            </a:pPr>
            <a:r>
              <a:rPr lang="it-IT" sz="2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Purificazione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it-IT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Separazione dell’analita da interferenti e componenti della matrice</a:t>
            </a:r>
            <a:endParaRPr/>
          </a:p>
        </p:txBody>
      </p:sp>
      <p:sp>
        <p:nvSpPr>
          <p:cNvPr id="56" name="Google Shape;56;p7"/>
          <p:cNvSpPr txBox="1"/>
          <p:nvPr/>
        </p:nvSpPr>
        <p:spPr>
          <a:xfrm>
            <a:off x="350729" y="5311012"/>
            <a:ext cx="8242126" cy="707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La necessità di questi passaggi dipende dalla </a:t>
            </a:r>
            <a:r>
              <a:rPr lang="it-IT" sz="2000" b="1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natura del campione</a:t>
            </a:r>
            <a:r>
              <a:rPr lang="it-IT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 dal </a:t>
            </a:r>
            <a:r>
              <a:rPr lang="it-IT" sz="2000" b="1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quesito analitico </a:t>
            </a:r>
            <a:r>
              <a:rPr lang="it-IT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 dalla </a:t>
            </a:r>
            <a:r>
              <a:rPr lang="it-IT" sz="2000" b="1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tecnica analitica da utilizzare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0"/>
          <p:cNvSpPr txBox="1"/>
          <p:nvPr/>
        </p:nvSpPr>
        <p:spPr>
          <a:xfrm>
            <a:off x="372313" y="426625"/>
            <a:ext cx="8160485" cy="56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None/>
            </a:pPr>
            <a:r>
              <a:rPr lang="it-IT" sz="17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MIP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None/>
            </a:pPr>
            <a:r>
              <a:rPr lang="it-IT"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 stampo molecolare è un processo di polimerizzazione in cui monomeri specifici (scelti in base ai loro gruppi funzionali) vengono fatti auto assemblare intorno ad una molecola stampo in presenza di crosslinker.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None/>
            </a:pPr>
            <a:r>
              <a:rPr lang="it-IT"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Successivamente la molecola stampo viene rimossa dal polimero prodotto, si formano così cavità complementari in forma e funzionalizzazione (alla molecola stampo) che successivamente legheranno composti omologhi o strutturalmente simili alla molecola stampo.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None/>
            </a:pPr>
            <a:r>
              <a:rPr lang="it-IT"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polimeri a stampo molecolare (MIP dall'inglese Molecularly Imprinted Polymer) sono strutture con ''memoria'' di forma e gruppi funzionali affini ad una molecola stampo. Tale materiale riconosce selettivamente la molecola stampo usata nel processo di polimerizzazione, anche in presenza di composti con struttura e funzionalità simili quelle della molecola stampo.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None/>
            </a:pPr>
            <a:r>
              <a:rPr lang="it-IT" sz="1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polimeri a stampo molecolare hanno un comportamento simile a quello degli anticorpi. Diverse molecule possono essere utilizzate al fine di ottenere elevato riconoscimento molecolare.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7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50" y="544512"/>
            <a:ext cx="7489825" cy="5768977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71"/>
          <p:cNvSpPr txBox="1"/>
          <p:nvPr/>
        </p:nvSpPr>
        <p:spPr>
          <a:xfrm>
            <a:off x="925194" y="134937"/>
            <a:ext cx="646020" cy="43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MIP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7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8912"/>
            <a:ext cx="9144000" cy="97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7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50" y="1196975"/>
            <a:ext cx="5292725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72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4076700"/>
            <a:ext cx="4419600" cy="25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7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285" y="333375"/>
            <a:ext cx="7777167" cy="5272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7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87375"/>
            <a:ext cx="8388350" cy="627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74"/>
          <p:cNvSpPr txBox="1"/>
          <p:nvPr/>
        </p:nvSpPr>
        <p:spPr>
          <a:xfrm>
            <a:off x="564830" y="63500"/>
            <a:ext cx="984753" cy="43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MSPD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7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681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7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7"/>
          <p:cNvSpPr txBox="1"/>
          <p:nvPr/>
        </p:nvSpPr>
        <p:spPr>
          <a:xfrm>
            <a:off x="190318" y="285852"/>
            <a:ext cx="8922906" cy="428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ESTRAZIONE DI SOSTANZE VOLATILI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Analisi che a temperatura pressione ambiente si trovano in fase gassosa o in equilibrio tra fase gassosa e un’altra (soluzione, solida, dispersione)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 spazio di testa indica la porzione di gas in equilibrio con una fase liquida o solida all’interno di un contenitore ermeticamente chiuso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 spazio di testa è influenzato dalla temperatura a cui è tenuto il campione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Il raggiungimento delle condizioni di equilibrio dello spazio di testa sono soggette a una cinetica che varia con la temperatura, la composizione della matrice e la concentrazione dell’analita e il volume del contenitore porta campione.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7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79" descr="Unknown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87" y="4730097"/>
            <a:ext cx="5450165" cy="1821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79" descr="Construction-of-a-syringe-for-SPME-6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126" y="182966"/>
            <a:ext cx="4114076" cy="4175847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79"/>
          <p:cNvSpPr txBox="1"/>
          <p:nvPr/>
        </p:nvSpPr>
        <p:spPr>
          <a:xfrm>
            <a:off x="4880264" y="635176"/>
            <a:ext cx="4114076" cy="3723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fibra in silice fusa è contenuta all’interno di un ago che serve a forare il setto del contenitore porta campione</a:t>
            </a: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fibra è fatta muovere nell’ago tramite un sistema di molle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Nella porzione terminale della fibra  è contenuto il materiale assorbente.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fibra serve da supporto a tale materiale</a:t>
            </a: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8" descr="Immagine che contiene grafico, grafico a tort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011" y="1223948"/>
            <a:ext cx="8757977" cy="341369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/>
          <p:nvPr/>
        </p:nvSpPr>
        <p:spPr>
          <a:xfrm>
            <a:off x="1379482" y="32578"/>
            <a:ext cx="6945811" cy="76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Helvetica Neue"/>
              <a:buNone/>
            </a:pPr>
            <a:r>
              <a:rPr lang="it-IT" sz="2200" b="1" i="0" u="none" strike="noStrike" cap="non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Origine degli errori e tempo dedicato al processo analitico in una analisi cromatografica</a:t>
            </a:r>
            <a:endParaRPr/>
          </a:p>
        </p:txBody>
      </p:sp>
      <p:sp>
        <p:nvSpPr>
          <p:cNvPr id="63" name="Google Shape;63;p8"/>
          <p:cNvSpPr txBox="1"/>
          <p:nvPr/>
        </p:nvSpPr>
        <p:spPr>
          <a:xfrm>
            <a:off x="978989" y="1149520"/>
            <a:ext cx="2636081" cy="430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72"/>
              </a:buClr>
              <a:buSzPts val="2100"/>
              <a:buFont typeface="Helvetica Neue"/>
              <a:buNone/>
            </a:pPr>
            <a:r>
              <a:rPr lang="it-IT" sz="2100" b="1" i="0" u="none" strike="noStrike" cap="none">
                <a:solidFill>
                  <a:srgbClr val="2626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Origine degli errori</a:t>
            </a:r>
            <a:endParaRPr/>
          </a:p>
        </p:txBody>
      </p:sp>
      <p:sp>
        <p:nvSpPr>
          <p:cNvPr id="64" name="Google Shape;64;p8"/>
          <p:cNvSpPr txBox="1"/>
          <p:nvPr/>
        </p:nvSpPr>
        <p:spPr>
          <a:xfrm>
            <a:off x="5246189" y="1149519"/>
            <a:ext cx="2636081" cy="430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72"/>
              </a:buClr>
              <a:buSzPts val="2100"/>
              <a:buFont typeface="Helvetica Neue"/>
              <a:buNone/>
            </a:pPr>
            <a:r>
              <a:rPr lang="it-IT" sz="2100" b="1" i="0" u="none" strike="noStrike" cap="none">
                <a:solidFill>
                  <a:srgbClr val="2626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Tempo dedicato</a:t>
            </a:r>
            <a:endParaRPr sz="2100" b="1" i="0" u="none" strike="noStrike" cap="none">
              <a:solidFill>
                <a:srgbClr val="2626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" name="Google Shape;65;p8"/>
          <p:cNvSpPr/>
          <p:nvPr/>
        </p:nvSpPr>
        <p:spPr>
          <a:xfrm>
            <a:off x="1116419" y="4019107"/>
            <a:ext cx="6347637" cy="533474"/>
          </a:xfrm>
          <a:prstGeom prst="ellipse">
            <a:avLst/>
          </a:prstGeom>
          <a:noFill/>
          <a:ln w="508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" name="Google Shape;66;p8"/>
          <p:cNvSpPr txBox="1"/>
          <p:nvPr/>
        </p:nvSpPr>
        <p:spPr>
          <a:xfrm>
            <a:off x="2972196" y="4637641"/>
            <a:ext cx="2636081" cy="33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Helvetica Neue"/>
              <a:buNone/>
            </a:pPr>
            <a:r>
              <a:rPr lang="it-IT" sz="1600" b="1" i="0" u="none" strike="noStrike" cap="non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«fasi preliminari»</a:t>
            </a:r>
            <a:endParaRPr sz="1600" b="1" i="0" u="none" strike="noStrike" cap="non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" name="Google Shape;67;p8"/>
          <p:cNvSpPr txBox="1"/>
          <p:nvPr/>
        </p:nvSpPr>
        <p:spPr>
          <a:xfrm>
            <a:off x="97022" y="5965981"/>
            <a:ext cx="77852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200" tIns="76200" rIns="76200" bIns="762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r>
              <a:rPr lang="it-IT" sz="1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Tempo di analisi e origine dell’errore: </a:t>
            </a:r>
            <a:r>
              <a:rPr lang="it-IT" sz="16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parte strumentale occupa un tempo limitato e il contributo all’errore è limitato</a:t>
            </a:r>
            <a:endParaRPr sz="16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8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81" descr="1-s2.0-S0003267012010094-gr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1159" y="3491748"/>
            <a:ext cx="2825391" cy="324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81" descr="Unknow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0127" y="1598185"/>
            <a:ext cx="4438738" cy="3240448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81"/>
          <p:cNvSpPr txBox="1"/>
          <p:nvPr/>
        </p:nvSpPr>
        <p:spPr>
          <a:xfrm>
            <a:off x="1706867" y="553409"/>
            <a:ext cx="1727604" cy="39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2000"/>
              <a:buFont typeface="Helvetica Neue"/>
              <a:buNone/>
            </a:pPr>
            <a:r>
              <a:rPr lang="it-IT" sz="2000" b="0" i="0" u="none" strike="noStrike" cap="none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Assorbimento </a:t>
            </a:r>
            <a:endParaRPr/>
          </a:p>
        </p:txBody>
      </p:sp>
      <p:sp>
        <p:nvSpPr>
          <p:cNvPr id="537" name="Google Shape;537;p81"/>
          <p:cNvSpPr txBox="1"/>
          <p:nvPr/>
        </p:nvSpPr>
        <p:spPr>
          <a:xfrm>
            <a:off x="6135914" y="100736"/>
            <a:ext cx="1755882" cy="39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2000"/>
              <a:buFont typeface="Helvetica Neue"/>
              <a:buNone/>
            </a:pPr>
            <a:r>
              <a:rPr lang="it-IT" sz="2000" b="0" i="0" u="none" strike="noStrike" cap="none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Desorbimento </a:t>
            </a:r>
            <a:endParaRPr/>
          </a:p>
        </p:txBody>
      </p:sp>
      <p:pic>
        <p:nvPicPr>
          <p:cNvPr id="538" name="Google Shape;538;p81" descr="Unknown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5104" y="508954"/>
            <a:ext cx="2857501" cy="285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8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8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745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8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786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52435D-8954-5ED5-13C5-55038814CA23}"/>
              </a:ext>
            </a:extLst>
          </p:cNvPr>
          <p:cNvSpPr txBox="1"/>
          <p:nvPr/>
        </p:nvSpPr>
        <p:spPr>
          <a:xfrm>
            <a:off x="145726" y="601887"/>
            <a:ext cx="227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Ottimizzazione</a:t>
            </a:r>
            <a:r>
              <a:rPr lang="en-GB" b="1" dirty="0"/>
              <a:t> SPME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2DD521C-398C-0B98-1CD1-E1BF9DB182E9}"/>
              </a:ext>
            </a:extLst>
          </p:cNvPr>
          <p:cNvSpPr txBox="1"/>
          <p:nvPr/>
        </p:nvSpPr>
        <p:spPr>
          <a:xfrm>
            <a:off x="412056" y="1081281"/>
            <a:ext cx="42435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Scelta</a:t>
            </a:r>
            <a:r>
              <a:rPr lang="en-GB" dirty="0"/>
              <a:t>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modalità</a:t>
            </a:r>
            <a:r>
              <a:rPr lang="en-GB" dirty="0"/>
              <a:t> di </a:t>
            </a:r>
            <a:r>
              <a:rPr lang="en-GB" dirty="0" err="1"/>
              <a:t>estrazione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Scelta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fase</a:t>
            </a:r>
            <a:r>
              <a:rPr lang="en-GB" dirty="0"/>
              <a:t> di </a:t>
            </a:r>
            <a:r>
              <a:rPr lang="en-GB" dirty="0" err="1"/>
              <a:t>rivestimento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Ottimizazione</a:t>
            </a:r>
            <a:r>
              <a:rPr lang="en-GB" dirty="0"/>
              <a:t> </a:t>
            </a:r>
            <a:r>
              <a:rPr lang="en-GB" dirty="0" err="1"/>
              <a:t>dell’estrazione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Tempo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Agitazione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Temperatura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Sali</a:t>
            </a:r>
          </a:p>
          <a:p>
            <a:pPr marL="266700" lvl="1" indent="-266700">
              <a:buFont typeface="Arial" panose="020B0604020202020204" pitchFamily="34" charset="0"/>
              <a:buChar char="•"/>
            </a:pPr>
            <a:r>
              <a:rPr lang="en-GB" dirty="0" err="1"/>
              <a:t>Ottimizazzione</a:t>
            </a:r>
            <a:r>
              <a:rPr lang="en-GB" dirty="0"/>
              <a:t> del </a:t>
            </a:r>
            <a:r>
              <a:rPr lang="en-GB" dirty="0" err="1"/>
              <a:t>desormbimento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76FFC5F4-E4F2-2D55-9A07-433F6C96C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88"/>
          <a:stretch/>
        </p:blipFill>
        <p:spPr>
          <a:xfrm>
            <a:off x="3696793" y="3247650"/>
            <a:ext cx="5140171" cy="3313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3CAFB12A-E49C-825D-05D1-E9CB43707B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1" t="14970" r="58835" b="57359"/>
          <a:stretch/>
        </p:blipFill>
        <p:spPr>
          <a:xfrm>
            <a:off x="7958" y="946061"/>
            <a:ext cx="3357113" cy="166833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F593A2F-8B6A-B052-8668-4C475A67FF7E}"/>
              </a:ext>
            </a:extLst>
          </p:cNvPr>
          <p:cNvSpPr txBox="1"/>
          <p:nvPr/>
        </p:nvSpPr>
        <p:spPr>
          <a:xfrm>
            <a:off x="507189" y="339140"/>
            <a:ext cx="18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Tempo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61E565-AFEC-2B2F-F0A6-037B43B63FD4}"/>
              </a:ext>
            </a:extLst>
          </p:cNvPr>
          <p:cNvSpPr txBox="1"/>
          <p:nvPr/>
        </p:nvSpPr>
        <p:spPr>
          <a:xfrm>
            <a:off x="4180580" y="1810163"/>
            <a:ext cx="18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Agitazione</a:t>
            </a:r>
            <a:endParaRPr lang="en-GB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78B5EC1-CBD4-CC26-9977-D7A176D91941}"/>
              </a:ext>
            </a:extLst>
          </p:cNvPr>
          <p:cNvSpPr txBox="1"/>
          <p:nvPr/>
        </p:nvSpPr>
        <p:spPr>
          <a:xfrm>
            <a:off x="3673336" y="2189727"/>
            <a:ext cx="5426015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Accelera</a:t>
            </a:r>
            <a:r>
              <a:rPr lang="en-GB" dirty="0"/>
              <a:t> il </a:t>
            </a:r>
            <a:r>
              <a:rPr lang="en-GB" dirty="0" err="1"/>
              <a:t>trasferimento</a:t>
            </a:r>
            <a:r>
              <a:rPr lang="en-GB" dirty="0"/>
              <a:t> di </a:t>
            </a:r>
            <a:r>
              <a:rPr lang="en-GB" dirty="0" err="1"/>
              <a:t>analita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fibra</a:t>
            </a:r>
            <a:endParaRPr lang="en-GB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Agitazioni</a:t>
            </a:r>
            <a:r>
              <a:rPr lang="en-GB" dirty="0"/>
              <a:t> </a:t>
            </a:r>
            <a:r>
              <a:rPr lang="en-GB" dirty="0" err="1"/>
              <a:t>troppo</a:t>
            </a:r>
            <a:r>
              <a:rPr lang="en-GB" dirty="0"/>
              <a:t> elevate </a:t>
            </a:r>
            <a:r>
              <a:rPr lang="en-GB" dirty="0" err="1"/>
              <a:t>portano</a:t>
            </a:r>
            <a:r>
              <a:rPr lang="en-GB" dirty="0"/>
              <a:t> ad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riduzione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riproducibilità</a:t>
            </a:r>
            <a:endParaRPr lang="en-GB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B7C1A8-E674-874C-607A-23C6190155DA}"/>
              </a:ext>
            </a:extLst>
          </p:cNvPr>
          <p:cNvSpPr txBox="1"/>
          <p:nvPr/>
        </p:nvSpPr>
        <p:spPr>
          <a:xfrm>
            <a:off x="4080667" y="426444"/>
            <a:ext cx="18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Sali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14C0B2-6CFB-8C22-B942-7A472C006082}"/>
              </a:ext>
            </a:extLst>
          </p:cNvPr>
          <p:cNvSpPr txBox="1"/>
          <p:nvPr/>
        </p:nvSpPr>
        <p:spPr>
          <a:xfrm>
            <a:off x="3866156" y="795776"/>
            <a:ext cx="3142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L’uso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sali</a:t>
            </a:r>
            <a:r>
              <a:rPr lang="en-GB" dirty="0"/>
              <a:t> </a:t>
            </a:r>
            <a:r>
              <a:rPr lang="en-GB" dirty="0" err="1"/>
              <a:t>favorisce</a:t>
            </a:r>
            <a:r>
              <a:rPr lang="en-GB" dirty="0"/>
              <a:t> </a:t>
            </a:r>
            <a:r>
              <a:rPr lang="en-GB" dirty="0" err="1"/>
              <a:t>l’estrazione</a:t>
            </a:r>
            <a:r>
              <a:rPr lang="en-GB" dirty="0"/>
              <a:t> per </a:t>
            </a:r>
            <a:r>
              <a:rPr lang="en-GB" dirty="0" err="1"/>
              <a:t>alcune</a:t>
            </a:r>
            <a:r>
              <a:rPr lang="en-GB" dirty="0"/>
              <a:t> </a:t>
            </a:r>
            <a:r>
              <a:rPr lang="en-GB" dirty="0" err="1"/>
              <a:t>tecniche</a:t>
            </a:r>
            <a:r>
              <a:rPr lang="en-GB" dirty="0"/>
              <a:t> SPME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EC3240E-F25D-8ADF-8907-9E8E6E2A41E1}"/>
              </a:ext>
            </a:extLst>
          </p:cNvPr>
          <p:cNvSpPr txBox="1"/>
          <p:nvPr/>
        </p:nvSpPr>
        <p:spPr>
          <a:xfrm>
            <a:off x="707366" y="4481261"/>
            <a:ext cx="18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pH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061C552-32F5-2127-49A0-B24CA0E3C694}"/>
              </a:ext>
            </a:extLst>
          </p:cNvPr>
          <p:cNvSpPr txBox="1"/>
          <p:nvPr/>
        </p:nvSpPr>
        <p:spPr>
          <a:xfrm>
            <a:off x="646981" y="4850593"/>
            <a:ext cx="3331234" cy="112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 err="1"/>
              <a:t>Analiti</a:t>
            </a:r>
            <a:r>
              <a:rPr lang="en-GB" dirty="0"/>
              <a:t> </a:t>
            </a:r>
            <a:r>
              <a:rPr lang="en-GB" dirty="0" err="1"/>
              <a:t>acidi</a:t>
            </a:r>
            <a:r>
              <a:rPr lang="en-GB" dirty="0"/>
              <a:t>		pH</a:t>
            </a:r>
          </a:p>
          <a:p>
            <a:pPr>
              <a:lnSpc>
                <a:spcPct val="200000"/>
              </a:lnSpc>
            </a:pPr>
            <a:r>
              <a:rPr lang="en-GB" dirty="0" err="1"/>
              <a:t>Analiti</a:t>
            </a:r>
            <a:r>
              <a:rPr lang="en-GB" dirty="0"/>
              <a:t> </a:t>
            </a:r>
            <a:r>
              <a:rPr lang="en-GB" dirty="0" err="1"/>
              <a:t>basici</a:t>
            </a:r>
            <a:r>
              <a:rPr lang="en-GB" dirty="0"/>
              <a:t>		pH</a:t>
            </a: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5583667D-B63D-4205-8667-339783BDF425}"/>
              </a:ext>
            </a:extLst>
          </p:cNvPr>
          <p:cNvSpPr/>
          <p:nvPr/>
        </p:nvSpPr>
        <p:spPr>
          <a:xfrm>
            <a:off x="3157268" y="5119399"/>
            <a:ext cx="155275" cy="2932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2F0DBB88-5259-B336-F83F-081E62A121EF}"/>
              </a:ext>
            </a:extLst>
          </p:cNvPr>
          <p:cNvSpPr/>
          <p:nvPr/>
        </p:nvSpPr>
        <p:spPr>
          <a:xfrm rot="10800000">
            <a:off x="3154392" y="5635380"/>
            <a:ext cx="155275" cy="2932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arentesi graffa chiusa 11">
            <a:extLst>
              <a:ext uri="{FF2B5EF4-FFF2-40B4-BE49-F238E27FC236}">
                <a16:creationId xmlns:a16="http://schemas.microsoft.com/office/drawing/2014/main" id="{2ACA8AC6-0388-797B-7B15-0094C2067FBE}"/>
              </a:ext>
            </a:extLst>
          </p:cNvPr>
          <p:cNvSpPr/>
          <p:nvPr/>
        </p:nvSpPr>
        <p:spPr>
          <a:xfrm rot="10800000">
            <a:off x="4081949" y="4780094"/>
            <a:ext cx="550653" cy="155275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5949535-E9EA-5A17-3269-8D5763E75333}"/>
              </a:ext>
            </a:extLst>
          </p:cNvPr>
          <p:cNvSpPr txBox="1"/>
          <p:nvPr/>
        </p:nvSpPr>
        <p:spPr>
          <a:xfrm>
            <a:off x="4632602" y="5047837"/>
            <a:ext cx="1242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Forma </a:t>
            </a:r>
            <a:r>
              <a:rPr lang="en-GB" dirty="0" err="1"/>
              <a:t>indissociata</a:t>
            </a:r>
            <a:endParaRPr lang="en-GB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DE39706-6DE5-EB51-724D-D8431BA10B38}"/>
              </a:ext>
            </a:extLst>
          </p:cNvPr>
          <p:cNvSpPr txBox="1"/>
          <p:nvPr/>
        </p:nvSpPr>
        <p:spPr>
          <a:xfrm>
            <a:off x="6495401" y="4481261"/>
            <a:ext cx="18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Temperatura</a:t>
            </a:r>
            <a:endParaRPr lang="en-GB" b="1" dirty="0"/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E1CEE172-3283-0C9A-94F4-D11ED0899706}"/>
              </a:ext>
            </a:extLst>
          </p:cNvPr>
          <p:cNvSpPr/>
          <p:nvPr/>
        </p:nvSpPr>
        <p:spPr>
          <a:xfrm>
            <a:off x="6417763" y="5714464"/>
            <a:ext cx="155275" cy="2932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03E11440-337D-A533-D0A9-A0AD2A0C5B88}"/>
              </a:ext>
            </a:extLst>
          </p:cNvPr>
          <p:cNvSpPr/>
          <p:nvPr/>
        </p:nvSpPr>
        <p:spPr>
          <a:xfrm rot="10800000">
            <a:off x="6423729" y="5042764"/>
            <a:ext cx="155275" cy="2932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F204992-4BF2-4ACA-7854-A5D0FD3F7AD2}"/>
              </a:ext>
            </a:extLst>
          </p:cNvPr>
          <p:cNvSpPr txBox="1"/>
          <p:nvPr/>
        </p:nvSpPr>
        <p:spPr>
          <a:xfrm>
            <a:off x="6803021" y="5049242"/>
            <a:ext cx="233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Velocità</a:t>
            </a:r>
            <a:r>
              <a:rPr lang="en-GB" dirty="0"/>
              <a:t> di </a:t>
            </a:r>
            <a:r>
              <a:rPr lang="en-GB" dirty="0" err="1"/>
              <a:t>estrazione</a:t>
            </a:r>
            <a:r>
              <a:rPr lang="en-GB" dirty="0"/>
              <a:t>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2565EC5-D881-9A8B-55BC-D87EC168BD71}"/>
              </a:ext>
            </a:extLst>
          </p:cNvPr>
          <p:cNvSpPr txBox="1"/>
          <p:nvPr/>
        </p:nvSpPr>
        <p:spPr>
          <a:xfrm>
            <a:off x="6803021" y="5676447"/>
            <a:ext cx="233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Kd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0552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4BE288F-48F3-48E2-C8EA-8885C3F64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875" y="736520"/>
            <a:ext cx="1585913" cy="194786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61F6D59-8A7A-07D7-71F1-BA4900A13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83" y="736520"/>
            <a:ext cx="1786687" cy="60909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4562A1-F83B-9C71-BC30-587BA71A5F10}"/>
              </a:ext>
            </a:extLst>
          </p:cNvPr>
          <p:cNvSpPr txBox="1"/>
          <p:nvPr/>
        </p:nvSpPr>
        <p:spPr>
          <a:xfrm>
            <a:off x="849583" y="1820906"/>
            <a:ext cx="1100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rgbClr val="EF4023"/>
                </a:solidFill>
              </a:rPr>
              <a:t>Fibra</a:t>
            </a:r>
            <a:endParaRPr lang="en-GB" sz="1400" dirty="0">
              <a:solidFill>
                <a:srgbClr val="EF4023"/>
              </a:solidFill>
            </a:endParaRP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C2A143F3-AE28-E6A7-28E0-0B630C49F711}"/>
              </a:ext>
            </a:extLst>
          </p:cNvPr>
          <p:cNvSpPr/>
          <p:nvPr/>
        </p:nvSpPr>
        <p:spPr>
          <a:xfrm rot="10800000">
            <a:off x="1319025" y="1401035"/>
            <a:ext cx="161880" cy="419870"/>
          </a:xfrm>
          <a:prstGeom prst="downArrow">
            <a:avLst/>
          </a:prstGeom>
          <a:solidFill>
            <a:srgbClr val="EE58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88B036-B7EC-2FD3-41FA-4282C9248074}"/>
              </a:ext>
            </a:extLst>
          </p:cNvPr>
          <p:cNvSpPr txBox="1"/>
          <p:nvPr/>
        </p:nvSpPr>
        <p:spPr>
          <a:xfrm>
            <a:off x="3024245" y="763630"/>
            <a:ext cx="1585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rgbClr val="3FC08E"/>
                </a:solidFill>
              </a:rPr>
              <a:t>Fase</a:t>
            </a:r>
            <a:r>
              <a:rPr lang="en-GB" sz="1400" dirty="0">
                <a:solidFill>
                  <a:srgbClr val="3FC08E"/>
                </a:solidFill>
              </a:rPr>
              <a:t> </a:t>
            </a:r>
            <a:r>
              <a:rPr lang="en-GB" sz="1400" dirty="0" err="1">
                <a:solidFill>
                  <a:srgbClr val="3FC08E"/>
                </a:solidFill>
              </a:rPr>
              <a:t>stazionaria</a:t>
            </a:r>
            <a:r>
              <a:rPr lang="en-GB" sz="1400" dirty="0">
                <a:solidFill>
                  <a:srgbClr val="3FC08E"/>
                </a:solidFill>
              </a:rPr>
              <a:t> </a:t>
            </a:r>
            <a:r>
              <a:rPr lang="en-GB" sz="1400" dirty="0" err="1">
                <a:solidFill>
                  <a:srgbClr val="3FC08E"/>
                </a:solidFill>
              </a:rPr>
              <a:t>polimerica</a:t>
            </a:r>
            <a:endParaRPr lang="en-GB" sz="1400" dirty="0">
              <a:solidFill>
                <a:srgbClr val="3FC08E"/>
              </a:solidFill>
            </a:endParaRP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0396EE4C-AE1B-D67D-93FD-3431DFB390E0}"/>
              </a:ext>
            </a:extLst>
          </p:cNvPr>
          <p:cNvSpPr/>
          <p:nvPr/>
        </p:nvSpPr>
        <p:spPr>
          <a:xfrm rot="5400000">
            <a:off x="2692363" y="831134"/>
            <a:ext cx="161880" cy="419870"/>
          </a:xfrm>
          <a:prstGeom prst="downArrow">
            <a:avLst/>
          </a:prstGeom>
          <a:solidFill>
            <a:srgbClr val="73DA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A39691-47D5-3946-C0E9-EF005EF6C8DD}"/>
              </a:ext>
            </a:extLst>
          </p:cNvPr>
          <p:cNvSpPr txBox="1"/>
          <p:nvPr/>
        </p:nvSpPr>
        <p:spPr>
          <a:xfrm>
            <a:off x="131064" y="3554294"/>
            <a:ext cx="2318199" cy="27847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/>
              <a:t>Tipi di </a:t>
            </a:r>
            <a:r>
              <a:rPr lang="en-GB" dirty="0" err="1"/>
              <a:t>fase</a:t>
            </a:r>
            <a:r>
              <a:rPr lang="en-GB" dirty="0"/>
              <a:t> </a:t>
            </a:r>
            <a:r>
              <a:rPr lang="en-GB" dirty="0" err="1"/>
              <a:t>stazionaria</a:t>
            </a:r>
            <a:r>
              <a:rPr lang="en-GB" dirty="0"/>
              <a:t>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Non-bounded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Bounded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Partially crosslinked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Highly crosslinked</a:t>
            </a: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1D686FCE-CB92-CBBE-E292-6DF2C02D05F6}"/>
              </a:ext>
            </a:extLst>
          </p:cNvPr>
          <p:cNvSpPr/>
          <p:nvPr/>
        </p:nvSpPr>
        <p:spPr>
          <a:xfrm>
            <a:off x="2890363" y="4058024"/>
            <a:ext cx="1302071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0EF36946-1256-6B56-90CF-C6E596FD1A07}"/>
              </a:ext>
            </a:extLst>
          </p:cNvPr>
          <p:cNvSpPr/>
          <p:nvPr/>
        </p:nvSpPr>
        <p:spPr>
          <a:xfrm>
            <a:off x="2882343" y="4497896"/>
            <a:ext cx="1302071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BB5A490F-DDE2-7665-C853-AB2C607EC835}"/>
              </a:ext>
            </a:extLst>
          </p:cNvPr>
          <p:cNvSpPr/>
          <p:nvPr/>
        </p:nvSpPr>
        <p:spPr>
          <a:xfrm>
            <a:off x="2890365" y="4949962"/>
            <a:ext cx="1302071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C511B4EB-A26C-F51E-8189-9B649F657423}"/>
              </a:ext>
            </a:extLst>
          </p:cNvPr>
          <p:cNvSpPr/>
          <p:nvPr/>
        </p:nvSpPr>
        <p:spPr>
          <a:xfrm>
            <a:off x="2882345" y="5357116"/>
            <a:ext cx="1302071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DEDAC64-D07E-63D9-DBE4-00682070000B}"/>
              </a:ext>
            </a:extLst>
          </p:cNvPr>
          <p:cNvSpPr txBox="1"/>
          <p:nvPr/>
        </p:nvSpPr>
        <p:spPr>
          <a:xfrm>
            <a:off x="4795306" y="3908641"/>
            <a:ext cx="4245073" cy="2230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 err="1"/>
              <a:t>Solventi</a:t>
            </a:r>
            <a:r>
              <a:rPr lang="en-GB" dirty="0"/>
              <a:t> </a:t>
            </a:r>
            <a:r>
              <a:rPr lang="en-GB" dirty="0" err="1"/>
              <a:t>organici</a:t>
            </a:r>
            <a:r>
              <a:rPr lang="en-GB" dirty="0"/>
              <a:t> </a:t>
            </a:r>
            <a:r>
              <a:rPr lang="en-GB" dirty="0" err="1"/>
              <a:t>polari</a:t>
            </a:r>
            <a:r>
              <a:rPr lang="en-GB" dirty="0"/>
              <a:t> (EtOH, MeOH, ACN)</a:t>
            </a:r>
          </a:p>
          <a:p>
            <a:pPr>
              <a:lnSpc>
                <a:spcPct val="200000"/>
              </a:lnSpc>
            </a:pPr>
            <a:r>
              <a:rPr lang="en-GB" dirty="0" err="1"/>
              <a:t>Solventi</a:t>
            </a:r>
            <a:r>
              <a:rPr lang="en-GB" dirty="0"/>
              <a:t> </a:t>
            </a:r>
            <a:r>
              <a:rPr lang="en-GB" dirty="0" err="1"/>
              <a:t>apolari</a:t>
            </a:r>
            <a:endParaRPr lang="en-GB" dirty="0"/>
          </a:p>
          <a:p>
            <a:pPr>
              <a:lnSpc>
                <a:spcPct val="200000"/>
              </a:lnSpc>
            </a:pPr>
            <a:r>
              <a:rPr lang="en-GB" dirty="0" err="1"/>
              <a:t>Solventi</a:t>
            </a:r>
            <a:r>
              <a:rPr lang="en-GB" dirty="0"/>
              <a:t> </a:t>
            </a:r>
            <a:r>
              <a:rPr lang="en-GB" dirty="0" err="1"/>
              <a:t>organici</a:t>
            </a:r>
            <a:r>
              <a:rPr lang="en-GB" dirty="0"/>
              <a:t> </a:t>
            </a:r>
            <a:r>
              <a:rPr lang="en-GB" dirty="0" err="1"/>
              <a:t>polari</a:t>
            </a:r>
            <a:endParaRPr lang="en-GB" dirty="0"/>
          </a:p>
          <a:p>
            <a:pPr>
              <a:lnSpc>
                <a:spcPct val="200000"/>
              </a:lnSpc>
            </a:pPr>
            <a:r>
              <a:rPr lang="en-GB" dirty="0" err="1"/>
              <a:t>Solventi</a:t>
            </a:r>
            <a:r>
              <a:rPr lang="en-GB" dirty="0"/>
              <a:t> </a:t>
            </a:r>
            <a:r>
              <a:rPr lang="en-GB" dirty="0" err="1"/>
              <a:t>organici</a:t>
            </a:r>
            <a:r>
              <a:rPr lang="en-GB" dirty="0"/>
              <a:t> </a:t>
            </a:r>
            <a:r>
              <a:rPr lang="en-GB" dirty="0" err="1"/>
              <a:t>polari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10652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E87CF2D-F806-EF28-B9C7-1722488BCEA3}"/>
              </a:ext>
            </a:extLst>
          </p:cNvPr>
          <p:cNvSpPr txBox="1"/>
          <p:nvPr/>
        </p:nvSpPr>
        <p:spPr>
          <a:xfrm>
            <a:off x="1264570" y="449981"/>
            <a:ext cx="494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Principio: “il simile </a:t>
            </a:r>
            <a:r>
              <a:rPr lang="en-GB" sz="2000" b="1" dirty="0" err="1"/>
              <a:t>scioglie</a:t>
            </a:r>
            <a:r>
              <a:rPr lang="en-GB" sz="2000" b="1" dirty="0"/>
              <a:t> il simile”</a:t>
            </a: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D69CFB9B-6244-5402-880F-82BBC8787DD5}"/>
              </a:ext>
            </a:extLst>
          </p:cNvPr>
          <p:cNvSpPr/>
          <p:nvPr/>
        </p:nvSpPr>
        <p:spPr>
          <a:xfrm>
            <a:off x="288758" y="607033"/>
            <a:ext cx="721895" cy="208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7848C4-5505-ED30-BED8-61BEF4E2F4C2}"/>
              </a:ext>
            </a:extLst>
          </p:cNvPr>
          <p:cNvSpPr txBox="1"/>
          <p:nvPr/>
        </p:nvSpPr>
        <p:spPr>
          <a:xfrm>
            <a:off x="838200" y="1219842"/>
            <a:ext cx="5129463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Polydimethylsiloxane (PDMS)                         </a:t>
            </a:r>
            <a:r>
              <a:rPr lang="en-GB" dirty="0" err="1"/>
              <a:t>apolare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        - </a:t>
            </a:r>
            <a:r>
              <a:rPr lang="en-GB" dirty="0" err="1"/>
              <a:t>termodinamicamente</a:t>
            </a:r>
            <a:r>
              <a:rPr lang="en-GB" dirty="0"/>
              <a:t> stabile (circa 300°C)</a:t>
            </a: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24674EC7-E208-EC07-861D-1A61BCD3DC70}"/>
              </a:ext>
            </a:extLst>
          </p:cNvPr>
          <p:cNvSpPr/>
          <p:nvPr/>
        </p:nvSpPr>
        <p:spPr>
          <a:xfrm>
            <a:off x="3690005" y="1348495"/>
            <a:ext cx="569495" cy="208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4795C8D-B1E0-A8D5-B168-D9103FDA367D}"/>
              </a:ext>
            </a:extLst>
          </p:cNvPr>
          <p:cNvSpPr txBox="1"/>
          <p:nvPr/>
        </p:nvSpPr>
        <p:spPr>
          <a:xfrm>
            <a:off x="874295" y="2294191"/>
            <a:ext cx="472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Polycrylate</a:t>
            </a:r>
            <a:r>
              <a:rPr lang="en-GB" dirty="0"/>
              <a:t> (PA)                  </a:t>
            </a:r>
            <a:r>
              <a:rPr lang="en-GB" dirty="0" err="1"/>
              <a:t>mediamente</a:t>
            </a:r>
            <a:r>
              <a:rPr lang="en-GB" dirty="0"/>
              <a:t> </a:t>
            </a:r>
            <a:r>
              <a:rPr lang="en-GB" dirty="0" err="1"/>
              <a:t>polare</a:t>
            </a:r>
            <a:endParaRPr lang="en-GB" dirty="0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64C59504-492E-DBD5-F87A-A41C39A05E13}"/>
              </a:ext>
            </a:extLst>
          </p:cNvPr>
          <p:cNvSpPr/>
          <p:nvPr/>
        </p:nvSpPr>
        <p:spPr>
          <a:xfrm>
            <a:off x="2471927" y="2374583"/>
            <a:ext cx="569495" cy="208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BE5B331-9750-9512-1509-0F8F2DC51A51}"/>
              </a:ext>
            </a:extLst>
          </p:cNvPr>
          <p:cNvSpPr txBox="1"/>
          <p:nvPr/>
        </p:nvSpPr>
        <p:spPr>
          <a:xfrm>
            <a:off x="913692" y="3099429"/>
            <a:ext cx="4596063" cy="887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/>
              <a:t>Divinylbenzene (DVB)              </a:t>
            </a:r>
            <a:r>
              <a:rPr lang="en-GB" dirty="0" err="1"/>
              <a:t>carboxen</a:t>
            </a:r>
            <a:endParaRPr lang="en-GB" dirty="0"/>
          </a:p>
          <a:p>
            <a:pPr>
              <a:lnSpc>
                <a:spcPct val="200000"/>
              </a:lnSpc>
            </a:pPr>
            <a:r>
              <a:rPr lang="en-GB" dirty="0"/>
              <a:t>                                                  carbowax</a:t>
            </a:r>
          </a:p>
        </p:txBody>
      </p:sp>
      <p:sp>
        <p:nvSpPr>
          <p:cNvPr id="9" name="Croce 8">
            <a:extLst>
              <a:ext uri="{FF2B5EF4-FFF2-40B4-BE49-F238E27FC236}">
                <a16:creationId xmlns:a16="http://schemas.microsoft.com/office/drawing/2014/main" id="{08017A7F-48A7-50D1-99EA-2892CCF958EE}"/>
              </a:ext>
            </a:extLst>
          </p:cNvPr>
          <p:cNvSpPr/>
          <p:nvPr/>
        </p:nvSpPr>
        <p:spPr>
          <a:xfrm>
            <a:off x="3004846" y="3296955"/>
            <a:ext cx="241435" cy="227857"/>
          </a:xfrm>
          <a:prstGeom prst="plus">
            <a:avLst>
              <a:gd name="adj" fmla="val 410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roce 9">
            <a:extLst>
              <a:ext uri="{FF2B5EF4-FFF2-40B4-BE49-F238E27FC236}">
                <a16:creationId xmlns:a16="http://schemas.microsoft.com/office/drawing/2014/main" id="{6C42A744-804F-2A84-D8AF-DF7FBA4672EA}"/>
              </a:ext>
            </a:extLst>
          </p:cNvPr>
          <p:cNvSpPr/>
          <p:nvPr/>
        </p:nvSpPr>
        <p:spPr>
          <a:xfrm>
            <a:off x="3004846" y="3729771"/>
            <a:ext cx="241435" cy="227857"/>
          </a:xfrm>
          <a:prstGeom prst="plus">
            <a:avLst>
              <a:gd name="adj" fmla="val 410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arentesi graffa chiusa 10">
            <a:extLst>
              <a:ext uri="{FF2B5EF4-FFF2-40B4-BE49-F238E27FC236}">
                <a16:creationId xmlns:a16="http://schemas.microsoft.com/office/drawing/2014/main" id="{007A9C04-C8C3-F3CC-DD90-48E837A6E844}"/>
              </a:ext>
            </a:extLst>
          </p:cNvPr>
          <p:cNvSpPr/>
          <p:nvPr/>
        </p:nvSpPr>
        <p:spPr>
          <a:xfrm>
            <a:off x="4473117" y="3060184"/>
            <a:ext cx="577713" cy="1122743"/>
          </a:xfrm>
          <a:prstGeom prst="righ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CD0995-4E8F-47FC-0312-A7A5D0FAE910}"/>
              </a:ext>
            </a:extLst>
          </p:cNvPr>
          <p:cNvSpPr txBox="1"/>
          <p:nvPr/>
        </p:nvSpPr>
        <p:spPr>
          <a:xfrm>
            <a:off x="5361718" y="3474367"/>
            <a:ext cx="121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Intermedi</a:t>
            </a:r>
            <a:endParaRPr lang="en-GB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3759139-95CD-4DE9-774C-1E05578A9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830" y="4739626"/>
            <a:ext cx="6096000" cy="153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069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5635FF-E471-4D6F-96C1-3E137B8E24FB}"/>
              </a:ext>
            </a:extLst>
          </p:cNvPr>
          <p:cNvSpPr txBox="1"/>
          <p:nvPr/>
        </p:nvSpPr>
        <p:spPr>
          <a:xfrm>
            <a:off x="149512" y="474205"/>
            <a:ext cx="3212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Desormbimento</a:t>
            </a:r>
            <a:endParaRPr lang="en-GB" sz="20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84FF660-3CCE-4613-D2E1-67FC5278D74B}"/>
              </a:ext>
            </a:extLst>
          </p:cNvPr>
          <p:cNvSpPr txBox="1"/>
          <p:nvPr/>
        </p:nvSpPr>
        <p:spPr>
          <a:xfrm>
            <a:off x="783176" y="1329299"/>
            <a:ext cx="3035968" cy="223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 err="1"/>
              <a:t>Termico</a:t>
            </a:r>
            <a:endParaRPr lang="en-GB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        </a:t>
            </a:r>
            <a:r>
              <a:rPr lang="en-GB" dirty="0" err="1"/>
              <a:t>spessore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fibra</a:t>
            </a:r>
            <a:r>
              <a:rPr lang="en-GB" dirty="0"/>
              <a:t>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        tempo </a:t>
            </a:r>
            <a:r>
              <a:rPr lang="en-GB" dirty="0" err="1"/>
              <a:t>nell’iniettore</a:t>
            </a:r>
            <a:endParaRPr lang="en-GB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        tempo di </a:t>
            </a:r>
            <a:r>
              <a:rPr lang="en-GB" dirty="0" err="1"/>
              <a:t>iniezione</a:t>
            </a:r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F503C48-2DC0-0006-2C8E-8B14773F0841}"/>
              </a:ext>
            </a:extLst>
          </p:cNvPr>
          <p:cNvSpPr txBox="1"/>
          <p:nvPr/>
        </p:nvSpPr>
        <p:spPr>
          <a:xfrm>
            <a:off x="783176" y="3851960"/>
            <a:ext cx="7251032" cy="1676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/>
              <a:t>Con </a:t>
            </a:r>
            <a:r>
              <a:rPr lang="en-GB" dirty="0" err="1"/>
              <a:t>solvente</a:t>
            </a:r>
            <a:endParaRPr lang="en-GB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      </a:t>
            </a:r>
            <a:r>
              <a:rPr lang="en-GB" dirty="0" err="1"/>
              <a:t>dinamico</a:t>
            </a:r>
            <a:r>
              <a:rPr lang="en-GB" dirty="0"/>
              <a:t>        (per </a:t>
            </a:r>
            <a:r>
              <a:rPr lang="en-GB" dirty="0" err="1"/>
              <a:t>analiti</a:t>
            </a:r>
            <a:r>
              <a:rPr lang="en-GB" dirty="0"/>
              <a:t> poco </a:t>
            </a:r>
            <a:r>
              <a:rPr lang="en-GB" dirty="0" err="1"/>
              <a:t>trattenuti</a:t>
            </a:r>
            <a:r>
              <a:rPr lang="en-GB" dirty="0"/>
              <a:t> e fibre con </a:t>
            </a:r>
            <a:r>
              <a:rPr lang="en-GB" dirty="0" err="1"/>
              <a:t>spessore</a:t>
            </a:r>
            <a:r>
              <a:rPr lang="en-GB" dirty="0"/>
              <a:t> </a:t>
            </a:r>
            <a:r>
              <a:rPr lang="en-GB" dirty="0" err="1"/>
              <a:t>sottile</a:t>
            </a:r>
            <a:r>
              <a:rPr lang="en-GB" dirty="0"/>
              <a:t>)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       </a:t>
            </a:r>
            <a:r>
              <a:rPr lang="en-GB" dirty="0" err="1"/>
              <a:t>statico</a:t>
            </a:r>
            <a:r>
              <a:rPr lang="en-GB" dirty="0"/>
              <a:t>             (per fibre con </a:t>
            </a:r>
            <a:r>
              <a:rPr lang="en-GB" dirty="0" err="1"/>
              <a:t>spessore</a:t>
            </a:r>
            <a:r>
              <a:rPr lang="en-GB" dirty="0"/>
              <a:t> </a:t>
            </a:r>
            <a:r>
              <a:rPr lang="en-GB" dirty="0" err="1"/>
              <a:t>maggiore</a:t>
            </a:r>
            <a:r>
              <a:rPr lang="en-GB" dirty="0"/>
              <a:t>)</a:t>
            </a:r>
          </a:p>
        </p:txBody>
      </p:sp>
      <p:sp>
        <p:nvSpPr>
          <p:cNvPr id="5" name="Segno di sottrazione 4">
            <a:extLst>
              <a:ext uri="{FF2B5EF4-FFF2-40B4-BE49-F238E27FC236}">
                <a16:creationId xmlns:a16="http://schemas.microsoft.com/office/drawing/2014/main" id="{A77A190A-15E1-B275-032A-88744B43D49E}"/>
              </a:ext>
            </a:extLst>
          </p:cNvPr>
          <p:cNvSpPr/>
          <p:nvPr/>
        </p:nvSpPr>
        <p:spPr>
          <a:xfrm>
            <a:off x="293890" y="1451490"/>
            <a:ext cx="469232" cy="3651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egno di sottrazione 5">
            <a:extLst>
              <a:ext uri="{FF2B5EF4-FFF2-40B4-BE49-F238E27FC236}">
                <a16:creationId xmlns:a16="http://schemas.microsoft.com/office/drawing/2014/main" id="{81E360BC-22A8-1D19-E606-71A8EB4906D5}"/>
              </a:ext>
            </a:extLst>
          </p:cNvPr>
          <p:cNvSpPr/>
          <p:nvPr/>
        </p:nvSpPr>
        <p:spPr>
          <a:xfrm>
            <a:off x="329825" y="3970446"/>
            <a:ext cx="469232" cy="3651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211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73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9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7380290" cy="66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92" descr="csm_SPME_Uebersicht_07c19a0b7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3893" y="3412046"/>
            <a:ext cx="6750169" cy="4176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9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2048" y="-5003"/>
            <a:ext cx="5211817" cy="3955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93" descr="image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50" y="214310"/>
            <a:ext cx="8501065" cy="6434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9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913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9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1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9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9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9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9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309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g1fa05f3dbe8_1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991600" cy="674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2690</Words>
  <Application>Microsoft Macintosh PowerPoint</Application>
  <PresentationFormat>Presentazione su schermo (4:3)</PresentationFormat>
  <Paragraphs>296</Paragraphs>
  <Slides>98</Slides>
  <Notes>94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98</vt:i4>
      </vt:variant>
    </vt:vector>
  </HeadingPairs>
  <TitlesOfParts>
    <vt:vector size="105" baseType="lpstr">
      <vt:lpstr>Arial</vt:lpstr>
      <vt:lpstr>Comic Sans MS</vt:lpstr>
      <vt:lpstr>Calibri</vt:lpstr>
      <vt:lpstr>Helvetica Neue</vt:lpstr>
      <vt:lpstr>Times</vt:lpstr>
      <vt:lpstr>Tahoma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Estrazione accelerata (ASE)</vt:lpstr>
      <vt:lpstr>Applicazioni dell’ASE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michele del carlo</cp:lastModifiedBy>
  <cp:revision>2</cp:revision>
  <dcterms:modified xsi:type="dcterms:W3CDTF">2024-10-01T07:39:50Z</dcterms:modified>
</cp:coreProperties>
</file>