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1" r:id="rId5"/>
    <p:sldId id="292" r:id="rId6"/>
    <p:sldId id="304" r:id="rId7"/>
    <p:sldId id="294" r:id="rId8"/>
    <p:sldId id="295" r:id="rId9"/>
    <p:sldId id="289" r:id="rId10"/>
    <p:sldId id="293" r:id="rId11"/>
    <p:sldId id="258" r:id="rId12"/>
    <p:sldId id="298" r:id="rId13"/>
    <p:sldId id="299" r:id="rId14"/>
    <p:sldId id="290" r:id="rId15"/>
    <p:sldId id="297" r:id="rId16"/>
    <p:sldId id="302" r:id="rId17"/>
    <p:sldId id="303" r:id="rId18"/>
    <p:sldId id="296" r:id="rId19"/>
    <p:sldId id="300" r:id="rId20"/>
    <p:sldId id="301" r:id="rId21"/>
    <p:sldId id="30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</a:rPr>
              <a:t>POLITICA COMMERCIALE COMUNE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la proiezione esterna del mercato unico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Carattere esclusivo </a:t>
            </a:r>
            <a:r>
              <a:rPr lang="it-IT" cap="small" spc="350" smtClean="0">
                <a:solidFill>
                  <a:srgbClr val="C00000"/>
                </a:solidFill>
                <a:latin typeface="Bahnschrift" panose="020B0502040204020203" pitchFamily="34" charset="0"/>
              </a:rPr>
              <a:t>della competenza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3, par. 1 e) TFUE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Ma già CGUE! </a:t>
            </a:r>
            <a:r>
              <a:rPr lang="it-IT" i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Parere 1/75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«interesse globale della Comunità»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STATI</a:t>
            </a:r>
          </a:p>
          <a:p>
            <a:pPr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Autorizzati</a:t>
            </a:r>
          </a:p>
          <a:p>
            <a:pPr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Dare attuazione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OGGETTO della competenza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Rileva per determinare i confini della competenza esclusiva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+ (se accordi) Procedura di stipulazione accordi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Parere 1/94: </a:t>
            </a:r>
            <a:r>
              <a:rPr lang="it-IT" sz="2400" dirty="0" smtClean="0">
                <a:latin typeface="Bahnschrift" panose="020B0502040204020203" pitchFamily="34" charset="0"/>
              </a:rPr>
              <a:t>limitata a scambi di merci e fornitura di servizi transfrontalieri – servizi che coinvolgono il trasferimento di persone e proprietà intellettuale NON oggetto di politica comm. Comune = competenza ripartita Stati/UE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Sent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C-137/12: </a:t>
            </a:r>
            <a:r>
              <a:rPr lang="it-IT" sz="2400" dirty="0" smtClean="0">
                <a:latin typeface="Bahnschrift" panose="020B0502040204020203" pitchFamily="34" charset="0"/>
              </a:rPr>
              <a:t>convenzione europea sulla protezione giuridica dei servizi ad accesso condizionato </a:t>
            </a:r>
            <a:r>
              <a:rPr lang="it-IT" sz="2400" u="sng" dirty="0" smtClean="0">
                <a:latin typeface="Bahnschrift" panose="020B0502040204020203" pitchFamily="34" charset="0"/>
              </a:rPr>
              <a:t>nella competenza esclusiva</a:t>
            </a:r>
            <a:endParaRPr lang="it-IT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Obiettivi e principi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Inquadramento nell’azione esterna dell’UE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quale a sua volta COMPRENDE la politica estera e di sicurezza comune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TUE titolo V: disposizioni generali sull’azione esterna + PESC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TFUE parte V  - azione esterna (altro da PESC)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Politica commerciale comune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II)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Cooperazione con paesi terzi e aiuto umanitario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III)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Misure restrittive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IV)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Obiettivi e principi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205 TFUE/art. 21 TUE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obiettivi e principi dell’</a:t>
            </a: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azione esterna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Altri contenuti: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cooperazione allo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sviluppo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cooperazione economica, finanziaria e tecnica con i Paesi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terzi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aiuto umanitario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esterna di migrazione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Ruolo del Consiglio europeo: art. 22 TUE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Strumenti normativi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r>
              <a:rPr lang="it-IT" cap="small" spc="350" dirty="0" smtClean="0">
                <a:solidFill>
                  <a:srgbClr val="C00000"/>
                </a:solidFill>
              </a:rPr>
              <a:t>politica commerciale comune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pc="-1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</a:t>
            </a:r>
            <a:r>
              <a:rPr lang="it-IT" spc="-100" dirty="0">
                <a:solidFill>
                  <a:srgbClr val="C00000"/>
                </a:solidFill>
                <a:latin typeface="Bahnschrift" panose="020B0502040204020203" pitchFamily="34" charset="0"/>
              </a:rPr>
              <a:t>. 207 </a:t>
            </a:r>
            <a:r>
              <a:rPr lang="it-IT" spc="-1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TFUE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Regolamenti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(procedura legislativa ordinaria)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Accordi (con Stati terzi o con altre organizzazioni internazionali)</a:t>
            </a:r>
          </a:p>
          <a:p>
            <a:pPr marL="457200" lvl="1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5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PROCEDURA</a:t>
            </a:r>
            <a:b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STIPULAZIONE ACCORDI COMMERCIALI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artt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207 e 218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TFUE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Particolarità rispetto alla stipulazione degli accordi con Stati terzi/organizzazioni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intern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.: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Iniziativa Commissione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Consultazione PE (salvo che creino quadro istituzionale specifico oppure ripercussioni finanziarie notevoli: approvazione PE)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Voto Consiglio: maggioranza qualificata OPPURE unanimità (art. 207, par. 4)</a:t>
            </a:r>
          </a:p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41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Se un accordo ha contenuto eterogeneo?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Prassi degli accordi misti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55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Quali effetti degli accordi per le persone fisiche e le imprese?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GATT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tradizionale INIDONEITÀ a produrre effetti diretti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Accordi di associazione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tradizionale IDONEITÀ a produrre effetti diretti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2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Misure di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Embargo commerciale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Procedura Art. 215 TFUE: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Proposta Alto Rappresentante UE per gli affari esteri e la politica di sicurezza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Consiglio (maggioranza qualificata)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Info PE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11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su aspetti specifici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approfondimento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Politica tariffaria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TDC fissata annualmente con regolamento del Consiglio – amministrata dalla Commissione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Sistema di preferenze generalizzate con Paesi in via di sviluppo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genesi in UNCTAD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decisione GATT 1979: ai SPG NON si 	applica la clausola della nazione più 	favorita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la UE prevede 3 diversi regimi di </a:t>
            </a:r>
            <a:r>
              <a:rPr lang="it-IT" b="1" smtClean="0">
                <a:solidFill>
                  <a:srgbClr val="C00000"/>
                </a:solidFill>
                <a:latin typeface="Bahnschrift" panose="020B0502040204020203" pitchFamily="34" charset="0"/>
              </a:rPr>
              <a:t>preferenze 	tariffarie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76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Tipologia particolare di dazi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Dazi anti-dumping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Dazi </a:t>
            </a:r>
            <a:r>
              <a:rPr lang="it-IT" b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antisovvenzioni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30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207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Modificazioni tariffarie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Conclusione di accordi tariffari e commerciali relativi agli scambi di merci e servizi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Aspetti commerciali della proprietà intellettuale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Investimenti esteri diretti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Uniformazione delle misure di liberalizzazione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Politica di esportazione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Misure di protezione commerciale, tra cui nei casi di </a:t>
            </a:r>
            <a:r>
              <a:rPr lang="it-IT" sz="2800" b="1" i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dumping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e di sovvenzioni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Legame con l’Unione doganale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Risvolto esterno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Motivazione: le merci provenienti da Stati terzi, una volta «sdoganate» in uno SM, sono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«in libera pratica»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soggette alla libera circolazione delle merci AL PARI  di quelle prodotte negli SM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CGUE causa 41/76 </a:t>
            </a:r>
            <a:r>
              <a:rPr lang="it-IT" sz="2800" b="1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Donckerwolcke</a:t>
            </a:r>
            <a:r>
              <a:rPr lang="it-IT" sz="2800" b="1" i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 (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1976)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 quadro dei rapporti commerciali internazionali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costituzione dell’Unione doganale NON comporta che gli Stati UE abbiano costituito una </a:t>
            </a:r>
            <a:r>
              <a:rPr lang="it-IT" sz="2800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fortezza commerciale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tra di loro:</a:t>
            </a: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Regole GATT</a:t>
            </a:r>
          </a:p>
          <a:p>
            <a:pPr lvl="1"/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NB: la CEE </a:t>
            </a: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 è sostituita 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agli Stati Membri negli impegni assunti con il GATT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 partire dal 1° luglio 1968 (TDC)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[v. slide successiva]</a:t>
            </a:r>
            <a:endParaRPr lang="it-IT" sz="2400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UE parte dell’Organizzazione mondiale del Commercio (OMC)</a:t>
            </a: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206 TFUE (finalità dell’unione doganale) 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Focus su regole GATT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Divieto di discriminazione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Clausola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nazione più favorita: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i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l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trattamento </a:t>
            </a:r>
            <a:r>
              <a:rPr lang="it-IT" sz="2800" b="1" u="sng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tariffario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più favorevole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attribuito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da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	una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parte contraente GATT ad un altro Stato si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	estende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automaticamente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tutti gli altri Stati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	parti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del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GATT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– salvo eccezioni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, che l’UE applica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!	</a:t>
            </a: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it-IT" sz="2800" b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Trattamento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nazionale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Sistema </a:t>
            </a:r>
            <a:r>
              <a:rPr lang="it-IT" sz="2800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negoziale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di riduzione dei dazi (round)</a:t>
            </a: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Divieto di ostacoli non tariffari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nell’OMC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Decisione 94/800/CE del Consiglio sulla conclusione a nome della CE, per le materie di sua competenza, degli accordi dei negoziati multilaterali dell’Uruguay Round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OMC: In vigore dal 1° gennaio 1995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GATT 1947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continua a operare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+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continuamente aggiornato con «round» negoziali</a:t>
            </a:r>
          </a:p>
          <a:p>
            <a:pPr marL="0" indent="0">
              <a:buNone/>
            </a:pP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Marrakesh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 1994 (</a:t>
            </a: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coinc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. OMC)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GATT 1994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GATS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</a:t>
            </a: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TRIPs</a:t>
            </a:r>
            <a:endParaRPr lang="it-IT" sz="2400" dirty="0" smtClean="0">
              <a:solidFill>
                <a:srgbClr val="D60093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nell’OMC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politica commerciale comune ha fatto dell’UE un blocco commerciale unico («single trading </a:t>
            </a:r>
            <a:r>
              <a:rPr lang="it-IT" sz="2800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block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»)</a:t>
            </a:r>
          </a:p>
          <a:p>
            <a:pPr marL="0" indent="0">
              <a:buNone/>
            </a:pPr>
            <a:r>
              <a:rPr lang="it-IT" sz="2800" b="1" dirty="0" smtClean="0">
                <a:latin typeface="Calibri"/>
                <a:cs typeface="Calibri"/>
              </a:rPr>
              <a:t>Il più importante al mondo!</a:t>
            </a:r>
          </a:p>
          <a:p>
            <a:pPr>
              <a:buFont typeface="Arial" charset="0"/>
              <a:buChar char="•"/>
            </a:pPr>
            <a:r>
              <a:rPr lang="it-IT" sz="2800" dirty="0" smtClean="0">
                <a:latin typeface="Calibri"/>
                <a:cs typeface="Calibri"/>
              </a:rPr>
              <a:t>Quota di scambi imputabili all’UE &gt; di USA, Cina, Giappone</a:t>
            </a:r>
          </a:p>
          <a:p>
            <a:pPr marL="0" indent="0">
              <a:buNone/>
            </a:pPr>
            <a:endParaRPr lang="it-IT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b="1" dirty="0" smtClean="0">
                <a:latin typeface="Calibri"/>
                <a:cs typeface="Calibri"/>
              </a:rPr>
              <a:t>Eccezioni:</a:t>
            </a:r>
          </a:p>
          <a:p>
            <a:pPr marL="0" indent="0">
              <a:buNone/>
            </a:pPr>
            <a:r>
              <a:rPr lang="it-IT" sz="2800" b="1" dirty="0">
                <a:latin typeface="Calibri"/>
                <a:cs typeface="Calibri"/>
              </a:rPr>
              <a:t>	</a:t>
            </a:r>
            <a:r>
              <a:rPr lang="it-IT" sz="2800" dirty="0" smtClean="0">
                <a:latin typeface="Calibri"/>
                <a:cs typeface="Calibri"/>
              </a:rPr>
              <a:t>- </a:t>
            </a:r>
            <a:r>
              <a:rPr lang="it-IT" sz="2000" dirty="0" smtClean="0">
                <a:latin typeface="Calibri"/>
                <a:cs typeface="Calibri"/>
              </a:rPr>
              <a:t>Francia e Italia: restrizioni unilaterali all’importazione di auto 	dal Giappone (MA negoziati dell’UE → dichiarazione di mutua 	cooperazione 1991)</a:t>
            </a:r>
          </a:p>
          <a:p>
            <a:pPr marL="0" indent="0">
              <a:buNone/>
            </a:pPr>
            <a:r>
              <a:rPr lang="it-IT" sz="2000" b="1" dirty="0">
                <a:latin typeface="Calibri"/>
                <a:cs typeface="Calibri"/>
              </a:rPr>
              <a:t>	</a:t>
            </a:r>
            <a:r>
              <a:rPr lang="it-IT" sz="2000" dirty="0" smtClean="0">
                <a:latin typeface="Calibri"/>
                <a:cs typeface="Calibri"/>
              </a:rPr>
              <a:t>- Grecia: embargo FYROM 1992</a:t>
            </a:r>
            <a:endParaRPr lang="it-IT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INQUADRAMENTO FORMALE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grandi cambiamenti con il Trattato di Lisbona……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8624</TotalTime>
  <Words>673</Words>
  <Application>Microsoft Office PowerPoint</Application>
  <PresentationFormat>Presentazione su schermo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POLITICA COMMERCIALE COMUNE</vt:lpstr>
      <vt:lpstr>Contenuti</vt:lpstr>
      <vt:lpstr>Art 207 TFUE </vt:lpstr>
      <vt:lpstr>Legame con l’Unione doganale </vt:lpstr>
      <vt:lpstr>L’UE nel quadro dei rapporti commerciali internazionali </vt:lpstr>
      <vt:lpstr>Focus su regole GATT</vt:lpstr>
      <vt:lpstr>L’UE nell’OMC </vt:lpstr>
      <vt:lpstr>L’UE nell’OMC </vt:lpstr>
      <vt:lpstr>INQUADRAMENTO FORMALE</vt:lpstr>
      <vt:lpstr>Carattere esclusivo della competenza </vt:lpstr>
      <vt:lpstr>OGGETTO della competenza</vt:lpstr>
      <vt:lpstr>Obiettivi e principi</vt:lpstr>
      <vt:lpstr>Obiettivi e principi</vt:lpstr>
      <vt:lpstr>Strumenti normativi politica commerciale comune</vt:lpstr>
      <vt:lpstr>PROCEDURA STIPULAZIONE ACCORDI COMMERCIALI</vt:lpstr>
      <vt:lpstr>Se un accordo ha contenuto eterogeneo?</vt:lpstr>
      <vt:lpstr>Quali effetti degli accordi per le persone fisiche e le imprese?</vt:lpstr>
      <vt:lpstr>Misure di Embargo commerciale</vt:lpstr>
      <vt:lpstr>Focus su aspetti specifici</vt:lpstr>
      <vt:lpstr>Politica tariffaria</vt:lpstr>
      <vt:lpstr>Tipologia particolare di dazi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74</cp:revision>
  <dcterms:created xsi:type="dcterms:W3CDTF">2020-02-17T15:25:17Z</dcterms:created>
  <dcterms:modified xsi:type="dcterms:W3CDTF">2021-10-18T12:11:09Z</dcterms:modified>
</cp:coreProperties>
</file>