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57" r:id="rId4"/>
    <p:sldId id="308" r:id="rId5"/>
    <p:sldId id="309" r:id="rId6"/>
    <p:sldId id="310" r:id="rId7"/>
    <p:sldId id="311" r:id="rId8"/>
    <p:sldId id="312" r:id="rId9"/>
    <p:sldId id="317" r:id="rId10"/>
    <p:sldId id="313" r:id="rId11"/>
    <p:sldId id="314" r:id="rId12"/>
    <p:sldId id="315" r:id="rId13"/>
    <p:sldId id="316" r:id="rId1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379E"/>
    <a:srgbClr val="8089FF"/>
    <a:srgbClr val="7121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67"/>
    <p:restoredTop sz="94163"/>
  </p:normalViewPr>
  <p:slideViewPr>
    <p:cSldViewPr snapToGrid="0">
      <p:cViewPr varScale="1">
        <p:scale>
          <a:sx n="113" d="100"/>
          <a:sy n="113" d="100"/>
        </p:scale>
        <p:origin x="208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F74D22-5072-E84E-B480-64A762CBB498}" type="datetimeFigureOut">
              <a:rPr lang="it-IT" smtClean="0"/>
              <a:t>19/10/25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8D5AEF-C83F-624A-8ACF-FAE17F20E2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270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8D5AEF-C83F-624A-8ACF-FAE17F20E2BC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053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E264E0-FB52-675E-10EC-892D517538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E32C996-E79E-2C48-DF26-B08E535579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78C53D7-3D19-D54D-C822-6EE48A18E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19/10/25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3023046-EE20-AF7B-43FB-A44A71824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9C86C73-13D0-9555-666D-0C9100CC3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9372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28C98A-4BE2-E3F5-7D4A-0C27030EE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4A1432C-4BE0-7AB4-1276-9D42EF4D94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62A8715-3FFC-025D-99E0-8C8C76E1A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19/10/25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4D65120-40F8-FEBB-F29C-3454B3430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554B8B9-64BA-A9C8-5213-7EC9C0D35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1448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03C5752-6194-68DD-4110-1FEB7FE5A0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F24EB9C-1C59-64A6-112C-6E9437FCA3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6AEFBE0-FAC8-B699-922A-D69304859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19/10/25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D2A6EEC-ABB0-703C-6C3B-231922464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08B7AAB-EDBB-9BDB-BE79-00479C0FC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319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5F37EA-63AE-4BF2-9536-92D24CEF0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9461603-7059-BBF3-E461-B1E8A2B8AF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71F477C-F76B-FF60-2C93-002639E5B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19/10/25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13A0AEC-8D68-F215-C190-2273646F8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4741A7A-EA3C-0F5A-F3D1-94900EFF8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3194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F46D7F1-C1F4-A164-7CDE-ADF3AE9BB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43E651B-0264-B48A-4B06-C4FA9497B7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A073EC7-DCF1-1F30-1618-457906F29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19/10/25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D74791D-1513-0670-5500-4FD0F6B0D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5489D82-6404-E16A-F857-A1DD1FDF5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5232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4BF2F4-0636-111A-DED8-5082EB154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C7DC82D-C8BE-58F1-6792-604F6974F5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B5C0171-D259-F5D0-D47F-16650EE6AF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2CEC8C2-07B3-3F77-8CBD-FAC8D1BB5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19/10/25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D8E2941-0619-39CD-0E95-C8F5320F6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2887E02-B5C4-57C4-AF3A-10B0468C9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1960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AFF58B-9A82-1302-43E2-1C713767B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B045473-0D65-EA4C-B8E2-B0F25AA84B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B443DEE-4AF0-0FA9-3518-BD165F2565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86FCA57-EB7A-D9FB-D4EB-BCDB625089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21A2C54-F752-6F08-D225-41A4252E71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D5130EA-212F-774F-28E1-8B0D4D8C9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19/10/25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2294161-ACA2-D2A4-B4F0-F4AEB0E49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C205BE2-9DD1-86FF-9C18-7D794F539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2755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11AECD-A598-8930-FD05-140676686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C383197-44CD-8102-1336-3AFC75F02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19/10/25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D54DDCB-3F24-5816-AF82-31638D33E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179B6E4-00A5-0C7C-874B-9811BD44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6464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2250683-4690-B7F9-FA8B-3D5FB22CB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19/10/25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85B1F87-0C25-BB7D-E018-41DD563D0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8926DC4-CB7C-8720-6182-711C7814B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7119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7125B4-A08A-7245-001D-6BF03EF17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45F4BD8-0817-6686-544C-E24E91B83D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D01CAF3-8524-7B9C-9979-D4DA2B75B4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F822C58-AF2C-30BF-0387-29185E5F9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19/10/25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683E744-C862-B8F1-A3D7-35A7BD76A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387502F-4AA8-B788-DDB9-F9D847E90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0513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E96545-4A3A-3D91-E125-87CA20537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28E9926-02DD-E435-D785-7A81F74E13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EE86364-A417-E2C8-96BE-143FF0AE28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A3D60C8-46C4-CBED-4750-1367632C6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19/10/25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DDCD6E4-37E6-F981-E514-55C4F1BDA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71B3317-D12B-F6ED-E997-9DFA3CE76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1859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AB61F03-C014-8FC4-6DD0-7A81D3126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284472C-4F80-DA5C-0B0A-60610954DA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23C37F7-72D4-46A9-B303-5337BA4291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8CCB4-A755-DE4A-A5AD-C73E95AD64A4}" type="datetimeFigureOut">
              <a:rPr lang="it-IT" smtClean="0"/>
              <a:t>19/10/25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911F0C3-A87C-2E45-7D52-FC35A713FD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C6EC302-A175-F046-F0FE-FFBA6732CE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9401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07A83D-1E24-3C21-4698-CDA383EDAF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it-IT" sz="5400" b="1" dirty="0">
                <a:solidFill>
                  <a:srgbClr val="8089FF"/>
                </a:solidFill>
              </a:rPr>
              <a:t>1.8. Le rivoluzioni del 1917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F2CCCD7-0122-0B10-CBD5-BA48D8F81F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endParaRPr lang="it-IT" sz="1700" dirty="0"/>
          </a:p>
          <a:p>
            <a:pPr algn="r">
              <a:lnSpc>
                <a:spcPct val="100000"/>
              </a:lnSpc>
              <a:spcBef>
                <a:spcPts val="0"/>
              </a:spcBef>
            </a:pPr>
            <a:endParaRPr lang="it-IT" sz="1700" dirty="0"/>
          </a:p>
          <a:p>
            <a:pPr algn="r"/>
            <a:endParaRPr lang="it-IT" dirty="0"/>
          </a:p>
          <a:p>
            <a:pPr algn="r"/>
            <a:r>
              <a:rPr lang="it-IT" sz="1500" dirty="0"/>
              <a:t>Storia contemporanea</a:t>
            </a:r>
          </a:p>
          <a:p>
            <a:pPr algn="r"/>
            <a:r>
              <a:rPr lang="it-IT" sz="1500" dirty="0"/>
              <a:t>Prof.ssa Maddalena Carli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06A84D5F-22F6-B09A-81C6-ADDA8300476C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64000" y="5342611"/>
            <a:ext cx="504000" cy="5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0540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72FE1F-CF6E-AB40-5416-7833C9F877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noFill/>
          <a:ln>
            <a:solidFill>
              <a:srgbClr val="2E379E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2400" b="1" dirty="0">
                <a:solidFill>
                  <a:srgbClr val="8089FF"/>
                </a:solidFill>
                <a:latin typeface="Times" pitchFamily="2" charset="0"/>
              </a:rPr>
              <a:t>1918/1921</a:t>
            </a:r>
            <a:r>
              <a:rPr lang="it-IT" sz="2400" dirty="0">
                <a:solidFill>
                  <a:srgbClr val="8089FF"/>
                </a:solidFill>
                <a:latin typeface="Times" pitchFamily="2" charset="0"/>
              </a:rPr>
              <a:t>: </a:t>
            </a:r>
            <a:r>
              <a:rPr lang="it-IT" sz="2400" b="1" dirty="0">
                <a:solidFill>
                  <a:srgbClr val="8089FF"/>
                </a:solidFill>
                <a:latin typeface="Times" pitchFamily="2" charset="0"/>
              </a:rPr>
              <a:t>Comunismo di guerra</a:t>
            </a:r>
          </a:p>
          <a:p>
            <a:pPr algn="just">
              <a:buFont typeface="Courier New"/>
              <a:buChar char="o"/>
            </a:pPr>
            <a:r>
              <a:rPr lang="it-IT" sz="2400" dirty="0">
                <a:latin typeface="Times" pitchFamily="2" charset="0"/>
              </a:rPr>
              <a:t>comitati rurali che devono provvedere all’ammasso e alla redistribuzione delle derrate</a:t>
            </a:r>
          </a:p>
          <a:p>
            <a:pPr algn="just">
              <a:buFont typeface="Courier New"/>
              <a:buChar char="o"/>
            </a:pPr>
            <a:r>
              <a:rPr lang="it-IT" sz="2400" dirty="0">
                <a:latin typeface="Times" pitchFamily="2" charset="0"/>
              </a:rPr>
              <a:t>formazione di comuni agricole volontarie (</a:t>
            </a:r>
            <a:r>
              <a:rPr lang="it-IT" sz="2400" b="1" dirty="0">
                <a:latin typeface="Times" pitchFamily="2" charset="0"/>
              </a:rPr>
              <a:t>kolchoz</a:t>
            </a:r>
            <a:r>
              <a:rPr lang="it-IT" sz="2400" dirty="0">
                <a:latin typeface="Times" pitchFamily="2" charset="0"/>
              </a:rPr>
              <a:t>) e di fattorie sovietiche (</a:t>
            </a:r>
            <a:r>
              <a:rPr lang="it-IT" sz="2400" b="1" dirty="0" err="1">
                <a:latin typeface="Times" pitchFamily="2" charset="0"/>
              </a:rPr>
              <a:t>sovchoz</a:t>
            </a:r>
            <a:r>
              <a:rPr lang="it-IT" sz="2400" dirty="0">
                <a:latin typeface="Times" pitchFamily="2" charset="0"/>
              </a:rPr>
              <a:t>) gestite direttamente dallo stato</a:t>
            </a:r>
          </a:p>
          <a:p>
            <a:pPr algn="just">
              <a:buFont typeface="Courier New"/>
              <a:buChar char="o"/>
            </a:pPr>
            <a:r>
              <a:rPr lang="it-IT" sz="2400" dirty="0">
                <a:latin typeface="Times" pitchFamily="2" charset="0"/>
              </a:rPr>
              <a:t>nazionalizzazione dei principali settori industriali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rgbClr val="2E379E"/>
              </a:buClr>
              <a:buNone/>
            </a:pPr>
            <a:endParaRPr lang="fr-FR" dirty="0"/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2E379E"/>
              </a:buClr>
              <a:buFont typeface="Wingdings" pitchFamily="2" charset="2"/>
              <a:buChar char="Ø"/>
            </a:pPr>
            <a:endParaRPr lang="fr-FR" dirty="0"/>
          </a:p>
          <a:p>
            <a:pPr>
              <a:buClr>
                <a:srgbClr val="2E379E"/>
              </a:buClr>
              <a:buFont typeface="Wingdings" pitchFamily="2" charset="2"/>
              <a:buChar char="Ø"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B68F9C1-555D-59FC-4ADA-84233C3498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rgbClr val="2E379E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2400" b="1" dirty="0">
                <a:solidFill>
                  <a:srgbClr val="8089FF"/>
                </a:solidFill>
                <a:latin typeface="Times" pitchFamily="2" charset="0"/>
              </a:rPr>
              <a:t>1921</a:t>
            </a:r>
            <a:r>
              <a:rPr lang="it-IT" sz="2400" dirty="0">
                <a:solidFill>
                  <a:srgbClr val="8089FF"/>
                </a:solidFill>
                <a:latin typeface="Times" pitchFamily="2" charset="0"/>
              </a:rPr>
              <a:t>: </a:t>
            </a:r>
            <a:r>
              <a:rPr lang="it-IT" sz="2400" b="1" dirty="0">
                <a:solidFill>
                  <a:srgbClr val="8089FF"/>
                </a:solidFill>
                <a:latin typeface="Times" pitchFamily="2" charset="0"/>
              </a:rPr>
              <a:t>Nuova politica economica </a:t>
            </a:r>
            <a:r>
              <a:rPr lang="it-IT" sz="2400" dirty="0">
                <a:solidFill>
                  <a:srgbClr val="8089FF"/>
                </a:solidFill>
                <a:latin typeface="Times" pitchFamily="2" charset="0"/>
              </a:rPr>
              <a:t>(Nep)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it-IT" sz="2400" dirty="0">
                <a:latin typeface="Times" pitchFamily="2" charset="0"/>
              </a:rPr>
              <a:t>stimolare la produzione agricola e favorire l’afflusso di prodotti agricoli nelle città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it-IT" sz="2400" dirty="0">
                <a:latin typeface="Times" pitchFamily="2" charset="0"/>
              </a:rPr>
              <a:t>aumento della produzione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it-IT" sz="2400" dirty="0">
                <a:latin typeface="Times" pitchFamily="2" charset="0"/>
              </a:rPr>
              <a:t>formazione di una classe di contadini ricchi (</a:t>
            </a:r>
            <a:r>
              <a:rPr lang="it-IT" sz="2400" b="1" dirty="0">
                <a:latin typeface="Times" pitchFamily="2" charset="0"/>
              </a:rPr>
              <a:t>kulaki</a:t>
            </a:r>
            <a:r>
              <a:rPr lang="it-IT" sz="2400" dirty="0">
                <a:latin typeface="Times" pitchFamily="2" charset="0"/>
              </a:rPr>
              <a:t>)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it-IT" sz="2400" dirty="0">
                <a:latin typeface="Times" pitchFamily="2" charset="0"/>
              </a:rPr>
              <a:t>sviluppo della piccola impresa ma non della grande industria di stato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it-IT" sz="2400" dirty="0">
                <a:latin typeface="Times" pitchFamily="2" charset="0"/>
              </a:rPr>
              <a:t>alfabetizzazione e laicizzazione dei costumi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609234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72FE1F-CF6E-AB40-5416-7833C9F877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noFill/>
          <a:ln>
            <a:solidFill>
              <a:srgbClr val="2E379E"/>
            </a:solidFill>
          </a:ln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b="1" dirty="0">
                <a:solidFill>
                  <a:srgbClr val="8089FF"/>
                </a:solidFill>
                <a:latin typeface="Times" pitchFamily="2" charset="0"/>
              </a:rPr>
              <a:t>luglio 1918</a:t>
            </a:r>
            <a:r>
              <a:rPr lang="it-IT" dirty="0">
                <a:latin typeface="Times" pitchFamily="2" charset="0"/>
              </a:rPr>
              <a:t>: prima costituzione della Russia rivoluzionaria </a:t>
            </a:r>
            <a:r>
              <a:rPr lang="it-IT" i="1" dirty="0">
                <a:solidFill>
                  <a:srgbClr val="2E379E"/>
                </a:solidFill>
                <a:latin typeface="Times" pitchFamily="2" charset="0"/>
              </a:rPr>
              <a:t>Dichiarazione dei diritti del popolo lavoratore e sfruttato</a:t>
            </a:r>
          </a:p>
          <a:p>
            <a:pPr algn="just">
              <a:buFont typeface="Wingdings" pitchFamily="2" charset="2"/>
              <a:buChar char="§"/>
            </a:pPr>
            <a:r>
              <a:rPr lang="it-IT" dirty="0">
                <a:latin typeface="Times" pitchFamily="2" charset="0"/>
              </a:rPr>
              <a:t>carattere </a:t>
            </a:r>
            <a:r>
              <a:rPr lang="it-IT" b="1" dirty="0">
                <a:latin typeface="Times" pitchFamily="2" charset="0"/>
              </a:rPr>
              <a:t>federale</a:t>
            </a:r>
            <a:r>
              <a:rPr lang="it-IT" dirty="0">
                <a:latin typeface="Times" pitchFamily="2" charset="0"/>
              </a:rPr>
              <a:t> del nuovo stato</a:t>
            </a:r>
          </a:p>
          <a:p>
            <a:pPr algn="just">
              <a:buFont typeface="Wingdings" pitchFamily="2" charset="2"/>
              <a:buChar char="§"/>
            </a:pPr>
            <a:r>
              <a:rPr lang="it-IT" dirty="0">
                <a:latin typeface="Times" pitchFamily="2" charset="0"/>
              </a:rPr>
              <a:t>rispetto delle </a:t>
            </a:r>
            <a:r>
              <a:rPr lang="it-IT" b="1" dirty="0">
                <a:latin typeface="Times" pitchFamily="2" charset="0"/>
              </a:rPr>
              <a:t>minoranze etniche </a:t>
            </a:r>
            <a:r>
              <a:rPr lang="it-IT" dirty="0">
                <a:latin typeface="Times" pitchFamily="2" charset="0"/>
              </a:rPr>
              <a:t>e apertura all’unione con altre future ed eventuali repubbliche sovietiche (inizialmente: Russia, Ucraina, Bielorussia, </a:t>
            </a:r>
            <a:r>
              <a:rPr lang="it-IT" dirty="0" err="1">
                <a:latin typeface="Times" pitchFamily="2" charset="0"/>
              </a:rPr>
              <a:t>Azerbajgian</a:t>
            </a:r>
            <a:r>
              <a:rPr lang="it-IT" dirty="0">
                <a:latin typeface="Times" pitchFamily="2" charset="0"/>
              </a:rPr>
              <a:t>, Armenia, Georgia)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rgbClr val="2E379E"/>
              </a:buClr>
              <a:buNone/>
            </a:pPr>
            <a:endParaRPr lang="fr-FR" dirty="0"/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2E379E"/>
              </a:buClr>
              <a:buFont typeface="Wingdings" pitchFamily="2" charset="2"/>
              <a:buChar char="Ø"/>
            </a:pPr>
            <a:endParaRPr lang="fr-FR" dirty="0"/>
          </a:p>
          <a:p>
            <a:pPr>
              <a:buClr>
                <a:srgbClr val="2E379E"/>
              </a:buClr>
              <a:buFont typeface="Wingdings" pitchFamily="2" charset="2"/>
              <a:buChar char="Ø"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B68F9C1-555D-59FC-4ADA-84233C3498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rgbClr val="2E379E"/>
            </a:solidFill>
          </a:ln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it-IT" b="1" dirty="0">
                <a:solidFill>
                  <a:srgbClr val="8089FF"/>
                </a:solidFill>
                <a:latin typeface="Times" pitchFamily="2" charset="0"/>
              </a:rPr>
              <a:t>1924</a:t>
            </a:r>
            <a:r>
              <a:rPr lang="it-IT" dirty="0">
                <a:latin typeface="Times" pitchFamily="2" charset="0"/>
              </a:rPr>
              <a:t>: </a:t>
            </a:r>
            <a:r>
              <a:rPr lang="it-IT" dirty="0">
                <a:solidFill>
                  <a:srgbClr val="2E379E"/>
                </a:solidFill>
                <a:latin typeface="Times" pitchFamily="2" charset="0"/>
              </a:rPr>
              <a:t>nuova Costituzione</a:t>
            </a:r>
          </a:p>
          <a:p>
            <a:pPr algn="just">
              <a:buFont typeface="Wingdings" pitchFamily="2" charset="2"/>
              <a:buChar char="§"/>
            </a:pPr>
            <a:r>
              <a:rPr lang="it-IT" dirty="0" err="1">
                <a:latin typeface="Times" pitchFamily="2" charset="0"/>
              </a:rPr>
              <a:t>complessificazione</a:t>
            </a:r>
            <a:r>
              <a:rPr lang="it-IT" dirty="0">
                <a:latin typeface="Times" pitchFamily="2" charset="0"/>
              </a:rPr>
              <a:t> della forma statale, al cui vertice c’è il </a:t>
            </a:r>
            <a:r>
              <a:rPr lang="it-IT" dirty="0">
                <a:solidFill>
                  <a:srgbClr val="712178"/>
                </a:solidFill>
                <a:latin typeface="Times" pitchFamily="2" charset="0"/>
              </a:rPr>
              <a:t>Congresso dei Soviet dell’Unione</a:t>
            </a:r>
          </a:p>
          <a:p>
            <a:pPr algn="just">
              <a:buFont typeface="Wingdings" pitchFamily="2" charset="2"/>
              <a:buChar char="§"/>
            </a:pPr>
            <a:r>
              <a:rPr lang="it-IT" dirty="0">
                <a:latin typeface="Times" pitchFamily="2" charset="0"/>
              </a:rPr>
              <a:t>il potere reale è tuttavia nelle mani del </a:t>
            </a:r>
            <a:r>
              <a:rPr lang="it-IT" dirty="0">
                <a:solidFill>
                  <a:srgbClr val="712178"/>
                </a:solidFill>
                <a:latin typeface="Times" pitchFamily="2" charset="0"/>
              </a:rPr>
              <a:t>Partito comunista</a:t>
            </a:r>
            <a:r>
              <a:rPr lang="it-IT" dirty="0">
                <a:latin typeface="Times" pitchFamily="2" charset="0"/>
              </a:rPr>
              <a:t>, che ‘doppia’ il potere statale, ricalcandolo</a:t>
            </a:r>
          </a:p>
          <a:p>
            <a:pPr algn="just">
              <a:buFont typeface="Wingdings" pitchFamily="2" charset="2"/>
              <a:buChar char="§"/>
            </a:pPr>
            <a:r>
              <a:rPr lang="it-IT" dirty="0">
                <a:latin typeface="Times" pitchFamily="2" charset="0"/>
              </a:rPr>
              <a:t>partito fondato sul </a:t>
            </a:r>
            <a:r>
              <a:rPr lang="it-IT" dirty="0">
                <a:solidFill>
                  <a:srgbClr val="712178"/>
                </a:solidFill>
                <a:latin typeface="Times" pitchFamily="2" charset="0"/>
              </a:rPr>
              <a:t>centralismo democratico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2701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72FE1F-CF6E-AB40-5416-7833C9F877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noFill/>
          <a:ln>
            <a:solidFill>
              <a:srgbClr val="2E379E"/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b="1" dirty="0">
                <a:solidFill>
                  <a:srgbClr val="8089FF"/>
                </a:solidFill>
                <a:latin typeface="Times" pitchFamily="2" charset="0"/>
              </a:rPr>
              <a:t>1922</a:t>
            </a:r>
            <a:r>
              <a:rPr lang="it-IT" sz="2400" dirty="0">
                <a:latin typeface="Times" pitchFamily="2" charset="0"/>
              </a:rPr>
              <a:t>: </a:t>
            </a:r>
            <a:r>
              <a:rPr lang="it-IT" sz="2400" b="1" dirty="0">
                <a:solidFill>
                  <a:srgbClr val="2E379E"/>
                </a:solidFill>
                <a:latin typeface="Times" pitchFamily="2" charset="0"/>
              </a:rPr>
              <a:t>Stalin</a:t>
            </a:r>
            <a:r>
              <a:rPr lang="it-IT" sz="2400" dirty="0">
                <a:latin typeface="Times" pitchFamily="2" charset="0"/>
              </a:rPr>
              <a:t> viene nominato segretario del Partito</a:t>
            </a:r>
          </a:p>
          <a:p>
            <a:pPr marL="0" indent="0" algn="just">
              <a:buNone/>
            </a:pPr>
            <a:r>
              <a:rPr lang="it-IT" sz="2400" b="1" dirty="0">
                <a:solidFill>
                  <a:srgbClr val="8089FF"/>
                </a:solidFill>
                <a:latin typeface="Times" pitchFamily="2" charset="0"/>
              </a:rPr>
              <a:t>1924</a:t>
            </a:r>
            <a:r>
              <a:rPr lang="it-IT" sz="2400" dirty="0">
                <a:latin typeface="Times" pitchFamily="2" charset="0"/>
              </a:rPr>
              <a:t>: morte di Lenin e inizio della lotta all’interno della dirigenza bolscevica per il potere</a:t>
            </a:r>
          </a:p>
          <a:p>
            <a:pPr algn="just">
              <a:buFont typeface="Wingdings" pitchFamily="2" charset="2"/>
              <a:buChar char="ü"/>
            </a:pPr>
            <a:r>
              <a:rPr lang="it-IT" sz="2400" dirty="0">
                <a:latin typeface="Times" pitchFamily="2" charset="0"/>
              </a:rPr>
              <a:t>Stalin vs </a:t>
            </a:r>
            <a:r>
              <a:rPr lang="it-IT" sz="2400" b="1" dirty="0" err="1">
                <a:solidFill>
                  <a:srgbClr val="2E379E"/>
                </a:solidFill>
                <a:latin typeface="Times" pitchFamily="2" charset="0"/>
              </a:rPr>
              <a:t>Trockij</a:t>
            </a:r>
            <a:endParaRPr lang="it-IT" sz="2400" b="1" dirty="0">
              <a:solidFill>
                <a:srgbClr val="2E379E"/>
              </a:solidFill>
              <a:latin typeface="Times" pitchFamily="2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it-IT" sz="2400" dirty="0">
                <a:latin typeface="Times" pitchFamily="2" charset="0"/>
              </a:rPr>
              <a:t>Stalin vs </a:t>
            </a:r>
            <a:r>
              <a:rPr lang="it-IT" sz="2400" b="1" dirty="0" err="1">
                <a:solidFill>
                  <a:srgbClr val="2E379E"/>
                </a:solidFill>
                <a:latin typeface="Times" pitchFamily="2" charset="0"/>
              </a:rPr>
              <a:t>Kamenev</a:t>
            </a:r>
            <a:r>
              <a:rPr lang="it-IT" sz="2400" dirty="0">
                <a:latin typeface="Times" pitchFamily="2" charset="0"/>
              </a:rPr>
              <a:t> e </a:t>
            </a:r>
            <a:r>
              <a:rPr lang="it-IT" sz="2400" b="1" dirty="0" err="1">
                <a:solidFill>
                  <a:srgbClr val="2E379E"/>
                </a:solidFill>
                <a:latin typeface="Times" pitchFamily="2" charset="0"/>
              </a:rPr>
              <a:t>Zinov’ev</a:t>
            </a:r>
            <a:endParaRPr lang="it-IT" sz="2400" b="1" dirty="0">
              <a:solidFill>
                <a:srgbClr val="2E379E"/>
              </a:solidFill>
              <a:latin typeface="Times" pitchFamily="2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it-IT" sz="2400" dirty="0">
                <a:latin typeface="Times" pitchFamily="2" charset="0"/>
              </a:rPr>
              <a:t>Stalin vs </a:t>
            </a:r>
            <a:r>
              <a:rPr lang="it-IT" sz="2400" b="1" dirty="0">
                <a:solidFill>
                  <a:srgbClr val="2E379E"/>
                </a:solidFill>
                <a:latin typeface="Times" pitchFamily="2" charset="0"/>
              </a:rPr>
              <a:t>Bucharin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rgbClr val="2E379E"/>
              </a:buClr>
              <a:buNone/>
            </a:pPr>
            <a:endParaRPr lang="fr-FR" dirty="0"/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2E379E"/>
              </a:buClr>
              <a:buFont typeface="Wingdings" pitchFamily="2" charset="2"/>
              <a:buChar char="Ø"/>
            </a:pPr>
            <a:endParaRPr lang="fr-FR" dirty="0"/>
          </a:p>
          <a:p>
            <a:pPr>
              <a:buClr>
                <a:srgbClr val="2E379E"/>
              </a:buClr>
              <a:buFont typeface="Wingdings" pitchFamily="2" charset="2"/>
              <a:buChar char="Ø"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838074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72FE1F-CF6E-AB40-5416-7833C9F877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noFill/>
          <a:ln>
            <a:solidFill>
              <a:srgbClr val="2E379E"/>
            </a:solidFill>
          </a:ln>
        </p:spPr>
        <p:txBody>
          <a:bodyPr>
            <a:normAutofit fontScale="55000" lnSpcReduction="20000"/>
          </a:bodyPr>
          <a:lstStyle/>
          <a:p>
            <a:pPr marL="0" indent="0" algn="ctr">
              <a:buClr>
                <a:srgbClr val="2E379E"/>
              </a:buClr>
              <a:buNone/>
            </a:pPr>
            <a:endParaRPr lang="fr-FR" sz="3400" b="1" dirty="0">
              <a:solidFill>
                <a:srgbClr val="71217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Clr>
                <a:srgbClr val="2E379E"/>
              </a:buClr>
              <a:buNone/>
            </a:pPr>
            <a:r>
              <a:rPr lang="fr-FR" sz="4400" b="1" dirty="0" err="1">
                <a:solidFill>
                  <a:srgbClr val="7121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Stalinismo</a:t>
            </a:r>
            <a:endParaRPr lang="fr-FR" sz="4400" b="1" dirty="0">
              <a:solidFill>
                <a:srgbClr val="71217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Clr>
                <a:srgbClr val="2E379E"/>
              </a:buClr>
              <a:buNone/>
            </a:pPr>
            <a:endParaRPr lang="fr-FR" sz="3400" dirty="0"/>
          </a:p>
          <a:p>
            <a:pPr marL="0" indent="0">
              <a:buNone/>
            </a:pPr>
            <a:r>
              <a:rPr lang="it-IT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Rivoluzione dall’alto </a:t>
            </a:r>
            <a:r>
              <a:rPr lang="it-IT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improntata alla cancellazione dell’arretratezza economica della Russia</a:t>
            </a:r>
          </a:p>
          <a:p>
            <a:pPr>
              <a:buFont typeface="Wingdings" pitchFamily="2" charset="2"/>
              <a:buChar char="Ø"/>
            </a:pPr>
            <a:r>
              <a:rPr lang="it-IT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nel giro di dieci anni, l’URSS diviene la terza potenza industriale dopo USA e Germania e attraversa apparentemente immune la fase della depressione mondiale</a:t>
            </a:r>
          </a:p>
          <a:p>
            <a:pPr>
              <a:buFont typeface="Wingdings" pitchFamily="2" charset="2"/>
              <a:buChar char="Ø"/>
            </a:pPr>
            <a:r>
              <a:rPr lang="it-IT" sz="3400" b="1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costi politici e sociali</a:t>
            </a:r>
          </a:p>
          <a:p>
            <a:pPr marL="0" indent="0">
              <a:buNone/>
            </a:pPr>
            <a:r>
              <a:rPr lang="it-IT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Economia pianificata </a:t>
            </a:r>
            <a:r>
              <a:rPr lang="it-IT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 piani quinquennali: 1928, 1932, 1938): </a:t>
            </a:r>
          </a:p>
          <a:p>
            <a:pPr marL="0" indent="0">
              <a:buNone/>
            </a:pPr>
            <a:r>
              <a:rPr lang="it-IT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industrializzazione e collettivizzazione forzata</a:t>
            </a:r>
            <a:endParaRPr lang="fr-FR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rgbClr val="2E379E"/>
              </a:buClr>
              <a:buNone/>
            </a:pPr>
            <a:endParaRPr lang="fr-FR" dirty="0"/>
          </a:p>
          <a:p>
            <a:pPr>
              <a:buClr>
                <a:srgbClr val="2E379E"/>
              </a:buClr>
              <a:buFont typeface="Wingdings" pitchFamily="2" charset="2"/>
              <a:buChar char="Ø"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A35B826-962A-6051-FDE6-C2314A990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chemeClr val="accent1"/>
            </a:solidFill>
          </a:ln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it-IT" sz="3800" b="1" dirty="0">
              <a:solidFill>
                <a:srgbClr val="8089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3800" b="1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Terrore staliniano </a:t>
            </a:r>
            <a:r>
              <a:rPr lang="it-IT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metodo di governo</a:t>
            </a:r>
          </a:p>
          <a:p>
            <a:pPr marL="0" indent="0">
              <a:buNone/>
            </a:pPr>
            <a:endParaRPr lang="it-IT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8089FF"/>
              </a:buClr>
              <a:buFont typeface="Wingdings" pitchFamily="2" charset="2"/>
              <a:buChar char="ü"/>
            </a:pPr>
            <a:r>
              <a:rPr lang="it-IT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continuo cambiare dell’oggetto delle persecuzioni</a:t>
            </a:r>
          </a:p>
          <a:p>
            <a:pPr>
              <a:buClr>
                <a:srgbClr val="8089FF"/>
              </a:buClr>
              <a:buFont typeface="Wingdings" pitchFamily="2" charset="2"/>
              <a:buChar char="ü"/>
            </a:pPr>
            <a:r>
              <a:rPr lang="it-IT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mentalità della paura e della delazione</a:t>
            </a:r>
          </a:p>
          <a:p>
            <a:pPr>
              <a:buClr>
                <a:srgbClr val="8089FF"/>
              </a:buClr>
              <a:buFont typeface="Wingdings" pitchFamily="2" charset="2"/>
              <a:buChar char="ü"/>
            </a:pPr>
            <a:r>
              <a:rPr lang="it-IT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ingegneria di classe</a:t>
            </a:r>
          </a:p>
          <a:p>
            <a:pPr>
              <a:buClr>
                <a:srgbClr val="8089FF"/>
              </a:buClr>
              <a:buFont typeface="Wingdings" pitchFamily="2" charset="2"/>
              <a:buChar char="ü"/>
            </a:pPr>
            <a:r>
              <a:rPr lang="it-IT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Gulag</a:t>
            </a:r>
          </a:p>
          <a:p>
            <a:pPr>
              <a:buClr>
                <a:srgbClr val="8089FF"/>
              </a:buClr>
              <a:buFont typeface="Wingdings" pitchFamily="2" charset="2"/>
              <a:buChar char="ü"/>
            </a:pPr>
            <a:r>
              <a:rPr lang="it-IT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distruzione/scardinamento delle relazioni private</a:t>
            </a:r>
          </a:p>
          <a:p>
            <a:pPr>
              <a:buClr>
                <a:srgbClr val="8089FF"/>
              </a:buClr>
              <a:buFont typeface="Wingdings" pitchFamily="2" charset="2"/>
              <a:buChar char="ü"/>
            </a:pPr>
            <a:r>
              <a:rPr lang="it-IT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epurazioni, purghe, processi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00529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5DB188B8-A2A0-C659-9442-093147474B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rgbClr val="2E379E"/>
            </a:solidFill>
          </a:ln>
        </p:spPr>
        <p:txBody>
          <a:bodyPr>
            <a:normAutofit lnSpcReduction="10000"/>
          </a:bodyPr>
          <a:lstStyle/>
          <a:p>
            <a:pPr algn="just">
              <a:buClr>
                <a:srgbClr val="8089FF"/>
              </a:buClr>
              <a:buFont typeface="Wingdings" pitchFamily="2" charset="2"/>
              <a:buChar char="ü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Legame tra le rivoluzioni russe e il primo conflitto mondiale</a:t>
            </a:r>
          </a:p>
          <a:p>
            <a:pPr algn="just">
              <a:buClr>
                <a:srgbClr val="8089FF"/>
              </a:buClr>
              <a:buFont typeface="Wingdings" pitchFamily="2" charset="2"/>
              <a:buChar char="ü"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Clr>
                <a:srgbClr val="8089FF"/>
              </a:buClr>
              <a:buFont typeface="Wingdings" pitchFamily="2" charset="2"/>
              <a:buChar char="ü"/>
            </a:pP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Ottobre 1917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evento </a:t>
            </a:r>
            <a:r>
              <a:rPr lang="it-IT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rivoluzionario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 eccellenza, dopo il 1789</a:t>
            </a:r>
          </a:p>
          <a:p>
            <a:pPr algn="just">
              <a:buClr>
                <a:srgbClr val="8089FF"/>
              </a:buClr>
              <a:buFont typeface="Wingdings" pitchFamily="2" charset="2"/>
              <a:buChar char="ü"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Clr>
                <a:srgbClr val="8089FF"/>
              </a:buClr>
              <a:buFont typeface="Wingdings" pitchFamily="2" charset="2"/>
              <a:buChar char="ü"/>
            </a:pP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mito dell’Ottobre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mito dell’Urss</a:t>
            </a:r>
          </a:p>
          <a:p>
            <a:pPr algn="just">
              <a:buClr>
                <a:srgbClr val="8089FF"/>
              </a:buClr>
              <a:buFont typeface="Wingdings" pitchFamily="2" charset="2"/>
              <a:buChar char="ü"/>
            </a:pPr>
            <a:endParaRPr lang="it-IT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Clr>
                <a:srgbClr val="8089FF"/>
              </a:buClr>
              <a:buFont typeface="Wingdings" pitchFamily="2" charset="2"/>
              <a:buChar char="ü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problema dell’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eterodossia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della rivoluzione rispetto alla concezione materialistica della storia di Marx</a:t>
            </a:r>
          </a:p>
          <a:p>
            <a:endParaRPr lang="it-IT" dirty="0"/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id="{3A61FEC7-95AA-D282-AAD6-F1416D2507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rgbClr val="2E379E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Antecedente: la rivoluzione del 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1905</a:t>
            </a:r>
          </a:p>
          <a:p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2E379E"/>
              </a:buClr>
              <a:buFont typeface="Wingdings" charset="0"/>
              <a:buChar char="Ø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nascono i </a:t>
            </a:r>
            <a:r>
              <a:rPr lang="it-IT" sz="2400" b="1" i="1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soviet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(consigli): rappresentanze popolari elette sui luoghi di lavoro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94173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72FE1F-CF6E-AB40-5416-7833C9F877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noFill/>
          <a:ln>
            <a:solidFill>
              <a:srgbClr val="2E379E"/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400" b="1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fine febbraio (marzo) 1917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sciopero generale degli operai di </a:t>
            </a:r>
            <a:r>
              <a:rPr lang="it-IT" sz="2400" b="1" dirty="0">
                <a:solidFill>
                  <a:srgbClr val="7121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Pietrogrado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che si trasforma in una massiccia manifestazione politica contro il regime zarista</a:t>
            </a:r>
          </a:p>
          <a:p>
            <a:pPr marL="0" indent="0" algn="just">
              <a:buNone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soldati, chiamati per disperdere la folla, </a:t>
            </a:r>
            <a:r>
              <a:rPr lang="it-IT" sz="2400" dirty="0">
                <a:solidFill>
                  <a:srgbClr val="7121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solidarizzano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coi manifestanti</a:t>
            </a:r>
          </a:p>
          <a:p>
            <a:pPr marL="0" indent="0" algn="just">
              <a:buNone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 </a:t>
            </a:r>
            <a:r>
              <a:rPr lang="it-IT" sz="2400" dirty="0">
                <a:solidFill>
                  <a:srgbClr val="7121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zar abdica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pochi giorni dopo viene arrestato con la famiglia reale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rgbClr val="2E379E"/>
              </a:buClr>
              <a:buNone/>
            </a:pPr>
            <a:endParaRPr lang="fr-FR" dirty="0"/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2E379E"/>
              </a:buClr>
              <a:buFont typeface="Wingdings" pitchFamily="2" charset="2"/>
              <a:buChar char="Ø"/>
            </a:pPr>
            <a:endParaRPr lang="fr-FR" dirty="0"/>
          </a:p>
          <a:p>
            <a:pPr>
              <a:buClr>
                <a:srgbClr val="2E379E"/>
              </a:buClr>
              <a:buFont typeface="Wingdings" pitchFamily="2" charset="2"/>
              <a:buChar char="Ø"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</p:txBody>
      </p:sp>
      <p:pic>
        <p:nvPicPr>
          <p:cNvPr id="8" name="Segnaposto contenuto 3" descr="pic-F-E-February Revolution of 1917 demonstration in Petrograd.jpg">
            <a:extLst>
              <a:ext uri="{FF2B5EF4-FFF2-40B4-BE49-F238E27FC236}">
                <a16:creationId xmlns:a16="http://schemas.microsoft.com/office/drawing/2014/main" id="{AB4C04D1-92B9-902B-7BE4-6827C5DDD53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054" r="-13054"/>
          <a:stretch>
            <a:fillRect/>
          </a:stretch>
        </p:blipFill>
        <p:spPr>
          <a:xfrm>
            <a:off x="6172200" y="2576448"/>
            <a:ext cx="5181600" cy="2849692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98702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72FE1F-CF6E-AB40-5416-7833C9F877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noFill/>
          <a:ln>
            <a:solidFill>
              <a:srgbClr val="2E379E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 impulso della </a:t>
            </a:r>
            <a:r>
              <a:rPr lang="it-IT" sz="2400" b="1" i="1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Duma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(parlamento), viene costituito un </a:t>
            </a:r>
            <a:r>
              <a:rPr lang="it-IT" sz="2400" b="1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governo provvisorio</a:t>
            </a:r>
            <a:r>
              <a:rPr lang="it-IT" sz="2400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orientamento liberale (sostenuto da cadetti, menscevichi, socialisti rivoluzionari e avversato da bolscevichi) presieduto dal principe 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</a:t>
            </a:r>
            <a:r>
              <a:rPr lang="it-IT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vov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per:</a:t>
            </a:r>
          </a:p>
          <a:p>
            <a:pPr>
              <a:buClr>
                <a:srgbClr val="8089FF"/>
              </a:buClr>
              <a:buFont typeface="Wingdings" pitchFamily="2" charset="2"/>
              <a:buChar char="§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proseguire la guerra a fianco dell’Intesa</a:t>
            </a:r>
          </a:p>
          <a:p>
            <a:pPr algn="just">
              <a:buClr>
                <a:srgbClr val="8089FF"/>
              </a:buClr>
              <a:buFont typeface="Wingdings" pitchFamily="2" charset="2"/>
              <a:buChar char="§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occidentalizzare e modernizzare le strutture politiche dell’Impero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rgbClr val="2E379E"/>
              </a:buClr>
              <a:buNone/>
            </a:pPr>
            <a:endParaRPr lang="fr-FR" dirty="0"/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2E379E"/>
              </a:buClr>
              <a:buFont typeface="Wingdings" pitchFamily="2" charset="2"/>
              <a:buChar char="Ø"/>
            </a:pPr>
            <a:endParaRPr lang="fr-FR" dirty="0"/>
          </a:p>
          <a:p>
            <a:pPr>
              <a:buClr>
                <a:srgbClr val="2E379E"/>
              </a:buClr>
              <a:buFont typeface="Wingdings" pitchFamily="2" charset="2"/>
              <a:buChar char="Ø"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B68F9C1-555D-59FC-4ADA-84233C3498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rgbClr val="2E379E"/>
            </a:solidFill>
          </a:ln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sz="2400" b="1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aprile 1917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rientrato in Russia dalla Svizzera, </a:t>
            </a:r>
            <a:r>
              <a:rPr lang="it-IT" sz="2400" b="1" dirty="0">
                <a:solidFill>
                  <a:srgbClr val="2E37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Vladimir I. Lenin 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espone le </a:t>
            </a:r>
            <a:r>
              <a:rPr lang="it-IT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Tesi di Aprile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 presa del potere nell’anello più debole della catena imperialista</a:t>
            </a:r>
          </a:p>
          <a:p>
            <a:pPr marL="0" indent="0" algn="just">
              <a:buNone/>
            </a:pPr>
            <a:r>
              <a:rPr lang="it-IT" sz="2400" b="1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maggio 1917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secondo governo provvisorio 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</a:t>
            </a:r>
            <a:r>
              <a:rPr lang="it-IT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vov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 cui </a:t>
            </a:r>
            <a:r>
              <a:rPr lang="it-IT" sz="2400" b="1" dirty="0">
                <a:solidFill>
                  <a:srgbClr val="2E37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Kerenskij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(capo dei socialisti rivoluzionari) assume il ministero della guerra</a:t>
            </a:r>
          </a:p>
          <a:p>
            <a:pPr marL="0" indent="0" algn="just">
              <a:buNone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Clr>
                <a:srgbClr val="712178"/>
              </a:buClr>
              <a:buFont typeface="Wingdings" pitchFamily="2" charset="2"/>
              <a:buChar char="q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dicotomia governo provvisorio – soviet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5318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72FE1F-CF6E-AB40-5416-7833C9F877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noFill/>
          <a:ln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rgbClr val="2E379E"/>
              </a:buClr>
              <a:buNone/>
            </a:pPr>
            <a:endParaRPr lang="fr-FR" dirty="0"/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2E379E"/>
              </a:buClr>
              <a:buFont typeface="Wingdings" pitchFamily="2" charset="2"/>
              <a:buChar char="Ø"/>
            </a:pPr>
            <a:endParaRPr lang="fr-FR" dirty="0"/>
          </a:p>
          <a:p>
            <a:pPr>
              <a:buClr>
                <a:srgbClr val="2E379E"/>
              </a:buClr>
              <a:buFont typeface="Wingdings" pitchFamily="2" charset="2"/>
              <a:buChar char="Ø"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B68F9C1-555D-59FC-4ADA-84233C3498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rgbClr val="2E379E"/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600" b="1" dirty="0">
                <a:solidFill>
                  <a:srgbClr val="8089FF"/>
                </a:solidFill>
                <a:latin typeface="Times" pitchFamily="2" charset="0"/>
              </a:rPr>
              <a:t>luglio 1917</a:t>
            </a:r>
            <a:r>
              <a:rPr lang="it-IT" sz="2600" dirty="0">
                <a:latin typeface="Times" pitchFamily="2" charset="0"/>
              </a:rPr>
              <a:t>: tentativo insurrezionale contro il governo provvisorio, che fallisce per l’intervento di truppe fedeli al governo</a:t>
            </a:r>
          </a:p>
          <a:p>
            <a:pPr marL="0" indent="0" algn="just">
              <a:buNone/>
            </a:pPr>
            <a:r>
              <a:rPr lang="it-IT" sz="2600" b="1" dirty="0">
                <a:solidFill>
                  <a:srgbClr val="8089FF"/>
                </a:solidFill>
                <a:latin typeface="Times" pitchFamily="2" charset="0"/>
              </a:rPr>
              <a:t>agosto 1917</a:t>
            </a:r>
            <a:r>
              <a:rPr lang="it-IT" sz="2600" dirty="0">
                <a:latin typeface="Times" pitchFamily="2" charset="0"/>
              </a:rPr>
              <a:t>: L’</a:t>
            </a:r>
            <a:r>
              <a:rPr lang="it-IT" sz="2600" dirty="0" err="1">
                <a:latin typeface="Times" pitchFamily="2" charset="0"/>
              </a:rPr>
              <a:t>vov</a:t>
            </a:r>
            <a:r>
              <a:rPr lang="it-IT" sz="2600" dirty="0">
                <a:latin typeface="Times" pitchFamily="2" charset="0"/>
              </a:rPr>
              <a:t> viene sostituito da Kerenskij</a:t>
            </a:r>
          </a:p>
          <a:p>
            <a:pPr marL="0" indent="0" algn="just">
              <a:buNone/>
            </a:pPr>
            <a:r>
              <a:rPr lang="it-IT" sz="2600" b="1" dirty="0">
                <a:solidFill>
                  <a:srgbClr val="8089FF"/>
                </a:solidFill>
                <a:latin typeface="Times" pitchFamily="2" charset="0"/>
              </a:rPr>
              <a:t>settembre 1917</a:t>
            </a:r>
            <a:r>
              <a:rPr lang="it-IT" sz="2600" dirty="0">
                <a:latin typeface="Times" pitchFamily="2" charset="0"/>
              </a:rPr>
              <a:t>: colpo di stato guidato dal generale </a:t>
            </a:r>
            <a:r>
              <a:rPr lang="it-IT" sz="2600" b="1" dirty="0" err="1">
                <a:solidFill>
                  <a:srgbClr val="2E379E"/>
                </a:solidFill>
                <a:latin typeface="Times" pitchFamily="2" charset="0"/>
              </a:rPr>
              <a:t>Kornilov</a:t>
            </a:r>
            <a:r>
              <a:rPr lang="it-IT" sz="2600" dirty="0">
                <a:latin typeface="Times" pitchFamily="2" charset="0"/>
              </a:rPr>
              <a:t>. Pur fallendo, indebolisce ulteriormente il governo Kerenskij, già in crisi a causa degli insuccessi bellici</a:t>
            </a:r>
          </a:p>
          <a:p>
            <a:endParaRPr lang="it-IT" dirty="0"/>
          </a:p>
        </p:txBody>
      </p:sp>
      <p:pic>
        <p:nvPicPr>
          <p:cNvPr id="6" name="Segnaposto contenuto 3" descr="lenin.jpg">
            <a:extLst>
              <a:ext uri="{FF2B5EF4-FFF2-40B4-BE49-F238E27FC236}">
                <a16:creationId xmlns:a16="http://schemas.microsoft.com/office/drawing/2014/main" id="{66DDA2A7-E704-FDA5-0D44-7E110C534E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567" y="2435294"/>
            <a:ext cx="5176865" cy="31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2354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72FE1F-CF6E-AB40-5416-7833C9F877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noFill/>
          <a:ln>
            <a:solidFill>
              <a:srgbClr val="2E379E"/>
            </a:solidFill>
          </a:ln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it-IT" sz="2600" b="1" dirty="0">
                <a:solidFill>
                  <a:srgbClr val="8089FF"/>
                </a:solidFill>
                <a:latin typeface="Times" pitchFamily="2" charset="0"/>
              </a:rPr>
              <a:t>23 ottobre 1917</a:t>
            </a:r>
            <a:r>
              <a:rPr lang="it-IT" sz="2600" dirty="0">
                <a:latin typeface="Times" pitchFamily="2" charset="0"/>
              </a:rPr>
              <a:t>: i bolscevichi decidono di rovesciare con forza il governo provvisorio</a:t>
            </a:r>
          </a:p>
          <a:p>
            <a:pPr marL="0" indent="0" algn="just">
              <a:buNone/>
            </a:pPr>
            <a:endParaRPr lang="it-IT" sz="2600" dirty="0">
              <a:latin typeface="Times" pitchFamily="2" charset="0"/>
            </a:endParaRPr>
          </a:p>
          <a:p>
            <a:pPr marL="0" indent="0" algn="just">
              <a:buNone/>
            </a:pPr>
            <a:r>
              <a:rPr lang="it-IT" sz="2600" b="1" dirty="0">
                <a:solidFill>
                  <a:srgbClr val="8089FF"/>
                </a:solidFill>
                <a:latin typeface="Times" pitchFamily="2" charset="0"/>
              </a:rPr>
              <a:t>25 ottobre 1917</a:t>
            </a:r>
            <a:r>
              <a:rPr lang="it-IT" sz="2600" dirty="0">
                <a:latin typeface="Times" pitchFamily="2" charset="0"/>
              </a:rPr>
              <a:t>: </a:t>
            </a:r>
            <a:r>
              <a:rPr lang="it-IT" sz="2600" b="1" dirty="0">
                <a:solidFill>
                  <a:srgbClr val="712178"/>
                </a:solidFill>
                <a:latin typeface="Times" pitchFamily="2" charset="0"/>
              </a:rPr>
              <a:t>presa del Palazzo di inverno </a:t>
            </a:r>
            <a:r>
              <a:rPr lang="it-IT" sz="2600" dirty="0">
                <a:latin typeface="Times" pitchFamily="2" charset="0"/>
              </a:rPr>
              <a:t>(Mosca). A Pietroburgo il </a:t>
            </a:r>
            <a:r>
              <a:rPr lang="it-IT" sz="2600" b="1" dirty="0">
                <a:solidFill>
                  <a:srgbClr val="712178"/>
                </a:solidFill>
                <a:latin typeface="Times" pitchFamily="2" charset="0"/>
              </a:rPr>
              <a:t>Congresso panrusso </a:t>
            </a:r>
            <a:r>
              <a:rPr lang="it-IT" sz="2600" dirty="0">
                <a:latin typeface="Times" pitchFamily="2" charset="0"/>
              </a:rPr>
              <a:t>dei soviet approva due decreti:</a:t>
            </a:r>
          </a:p>
          <a:p>
            <a:pPr algn="just">
              <a:buClr>
                <a:srgbClr val="8089FF"/>
              </a:buClr>
              <a:buFont typeface="Wingdings" pitchFamily="2" charset="2"/>
              <a:buChar char="§"/>
            </a:pPr>
            <a:r>
              <a:rPr lang="it-IT" sz="2600" dirty="0">
                <a:latin typeface="Times" pitchFamily="2" charset="0"/>
              </a:rPr>
              <a:t>Appello ai belligeranti per una </a:t>
            </a:r>
            <a:r>
              <a:rPr lang="it-IT" sz="2600" dirty="0">
                <a:solidFill>
                  <a:srgbClr val="2E379E"/>
                </a:solidFill>
                <a:latin typeface="Times" pitchFamily="2" charset="0"/>
              </a:rPr>
              <a:t>pace giusta</a:t>
            </a:r>
          </a:p>
          <a:p>
            <a:pPr algn="just">
              <a:buClr>
                <a:srgbClr val="8089FF"/>
              </a:buClr>
              <a:buFont typeface="Wingdings" pitchFamily="2" charset="2"/>
              <a:buChar char="§"/>
            </a:pPr>
            <a:r>
              <a:rPr lang="it-IT" sz="2600" dirty="0">
                <a:solidFill>
                  <a:srgbClr val="2E379E"/>
                </a:solidFill>
                <a:latin typeface="Times" pitchFamily="2" charset="0"/>
              </a:rPr>
              <a:t>Abolizione della proprietà terriera e redistribuzione della terra</a:t>
            </a:r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rgbClr val="2E379E"/>
              </a:buClr>
              <a:buNone/>
            </a:pPr>
            <a:endParaRPr lang="fr-FR" dirty="0"/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2E379E"/>
              </a:buClr>
              <a:buFont typeface="Wingdings" pitchFamily="2" charset="2"/>
              <a:buChar char="Ø"/>
            </a:pPr>
            <a:endParaRPr lang="fr-FR" dirty="0"/>
          </a:p>
          <a:p>
            <a:pPr>
              <a:buClr>
                <a:srgbClr val="2E379E"/>
              </a:buClr>
              <a:buFont typeface="Wingdings" pitchFamily="2" charset="2"/>
              <a:buChar char="Ø"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</p:txBody>
      </p:sp>
      <p:pic>
        <p:nvPicPr>
          <p:cNvPr id="2" name="Segnaposto contenuto 3" descr="rivoluzione02.jpg">
            <a:extLst>
              <a:ext uri="{FF2B5EF4-FFF2-40B4-BE49-F238E27FC236}">
                <a16:creationId xmlns:a16="http://schemas.microsoft.com/office/drawing/2014/main" id="{3BB784B0-117E-6632-2931-C8FCA9C27ED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2153" r="-12153"/>
          <a:stretch>
            <a:fillRect/>
          </a:stretch>
        </p:blipFill>
        <p:spPr>
          <a:xfrm>
            <a:off x="6019800" y="2255294"/>
            <a:ext cx="6349524" cy="3492000"/>
          </a:xfrm>
        </p:spPr>
      </p:pic>
    </p:spTree>
    <p:extLst>
      <p:ext uri="{BB962C8B-B14F-4D97-AF65-F5344CB8AC3E}">
        <p14:creationId xmlns:p14="http://schemas.microsoft.com/office/powerpoint/2010/main" val="25589756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72FE1F-CF6E-AB40-5416-7833C9F877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noFill/>
          <a:ln>
            <a:solidFill>
              <a:srgbClr val="2E379E"/>
            </a:solidFill>
          </a:ln>
        </p:spPr>
        <p:txBody>
          <a:bodyPr>
            <a:normAutofit fontScale="62500" lnSpcReduction="20000"/>
          </a:bodyPr>
          <a:lstStyle/>
          <a:p>
            <a:pPr>
              <a:buClr>
                <a:srgbClr val="712178"/>
              </a:buClr>
              <a:buFont typeface="Wingdings" pitchFamily="2" charset="2"/>
              <a:buChar char="q"/>
            </a:pPr>
            <a:r>
              <a:rPr lang="it-IT" sz="2400" dirty="0">
                <a:latin typeface="Times" pitchFamily="2" charset="0"/>
              </a:rPr>
              <a:t>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nuovo governo rivoluzionario, composto esclusivamente da bolscevichi (</a:t>
            </a:r>
            <a:r>
              <a:rPr lang="it-IT" b="1" dirty="0">
                <a:solidFill>
                  <a:srgbClr val="2E37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Consiglio dei commissari del popolo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e presieduto da Lenin. Gli altri partiti, che puntano sulla </a:t>
            </a:r>
            <a:r>
              <a:rPr lang="it-IT" b="1" dirty="0">
                <a:solidFill>
                  <a:srgbClr val="7121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Assemblea costituente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non oppongono immediata resistenza</a:t>
            </a:r>
          </a:p>
          <a:p>
            <a:pPr marL="0" indent="0">
              <a:buClr>
                <a:srgbClr val="712178"/>
              </a:buClr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sz="3400" b="1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fine novembre 1917</a:t>
            </a:r>
            <a:r>
              <a:rPr lang="it-IT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elezioni per la Costituente, che viene sciolta a forza dai bolscevichi</a:t>
            </a:r>
          </a:p>
          <a:p>
            <a:pPr algn="just">
              <a:buClr>
                <a:srgbClr val="2E379E"/>
              </a:buClr>
              <a:buFont typeface="Wingdings" pitchFamily="2" charset="2"/>
              <a:buChar char="ü"/>
            </a:pPr>
            <a:r>
              <a:rPr lang="it-IT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inizio della </a:t>
            </a:r>
            <a:r>
              <a:rPr lang="it-IT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dittatura del partito bolscevico</a:t>
            </a:r>
          </a:p>
          <a:p>
            <a:pPr algn="just">
              <a:buClr>
                <a:srgbClr val="2E379E"/>
              </a:buClr>
              <a:buFont typeface="Wingdings" pitchFamily="2" charset="2"/>
              <a:buChar char="ü"/>
            </a:pPr>
            <a:endParaRPr lang="it-IT" sz="3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3400" b="1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marzo</a:t>
            </a:r>
            <a:r>
              <a:rPr lang="it-IT" sz="3400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3400" b="1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1918</a:t>
            </a:r>
            <a:r>
              <a:rPr lang="it-IT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pace di Brest-</a:t>
            </a:r>
            <a:r>
              <a:rPr lang="it-IT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Litovsk</a:t>
            </a:r>
            <a:endParaRPr lang="it-IT" sz="3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3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3400" b="1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1920/21</a:t>
            </a:r>
            <a:r>
              <a:rPr lang="it-IT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guerra civile</a:t>
            </a:r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rgbClr val="2E379E"/>
              </a:buClr>
              <a:buNone/>
            </a:pPr>
            <a:endParaRPr lang="fr-FR" dirty="0"/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2E379E"/>
              </a:buClr>
              <a:buFont typeface="Wingdings" pitchFamily="2" charset="2"/>
              <a:buChar char="Ø"/>
            </a:pPr>
            <a:endParaRPr lang="fr-FR" dirty="0"/>
          </a:p>
          <a:p>
            <a:pPr>
              <a:buClr>
                <a:srgbClr val="2E379E"/>
              </a:buClr>
              <a:buFont typeface="Wingdings" pitchFamily="2" charset="2"/>
              <a:buChar char="Ø"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</p:txBody>
      </p:sp>
      <p:pic>
        <p:nvPicPr>
          <p:cNvPr id="8" name="Segnaposto contenuto 3" descr="colpite-i-bianchi-col-cuneo-rosso.gif">
            <a:extLst>
              <a:ext uri="{FF2B5EF4-FFF2-40B4-BE49-F238E27FC236}">
                <a16:creationId xmlns:a16="http://schemas.microsoft.com/office/drawing/2014/main" id="{5E7DB97E-7074-471F-0733-68914EC9256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1693" r="-21693"/>
          <a:stretch>
            <a:fillRect/>
          </a:stretch>
        </p:blipFill>
        <p:spPr>
          <a:xfrm>
            <a:off x="5669406" y="2057294"/>
            <a:ext cx="7069564" cy="3888000"/>
          </a:xfr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6293A92F-179F-6791-A81C-C05E921E4C94}"/>
              </a:ext>
            </a:extLst>
          </p:cNvPr>
          <p:cNvSpPr txBox="1"/>
          <p:nvPr/>
        </p:nvSpPr>
        <p:spPr>
          <a:xfrm>
            <a:off x="6358953" y="1541350"/>
            <a:ext cx="56904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it-IT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Lissitzky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il cuneo rosso batti i bianchi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(1920)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4223640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72FE1F-CF6E-AB40-5416-7833C9F877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noFill/>
          <a:ln>
            <a:solidFill>
              <a:srgbClr val="2E379E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b="1" dirty="0">
                <a:solidFill>
                  <a:srgbClr val="8089FF"/>
                </a:solidFill>
                <a:latin typeface="Times" pitchFamily="2" charset="0"/>
              </a:rPr>
              <a:t>marzo 1919</a:t>
            </a:r>
            <a:r>
              <a:rPr lang="it-IT" dirty="0">
                <a:latin typeface="Times" pitchFamily="2" charset="0"/>
              </a:rPr>
              <a:t>: </a:t>
            </a:r>
            <a:r>
              <a:rPr lang="it-IT" b="1" dirty="0">
                <a:latin typeface="Times" pitchFamily="2" charset="0"/>
              </a:rPr>
              <a:t>Terza internazionale (</a:t>
            </a:r>
            <a:r>
              <a:rPr lang="it-IT" b="1" dirty="0" err="1">
                <a:latin typeface="Times" pitchFamily="2" charset="0"/>
              </a:rPr>
              <a:t>Komintern</a:t>
            </a:r>
            <a:r>
              <a:rPr lang="it-IT" b="1" dirty="0">
                <a:latin typeface="Times" pitchFamily="2" charset="0"/>
              </a:rPr>
              <a:t>)</a:t>
            </a:r>
          </a:p>
          <a:p>
            <a:pPr algn="just">
              <a:buFont typeface="Wingdings" charset="0"/>
              <a:buChar char="Ø"/>
            </a:pPr>
            <a:r>
              <a:rPr lang="it-IT" dirty="0">
                <a:latin typeface="Times" pitchFamily="2" charset="0"/>
              </a:rPr>
              <a:t>rete di partiti organizzati sul modello bolscevico e fedeli alle direttive del partito-guida: </a:t>
            </a:r>
          </a:p>
          <a:p>
            <a:pPr algn="just">
              <a:buFont typeface="Wingdings" pitchFamily="2" charset="2"/>
              <a:buChar char="ü"/>
            </a:pPr>
            <a:r>
              <a:rPr lang="it-IT" dirty="0">
                <a:latin typeface="Times" pitchFamily="2" charset="0"/>
              </a:rPr>
              <a:t>Russia sovietica centro del comunismo mondiale; </a:t>
            </a:r>
          </a:p>
          <a:p>
            <a:pPr algn="just">
              <a:buFont typeface="Wingdings" pitchFamily="2" charset="2"/>
              <a:buChar char="ü"/>
            </a:pPr>
            <a:r>
              <a:rPr lang="it-IT" dirty="0">
                <a:latin typeface="Times" pitchFamily="2" charset="0"/>
              </a:rPr>
              <a:t>difesa della ‘patria del socialismo’ obiettivo comune ai movimenti rivoluzionari di tutto il mondo</a:t>
            </a:r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rgbClr val="2E379E"/>
              </a:buClr>
              <a:buNone/>
            </a:pPr>
            <a:endParaRPr lang="fr-FR" dirty="0"/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2E379E"/>
              </a:buClr>
              <a:buFont typeface="Wingdings" pitchFamily="2" charset="2"/>
              <a:buChar char="Ø"/>
            </a:pPr>
            <a:endParaRPr lang="fr-FR" dirty="0"/>
          </a:p>
          <a:p>
            <a:pPr>
              <a:buClr>
                <a:srgbClr val="2E379E"/>
              </a:buClr>
              <a:buFont typeface="Wingdings" pitchFamily="2" charset="2"/>
              <a:buChar char="Ø"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637778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FED7E29B-CA31-E7A3-0F14-E9C6E1298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srgbClr val="2E379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le internazionali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72FE1F-CF6E-AB40-5416-7833C9F87799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  <a:ln>
            <a:solidFill>
              <a:srgbClr val="2E379E"/>
            </a:solidFill>
          </a:ln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Clr>
                <a:srgbClr val="2E379E"/>
              </a:buClr>
              <a:buFont typeface="Wingdings" pitchFamily="2" charset="2"/>
              <a:buChar char="ü"/>
            </a:pPr>
            <a:r>
              <a:rPr lang="fr-FR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Prima </a:t>
            </a:r>
            <a:r>
              <a:rPr lang="fr-FR" dirty="0" err="1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Internazionale</a:t>
            </a:r>
            <a:r>
              <a:rPr lang="fr-FR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(1864-1876)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2E379E"/>
              </a:buClr>
              <a:buNone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[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gruppi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anarchici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socialisti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repubblicani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2E379E"/>
              </a:buClr>
              <a:buFont typeface="Wingdings" pitchFamily="2" charset="2"/>
              <a:buChar char="ü"/>
            </a:pP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2E379E"/>
              </a:buClr>
              <a:buFont typeface="Wingdings" pitchFamily="2" charset="2"/>
              <a:buChar char="ü"/>
            </a:pPr>
            <a:r>
              <a:rPr lang="fr-FR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Seconda </a:t>
            </a:r>
            <a:r>
              <a:rPr lang="fr-FR" dirty="0" err="1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Internazionale</a:t>
            </a:r>
            <a:r>
              <a:rPr lang="fr-FR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(1889-1916)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2E379E"/>
              </a:buClr>
              <a:buNone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[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partiti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socialisti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2E379E"/>
              </a:buClr>
              <a:buFont typeface="Wingdings" pitchFamily="2" charset="2"/>
              <a:buChar char="ü"/>
            </a:pP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2E379E"/>
              </a:buClr>
              <a:buFont typeface="Wingdings" pitchFamily="2" charset="2"/>
              <a:buChar char="ü"/>
            </a:pPr>
            <a:r>
              <a:rPr lang="fr-FR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Terza </a:t>
            </a:r>
            <a:r>
              <a:rPr lang="fr-FR" dirty="0" err="1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Internazionale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(1919-1943)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2E379E"/>
              </a:buClr>
              <a:buNone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[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partiti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comunisti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2E379E"/>
              </a:buClr>
              <a:buFont typeface="Wingdings" pitchFamily="2" charset="2"/>
              <a:buChar char="ü"/>
            </a:pP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2E379E"/>
              </a:buClr>
              <a:buFont typeface="Wingdings" pitchFamily="2" charset="2"/>
              <a:buChar char="ü"/>
            </a:pPr>
            <a:r>
              <a:rPr lang="fr-FR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Internazionale</a:t>
            </a:r>
            <a:r>
              <a:rPr lang="fr-FR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operaia</a:t>
            </a:r>
            <a:r>
              <a:rPr lang="fr-FR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socialista</a:t>
            </a:r>
            <a:r>
              <a:rPr lang="fr-FR" dirty="0">
                <a:solidFill>
                  <a:srgbClr val="808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(1923-1940)</a:t>
            </a:r>
            <a:endParaRPr lang="fr-FR" dirty="0">
              <a:solidFill>
                <a:srgbClr val="8089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Clr>
                <a:srgbClr val="2E379E"/>
              </a:buClr>
              <a:buNone/>
            </a:pPr>
            <a:r>
              <a:rPr lang="fr-FR">
                <a:latin typeface="Times New Roman" panose="02020603050405020304" pitchFamily="18" charset="0"/>
                <a:cs typeface="Times New Roman" panose="02020603050405020304" pitchFamily="18" charset="0"/>
              </a:rPr>
              <a:t>    [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partiti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socialisti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socialdemocratici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Clr>
                <a:srgbClr val="2E379E"/>
              </a:buClr>
              <a:buNone/>
            </a:pPr>
            <a:endParaRPr lang="fr-FR" dirty="0"/>
          </a:p>
          <a:p>
            <a:pPr>
              <a:lnSpc>
                <a:spcPct val="120000"/>
              </a:lnSpc>
              <a:spcBef>
                <a:spcPts val="0"/>
              </a:spcBef>
              <a:buClr>
                <a:srgbClr val="2E379E"/>
              </a:buClr>
              <a:buFont typeface="Wingdings" pitchFamily="2" charset="2"/>
              <a:buChar char="Ø"/>
            </a:pPr>
            <a:endParaRPr lang="fr-FR" dirty="0"/>
          </a:p>
          <a:p>
            <a:pPr>
              <a:buClr>
                <a:srgbClr val="2E379E"/>
              </a:buClr>
              <a:buFont typeface="Wingdings" pitchFamily="2" charset="2"/>
              <a:buChar char="Ø"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  <a:p>
            <a:pPr marL="0" indent="0">
              <a:buClr>
                <a:srgbClr val="2E379E"/>
              </a:buClr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711455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3638</TotalTime>
  <Words>821</Words>
  <Application>Microsoft Macintosh PowerPoint</Application>
  <PresentationFormat>Widescreen</PresentationFormat>
  <Paragraphs>188</Paragraphs>
  <Slides>13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Courier New</vt:lpstr>
      <vt:lpstr>Times</vt:lpstr>
      <vt:lpstr>Times New Roman</vt:lpstr>
      <vt:lpstr>Wingdings</vt:lpstr>
      <vt:lpstr>Tema di Office</vt:lpstr>
      <vt:lpstr>1.8. Le rivoluzioni del 1917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* le internazionali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maddalena carli</dc:creator>
  <cp:lastModifiedBy>maddalena carli</cp:lastModifiedBy>
  <cp:revision>78</cp:revision>
  <dcterms:created xsi:type="dcterms:W3CDTF">2025-05-28T06:59:09Z</dcterms:created>
  <dcterms:modified xsi:type="dcterms:W3CDTF">2025-10-20T09:11:02Z</dcterms:modified>
</cp:coreProperties>
</file>