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8" r:id="rId2"/>
    <p:sldId id="277" r:id="rId3"/>
    <p:sldId id="276" r:id="rId4"/>
    <p:sldId id="271" r:id="rId5"/>
    <p:sldId id="265" r:id="rId6"/>
    <p:sldId id="263" r:id="rId7"/>
    <p:sldId id="262" r:id="rId8"/>
    <p:sldId id="307" r:id="rId9"/>
    <p:sldId id="308" r:id="rId10"/>
    <p:sldId id="310" r:id="rId11"/>
    <p:sldId id="311" r:id="rId12"/>
    <p:sldId id="312" r:id="rId13"/>
    <p:sldId id="313" r:id="rId14"/>
    <p:sldId id="314" r:id="rId15"/>
    <p:sldId id="31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251"/>
    <p:restoredTop sz="95878"/>
  </p:normalViewPr>
  <p:slideViewPr>
    <p:cSldViewPr snapToGrid="0">
      <p:cViewPr varScale="1">
        <p:scale>
          <a:sx n="63" d="100"/>
          <a:sy n="63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584376-3E50-4AED-B3EA-AD9F076BF517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1DB0F29-638D-40E6-818B-807C02D9906F}">
      <dgm:prSet/>
      <dgm:spPr/>
      <dgm:t>
        <a:bodyPr/>
        <a:lstStyle/>
        <a:p>
          <a:r>
            <a:rPr lang="it-IT" dirty="0"/>
            <a:t>È evidente che i sub-brand permettono di conseguire alcuni dei vantaggi citati in precedenza a proposito dell'opzione della house of brands, fra i quali:</a:t>
          </a:r>
          <a:endParaRPr lang="en-US" dirty="0"/>
        </a:p>
      </dgm:t>
    </dgm:pt>
    <dgm:pt modelId="{ECB74F40-BCF2-4A3C-8748-8F85EB7461C4}" type="parTrans" cxnId="{6BB293D3-0F98-4A87-AC44-1D1951B7AE23}">
      <dgm:prSet/>
      <dgm:spPr/>
      <dgm:t>
        <a:bodyPr/>
        <a:lstStyle/>
        <a:p>
          <a:endParaRPr lang="en-US"/>
        </a:p>
      </dgm:t>
    </dgm:pt>
    <dgm:pt modelId="{E5DA7359-DA26-44B3-B14F-03B2A722D27B}" type="sibTrans" cxnId="{6BB293D3-0F98-4A87-AC44-1D1951B7AE23}">
      <dgm:prSet/>
      <dgm:spPr/>
      <dgm:t>
        <a:bodyPr/>
        <a:lstStyle/>
        <a:p>
          <a:endParaRPr lang="en-US"/>
        </a:p>
      </dgm:t>
    </dgm:pt>
    <dgm:pt modelId="{452802DE-2A1C-412D-B346-8AE4FE0C2039}">
      <dgm:prSet/>
      <dgm:spPr/>
      <dgm:t>
        <a:bodyPr/>
        <a:lstStyle/>
        <a:p>
          <a:r>
            <a:rPr lang="it-IT"/>
            <a:t>﻿﻿ l'</a:t>
          </a:r>
          <a:r>
            <a:rPr lang="it-IT" b="1"/>
            <a:t>evidenziazione</a:t>
          </a:r>
          <a:r>
            <a:rPr lang="it-IT"/>
            <a:t> di determinati attributi e/o benefici dell'offerta;</a:t>
          </a:r>
          <a:endParaRPr lang="en-US"/>
        </a:p>
      </dgm:t>
    </dgm:pt>
    <dgm:pt modelId="{74C7C0FA-A2D8-4263-95AE-325E55FAA71F}" type="parTrans" cxnId="{A85ACE19-6725-4A60-8868-8BAEE8AC0945}">
      <dgm:prSet/>
      <dgm:spPr/>
      <dgm:t>
        <a:bodyPr/>
        <a:lstStyle/>
        <a:p>
          <a:endParaRPr lang="en-US"/>
        </a:p>
      </dgm:t>
    </dgm:pt>
    <dgm:pt modelId="{ABB5EEF5-8131-443F-933C-FD60C4540C3E}" type="sibTrans" cxnId="{A85ACE19-6725-4A60-8868-8BAEE8AC0945}">
      <dgm:prSet/>
      <dgm:spPr/>
      <dgm:t>
        <a:bodyPr/>
        <a:lstStyle/>
        <a:p>
          <a:endParaRPr lang="en-US"/>
        </a:p>
      </dgm:t>
    </dgm:pt>
    <dgm:pt modelId="{85E9A9C1-196E-4DCC-A720-7C1FE18C4634}">
      <dgm:prSet/>
      <dgm:spPr/>
      <dgm:t>
        <a:bodyPr/>
        <a:lstStyle/>
        <a:p>
          <a:r>
            <a:rPr lang="it-IT"/>
            <a:t>﻿﻿la </a:t>
          </a:r>
          <a:r>
            <a:rPr lang="it-IT" b="1"/>
            <a:t>destinazione</a:t>
          </a:r>
          <a:r>
            <a:rPr lang="it-IT"/>
            <a:t> a specifici segmenti di domanda ﻿﻿ </a:t>
          </a:r>
          <a:endParaRPr lang="en-US"/>
        </a:p>
      </dgm:t>
    </dgm:pt>
    <dgm:pt modelId="{3C532F54-92F4-4EF7-90A7-BDD3B050DEE8}" type="parTrans" cxnId="{48E928A2-DBDA-4578-93A8-EA9486C9F200}">
      <dgm:prSet/>
      <dgm:spPr/>
      <dgm:t>
        <a:bodyPr/>
        <a:lstStyle/>
        <a:p>
          <a:endParaRPr lang="en-US"/>
        </a:p>
      </dgm:t>
    </dgm:pt>
    <dgm:pt modelId="{C1BBB6DB-AF65-4474-B30A-9EF5F835B040}" type="sibTrans" cxnId="{48E928A2-DBDA-4578-93A8-EA9486C9F200}">
      <dgm:prSet/>
      <dgm:spPr/>
      <dgm:t>
        <a:bodyPr/>
        <a:lstStyle/>
        <a:p>
          <a:endParaRPr lang="en-US"/>
        </a:p>
      </dgm:t>
    </dgm:pt>
    <dgm:pt modelId="{03A312F7-93F4-48E9-9AAE-AE7E2B19A485}">
      <dgm:prSet/>
      <dgm:spPr/>
      <dgm:t>
        <a:bodyPr/>
        <a:lstStyle/>
        <a:p>
          <a:r>
            <a:rPr lang="it-IT"/>
            <a:t>l'</a:t>
          </a:r>
          <a:r>
            <a:rPr lang="it-IT" b="1"/>
            <a:t>identificazione</a:t>
          </a:r>
          <a:r>
            <a:rPr lang="it-IT"/>
            <a:t> univoca del prodotto;</a:t>
          </a:r>
          <a:endParaRPr lang="en-US"/>
        </a:p>
      </dgm:t>
    </dgm:pt>
    <dgm:pt modelId="{D7047DBD-F8E0-44F2-BA12-051E79A24A08}" type="parTrans" cxnId="{5B693CDA-6F33-459B-B157-7C51678CB369}">
      <dgm:prSet/>
      <dgm:spPr/>
      <dgm:t>
        <a:bodyPr/>
        <a:lstStyle/>
        <a:p>
          <a:endParaRPr lang="en-US"/>
        </a:p>
      </dgm:t>
    </dgm:pt>
    <dgm:pt modelId="{987DF2F4-7826-420D-85AB-795DFFDC6ADE}" type="sibTrans" cxnId="{5B693CDA-6F33-459B-B157-7C51678CB369}">
      <dgm:prSet/>
      <dgm:spPr/>
      <dgm:t>
        <a:bodyPr/>
        <a:lstStyle/>
        <a:p>
          <a:endParaRPr lang="en-US"/>
        </a:p>
      </dgm:t>
    </dgm:pt>
    <dgm:pt modelId="{D9EA78AC-4319-4546-929A-7B68F5B4A91F}">
      <dgm:prSet/>
      <dgm:spPr/>
      <dgm:t>
        <a:bodyPr/>
        <a:lstStyle/>
        <a:p>
          <a:r>
            <a:rPr lang="it-IT"/>
            <a:t>﻿﻿   l'</a:t>
          </a:r>
          <a:r>
            <a:rPr lang="it-IT" b="1"/>
            <a:t>incremento</a:t>
          </a:r>
          <a:r>
            <a:rPr lang="it-IT"/>
            <a:t> della profondità percepita dell'assortimento;</a:t>
          </a:r>
          <a:endParaRPr lang="en-US"/>
        </a:p>
      </dgm:t>
    </dgm:pt>
    <dgm:pt modelId="{6C01514A-860A-4152-B19B-C1581AAD7854}" type="parTrans" cxnId="{03E31E03-6944-46DA-B4E2-14F01FB86E76}">
      <dgm:prSet/>
      <dgm:spPr/>
      <dgm:t>
        <a:bodyPr/>
        <a:lstStyle/>
        <a:p>
          <a:endParaRPr lang="en-US"/>
        </a:p>
      </dgm:t>
    </dgm:pt>
    <dgm:pt modelId="{FE9C16B4-E5F7-414E-BED7-AF271C438F9E}" type="sibTrans" cxnId="{03E31E03-6944-46DA-B4E2-14F01FB86E76}">
      <dgm:prSet/>
      <dgm:spPr/>
      <dgm:t>
        <a:bodyPr/>
        <a:lstStyle/>
        <a:p>
          <a:endParaRPr lang="en-US"/>
        </a:p>
      </dgm:t>
    </dgm:pt>
    <dgm:pt modelId="{C2F9E3A9-7B80-43DA-A63A-26D102662273}">
      <dgm:prSet/>
      <dgm:spPr/>
      <dgm:t>
        <a:bodyPr/>
        <a:lstStyle/>
        <a:p>
          <a:r>
            <a:rPr lang="it-IT"/>
            <a:t>﻿﻿   la </a:t>
          </a:r>
          <a:r>
            <a:rPr lang="it-IT" b="1"/>
            <a:t>personalizzazione</a:t>
          </a:r>
          <a:r>
            <a:rPr lang="it-IT"/>
            <a:t> della denominazione del prodotto.</a:t>
          </a:r>
          <a:endParaRPr lang="en-US"/>
        </a:p>
      </dgm:t>
    </dgm:pt>
    <dgm:pt modelId="{A680F6DF-46E2-4F31-9920-8CA896264D63}" type="parTrans" cxnId="{F7628B55-13D8-43DD-B753-28AF2F0CD4C7}">
      <dgm:prSet/>
      <dgm:spPr/>
      <dgm:t>
        <a:bodyPr/>
        <a:lstStyle/>
        <a:p>
          <a:endParaRPr lang="en-US"/>
        </a:p>
      </dgm:t>
    </dgm:pt>
    <dgm:pt modelId="{90DD7C40-87A0-4E26-9394-42223C16594F}" type="sibTrans" cxnId="{F7628B55-13D8-43DD-B753-28AF2F0CD4C7}">
      <dgm:prSet/>
      <dgm:spPr/>
      <dgm:t>
        <a:bodyPr/>
        <a:lstStyle/>
        <a:p>
          <a:endParaRPr lang="en-US"/>
        </a:p>
      </dgm:t>
    </dgm:pt>
    <dgm:pt modelId="{55EED624-8238-40DF-A681-580B0C9C46A0}" type="pres">
      <dgm:prSet presAssocID="{47584376-3E50-4AED-B3EA-AD9F076BF517}" presName="diagram" presStyleCnt="0">
        <dgm:presLayoutVars>
          <dgm:dir/>
          <dgm:resizeHandles val="exact"/>
        </dgm:presLayoutVars>
      </dgm:prSet>
      <dgm:spPr/>
    </dgm:pt>
    <dgm:pt modelId="{0DD5C761-5907-425F-AD0B-DEB10105545A}" type="pres">
      <dgm:prSet presAssocID="{01DB0F29-638D-40E6-818B-807C02D9906F}" presName="node" presStyleLbl="node1" presStyleIdx="0" presStyleCnt="4">
        <dgm:presLayoutVars>
          <dgm:bulletEnabled val="1"/>
        </dgm:presLayoutVars>
      </dgm:prSet>
      <dgm:spPr/>
    </dgm:pt>
    <dgm:pt modelId="{B267E5BE-1F25-4B4D-9A10-4AD4505C0DD4}" type="pres">
      <dgm:prSet presAssocID="{E5DA7359-DA26-44B3-B14F-03B2A722D27B}" presName="sibTrans" presStyleCnt="0"/>
      <dgm:spPr/>
    </dgm:pt>
    <dgm:pt modelId="{C41F0C7A-B883-4EF1-A111-ACB018C5CE58}" type="pres">
      <dgm:prSet presAssocID="{452802DE-2A1C-412D-B346-8AE4FE0C2039}" presName="node" presStyleLbl="node1" presStyleIdx="1" presStyleCnt="4">
        <dgm:presLayoutVars>
          <dgm:bulletEnabled val="1"/>
        </dgm:presLayoutVars>
      </dgm:prSet>
      <dgm:spPr/>
    </dgm:pt>
    <dgm:pt modelId="{6F7D82F7-AA0F-4628-9C3D-84BB0B37BAC8}" type="pres">
      <dgm:prSet presAssocID="{ABB5EEF5-8131-443F-933C-FD60C4540C3E}" presName="sibTrans" presStyleCnt="0"/>
      <dgm:spPr/>
    </dgm:pt>
    <dgm:pt modelId="{BA28B73B-2517-45AF-8E0D-92B50B9113F2}" type="pres">
      <dgm:prSet presAssocID="{D9EA78AC-4319-4546-929A-7B68F5B4A91F}" presName="node" presStyleLbl="node1" presStyleIdx="2" presStyleCnt="4">
        <dgm:presLayoutVars>
          <dgm:bulletEnabled val="1"/>
        </dgm:presLayoutVars>
      </dgm:prSet>
      <dgm:spPr/>
    </dgm:pt>
    <dgm:pt modelId="{1DFE3B3B-789A-4D27-811B-90DA73BE6C25}" type="pres">
      <dgm:prSet presAssocID="{FE9C16B4-E5F7-414E-BED7-AF271C438F9E}" presName="sibTrans" presStyleCnt="0"/>
      <dgm:spPr/>
    </dgm:pt>
    <dgm:pt modelId="{40CCB27A-8049-41DD-A479-36BCC118B022}" type="pres">
      <dgm:prSet presAssocID="{C2F9E3A9-7B80-43DA-A63A-26D102662273}" presName="node" presStyleLbl="node1" presStyleIdx="3" presStyleCnt="4">
        <dgm:presLayoutVars>
          <dgm:bulletEnabled val="1"/>
        </dgm:presLayoutVars>
      </dgm:prSet>
      <dgm:spPr/>
    </dgm:pt>
  </dgm:ptLst>
  <dgm:cxnLst>
    <dgm:cxn modelId="{03E31E03-6944-46DA-B4E2-14F01FB86E76}" srcId="{47584376-3E50-4AED-B3EA-AD9F076BF517}" destId="{D9EA78AC-4319-4546-929A-7B68F5B4A91F}" srcOrd="2" destOrd="0" parTransId="{6C01514A-860A-4152-B19B-C1581AAD7854}" sibTransId="{FE9C16B4-E5F7-414E-BED7-AF271C438F9E}"/>
    <dgm:cxn modelId="{A85ACE19-6725-4A60-8868-8BAEE8AC0945}" srcId="{47584376-3E50-4AED-B3EA-AD9F076BF517}" destId="{452802DE-2A1C-412D-B346-8AE4FE0C2039}" srcOrd="1" destOrd="0" parTransId="{74C7C0FA-A2D8-4263-95AE-325E55FAA71F}" sibTransId="{ABB5EEF5-8131-443F-933C-FD60C4540C3E}"/>
    <dgm:cxn modelId="{89AD711A-BF16-43B6-8CD6-87B9B2976142}" type="presOf" srcId="{D9EA78AC-4319-4546-929A-7B68F5B4A91F}" destId="{BA28B73B-2517-45AF-8E0D-92B50B9113F2}" srcOrd="0" destOrd="0" presId="urn:microsoft.com/office/officeart/2005/8/layout/default"/>
    <dgm:cxn modelId="{B782B034-31C7-45CA-BDD1-4E2EF3BBE67B}" type="presOf" srcId="{85E9A9C1-196E-4DCC-A720-7C1FE18C4634}" destId="{C41F0C7A-B883-4EF1-A111-ACB018C5CE58}" srcOrd="0" destOrd="1" presId="urn:microsoft.com/office/officeart/2005/8/layout/default"/>
    <dgm:cxn modelId="{F531DA41-4C16-4E4B-82B1-BBC77FAFFF5D}" type="presOf" srcId="{47584376-3E50-4AED-B3EA-AD9F076BF517}" destId="{55EED624-8238-40DF-A681-580B0C9C46A0}" srcOrd="0" destOrd="0" presId="urn:microsoft.com/office/officeart/2005/8/layout/default"/>
    <dgm:cxn modelId="{F7628B55-13D8-43DD-B753-28AF2F0CD4C7}" srcId="{47584376-3E50-4AED-B3EA-AD9F076BF517}" destId="{C2F9E3A9-7B80-43DA-A63A-26D102662273}" srcOrd="3" destOrd="0" parTransId="{A680F6DF-46E2-4F31-9920-8CA896264D63}" sibTransId="{90DD7C40-87A0-4E26-9394-42223C16594F}"/>
    <dgm:cxn modelId="{7683A580-8017-4618-95CC-EC4E47CB3EF8}" type="presOf" srcId="{452802DE-2A1C-412D-B346-8AE4FE0C2039}" destId="{C41F0C7A-B883-4EF1-A111-ACB018C5CE58}" srcOrd="0" destOrd="0" presId="urn:microsoft.com/office/officeart/2005/8/layout/default"/>
    <dgm:cxn modelId="{AEBCB38F-93FD-42FD-849C-293F02DA2C3E}" type="presOf" srcId="{C2F9E3A9-7B80-43DA-A63A-26D102662273}" destId="{40CCB27A-8049-41DD-A479-36BCC118B022}" srcOrd="0" destOrd="0" presId="urn:microsoft.com/office/officeart/2005/8/layout/default"/>
    <dgm:cxn modelId="{8C14D49B-BA25-41B9-8B47-2D16CD85E57B}" type="presOf" srcId="{01DB0F29-638D-40E6-818B-807C02D9906F}" destId="{0DD5C761-5907-425F-AD0B-DEB10105545A}" srcOrd="0" destOrd="0" presId="urn:microsoft.com/office/officeart/2005/8/layout/default"/>
    <dgm:cxn modelId="{48E928A2-DBDA-4578-93A8-EA9486C9F200}" srcId="{452802DE-2A1C-412D-B346-8AE4FE0C2039}" destId="{85E9A9C1-196E-4DCC-A720-7C1FE18C4634}" srcOrd="0" destOrd="0" parTransId="{3C532F54-92F4-4EF7-90A7-BDD3B050DEE8}" sibTransId="{C1BBB6DB-AF65-4474-B30A-9EF5F835B040}"/>
    <dgm:cxn modelId="{6BB293D3-0F98-4A87-AC44-1D1951B7AE23}" srcId="{47584376-3E50-4AED-B3EA-AD9F076BF517}" destId="{01DB0F29-638D-40E6-818B-807C02D9906F}" srcOrd="0" destOrd="0" parTransId="{ECB74F40-BCF2-4A3C-8748-8F85EB7461C4}" sibTransId="{E5DA7359-DA26-44B3-B14F-03B2A722D27B}"/>
    <dgm:cxn modelId="{5B693CDA-6F33-459B-B157-7C51678CB369}" srcId="{452802DE-2A1C-412D-B346-8AE4FE0C2039}" destId="{03A312F7-93F4-48E9-9AAE-AE7E2B19A485}" srcOrd="1" destOrd="0" parTransId="{D7047DBD-F8E0-44F2-BA12-051E79A24A08}" sibTransId="{987DF2F4-7826-420D-85AB-795DFFDC6ADE}"/>
    <dgm:cxn modelId="{F8CC7DDB-C127-415F-9DAA-EBBF5D4ABD67}" type="presOf" srcId="{03A312F7-93F4-48E9-9AAE-AE7E2B19A485}" destId="{C41F0C7A-B883-4EF1-A111-ACB018C5CE58}" srcOrd="0" destOrd="2" presId="urn:microsoft.com/office/officeart/2005/8/layout/default"/>
    <dgm:cxn modelId="{F00952B7-0ABD-4320-9810-676618AC01F3}" type="presParOf" srcId="{55EED624-8238-40DF-A681-580B0C9C46A0}" destId="{0DD5C761-5907-425F-AD0B-DEB10105545A}" srcOrd="0" destOrd="0" presId="urn:microsoft.com/office/officeart/2005/8/layout/default"/>
    <dgm:cxn modelId="{C115B593-0EB8-4128-B21B-8A117AFDB39C}" type="presParOf" srcId="{55EED624-8238-40DF-A681-580B0C9C46A0}" destId="{B267E5BE-1F25-4B4D-9A10-4AD4505C0DD4}" srcOrd="1" destOrd="0" presId="urn:microsoft.com/office/officeart/2005/8/layout/default"/>
    <dgm:cxn modelId="{2AC11446-924A-49AD-897C-0DF876AEEE25}" type="presParOf" srcId="{55EED624-8238-40DF-A681-580B0C9C46A0}" destId="{C41F0C7A-B883-4EF1-A111-ACB018C5CE58}" srcOrd="2" destOrd="0" presId="urn:microsoft.com/office/officeart/2005/8/layout/default"/>
    <dgm:cxn modelId="{022AE545-AACB-46CA-9FA7-C0A1D88E61E9}" type="presParOf" srcId="{55EED624-8238-40DF-A681-580B0C9C46A0}" destId="{6F7D82F7-AA0F-4628-9C3D-84BB0B37BAC8}" srcOrd="3" destOrd="0" presId="urn:microsoft.com/office/officeart/2005/8/layout/default"/>
    <dgm:cxn modelId="{9D4F91E2-912C-4F48-A94F-EDCBCCA4FCF5}" type="presParOf" srcId="{55EED624-8238-40DF-A681-580B0C9C46A0}" destId="{BA28B73B-2517-45AF-8E0D-92B50B9113F2}" srcOrd="4" destOrd="0" presId="urn:microsoft.com/office/officeart/2005/8/layout/default"/>
    <dgm:cxn modelId="{6C3D2B2B-90EE-4519-A59D-84C9503B9348}" type="presParOf" srcId="{55EED624-8238-40DF-A681-580B0C9C46A0}" destId="{1DFE3B3B-789A-4D27-811B-90DA73BE6C25}" srcOrd="5" destOrd="0" presId="urn:microsoft.com/office/officeart/2005/8/layout/default"/>
    <dgm:cxn modelId="{4D2D46B4-D2BF-4923-B60A-B7F896B135FF}" type="presParOf" srcId="{55EED624-8238-40DF-A681-580B0C9C46A0}" destId="{40CCB27A-8049-41DD-A479-36BCC118B02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2CF02D-9EF6-4CDB-85B5-9DBF996EE075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CACD5BE-4062-4793-A7B0-6E7933E02E6C}">
      <dgm:prSet custT="1"/>
      <dgm:spPr/>
      <dgm:t>
        <a:bodyPr/>
        <a:lstStyle/>
        <a:p>
          <a:r>
            <a:rPr lang="it-IT" sz="2700" b="1" dirty="0">
              <a:solidFill>
                <a:schemeClr val="accent1">
                  <a:lumMod val="75000"/>
                </a:schemeClr>
              </a:solidFill>
            </a:rPr>
            <a:t>Le marche garantite</a:t>
          </a:r>
          <a:endParaRPr lang="en-US" sz="2700" dirty="0">
            <a:solidFill>
              <a:schemeClr val="accent1">
                <a:lumMod val="75000"/>
              </a:schemeClr>
            </a:solidFill>
          </a:endParaRPr>
        </a:p>
      </dgm:t>
    </dgm:pt>
    <dgm:pt modelId="{669F4E8B-A2BA-44A5-B550-4BD30E935D47}" type="parTrans" cxnId="{1CB49BD3-16A1-420F-9E5B-F1902A80A167}">
      <dgm:prSet/>
      <dgm:spPr/>
      <dgm:t>
        <a:bodyPr/>
        <a:lstStyle/>
        <a:p>
          <a:endParaRPr lang="en-US"/>
        </a:p>
      </dgm:t>
    </dgm:pt>
    <dgm:pt modelId="{BF84DB9B-3060-4BBE-A965-1A18F318C2DA}" type="sibTrans" cxnId="{1CB49BD3-16A1-420F-9E5B-F1902A80A167}">
      <dgm:prSet/>
      <dgm:spPr/>
      <dgm:t>
        <a:bodyPr/>
        <a:lstStyle/>
        <a:p>
          <a:endParaRPr lang="en-US"/>
        </a:p>
      </dgm:t>
    </dgm:pt>
    <dgm:pt modelId="{5C540BB6-A41F-4A7B-A9F7-33D209D6F850}">
      <dgm:prSet custT="1"/>
      <dgm:spPr/>
      <dgm:t>
        <a:bodyPr/>
        <a:lstStyle/>
        <a:p>
          <a:r>
            <a:rPr lang="it-IT" sz="1900" dirty="0">
              <a:solidFill>
                <a:schemeClr val="accent3">
                  <a:lumMod val="75000"/>
                </a:schemeClr>
              </a:solidFill>
            </a:rPr>
            <a:t>Dopo quella delle sottomarche, la seconda opzione di compromesso, che si colloca invece più vicina alla house of brands, è quella delle marche garantite </a:t>
          </a:r>
        </a:p>
        <a:p>
          <a:r>
            <a:rPr lang="it-IT" sz="1900" dirty="0">
              <a:solidFill>
                <a:schemeClr val="accent3">
                  <a:lumMod val="75000"/>
                </a:schemeClr>
              </a:solidFill>
            </a:rPr>
            <a:t>(</a:t>
          </a:r>
          <a:r>
            <a:rPr lang="it-IT" sz="1900" dirty="0" err="1">
              <a:solidFill>
                <a:schemeClr val="accent3">
                  <a:lumMod val="75000"/>
                </a:schemeClr>
              </a:solidFill>
            </a:rPr>
            <a:t>endorsed</a:t>
          </a:r>
          <a:r>
            <a:rPr lang="it-IT" sz="1900" dirty="0">
              <a:solidFill>
                <a:schemeClr val="accent3">
                  <a:lumMod val="75000"/>
                </a:schemeClr>
              </a:solidFill>
            </a:rPr>
            <a:t> brand).</a:t>
          </a:r>
        </a:p>
        <a:p>
          <a:r>
            <a:rPr lang="it-IT" sz="1900" dirty="0"/>
            <a:t> </a:t>
          </a:r>
          <a:endParaRPr lang="it-IT" sz="1900" dirty="0">
            <a:solidFill>
              <a:schemeClr val="accent3">
                <a:lumMod val="75000"/>
              </a:schemeClr>
            </a:solidFill>
          </a:endParaRPr>
        </a:p>
        <a:p>
          <a:r>
            <a:rPr lang="it-IT" sz="1900" dirty="0">
              <a:solidFill>
                <a:schemeClr val="accent3">
                  <a:lumMod val="75000"/>
                </a:schemeClr>
              </a:solidFill>
            </a:rPr>
            <a:t>In questo caso, il prodotto è identificato da un nome specifico, al quale però viene affiancata un'altra marca (corporate o company) che lo sostiene. </a:t>
          </a:r>
        </a:p>
        <a:p>
          <a:r>
            <a:rPr lang="it-IT" sz="1900" dirty="0">
              <a:solidFill>
                <a:schemeClr val="accent3">
                  <a:lumMod val="75000"/>
                </a:schemeClr>
              </a:solidFill>
            </a:rPr>
            <a:t>Il nuovo prodotto è autonomo, ma l'azienda intende mettere in evidenza che dietro di esso vi è una marca che lo garantisce.</a:t>
          </a:r>
          <a:endParaRPr lang="en-US" sz="1900" dirty="0">
            <a:solidFill>
              <a:schemeClr val="accent3">
                <a:lumMod val="75000"/>
              </a:schemeClr>
            </a:solidFill>
          </a:endParaRPr>
        </a:p>
      </dgm:t>
    </dgm:pt>
    <dgm:pt modelId="{27D28B5D-5518-4493-AE7F-92634CCFFD8F}" type="parTrans" cxnId="{62D755B1-72AC-4B9A-8CB3-54FD2F134CA8}">
      <dgm:prSet/>
      <dgm:spPr/>
      <dgm:t>
        <a:bodyPr/>
        <a:lstStyle/>
        <a:p>
          <a:endParaRPr lang="en-US"/>
        </a:p>
      </dgm:t>
    </dgm:pt>
    <dgm:pt modelId="{8F545358-983B-4A72-A363-4F0B2FBF7C2F}" type="sibTrans" cxnId="{62D755B1-72AC-4B9A-8CB3-54FD2F134CA8}">
      <dgm:prSet/>
      <dgm:spPr/>
      <dgm:t>
        <a:bodyPr/>
        <a:lstStyle/>
        <a:p>
          <a:endParaRPr lang="en-US"/>
        </a:p>
      </dgm:t>
    </dgm:pt>
    <dgm:pt modelId="{5DCE3728-D288-40E8-8D67-5757ECF9412F}" type="pres">
      <dgm:prSet presAssocID="{5B2CF02D-9EF6-4CDB-85B5-9DBF996EE075}" presName="root" presStyleCnt="0">
        <dgm:presLayoutVars>
          <dgm:dir/>
          <dgm:resizeHandles val="exact"/>
        </dgm:presLayoutVars>
      </dgm:prSet>
      <dgm:spPr/>
    </dgm:pt>
    <dgm:pt modelId="{5A4CBA1C-7B9E-458B-B144-D69A1D41B2F0}" type="pres">
      <dgm:prSet presAssocID="{5B2CF02D-9EF6-4CDB-85B5-9DBF996EE075}" presName="container" presStyleCnt="0">
        <dgm:presLayoutVars>
          <dgm:dir/>
          <dgm:resizeHandles val="exact"/>
        </dgm:presLayoutVars>
      </dgm:prSet>
      <dgm:spPr/>
    </dgm:pt>
    <dgm:pt modelId="{BA212B42-D330-40FD-8CD3-E17A7A822F12}" type="pres">
      <dgm:prSet presAssocID="{3CACD5BE-4062-4793-A7B0-6E7933E02E6C}" presName="compNode" presStyleCnt="0"/>
      <dgm:spPr/>
    </dgm:pt>
    <dgm:pt modelId="{46C7491B-0D50-45CA-94BD-BE02C30BFDD6}" type="pres">
      <dgm:prSet presAssocID="{3CACD5BE-4062-4793-A7B0-6E7933E02E6C}" presName="iconBgRect" presStyleLbl="bgShp" presStyleIdx="0" presStyleCnt="2"/>
      <dgm:spPr/>
    </dgm:pt>
    <dgm:pt modelId="{3A80EC53-CC53-4593-9082-0DA08B77DC4F}" type="pres">
      <dgm:prSet presAssocID="{3CACD5BE-4062-4793-A7B0-6E7933E02E6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gno di spunta"/>
        </a:ext>
      </dgm:extLst>
    </dgm:pt>
    <dgm:pt modelId="{BEE16A14-867C-426A-B848-A2ED27094E58}" type="pres">
      <dgm:prSet presAssocID="{3CACD5BE-4062-4793-A7B0-6E7933E02E6C}" presName="spaceRect" presStyleCnt="0"/>
      <dgm:spPr/>
    </dgm:pt>
    <dgm:pt modelId="{0D5ADD9E-B3FD-4EC4-89CF-9176B3456B73}" type="pres">
      <dgm:prSet presAssocID="{3CACD5BE-4062-4793-A7B0-6E7933E02E6C}" presName="textRect" presStyleLbl="revTx" presStyleIdx="0" presStyleCnt="2">
        <dgm:presLayoutVars>
          <dgm:chMax val="1"/>
          <dgm:chPref val="1"/>
        </dgm:presLayoutVars>
      </dgm:prSet>
      <dgm:spPr/>
    </dgm:pt>
    <dgm:pt modelId="{6C25CEBF-6E23-4B07-AC07-7149B2E337E2}" type="pres">
      <dgm:prSet presAssocID="{BF84DB9B-3060-4BBE-A965-1A18F318C2DA}" presName="sibTrans" presStyleLbl="sibTrans2D1" presStyleIdx="0" presStyleCnt="0"/>
      <dgm:spPr/>
    </dgm:pt>
    <dgm:pt modelId="{8D95000C-B659-49E7-AF50-DA42AE2433AD}" type="pres">
      <dgm:prSet presAssocID="{5C540BB6-A41F-4A7B-A9F7-33D209D6F850}" presName="compNode" presStyleCnt="0"/>
      <dgm:spPr/>
    </dgm:pt>
    <dgm:pt modelId="{9517908C-B74D-4977-AE57-344D439166FA}" type="pres">
      <dgm:prSet presAssocID="{5C540BB6-A41F-4A7B-A9F7-33D209D6F850}" presName="iconBgRect" presStyleLbl="bgShp" presStyleIdx="1" presStyleCnt="2"/>
      <dgm:spPr/>
    </dgm:pt>
    <dgm:pt modelId="{62F0E95F-F0EE-44CE-A34A-CED7AFBC7547}" type="pres">
      <dgm:prSet presAssocID="{5C540BB6-A41F-4A7B-A9F7-33D209D6F85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eed Bump"/>
        </a:ext>
      </dgm:extLst>
    </dgm:pt>
    <dgm:pt modelId="{361B5059-0B4D-45C0-9FD3-21049C8E278C}" type="pres">
      <dgm:prSet presAssocID="{5C540BB6-A41F-4A7B-A9F7-33D209D6F850}" presName="spaceRect" presStyleCnt="0"/>
      <dgm:spPr/>
    </dgm:pt>
    <dgm:pt modelId="{56B9B78D-12F9-4252-95E5-90ADCBEEBB5D}" type="pres">
      <dgm:prSet presAssocID="{5C540BB6-A41F-4A7B-A9F7-33D209D6F850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E429CD51-A604-4ECB-A33F-B13F7D9014B6}" type="presOf" srcId="{BF84DB9B-3060-4BBE-A965-1A18F318C2DA}" destId="{6C25CEBF-6E23-4B07-AC07-7149B2E337E2}" srcOrd="0" destOrd="0" presId="urn:microsoft.com/office/officeart/2018/2/layout/IconCircleList"/>
    <dgm:cxn modelId="{749AEAA0-AD23-4C4D-ADC7-31353452E5DA}" type="presOf" srcId="{5C540BB6-A41F-4A7B-A9F7-33D209D6F850}" destId="{56B9B78D-12F9-4252-95E5-90ADCBEEBB5D}" srcOrd="0" destOrd="0" presId="urn:microsoft.com/office/officeart/2018/2/layout/IconCircleList"/>
    <dgm:cxn modelId="{62D755B1-72AC-4B9A-8CB3-54FD2F134CA8}" srcId="{5B2CF02D-9EF6-4CDB-85B5-9DBF996EE075}" destId="{5C540BB6-A41F-4A7B-A9F7-33D209D6F850}" srcOrd="1" destOrd="0" parTransId="{27D28B5D-5518-4493-AE7F-92634CCFFD8F}" sibTransId="{8F545358-983B-4A72-A363-4F0B2FBF7C2F}"/>
    <dgm:cxn modelId="{1CB49BD3-16A1-420F-9E5B-F1902A80A167}" srcId="{5B2CF02D-9EF6-4CDB-85B5-9DBF996EE075}" destId="{3CACD5BE-4062-4793-A7B0-6E7933E02E6C}" srcOrd="0" destOrd="0" parTransId="{669F4E8B-A2BA-44A5-B550-4BD30E935D47}" sibTransId="{BF84DB9B-3060-4BBE-A965-1A18F318C2DA}"/>
    <dgm:cxn modelId="{25E532DE-29D9-4A28-A25B-015F2E6D14E9}" type="presOf" srcId="{3CACD5BE-4062-4793-A7B0-6E7933E02E6C}" destId="{0D5ADD9E-B3FD-4EC4-89CF-9176B3456B73}" srcOrd="0" destOrd="0" presId="urn:microsoft.com/office/officeart/2018/2/layout/IconCircleList"/>
    <dgm:cxn modelId="{18697CF7-D44F-42F0-8A6F-33F76F270F1A}" type="presOf" srcId="{5B2CF02D-9EF6-4CDB-85B5-9DBF996EE075}" destId="{5DCE3728-D288-40E8-8D67-5757ECF9412F}" srcOrd="0" destOrd="0" presId="urn:microsoft.com/office/officeart/2018/2/layout/IconCircleList"/>
    <dgm:cxn modelId="{1C7BE7BC-E23B-456A-9B00-6D33DDD1E616}" type="presParOf" srcId="{5DCE3728-D288-40E8-8D67-5757ECF9412F}" destId="{5A4CBA1C-7B9E-458B-B144-D69A1D41B2F0}" srcOrd="0" destOrd="0" presId="urn:microsoft.com/office/officeart/2018/2/layout/IconCircleList"/>
    <dgm:cxn modelId="{166B3DAB-CFDC-4E6C-95EC-FF15240D9233}" type="presParOf" srcId="{5A4CBA1C-7B9E-458B-B144-D69A1D41B2F0}" destId="{BA212B42-D330-40FD-8CD3-E17A7A822F12}" srcOrd="0" destOrd="0" presId="urn:microsoft.com/office/officeart/2018/2/layout/IconCircleList"/>
    <dgm:cxn modelId="{1B543A07-2305-414D-830A-CADA9F4AF222}" type="presParOf" srcId="{BA212B42-D330-40FD-8CD3-E17A7A822F12}" destId="{46C7491B-0D50-45CA-94BD-BE02C30BFDD6}" srcOrd="0" destOrd="0" presId="urn:microsoft.com/office/officeart/2018/2/layout/IconCircleList"/>
    <dgm:cxn modelId="{33979515-1A20-410E-8072-6CA219D18C8F}" type="presParOf" srcId="{BA212B42-D330-40FD-8CD3-E17A7A822F12}" destId="{3A80EC53-CC53-4593-9082-0DA08B77DC4F}" srcOrd="1" destOrd="0" presId="urn:microsoft.com/office/officeart/2018/2/layout/IconCircleList"/>
    <dgm:cxn modelId="{3D552482-9D82-4CBF-96CA-869932F1ABE8}" type="presParOf" srcId="{BA212B42-D330-40FD-8CD3-E17A7A822F12}" destId="{BEE16A14-867C-426A-B848-A2ED27094E58}" srcOrd="2" destOrd="0" presId="urn:microsoft.com/office/officeart/2018/2/layout/IconCircleList"/>
    <dgm:cxn modelId="{391E270D-2D8E-4900-97B6-328E04F6ED8A}" type="presParOf" srcId="{BA212B42-D330-40FD-8CD3-E17A7A822F12}" destId="{0D5ADD9E-B3FD-4EC4-89CF-9176B3456B73}" srcOrd="3" destOrd="0" presId="urn:microsoft.com/office/officeart/2018/2/layout/IconCircleList"/>
    <dgm:cxn modelId="{16CDB4D1-E34E-4287-8385-3DFF9F8E9B91}" type="presParOf" srcId="{5A4CBA1C-7B9E-458B-B144-D69A1D41B2F0}" destId="{6C25CEBF-6E23-4B07-AC07-7149B2E337E2}" srcOrd="1" destOrd="0" presId="urn:microsoft.com/office/officeart/2018/2/layout/IconCircleList"/>
    <dgm:cxn modelId="{989B3A4F-777C-4C77-9AE0-837BB7CBC82F}" type="presParOf" srcId="{5A4CBA1C-7B9E-458B-B144-D69A1D41B2F0}" destId="{8D95000C-B659-49E7-AF50-DA42AE2433AD}" srcOrd="2" destOrd="0" presId="urn:microsoft.com/office/officeart/2018/2/layout/IconCircleList"/>
    <dgm:cxn modelId="{1FD7538B-AB67-4202-A816-E9F386370518}" type="presParOf" srcId="{8D95000C-B659-49E7-AF50-DA42AE2433AD}" destId="{9517908C-B74D-4977-AE57-344D439166FA}" srcOrd="0" destOrd="0" presId="urn:microsoft.com/office/officeart/2018/2/layout/IconCircleList"/>
    <dgm:cxn modelId="{BA5716C7-7ECF-421A-98F2-416BD7956CD9}" type="presParOf" srcId="{8D95000C-B659-49E7-AF50-DA42AE2433AD}" destId="{62F0E95F-F0EE-44CE-A34A-CED7AFBC7547}" srcOrd="1" destOrd="0" presId="urn:microsoft.com/office/officeart/2018/2/layout/IconCircleList"/>
    <dgm:cxn modelId="{F77EED20-C888-453D-999B-85F46A805DDC}" type="presParOf" srcId="{8D95000C-B659-49E7-AF50-DA42AE2433AD}" destId="{361B5059-0B4D-45C0-9FD3-21049C8E278C}" srcOrd="2" destOrd="0" presId="urn:microsoft.com/office/officeart/2018/2/layout/IconCircleList"/>
    <dgm:cxn modelId="{3CB893F7-3161-4E0E-8ECC-9C6491240276}" type="presParOf" srcId="{8D95000C-B659-49E7-AF50-DA42AE2433AD}" destId="{56B9B78D-12F9-4252-95E5-90ADCBEEBB5D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D5C761-5907-425F-AD0B-DEB10105545A}">
      <dsp:nvSpPr>
        <dsp:cNvPr id="0" name=""/>
        <dsp:cNvSpPr/>
      </dsp:nvSpPr>
      <dsp:spPr>
        <a:xfrm>
          <a:off x="1615851" y="2998"/>
          <a:ext cx="3089790" cy="18538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È evidente che i sub-brand permettono di conseguire alcuni dei vantaggi citati in precedenza a proposito dell'opzione della house of brands, fra i quali:</a:t>
          </a:r>
          <a:endParaRPr lang="en-US" sz="1900" kern="1200" dirty="0"/>
        </a:p>
      </dsp:txBody>
      <dsp:txXfrm>
        <a:off x="1615851" y="2998"/>
        <a:ext cx="3089790" cy="1853874"/>
      </dsp:txXfrm>
    </dsp:sp>
    <dsp:sp modelId="{C41F0C7A-B883-4EF1-A111-ACB018C5CE58}">
      <dsp:nvSpPr>
        <dsp:cNvPr id="0" name=""/>
        <dsp:cNvSpPr/>
      </dsp:nvSpPr>
      <dsp:spPr>
        <a:xfrm>
          <a:off x="5014620" y="2998"/>
          <a:ext cx="3089790" cy="185387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﻿﻿ l'</a:t>
          </a:r>
          <a:r>
            <a:rPr lang="it-IT" sz="1900" b="1" kern="1200"/>
            <a:t>evidenziazione</a:t>
          </a:r>
          <a:r>
            <a:rPr lang="it-IT" sz="1900" kern="1200"/>
            <a:t> di determinati attributi e/o benefici dell'offerta;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500" kern="1200"/>
            <a:t>﻿﻿la </a:t>
          </a:r>
          <a:r>
            <a:rPr lang="it-IT" sz="1500" b="1" kern="1200"/>
            <a:t>destinazione</a:t>
          </a:r>
          <a:r>
            <a:rPr lang="it-IT" sz="1500" kern="1200"/>
            <a:t> a specifici segmenti di domanda ﻿﻿ 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500" kern="1200"/>
            <a:t>l'</a:t>
          </a:r>
          <a:r>
            <a:rPr lang="it-IT" sz="1500" b="1" kern="1200"/>
            <a:t>identificazione</a:t>
          </a:r>
          <a:r>
            <a:rPr lang="it-IT" sz="1500" kern="1200"/>
            <a:t> univoca del prodotto;</a:t>
          </a:r>
          <a:endParaRPr lang="en-US" sz="1500" kern="1200"/>
        </a:p>
      </dsp:txBody>
      <dsp:txXfrm>
        <a:off x="5014620" y="2998"/>
        <a:ext cx="3089790" cy="1853874"/>
      </dsp:txXfrm>
    </dsp:sp>
    <dsp:sp modelId="{BA28B73B-2517-45AF-8E0D-92B50B9113F2}">
      <dsp:nvSpPr>
        <dsp:cNvPr id="0" name=""/>
        <dsp:cNvSpPr/>
      </dsp:nvSpPr>
      <dsp:spPr>
        <a:xfrm>
          <a:off x="1615851" y="2165852"/>
          <a:ext cx="3089790" cy="185387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﻿﻿   l'</a:t>
          </a:r>
          <a:r>
            <a:rPr lang="it-IT" sz="1900" b="1" kern="1200"/>
            <a:t>incremento</a:t>
          </a:r>
          <a:r>
            <a:rPr lang="it-IT" sz="1900" kern="1200"/>
            <a:t> della profondità percepita dell'assortimento;</a:t>
          </a:r>
          <a:endParaRPr lang="en-US" sz="1900" kern="1200"/>
        </a:p>
      </dsp:txBody>
      <dsp:txXfrm>
        <a:off x="1615851" y="2165852"/>
        <a:ext cx="3089790" cy="1853874"/>
      </dsp:txXfrm>
    </dsp:sp>
    <dsp:sp modelId="{40CCB27A-8049-41DD-A479-36BCC118B022}">
      <dsp:nvSpPr>
        <dsp:cNvPr id="0" name=""/>
        <dsp:cNvSpPr/>
      </dsp:nvSpPr>
      <dsp:spPr>
        <a:xfrm>
          <a:off x="5014620" y="2165852"/>
          <a:ext cx="3089790" cy="185387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/>
            <a:t>﻿﻿   la </a:t>
          </a:r>
          <a:r>
            <a:rPr lang="it-IT" sz="1900" b="1" kern="1200"/>
            <a:t>personalizzazione</a:t>
          </a:r>
          <a:r>
            <a:rPr lang="it-IT" sz="1900" kern="1200"/>
            <a:t> della denominazione del prodotto.</a:t>
          </a:r>
          <a:endParaRPr lang="en-US" sz="1900" kern="1200"/>
        </a:p>
      </dsp:txBody>
      <dsp:txXfrm>
        <a:off x="5014620" y="2165852"/>
        <a:ext cx="3089790" cy="18538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C7491B-0D50-45CA-94BD-BE02C30BFDD6}">
      <dsp:nvSpPr>
        <dsp:cNvPr id="0" name=""/>
        <dsp:cNvSpPr/>
      </dsp:nvSpPr>
      <dsp:spPr>
        <a:xfrm>
          <a:off x="77500" y="1378201"/>
          <a:ext cx="1266322" cy="126632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80EC53-CC53-4593-9082-0DA08B77DC4F}">
      <dsp:nvSpPr>
        <dsp:cNvPr id="0" name=""/>
        <dsp:cNvSpPr/>
      </dsp:nvSpPr>
      <dsp:spPr>
        <a:xfrm>
          <a:off x="343428" y="1644128"/>
          <a:ext cx="734467" cy="73446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5ADD9E-B3FD-4EC4-89CF-9176B3456B73}">
      <dsp:nvSpPr>
        <dsp:cNvPr id="0" name=""/>
        <dsp:cNvSpPr/>
      </dsp:nvSpPr>
      <dsp:spPr>
        <a:xfrm>
          <a:off x="1615178" y="1378201"/>
          <a:ext cx="2984904" cy="1266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1" kern="1200" dirty="0">
              <a:solidFill>
                <a:schemeClr val="accent1">
                  <a:lumMod val="75000"/>
                </a:schemeClr>
              </a:solidFill>
            </a:rPr>
            <a:t>Le marche garantite</a:t>
          </a:r>
          <a:endParaRPr lang="en-US" sz="27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1615178" y="1378201"/>
        <a:ext cx="2984904" cy="1266322"/>
      </dsp:txXfrm>
    </dsp:sp>
    <dsp:sp modelId="{9517908C-B74D-4977-AE57-344D439166FA}">
      <dsp:nvSpPr>
        <dsp:cNvPr id="0" name=""/>
        <dsp:cNvSpPr/>
      </dsp:nvSpPr>
      <dsp:spPr>
        <a:xfrm>
          <a:off x="5120179" y="1378201"/>
          <a:ext cx="1266322" cy="126632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F0E95F-F0EE-44CE-A34A-CED7AFBC7547}">
      <dsp:nvSpPr>
        <dsp:cNvPr id="0" name=""/>
        <dsp:cNvSpPr/>
      </dsp:nvSpPr>
      <dsp:spPr>
        <a:xfrm>
          <a:off x="5386107" y="1644128"/>
          <a:ext cx="734467" cy="73446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B9B78D-12F9-4252-95E5-90ADCBEEBB5D}">
      <dsp:nvSpPr>
        <dsp:cNvPr id="0" name=""/>
        <dsp:cNvSpPr/>
      </dsp:nvSpPr>
      <dsp:spPr>
        <a:xfrm>
          <a:off x="6657857" y="1378201"/>
          <a:ext cx="2984904" cy="1266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>
              <a:solidFill>
                <a:schemeClr val="accent3">
                  <a:lumMod val="75000"/>
                </a:schemeClr>
              </a:solidFill>
            </a:rPr>
            <a:t>Dopo quella delle sottomarche, la seconda opzione di compromesso, che si colloca invece più vicina alla house of brands, è quella delle marche garantite 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>
              <a:solidFill>
                <a:schemeClr val="accent3">
                  <a:lumMod val="75000"/>
                </a:schemeClr>
              </a:solidFill>
            </a:rPr>
            <a:t>(</a:t>
          </a:r>
          <a:r>
            <a:rPr lang="it-IT" sz="1900" kern="1200" dirty="0" err="1">
              <a:solidFill>
                <a:schemeClr val="accent3">
                  <a:lumMod val="75000"/>
                </a:schemeClr>
              </a:solidFill>
            </a:rPr>
            <a:t>endorsed</a:t>
          </a:r>
          <a:r>
            <a:rPr lang="it-IT" sz="1900" kern="1200" dirty="0">
              <a:solidFill>
                <a:schemeClr val="accent3">
                  <a:lumMod val="75000"/>
                </a:schemeClr>
              </a:solidFill>
            </a:rPr>
            <a:t> brand).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 </a:t>
          </a:r>
          <a:endParaRPr lang="it-IT" sz="1900" kern="1200" dirty="0">
            <a:solidFill>
              <a:schemeClr val="accent3">
                <a:lumMod val="75000"/>
              </a:schemeClr>
            </a:solidFill>
          </a:endParaRP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>
              <a:solidFill>
                <a:schemeClr val="accent3">
                  <a:lumMod val="75000"/>
                </a:schemeClr>
              </a:solidFill>
            </a:rPr>
            <a:t>In questo caso, il prodotto è identificato da un nome specifico, al quale però viene affiancata un'altra marca (corporate o company) che lo sostiene. 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>
              <a:solidFill>
                <a:schemeClr val="accent3">
                  <a:lumMod val="75000"/>
                </a:schemeClr>
              </a:solidFill>
            </a:rPr>
            <a:t>Il nuovo prodotto è autonomo, ma l'azienda intende mettere in evidenza che dietro di esso vi è una marca che lo garantisce.</a:t>
          </a:r>
          <a:endParaRPr lang="en-US" sz="1900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6657857" y="1378201"/>
        <a:ext cx="2984904" cy="1266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003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16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00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3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985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33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075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527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2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452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80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F03F0E-EA32-1511-9E7D-43007C2DD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6815138" cy="146304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chemeClr val="accent6"/>
                </a:solidFill>
                <a:latin typeface="Trebuchet MS" panose="020B0703020202090204" pitchFamily="34" charset="0"/>
              </a:rPr>
              <a:t>LEZIONE 11</a:t>
            </a:r>
            <a:br>
              <a:rPr lang="it-IT" sz="2800" b="1" dirty="0">
                <a:solidFill>
                  <a:schemeClr val="accent6"/>
                </a:solidFill>
                <a:latin typeface="Trebuchet MS" panose="020B0703020202090204" pitchFamily="34" charset="0"/>
              </a:rPr>
            </a:br>
            <a:br>
              <a:rPr lang="it-IT" sz="2800" b="1" dirty="0">
                <a:solidFill>
                  <a:schemeClr val="accent6">
                    <a:lumMod val="75000"/>
                  </a:schemeClr>
                </a:solidFill>
                <a:latin typeface="Trebuchet MS" panose="020B0703020202090204" pitchFamily="34" charset="0"/>
              </a:rPr>
            </a:br>
            <a:r>
              <a:rPr lang="it-IT" sz="2800" b="1" dirty="0">
                <a:solidFill>
                  <a:schemeClr val="accent6">
                    <a:lumMod val="75000"/>
                  </a:schemeClr>
                </a:solidFill>
                <a:latin typeface="Trebuchet MS" panose="020B0703020202090204" pitchFamily="34" charset="0"/>
              </a:rPr>
              <a:t>BRANDED HOUSE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64C1BAC-BE05-610F-AB38-2F4DEC0670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EF07F00-1517-223A-696E-5DE828542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2725" y="4624479"/>
            <a:ext cx="3978275" cy="2134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20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FFDD139-22E4-ECD1-E843-54FCA52845E8}"/>
              </a:ext>
            </a:extLst>
          </p:cNvPr>
          <p:cNvSpPr txBox="1"/>
          <p:nvPr/>
        </p:nvSpPr>
        <p:spPr>
          <a:xfrm>
            <a:off x="1024128" y="2286000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In primo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luogo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, vi è la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effectLst/>
              </a:rPr>
              <a:t>garanzia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effectLst/>
              </a:rPr>
              <a:t> forte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(strong endorsement), la quale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si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verifica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quando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la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marca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garante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è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resa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palese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da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una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soluzione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grafica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ben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visibile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.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Vi è poi la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effectLst/>
              </a:rPr>
              <a:t>garanzia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effectLst/>
              </a:rPr>
              <a:t>derivata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(linked name). In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questo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caso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, il parent brand non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appare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esplicitamente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in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abbinamento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alla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nuova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marca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, ma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fra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due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si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creano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assonanze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in termini di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identità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visiva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: per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esempio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tramite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un font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grafico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l'utilizzo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della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stessa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radice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del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nome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aziendale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o il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medesimo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colore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distintivo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della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confezione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.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dirty="0"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086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F750469-0486-CE78-3EFC-218E1E5FCFCD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FFFF"/>
                </a:solidFill>
                <a:effectLst/>
              </a:rPr>
              <a:t>Infine</a:t>
            </a:r>
            <a:r>
              <a:rPr lang="en-US" sz="2000" dirty="0">
                <a:solidFill>
                  <a:srgbClr val="FFFFFF"/>
                </a:solidFill>
                <a:effectLst/>
              </a:rPr>
              <a:t>, con la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garanzia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minimale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(taken endorser) il parent brand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appare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sulla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confezione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prodotto</a:t>
            </a:r>
            <a:r>
              <a:rPr lang="en-US" sz="2000" dirty="0">
                <a:solidFill>
                  <a:srgbClr val="FFFFFF"/>
                </a:solidFill>
                <a:effectLst/>
              </a:rPr>
              <a:t>, ma senza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particolare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evidenza</a:t>
            </a:r>
            <a:r>
              <a:rPr lang="en-US" sz="2000" dirty="0">
                <a:solidFill>
                  <a:srgbClr val="FFFFFF"/>
                </a:solidFill>
                <a:effectLst/>
              </a:rPr>
              <a:t>. </a:t>
            </a: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798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E62A25C-32C5-99E1-D826-228D9895AC2A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rgbClr val="FFFFFF"/>
                </a:solidFill>
                <a:effectLst/>
              </a:rPr>
              <a:t>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garanzia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minimale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tende</a:t>
            </a:r>
            <a:r>
              <a:rPr lang="en-US" sz="2000" dirty="0">
                <a:solidFill>
                  <a:srgbClr val="FFFFFF"/>
                </a:solidFill>
                <a:effectLst/>
              </a:rPr>
              <a:t> 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essere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più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efficace</a:t>
            </a:r>
            <a:r>
              <a:rPr lang="en-US" sz="2000" dirty="0">
                <a:solidFill>
                  <a:srgbClr val="FFFFFF"/>
                </a:solidFill>
                <a:effectLst/>
              </a:rPr>
              <a:t> se il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garante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  <a:effectLst/>
            </a:endParaRPr>
          </a:p>
          <a:p>
            <a:pPr marL="342900" indent="-34290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FF"/>
                </a:solidFill>
                <a:effectLst/>
              </a:rPr>
              <a:t>﻿﻿ è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già</a:t>
            </a:r>
            <a:r>
              <a:rPr lang="en-US" sz="2000" dirty="0">
                <a:solidFill>
                  <a:srgbClr val="FFFFFF"/>
                </a:solidFill>
                <a:effectLst/>
              </a:rPr>
              <a:t> molto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noto</a:t>
            </a:r>
            <a:r>
              <a:rPr lang="en-US" sz="2000" dirty="0">
                <a:solidFill>
                  <a:srgbClr val="FFFFFF"/>
                </a:solidFill>
                <a:effectLst/>
              </a:rPr>
              <a:t>;</a:t>
            </a:r>
          </a:p>
          <a:p>
            <a:pPr marL="342900" indent="-34290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FF"/>
                </a:solidFill>
                <a:effectLst/>
              </a:rPr>
              <a:t>﻿﻿ è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presentato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in modo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coerente</a:t>
            </a:r>
            <a:endParaRPr lang="en-US" sz="2000" dirty="0">
              <a:solidFill>
                <a:srgbClr val="FFFFFF"/>
              </a:solidFill>
              <a:effectLst/>
            </a:endParaRPr>
          </a:p>
          <a:p>
            <a:pPr marL="342900" indent="-34290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FF"/>
                </a:solidFill>
                <a:effectLst/>
              </a:rPr>
              <a:t>﻿﻿ dispone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una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metafora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visuale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dotata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un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esplicito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simbolico</a:t>
            </a:r>
            <a:r>
              <a:rPr lang="en-US" sz="2000" dirty="0">
                <a:solidFill>
                  <a:srgbClr val="FFFFFF"/>
                </a:solidFill>
                <a:effectLst/>
              </a:rPr>
              <a:t>;</a:t>
            </a:r>
          </a:p>
          <a:p>
            <a:pPr marL="342900" indent="-34290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FF"/>
                </a:solidFill>
                <a:effectLst/>
              </a:rPr>
              <a:t>﻿﻿ compare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su</a:t>
            </a:r>
            <a:r>
              <a:rPr lang="en-US" sz="2000" dirty="0">
                <a:solidFill>
                  <a:srgbClr val="FFFFFF"/>
                </a:solidFill>
                <a:effectLst/>
              </a:rPr>
              <a:t> un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grappolo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prodotti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godono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buona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reputazione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quindi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può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conterire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credibilità</a:t>
            </a:r>
            <a:r>
              <a:rPr lang="en-US" sz="2000" dirty="0">
                <a:solidFill>
                  <a:srgbClr val="FFFFFF"/>
                </a:solidFill>
                <a:effectLst/>
              </a:rPr>
              <a:t> per il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fatto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stesso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coprire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una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estesa</a:t>
            </a:r>
            <a:r>
              <a:rPr lang="en-US" sz="2000" dirty="0">
                <a:solidFill>
                  <a:srgbClr val="FFFFFF"/>
                </a:solidFill>
                <a:effectLst/>
              </a:rPr>
              <a:t> gamma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prodotti</a:t>
            </a:r>
            <a:r>
              <a:rPr lang="en-US" sz="20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64048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6D604C3-4E25-357E-318A-1798613F6872}"/>
              </a:ext>
            </a:extLst>
          </p:cNvPr>
          <p:cNvSpPr txBox="1"/>
          <p:nvPr/>
        </p:nvSpPr>
        <p:spPr>
          <a:xfrm>
            <a:off x="1085088" y="1524000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effectLst/>
              </a:rPr>
              <a:t>I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effectLst/>
              </a:rPr>
              <a:t>criteri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effectLst/>
              </a:rPr>
              <a:t> di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effectLst/>
              </a:rPr>
              <a:t>scelta</a:t>
            </a:r>
            <a:endParaRPr lang="en-US" sz="2300" b="1" dirty="0">
              <a:solidFill>
                <a:schemeClr val="accent1">
                  <a:lumMod val="75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E’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dunque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evidente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l'ampiezza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delle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opzioni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a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disposizione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dell'impresa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Al fine di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guidare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la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scelta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fra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di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esse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diversi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sono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I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principi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guida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300" dirty="0">
              <a:solidFill>
                <a:schemeClr val="accent1">
                  <a:lumMod val="75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effectLst/>
              </a:rPr>
              <a:t>In primo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effectLst/>
              </a:rPr>
              <a:t>luogo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, le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scelte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aziendali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dovrebbero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promuovere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la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sinergia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di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portafoglio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nel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senso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che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le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varie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marche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anche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quando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del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tutto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diverse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fra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loro,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dovrebbero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possedere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alcuni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punti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di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contatto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utili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per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rafforzare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la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visibilita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dell'impresa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potenzian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vicendevolmente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le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associazioni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mentali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al brand e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salvaguardando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le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economie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 di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effectLst/>
              </a:rPr>
              <a:t>costo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76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66D0B5A-7555-BF09-A9F3-7A07C7317A52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900" b="1">
                <a:solidFill>
                  <a:srgbClr val="FFFFFF"/>
                </a:solidFill>
                <a:effectLst/>
              </a:rPr>
              <a:t>In secondo luogo</a:t>
            </a:r>
            <a:r>
              <a:rPr lang="en-US" sz="1900">
                <a:solidFill>
                  <a:srgbClr val="FFFFFF"/>
                </a:solidFill>
                <a:effectLst/>
              </a:rPr>
              <a:t>, occorre sfruttare gli asset di marca, ossia cogliere tutte le opportunità di crescita di ogni brand in portafoglio, ponderando con estrema attenzione l'adozione di nuove marche.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90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900" b="1">
                <a:solidFill>
                  <a:srgbClr val="FFFFFF"/>
                </a:solidFill>
                <a:effectLst/>
              </a:rPr>
              <a:t>In terzo luogo</a:t>
            </a:r>
            <a:r>
              <a:rPr lang="en-US" sz="1900">
                <a:solidFill>
                  <a:srgbClr val="FFFFFF"/>
                </a:solidFill>
                <a:effectLst/>
              </a:rPr>
              <a:t>, è necessario progettare una composizione del portafoglio che sia in grado, nel contempo, di rassicurare i consumatori e i distributori mediante l'utilizzo di marche pre</a:t>
            </a:r>
            <a:r>
              <a:rPr lang="en-US" sz="1900">
                <a:solidFill>
                  <a:srgbClr val="FFFFFF"/>
                </a:solidFill>
              </a:rPr>
              <a:t>-</a:t>
            </a:r>
            <a:r>
              <a:rPr lang="en-US" sz="1900">
                <a:solidFill>
                  <a:srgbClr val="FFFFFF"/>
                </a:solidFill>
                <a:effectLst/>
              </a:rPr>
              <a:t>esistenti e dunque già affermate, ma anche di introdurre elementi innovativi, al fine di stimolare l'attenzione del consumatore (energia), di occupare uno spazio significativo nelle alternative di scelta considerate dagli individui (rilevanza) e di evidenziare le innovazioni introdotte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90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36746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D0CBDDB-27B1-C84E-B0A5-49A2BE003DD9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b="1">
                <a:solidFill>
                  <a:srgbClr val="FFFFFF"/>
                </a:solidFill>
                <a:effectLst/>
              </a:rPr>
              <a:t>In quarto luogo</a:t>
            </a:r>
            <a:r>
              <a:rPr lang="en-US" sz="2000">
                <a:solidFill>
                  <a:srgbClr val="FFFFFF"/>
                </a:solidFill>
                <a:effectLst/>
              </a:rPr>
              <a:t>, occorre sviluppare e consolidare marche forti, il che significa che ogni marca dovrebbe ottenere una quota-parte di investimenti dedicati al suo sviluppo nel tempo, quota non necessariamente correlata al contributo da essa direttamente fornito al fatturato aziendale.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>
                <a:solidFill>
                  <a:srgbClr val="FFFFFF"/>
                </a:solidFill>
                <a:effectLst/>
              </a:rPr>
              <a:t>Infine, ma non certo per importanza, </a:t>
            </a:r>
            <a:r>
              <a:rPr lang="en-US" sz="2000" b="1">
                <a:solidFill>
                  <a:srgbClr val="FFFFFF"/>
                </a:solidFill>
                <a:effectLst/>
              </a:rPr>
              <a:t>l'ultimo principio </a:t>
            </a:r>
            <a:r>
              <a:rPr lang="en-US" sz="2000">
                <a:solidFill>
                  <a:srgbClr val="FFFFFF"/>
                </a:solidFill>
                <a:effectLst/>
              </a:rPr>
              <a:t>indicato da Aaker raccomanda di ottenere la massima chiarezza nel portafoglio prodotti, in modo da ridurre la probabilità di generare confusione nella mente del consumatore.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21084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DB70DCB-BADB-213D-9EDE-600FE8ECE8AB}"/>
              </a:ext>
            </a:extLst>
          </p:cNvPr>
          <p:cNvSpPr txBox="1"/>
          <p:nvPr/>
        </p:nvSpPr>
        <p:spPr>
          <a:xfrm>
            <a:off x="1024128" y="1283524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 fontScale="85000" lnSpcReduction="2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900" b="1" dirty="0">
                <a:solidFill>
                  <a:schemeClr val="accent6">
                    <a:lumMod val="50000"/>
                  </a:schemeClr>
                </a:solidFill>
                <a:effectLst/>
              </a:rPr>
              <a:t>La branded house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4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Prevede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l'applicazione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un'unica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marca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,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normalmente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quella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corporate, a tutti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prodotti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offerti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dall'impresa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400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Poiché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la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marca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aziendale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, in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questo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caso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,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ricopre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ogni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prodotto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dell'impresa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,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essa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viene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anche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denominata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marca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ombrello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4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Si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tratta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un'opzione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adottata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con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frequenza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nel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caso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realtà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aziendali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che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dispongono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una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gamma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produttiva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non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particolarmente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ampia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e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focalizzata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su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una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o poche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categorie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merceologiche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400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Questo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si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verifica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sia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nel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caso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realtà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dimensione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medio-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piccola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,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sia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in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quello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imprese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grande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dimensione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62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D92EEDD-1270-61F2-D482-59820560B82F}"/>
              </a:ext>
            </a:extLst>
          </p:cNvPr>
          <p:cNvSpPr txBox="1"/>
          <p:nvPr/>
        </p:nvSpPr>
        <p:spPr>
          <a:xfrm>
            <a:off x="1024128" y="2286000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All'interno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dell'opzione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di branded house,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possono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delinearsi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due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soluzioni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: la branded house con </a:t>
            </a:r>
            <a:r>
              <a:rPr lang="en-US" sz="2100" dirty="0" err="1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identità</a:t>
            </a:r>
            <a:r>
              <a:rPr lang="en-US" sz="21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100" dirty="0" err="1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coincidenti</a:t>
            </a:r>
            <a:r>
              <a:rPr lang="en-US" sz="21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e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quella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con </a:t>
            </a:r>
            <a:r>
              <a:rPr lang="en-US" sz="2100" dirty="0" err="1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identità</a:t>
            </a:r>
            <a:r>
              <a:rPr lang="en-US" sz="21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diverse.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100" b="1" dirty="0">
                <a:solidFill>
                  <a:schemeClr val="accent6">
                    <a:lumMod val="50000"/>
                  </a:schemeClr>
                </a:solidFill>
                <a:effectLst/>
              </a:rPr>
              <a:t>Nel primo </a:t>
            </a:r>
            <a:r>
              <a:rPr lang="en-US" sz="2100" b="1" dirty="0" err="1">
                <a:solidFill>
                  <a:schemeClr val="accent6">
                    <a:lumMod val="50000"/>
                  </a:schemeClr>
                </a:solidFill>
                <a:effectLst/>
              </a:rPr>
              <a:t>caso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,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oltre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alla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coincidenza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del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nome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di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marca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e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dell'identità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visiva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fra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tutti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i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prodotti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dell'impresa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, vi è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anche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uniformità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nel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posizionamento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dell'intera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offerta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aziendale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100" b="1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100" b="1" dirty="0">
                <a:solidFill>
                  <a:schemeClr val="accent6">
                    <a:lumMod val="50000"/>
                  </a:schemeClr>
                </a:solidFill>
                <a:effectLst/>
              </a:rPr>
              <a:t>Nel secondo </a:t>
            </a:r>
            <a:r>
              <a:rPr lang="en-US" sz="2100" b="1" dirty="0" err="1">
                <a:solidFill>
                  <a:schemeClr val="accent6">
                    <a:lumMod val="50000"/>
                  </a:schemeClr>
                </a:solidFill>
                <a:effectLst/>
              </a:rPr>
              <a:t>caso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,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invece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, le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differenti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proposte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aziendali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,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pur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identificate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dalla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stessa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marca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,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sono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posizionate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 in modo </a:t>
            </a:r>
            <a:r>
              <a:rPr lang="en-US" sz="2100" dirty="0" err="1">
                <a:solidFill>
                  <a:schemeClr val="accent6">
                    <a:lumMod val="50000"/>
                  </a:schemeClr>
                </a:solidFill>
                <a:effectLst/>
              </a:rPr>
              <a:t>diverso</a:t>
            </a:r>
            <a:r>
              <a:rPr lang="en-US" sz="2100" dirty="0">
                <a:solidFill>
                  <a:schemeClr val="accent6">
                    <a:lumMod val="50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99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97A86C7-7A22-9217-FA73-6458CD5E563F}"/>
              </a:ext>
            </a:extLst>
          </p:cNvPr>
          <p:cNvSpPr txBox="1"/>
          <p:nvPr/>
        </p:nvSpPr>
        <p:spPr>
          <a:xfrm>
            <a:off x="1133059" y="1524000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900" b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n-US" sz="29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conservazione</a:t>
            </a:r>
            <a:r>
              <a:rPr lang="en-US" sz="2900" b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 brand name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ha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luogo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allorché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400" dirty="0">
              <a:solidFill>
                <a:schemeClr val="accent6">
                  <a:lumMod val="75000"/>
                </a:schemeClr>
              </a:solidFill>
              <a:effectLst/>
            </a:endParaRP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﻿﻿La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marca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è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stata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acquisita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per le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forti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associazioni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che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la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caratterizzano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e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che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si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perderebbero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in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caso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di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cambio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del brand name,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Vi è un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legame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di natura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emotiva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,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spesso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dovuto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connotazioni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storico-istituzionali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possedute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dalla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marca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acquistata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,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che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sarebbe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difficile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trasferire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a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una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marca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  <a:effectLst/>
              </a:rPr>
              <a:t>nuova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121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DEAE50B-B1E0-D477-8842-5815B3E6ED97}"/>
              </a:ext>
            </a:extLst>
          </p:cNvPr>
          <p:cNvSpPr txBox="1"/>
          <p:nvPr/>
        </p:nvSpPr>
        <p:spPr>
          <a:xfrm>
            <a:off x="4219802" y="751841"/>
            <a:ext cx="7006998" cy="3664393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600" dirty="0">
                <a:solidFill>
                  <a:schemeClr val="tx2"/>
                </a:solidFill>
                <a:effectLst/>
              </a:rPr>
              <a:t>La </a:t>
            </a:r>
            <a:r>
              <a:rPr lang="en-US" sz="2600" dirty="0" err="1">
                <a:solidFill>
                  <a:schemeClr val="tx2"/>
                </a:solidFill>
                <a:effectLst/>
              </a:rPr>
              <a:t>sottomarca</a:t>
            </a:r>
            <a:r>
              <a:rPr lang="en-US" sz="2600" dirty="0">
                <a:solidFill>
                  <a:schemeClr val="tx2"/>
                </a:solidFill>
                <a:effectLst/>
              </a:rPr>
              <a:t> </a:t>
            </a:r>
            <a:r>
              <a:rPr lang="en-US" sz="2600" dirty="0" err="1">
                <a:solidFill>
                  <a:schemeClr val="tx2"/>
                </a:solidFill>
                <a:effectLst/>
              </a:rPr>
              <a:t>può</a:t>
            </a:r>
            <a:r>
              <a:rPr lang="en-US" sz="2600" dirty="0">
                <a:solidFill>
                  <a:schemeClr val="tx2"/>
                </a:solidFill>
                <a:effectLst/>
              </a:rPr>
              <a:t> </a:t>
            </a:r>
            <a:r>
              <a:rPr lang="en-US" sz="2600" dirty="0" err="1">
                <a:solidFill>
                  <a:schemeClr val="tx2"/>
                </a:solidFill>
                <a:effectLst/>
              </a:rPr>
              <a:t>essere</a:t>
            </a:r>
            <a:r>
              <a:rPr lang="en-US" sz="2600" dirty="0">
                <a:solidFill>
                  <a:schemeClr val="tx2"/>
                </a:solidFill>
                <a:effectLst/>
              </a:rPr>
              <a:t> a </a:t>
            </a:r>
            <a:r>
              <a:rPr lang="en-US" sz="2600" dirty="0" err="1">
                <a:solidFill>
                  <a:schemeClr val="tx2"/>
                </a:solidFill>
                <a:effectLst/>
              </a:rPr>
              <a:t>ruolo</a:t>
            </a:r>
            <a:r>
              <a:rPr lang="en-US" sz="2600" dirty="0">
                <a:solidFill>
                  <a:schemeClr val="tx2"/>
                </a:solidFill>
                <a:effectLst/>
              </a:rPr>
              <a:t> </a:t>
            </a:r>
            <a:r>
              <a:rPr lang="en-US" sz="2600" dirty="0" err="1">
                <a:solidFill>
                  <a:schemeClr val="tx2"/>
                </a:solidFill>
                <a:effectLst/>
              </a:rPr>
              <a:t>guida</a:t>
            </a:r>
            <a:r>
              <a:rPr lang="en-US" sz="2600" dirty="0">
                <a:solidFill>
                  <a:schemeClr val="tx2"/>
                </a:solidFill>
                <a:effectLst/>
              </a:rPr>
              <a:t> </a:t>
            </a:r>
            <a:r>
              <a:rPr lang="en-US" sz="2600" b="1" dirty="0">
                <a:solidFill>
                  <a:schemeClr val="tx2"/>
                </a:solidFill>
                <a:effectLst/>
              </a:rPr>
              <a:t>centrale</a:t>
            </a:r>
            <a:r>
              <a:rPr lang="en-US" sz="2600" dirty="0">
                <a:solidFill>
                  <a:schemeClr val="tx2"/>
                </a:solidFill>
                <a:effectLst/>
              </a:rPr>
              <a:t> o a </a:t>
            </a:r>
            <a:r>
              <a:rPr lang="en-US" sz="2600" dirty="0" err="1">
                <a:solidFill>
                  <a:schemeClr val="tx2"/>
                </a:solidFill>
                <a:effectLst/>
              </a:rPr>
              <a:t>ruolo</a:t>
            </a:r>
            <a:r>
              <a:rPr lang="en-US" sz="2600" dirty="0">
                <a:solidFill>
                  <a:schemeClr val="tx2"/>
                </a:solidFill>
                <a:effectLst/>
              </a:rPr>
              <a:t> </a:t>
            </a:r>
            <a:r>
              <a:rPr lang="en-US" sz="2600" dirty="0" err="1">
                <a:solidFill>
                  <a:schemeClr val="tx2"/>
                </a:solidFill>
                <a:effectLst/>
              </a:rPr>
              <a:t>guida</a:t>
            </a:r>
            <a:r>
              <a:rPr lang="en-US" sz="2600" dirty="0">
                <a:solidFill>
                  <a:schemeClr val="tx2"/>
                </a:solidFill>
                <a:effectLst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effectLst/>
              </a:rPr>
              <a:t>condiviso</a:t>
            </a:r>
            <a:r>
              <a:rPr lang="en-US" sz="2600" dirty="0">
                <a:solidFill>
                  <a:schemeClr val="tx2"/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900" b="1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900" b="1" dirty="0">
                <a:solidFill>
                  <a:srgbClr val="FFFFFF"/>
                </a:solidFill>
                <a:effectLst/>
              </a:rPr>
              <a:t>La prima </a:t>
            </a:r>
            <a:r>
              <a:rPr lang="en-US" sz="1900" b="1" dirty="0" err="1">
                <a:solidFill>
                  <a:srgbClr val="FFFFFF"/>
                </a:solidFill>
                <a:effectLst/>
              </a:rPr>
              <a:t>soluzione</a:t>
            </a:r>
            <a:r>
              <a:rPr lang="en-US" sz="19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verifica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quando</a:t>
            </a:r>
            <a:r>
              <a:rPr lang="en-US" sz="1900" dirty="0">
                <a:solidFill>
                  <a:srgbClr val="FFFFFF"/>
                </a:solidFill>
                <a:effectLst/>
              </a:rPr>
              <a:t> il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nome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attribuito</a:t>
            </a:r>
            <a:r>
              <a:rPr lang="en-US" sz="1900" dirty="0">
                <a:solidFill>
                  <a:srgbClr val="FFFFFF"/>
                </a:solidFill>
                <a:effectLst/>
              </a:rPr>
              <a:t> al nuovo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prodotto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deriva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dalla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principale</a:t>
            </a:r>
            <a:r>
              <a:rPr lang="en-US" sz="1900" dirty="0">
                <a:solidFill>
                  <a:srgbClr val="FFFFFF"/>
                </a:solidFill>
                <a:effectLst/>
              </a:rPr>
              <a:t>, a cui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viene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applicato</a:t>
            </a:r>
            <a:r>
              <a:rPr lang="en-US" sz="1900" dirty="0">
                <a:solidFill>
                  <a:srgbClr val="FFFFFF"/>
                </a:solidFill>
                <a:effectLst/>
              </a:rPr>
              <a:t> un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prefisso</a:t>
            </a:r>
            <a:r>
              <a:rPr lang="en-US" sz="1900" dirty="0">
                <a:solidFill>
                  <a:srgbClr val="FFFFFF"/>
                </a:solidFill>
                <a:effectLst/>
              </a:rPr>
              <a:t> o un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suffisso</a:t>
            </a:r>
            <a:r>
              <a:rPr lang="en-US" sz="1900" dirty="0">
                <a:solidFill>
                  <a:srgbClr val="FFFFFF"/>
                </a:solidFill>
                <a:effectLst/>
              </a:rPr>
              <a:t> al fine di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ottenere</a:t>
            </a:r>
            <a:r>
              <a:rPr lang="en-US" sz="1900" dirty="0">
                <a:solidFill>
                  <a:srgbClr val="FFFFFF"/>
                </a:solidFill>
                <a:effectLst/>
              </a:rPr>
              <a:t> un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nome</a:t>
            </a:r>
            <a:r>
              <a:rPr lang="en-US" sz="1900" dirty="0">
                <a:solidFill>
                  <a:srgbClr val="FFFFFF"/>
                </a:solidFill>
                <a:effectLst/>
              </a:rPr>
              <a:t> nuovo ma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nel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contempo</a:t>
            </a:r>
            <a:r>
              <a:rPr lang="en-US" sz="1900" dirty="0">
                <a:solidFill>
                  <a:srgbClr val="FFFFFF"/>
                </a:solidFill>
                <a:effectLst/>
              </a:rPr>
              <a:t> in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grado</a:t>
            </a:r>
            <a:r>
              <a:rPr lang="en-US" sz="1900" dirty="0">
                <a:solidFill>
                  <a:srgbClr val="FFFFFF"/>
                </a:solidFill>
                <a:effectLst/>
              </a:rPr>
              <a:t> di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evocare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quello</a:t>
            </a:r>
            <a:r>
              <a:rPr lang="en-US" sz="1900" dirty="0">
                <a:solidFill>
                  <a:srgbClr val="FFFFFF"/>
                </a:solidFill>
                <a:effectLst/>
              </a:rPr>
              <a:t> pre-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esistente</a:t>
            </a:r>
            <a:r>
              <a:rPr lang="en-US" sz="1900" dirty="0">
                <a:solidFill>
                  <a:srgbClr val="FFFFFF"/>
                </a:solidFill>
                <a:effectLst/>
              </a:rPr>
              <a:t>. È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definita</a:t>
            </a:r>
            <a:r>
              <a:rPr lang="en-US" sz="1900" dirty="0">
                <a:solidFill>
                  <a:srgbClr val="FFFFFF"/>
                </a:solidFill>
                <a:effectLst/>
              </a:rPr>
              <a:t> a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ruolo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guida</a:t>
            </a:r>
            <a:r>
              <a:rPr lang="en-US" sz="1900" dirty="0">
                <a:solidFill>
                  <a:srgbClr val="FFFFFF"/>
                </a:solidFill>
                <a:effectLst/>
              </a:rPr>
              <a:t> centrale in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quanto</a:t>
            </a:r>
            <a:r>
              <a:rPr lang="en-US" sz="1900" dirty="0">
                <a:solidFill>
                  <a:srgbClr val="FFFFFF"/>
                </a:solidFill>
                <a:effectLst/>
              </a:rPr>
              <a:t> il master brand,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funge</a:t>
            </a:r>
            <a:r>
              <a:rPr lang="en-US" sz="1900" dirty="0">
                <a:solidFill>
                  <a:srgbClr val="FFFFFF"/>
                </a:solidFill>
                <a:effectLst/>
              </a:rPr>
              <a:t> da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radice</a:t>
            </a:r>
            <a:r>
              <a:rPr lang="en-US" sz="1900" dirty="0">
                <a:solidFill>
                  <a:srgbClr val="FFFFFF"/>
                </a:solidFill>
                <a:effectLst/>
              </a:rPr>
              <a:t>,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costituisce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l'elemento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fondante</a:t>
            </a:r>
            <a:r>
              <a:rPr lang="en-US" sz="1900" dirty="0">
                <a:solidFill>
                  <a:srgbClr val="FFFFFF"/>
                </a:solidFill>
                <a:effectLst/>
              </a:rPr>
              <a:t> del nuovo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nome</a:t>
            </a:r>
            <a:r>
              <a:rPr lang="en-US" sz="1900" dirty="0">
                <a:solidFill>
                  <a:srgbClr val="FFFFFF"/>
                </a:solidFill>
                <a:effectLst/>
              </a:rPr>
              <a:t>,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quello</a:t>
            </a:r>
            <a:r>
              <a:rPr lang="en-US" sz="1900" dirty="0">
                <a:solidFill>
                  <a:srgbClr val="FFFFFF"/>
                </a:solidFill>
                <a:effectLst/>
              </a:rPr>
              <a:t> da cui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ritiene</a:t>
            </a:r>
            <a:r>
              <a:rPr lang="en-US" sz="1900" dirty="0">
                <a:solidFill>
                  <a:srgbClr val="FFFFFF"/>
                </a:solidFill>
                <a:effectLst/>
              </a:rPr>
              <a:t> di non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poter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prescindere</a:t>
            </a:r>
            <a:r>
              <a:rPr lang="en-US" sz="1900" dirty="0">
                <a:solidFill>
                  <a:srgbClr val="FFFFFF"/>
                </a:solidFill>
                <a:effectLst/>
              </a:rPr>
              <a:t>,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tant'è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anche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figurativamente</a:t>
            </a:r>
            <a:r>
              <a:rPr lang="en-US" sz="1900" dirty="0">
                <a:solidFill>
                  <a:srgbClr val="FFFFFF"/>
                </a:solidFill>
                <a:effectLst/>
              </a:rPr>
              <a:t> il master brand precede il sub-brand e/o è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rappresentato</a:t>
            </a:r>
            <a:r>
              <a:rPr lang="en-US" sz="1900" dirty="0">
                <a:solidFill>
                  <a:srgbClr val="FFFFFF"/>
                </a:solidFill>
                <a:effectLst/>
              </a:rPr>
              <a:t> con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maggior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visibilità</a:t>
            </a:r>
            <a:r>
              <a:rPr lang="en-US" sz="19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900" dirty="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49906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6783495-A800-D2D1-4A3C-F2930808E9D9}"/>
              </a:ext>
            </a:extLst>
          </p:cNvPr>
          <p:cNvSpPr txBox="1"/>
          <p:nvPr/>
        </p:nvSpPr>
        <p:spPr>
          <a:xfrm>
            <a:off x="1024128" y="2286000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Con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b="1" dirty="0">
                <a:solidFill>
                  <a:schemeClr val="bg2">
                    <a:lumMod val="50000"/>
                  </a:schemeClr>
                </a:solidFill>
                <a:effectLst/>
              </a:rPr>
              <a:t>sub-brand a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ruolo</a:t>
            </a:r>
            <a:r>
              <a:rPr lang="en-US" sz="2300" b="1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guida</a:t>
            </a:r>
            <a:r>
              <a:rPr lang="en-US" sz="2300" b="1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b="1" dirty="0" err="1">
                <a:solidFill>
                  <a:schemeClr val="bg2">
                    <a:lumMod val="50000"/>
                  </a:schemeClr>
                </a:solidFill>
                <a:effectLst/>
              </a:rPr>
              <a:t>condiviso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,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marca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e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sottomarca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esercitano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un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ruolo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più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equilibrato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sul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processo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di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scelta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del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cliente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e la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distinzione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fra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marca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principale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ed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elementi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aggiunti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viene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ad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attenuarsi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,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favorendo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una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qual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certa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autonomia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del sub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</a:rPr>
              <a:t>-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brand rispetto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alla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marca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  <a:effectLst/>
              </a:rPr>
              <a:t> </a:t>
            </a:r>
            <a:r>
              <a:rPr lang="en-US" sz="2300" dirty="0" err="1">
                <a:solidFill>
                  <a:schemeClr val="bg2">
                    <a:lumMod val="50000"/>
                  </a:schemeClr>
                </a:solidFill>
                <a:effectLst/>
              </a:rPr>
              <a:t>principale</a:t>
            </a:r>
            <a:r>
              <a:rPr lang="en-US" sz="2300" dirty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en-US" sz="23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17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953FD7-F17A-4D8D-8237-93E8D5671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asellaDiTesto 1">
            <a:extLst>
              <a:ext uri="{FF2B5EF4-FFF2-40B4-BE49-F238E27FC236}">
                <a16:creationId xmlns:a16="http://schemas.microsoft.com/office/drawing/2014/main" id="{ABE8C83E-C5F3-D8E9-315E-8F201023E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7652284"/>
              </p:ext>
            </p:extLst>
          </p:nvPr>
        </p:nvGraphicFramePr>
        <p:xfrm>
          <a:off x="993458" y="112776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5870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953FD7-F17A-4D8D-8237-93E8D5671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asellaDiTesto 1">
            <a:extLst>
              <a:ext uri="{FF2B5EF4-FFF2-40B4-BE49-F238E27FC236}">
                <a16:creationId xmlns:a16="http://schemas.microsoft.com/office/drawing/2014/main" id="{4392BE4E-0B0B-5AB5-B468-7572E294CA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4924404"/>
              </p:ext>
            </p:extLst>
          </p:nvPr>
        </p:nvGraphicFramePr>
        <p:xfrm>
          <a:off x="1235869" y="1283524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1021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F0B6CA4-CEBF-3929-8BEE-690724630A97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>
                <a:solidFill>
                  <a:srgbClr val="FFFFFF"/>
                </a:solidFill>
                <a:effectLst/>
              </a:rPr>
              <a:t>Questa soluzione persegue dunque l'obiettivo di conferire al prodotto una propria denominazione, mantenendo la marca corporate quale elemento che, in modo più o meno visibile, funge da garante (endorser) per il nuovo prodotto, ma il legame è meno forte rispetto a quello che si realizza con i sub-brand.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>
                <a:solidFill>
                  <a:srgbClr val="FFFFFF"/>
                </a:solidFill>
                <a:effectLst/>
              </a:rPr>
              <a:t>La garanzia può esplicarsi secondo </a:t>
            </a:r>
            <a:r>
              <a:rPr lang="en-US" sz="2000" b="1">
                <a:solidFill>
                  <a:srgbClr val="FFFFFF"/>
                </a:solidFill>
                <a:effectLst/>
              </a:rPr>
              <a:t>tre</a:t>
            </a:r>
            <a:r>
              <a:rPr lang="en-US" sz="2000">
                <a:solidFill>
                  <a:srgbClr val="FFFFFF"/>
                </a:solidFill>
                <a:effectLst/>
              </a:rPr>
              <a:t> diverse modalità, con un ruolo progressivamente meno impegnativo per il parent brand.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8871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Blu verd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{CD46270D-758E-B641-8D33-F0388FBDA082}tf10001061</Template>
  <TotalTime>252</TotalTime>
  <Words>1080</Words>
  <Application>Microsoft Office PowerPoint</Application>
  <PresentationFormat>Widescreen</PresentationFormat>
  <Paragraphs>57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Trebuchet MS</vt:lpstr>
      <vt:lpstr>Tw Cen MT</vt:lpstr>
      <vt:lpstr>Tw Cen MT Condensed</vt:lpstr>
      <vt:lpstr>Wingdings</vt:lpstr>
      <vt:lpstr>Wingdings 3</vt:lpstr>
      <vt:lpstr>Integrale</vt:lpstr>
      <vt:lpstr>LEZIONE 11  BRANDED HOUSE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GIANFRANCO SKOWRONEK</dc:creator>
  <cp:lastModifiedBy>Rossana Piccolo</cp:lastModifiedBy>
  <cp:revision>14</cp:revision>
  <dcterms:created xsi:type="dcterms:W3CDTF">2023-04-21T19:04:09Z</dcterms:created>
  <dcterms:modified xsi:type="dcterms:W3CDTF">2023-05-18T21:17:14Z</dcterms:modified>
</cp:coreProperties>
</file>