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335" r:id="rId2"/>
    <p:sldId id="348" r:id="rId3"/>
    <p:sldId id="384" r:id="rId4"/>
    <p:sldId id="385" r:id="rId5"/>
    <p:sldId id="375" r:id="rId6"/>
    <p:sldId id="386" r:id="rId7"/>
    <p:sldId id="392" r:id="rId8"/>
    <p:sldId id="393" r:id="rId9"/>
    <p:sldId id="394" r:id="rId10"/>
    <p:sldId id="395" r:id="rId1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781"/>
  </p:normalViewPr>
  <p:slideViewPr>
    <p:cSldViewPr snapToGrid="0">
      <p:cViewPr varScale="1">
        <p:scale>
          <a:sx n="111" d="100"/>
          <a:sy n="111" d="100"/>
        </p:scale>
        <p:origin x="63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24/03/26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81931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457865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71789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9895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982072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3455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785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03431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2024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24/03/26</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24/03/26</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24/03/26</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24 marzo 2026</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24/03/26</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24/03/26</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24/03/26</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24/03/26</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24/03/26</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24/03/26</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24/03/26</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24/03/26</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24/03/26</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Evoluzione storica dei diritti umani</a:t>
            </a:r>
            <a:r>
              <a:rPr lang="it-IT" sz="5800" b="1" dirty="0"/>
              <a:t>
</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719973"/>
            <a:ext cx="10515600" cy="4831298"/>
          </a:xfrm>
        </p:spPr>
        <p:txBody>
          <a:bodyPr vert="horz" lIns="91440" tIns="45720" rIns="91440" bIns="45720" rtlCol="0">
            <a:normAutofit lnSpcReduction="10000"/>
          </a:bodyPr>
          <a:lstStyle/>
          <a:p>
            <a:pPr marL="0" indent="0" algn="just">
              <a:buNone/>
            </a:pPr>
            <a:r>
              <a:rPr lang="it-IT" sz="2400" dirty="0"/>
              <a:t>La Polonia conviene che le disposizioni degli articoli precedenti […] costituiscono </a:t>
            </a:r>
            <a:r>
              <a:rPr lang="it-IT" sz="2400" b="1" dirty="0"/>
              <a:t>obblighi di rilevanza internazionale e saranno poste sotto la garanzia della Società delle Nazioni</a:t>
            </a:r>
            <a:r>
              <a:rPr lang="it-IT" sz="2400" dirty="0"/>
              <a:t>. Esse non potranno essere modificate senza l'assenso della maggioranza del Consiglio della Società delle Nazioni. […]
La Polonia conviene che ogni membro del Consiglio della Società delle Nazioni avrà il diritto di portare all'attenzione del Consiglio qualsiasi infrazione, o qualsiasi pericolo di infrazione, di uno qualsiasi di questi obblighi, e che il Consiglio potrà quindi prendere le misure e dare le istruzioni che riterrà opportune ed efficaci </a:t>
            </a:r>
            <a:r>
              <a:rPr lang="it-IT" sz="2400"/>
              <a:t>nelle circostanze.</a:t>
            </a:r>
            <a:r>
              <a:rPr lang="it-IT" sz="2400" dirty="0"/>
              <a:t>
La Polonia conviene inoltre che qualsiasi divergenza di opinioni su questioni di diritto o di fatto derivanti da questi articoli […] sarà considerata una controversia di carattere internazionale […]. </a:t>
            </a:r>
            <a:r>
              <a:rPr lang="it-IT" sz="2400" b="1" dirty="0"/>
              <a:t>Il Governo polacco acconsente che qualsiasi controversia di questo tipo, se l’altra parte lo richiede, sia deferita alla Corte permanente di giustizia internazionale</a:t>
            </a:r>
            <a:r>
              <a:rPr lang="it-IT" sz="2400" dirty="0"/>
              <a:t>. La decisione della Corte Permanente sarà definitiva e avrà la stessa forza ed effetto di un lodo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323439"/>
          </a:xfrm>
          <a:prstGeom prst="rect">
            <a:avLst/>
          </a:prstGeom>
          <a:noFill/>
        </p:spPr>
        <p:txBody>
          <a:bodyPr wrap="square">
            <a:spAutoFit/>
          </a:bodyPr>
          <a:lstStyle/>
          <a:p>
            <a:pPr algn="ctr">
              <a:defRPr/>
            </a:pPr>
            <a:r>
              <a:rPr lang="it-IT" sz="4000" dirty="0"/>
              <a:t>Trattato di pace con la Polonia</a:t>
            </a:r>
          </a:p>
          <a:p>
            <a:pPr algn="ctr">
              <a:defRPr/>
            </a:pPr>
            <a:r>
              <a:rPr lang="it-IT" sz="4000" dirty="0"/>
              <a:t>Articolo 12</a:t>
            </a:r>
          </a:p>
        </p:txBody>
      </p:sp>
    </p:spTree>
    <p:extLst>
      <p:ext uri="{BB962C8B-B14F-4D97-AF65-F5344CB8AC3E}">
        <p14:creationId xmlns:p14="http://schemas.microsoft.com/office/powerpoint/2010/main" val="3473238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77500" lnSpcReduction="20000"/>
          </a:bodyPr>
          <a:lstStyle/>
          <a:p>
            <a:pPr marL="742950" indent="-742950" algn="just">
              <a:buFont typeface="+mj-lt"/>
              <a:buAutoNum type="arabicPeriod"/>
            </a:pPr>
            <a:endParaRPr lang="en-US" sz="3400" dirty="0"/>
          </a:p>
          <a:p>
            <a:pPr marL="0" indent="0" algn="just">
              <a:buNone/>
            </a:pPr>
            <a:r>
              <a:rPr lang="it-IT" sz="4400" dirty="0"/>
              <a:t>Consideriamo verità evidenti per sé stesse che tutti gli uomini sono creati uguali; che sono stati dotati dal loro Creatore di taluni diritti inalienabili; che, fra questi diritti, vi sono la vita, la libertà e il perseguimento del benessere. Che per garantire questi diritti, vengono istituiti fra gli uomini dei governi che derivano dal consenso dei governati il loro giusto potere. Che ogni qualvolta una forma di governo diviene antagonistica al conseguimento di questi scopi, il popolo ha diritto di modificarla e abolirla, e di creare un governo nuovo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algn="ctr">
              <a:defRPr/>
            </a:pPr>
            <a:r>
              <a:rPr lang="it-IT" sz="4000" dirty="0"/>
              <a:t>Dichiarazione d’indipendenza degli Stati Uniti d’America (4 luglio 1776)</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9484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719973"/>
            <a:ext cx="10515600" cy="4831298"/>
          </a:xfrm>
        </p:spPr>
        <p:txBody>
          <a:bodyPr vert="horz" lIns="91440" tIns="45720" rIns="91440" bIns="45720" rtlCol="0">
            <a:normAutofit fontScale="32500" lnSpcReduction="20000"/>
          </a:bodyPr>
          <a:lstStyle/>
          <a:p>
            <a:pPr marL="742950" indent="-742950" algn="ctr">
              <a:buFont typeface="+mj-lt"/>
              <a:buAutoNum type="arabicPeriod"/>
            </a:pPr>
            <a:endParaRPr lang="en-US" sz="3400" dirty="0"/>
          </a:p>
          <a:p>
            <a:pPr marL="0" indent="0" algn="ctr">
              <a:buNone/>
            </a:pPr>
            <a:r>
              <a:rPr lang="it-IT" sz="8600" dirty="0"/>
              <a:t>Articolo 1</a:t>
            </a:r>
          </a:p>
          <a:p>
            <a:pPr marL="0" indent="0" algn="ctr">
              <a:buNone/>
            </a:pPr>
            <a:r>
              <a:rPr lang="it-IT" sz="8600" i="1" dirty="0"/>
              <a:t>Lo scopo della società è la felicità comune. Il Governo è istituito per garantire all’uomo il godimento dei suoi diritti naturali e imprescrittibili</a:t>
            </a:r>
          </a:p>
          <a:p>
            <a:pPr marL="0" indent="0" algn="ctr">
              <a:buNone/>
            </a:pPr>
            <a:r>
              <a:rPr lang="it-IT" sz="8600" dirty="0"/>
              <a:t>Articolo 2</a:t>
            </a:r>
          </a:p>
          <a:p>
            <a:pPr marL="0" indent="0" algn="ctr">
              <a:buNone/>
            </a:pPr>
            <a:r>
              <a:rPr lang="it-IT" sz="8600" i="1" dirty="0"/>
              <a:t>Questi diritti sono l’uguaglianza, la libertà, la sicurezza, la proprietà.</a:t>
            </a:r>
          </a:p>
          <a:p>
            <a:pPr marL="0" indent="0" algn="ctr">
              <a:buNone/>
            </a:pPr>
            <a:r>
              <a:rPr lang="it-IT" sz="8600" dirty="0"/>
              <a:t>Articolo 3</a:t>
            </a:r>
          </a:p>
          <a:p>
            <a:pPr marL="0" indent="0" algn="ctr">
              <a:buNone/>
            </a:pPr>
            <a:r>
              <a:rPr lang="it-IT" sz="8600" i="1" dirty="0"/>
              <a:t>Tutti gli uomini sono uguali per natura e davanti alla Legge.</a:t>
            </a:r>
          </a:p>
          <a:p>
            <a:pPr marL="0" indent="0" algn="ctr">
              <a:buNone/>
            </a:pPr>
            <a:r>
              <a:rPr lang="it-IT" sz="8600" dirty="0"/>
              <a:t>Articolo 7</a:t>
            </a:r>
          </a:p>
          <a:p>
            <a:pPr marL="0" indent="0" algn="ctr">
              <a:buNone/>
            </a:pPr>
            <a:r>
              <a:rPr lang="it-IT" sz="8600" i="1" dirty="0"/>
              <a:t>Il diritto di manifestare il proprio pensiero e le proprie opinioni, sia con la stampa sia in tutt’altra maniera, il diritto di riunirsi in assemblea pacificamente, il libero esercizio dei culti, non possono essere interdetti.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323439"/>
          </a:xfrm>
          <a:prstGeom prst="rect">
            <a:avLst/>
          </a:prstGeom>
          <a:noFill/>
        </p:spPr>
        <p:txBody>
          <a:bodyPr wrap="square">
            <a:spAutoFit/>
          </a:bodyPr>
          <a:lstStyle/>
          <a:p>
            <a:pPr algn="ctr">
              <a:defRPr/>
            </a:pPr>
            <a:r>
              <a:rPr lang="it-IT" sz="4000" dirty="0"/>
              <a:t>Dichiarazione dei diritti dell’uomo e del cittadino (26 agosto 1789)</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97262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555710" y="1719973"/>
            <a:ext cx="11231478" cy="4831298"/>
          </a:xfrm>
        </p:spPr>
        <p:txBody>
          <a:bodyPr vert="horz" lIns="91440" tIns="45720" rIns="91440" bIns="45720" rtlCol="0">
            <a:normAutofit fontScale="25000" lnSpcReduction="20000"/>
          </a:bodyPr>
          <a:lstStyle/>
          <a:p>
            <a:pPr marL="742950" indent="-742950" algn="ctr">
              <a:buFont typeface="+mj-lt"/>
              <a:buAutoNum type="arabicPeriod"/>
            </a:pPr>
            <a:endParaRPr lang="en-US" sz="3400" dirty="0"/>
          </a:p>
          <a:p>
            <a:pPr marL="0" indent="0" algn="ctr">
              <a:buNone/>
            </a:pPr>
            <a:r>
              <a:rPr lang="it-IT" sz="10400" dirty="0"/>
              <a:t>Articolo 1</a:t>
            </a:r>
          </a:p>
          <a:p>
            <a:pPr marL="0" indent="0" algn="ctr">
              <a:buNone/>
            </a:pPr>
            <a:r>
              <a:rPr lang="it-IT" sz="10400" i="1" dirty="0"/>
              <a:t>La Donna nasce libera e ha gli stessi diritti dell’uomo. Le distinzioni sociali non possono essere fondate che sull'interesse comune.</a:t>
            </a:r>
          </a:p>
          <a:p>
            <a:pPr marL="0" indent="0" algn="ctr">
              <a:buNone/>
            </a:pPr>
            <a:r>
              <a:rPr lang="it-IT" sz="10400" dirty="0"/>
              <a:t>Articolo 10</a:t>
            </a:r>
          </a:p>
          <a:p>
            <a:pPr marL="0" indent="0" algn="ctr">
              <a:buNone/>
            </a:pPr>
            <a:r>
              <a:rPr lang="it-IT" sz="10400" i="1" dirty="0"/>
              <a:t>Nessuno deve essere molestato per le sue opinioni anche di principio, la donna ha il diritto di salire sul patibolo, essa deve avere pure quello di salire sul podio sempre che le sue manifestazioni non turbino l'ordine pubblico stabilito dalla Legge.</a:t>
            </a:r>
          </a:p>
          <a:p>
            <a:pPr marL="0" indent="0" algn="ctr">
              <a:buNone/>
            </a:pPr>
            <a:r>
              <a:rPr lang="it-IT" sz="10400" dirty="0"/>
              <a:t>Articolo 11</a:t>
            </a:r>
          </a:p>
          <a:p>
            <a:pPr marL="0" indent="0" algn="ctr">
              <a:buNone/>
            </a:pPr>
            <a:r>
              <a:rPr lang="it-IT" sz="10400" i="1" dirty="0"/>
              <a:t>La libera comunicazione dei pensieri e delle opinioni è uno dei diritti più preziosi della donna poiché queste libertà assicura la legittimità dei padri verso i figli. Ogni cittadino può dunque dire liberamente, io sono la madre di un figlio vostro, senza che un pregiudizio barbaro la forzi a nascondere la verità salvo a rispondere dell'abuso di questa libertà dei casi stabiliti dalla Legge.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323439"/>
          </a:xfrm>
          <a:prstGeom prst="rect">
            <a:avLst/>
          </a:prstGeom>
          <a:noFill/>
        </p:spPr>
        <p:txBody>
          <a:bodyPr wrap="square">
            <a:spAutoFit/>
          </a:bodyPr>
          <a:lstStyle/>
          <a:p>
            <a:pPr algn="ctr">
              <a:defRPr/>
            </a:pPr>
            <a:r>
              <a:rPr lang="it-IT" sz="4000" dirty="0"/>
              <a:t>Dichiarazione dei diritti della donna e della cittadina (Olympe de Gouges, 1791)</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21537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942975"/>
            <a:ext cx="10515600" cy="5233988"/>
          </a:xfrm>
        </p:spPr>
        <p:txBody>
          <a:bodyPr vert="horz" lIns="91440" tIns="45720" rIns="91440" bIns="45720" rtlCol="0">
            <a:normAutofit/>
          </a:bodyPr>
          <a:lstStyle/>
          <a:p>
            <a:pPr marL="0" indent="0" algn="just">
              <a:buNone/>
            </a:pPr>
            <a:r>
              <a:rPr lang="en-US" sz="3400" dirty="0"/>
              <a:t>
</a:t>
            </a:r>
          </a:p>
          <a:p>
            <a:pPr marL="0" indent="0" algn="ctr">
              <a:buNone/>
            </a:pPr>
            <a:r>
              <a:rPr lang="it-IT" sz="4400" b="1" i="1" dirty="0"/>
              <a:t>diritti civili e politici</a:t>
            </a:r>
          </a:p>
          <a:p>
            <a:pPr marL="0" indent="0" algn="ctr">
              <a:buNone/>
            </a:pPr>
            <a:r>
              <a:rPr lang="it-IT" sz="4400" i="1" dirty="0"/>
              <a:t>vs</a:t>
            </a:r>
          </a:p>
          <a:p>
            <a:pPr marL="0" indent="0" algn="ctr">
              <a:buNone/>
            </a:pPr>
            <a:r>
              <a:rPr lang="it-IT" sz="4400" b="1" i="1" dirty="0"/>
              <a:t>diritti economici e sociali</a:t>
            </a:r>
            <a:r>
              <a:rPr lang="en-US" sz="3400" dirty="0"/>
              <a:t>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49420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114426"/>
            <a:ext cx="10515600" cy="5062538"/>
          </a:xfrm>
        </p:spPr>
        <p:txBody>
          <a:bodyPr vert="horz" lIns="91440" tIns="45720" rIns="91440" bIns="45720" rtlCol="0">
            <a:normAutofit/>
          </a:bodyPr>
          <a:lstStyle/>
          <a:p>
            <a:pPr marL="0" indent="0" algn="just">
              <a:buNone/>
            </a:pPr>
            <a:r>
              <a:rPr lang="en-US" sz="3400" dirty="0"/>
              <a:t>
</a:t>
            </a:r>
          </a:p>
          <a:p>
            <a:pPr marL="0" indent="0" algn="ctr">
              <a:buNone/>
            </a:pPr>
            <a:r>
              <a:rPr lang="it-IT" sz="4400" dirty="0"/>
              <a:t>la tutela della persona umana</a:t>
            </a:r>
          </a:p>
          <a:p>
            <a:pPr marL="0" indent="0" algn="ctr">
              <a:buNone/>
            </a:pPr>
            <a:r>
              <a:rPr lang="it-IT" sz="4400" dirty="0"/>
              <a:t>nel diritto internazionale</a:t>
            </a:r>
            <a:r>
              <a:rPr lang="en-US" sz="3400" dirty="0"/>
              <a:t>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9232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717630"/>
            <a:ext cx="10515600" cy="5459334"/>
          </a:xfrm>
        </p:spPr>
        <p:txBody>
          <a:bodyPr vert="horz" lIns="91440" tIns="45720" rIns="91440" bIns="45720" rtlCol="0">
            <a:normAutofit/>
          </a:bodyPr>
          <a:lstStyle/>
          <a:p>
            <a:pPr marL="0" indent="0" algn="just">
              <a:buNone/>
            </a:pPr>
            <a:r>
              <a:rPr lang="en-US" sz="3400" dirty="0"/>
              <a:t>
</a:t>
            </a:r>
          </a:p>
          <a:p>
            <a:pPr marL="0" indent="0" algn="ctr">
              <a:buNone/>
            </a:pPr>
            <a:endParaRPr lang="it-IT" sz="4400" dirty="0"/>
          </a:p>
          <a:p>
            <a:pPr marL="0" indent="0" algn="ctr">
              <a:buNone/>
            </a:pPr>
            <a:r>
              <a:rPr lang="it-IT" sz="4400" dirty="0"/>
              <a:t>trattati sulla protezione delle minoranze</a:t>
            </a:r>
            <a:r>
              <a:rPr lang="en-US" sz="3400" dirty="0"/>
              <a:t>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2883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719973"/>
            <a:ext cx="10515600" cy="4831298"/>
          </a:xfrm>
        </p:spPr>
        <p:txBody>
          <a:bodyPr vert="horz" lIns="91440" tIns="45720" rIns="91440" bIns="45720" rtlCol="0">
            <a:normAutofit fontScale="40000" lnSpcReduction="20000"/>
          </a:bodyPr>
          <a:lstStyle/>
          <a:p>
            <a:pPr marL="742950" indent="-742950" algn="ctr">
              <a:buFont typeface="+mj-lt"/>
              <a:buAutoNum type="arabicPeriod"/>
            </a:pPr>
            <a:endParaRPr lang="en-US" sz="3400" dirty="0"/>
          </a:p>
          <a:p>
            <a:pPr marL="0" indent="0" algn="just">
              <a:buNone/>
            </a:pPr>
            <a:r>
              <a:rPr lang="it-IT" sz="10000" dirty="0"/>
              <a:t>La Polonia si impegna ad assicurare la piena e completa protezione della vita e della libertà a tutti gli abitanti della Polonia senza distinzione di nascita, nazionalità, lingua, razza o religione.
Tutti gli abitanti della Polonia hanno diritto al libero esercizio, pubblico o privato, di qualsiasi credo, religione o convinzione, le cui pratiche non siano in contrasto con l'ordine pubblico o la morale pubblica.</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323439"/>
          </a:xfrm>
          <a:prstGeom prst="rect">
            <a:avLst/>
          </a:prstGeom>
          <a:noFill/>
        </p:spPr>
        <p:txBody>
          <a:bodyPr wrap="square">
            <a:spAutoFit/>
          </a:bodyPr>
          <a:lstStyle/>
          <a:p>
            <a:pPr algn="ctr">
              <a:defRPr/>
            </a:pPr>
            <a:r>
              <a:rPr lang="it-IT" sz="4000" dirty="0"/>
              <a:t>Trattato di pace con la Polonia (28 giugno 1919)</a:t>
            </a:r>
          </a:p>
          <a:p>
            <a:pPr algn="ctr">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Articolo 2</a:t>
            </a:r>
          </a:p>
        </p:txBody>
      </p:sp>
    </p:spTree>
    <p:extLst>
      <p:ext uri="{BB962C8B-B14F-4D97-AF65-F5344CB8AC3E}">
        <p14:creationId xmlns:p14="http://schemas.microsoft.com/office/powerpoint/2010/main" val="2886864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719973"/>
            <a:ext cx="10515600" cy="4831298"/>
          </a:xfrm>
        </p:spPr>
        <p:txBody>
          <a:bodyPr vert="horz" lIns="91440" tIns="45720" rIns="91440" bIns="45720" rtlCol="0">
            <a:normAutofit fontScale="40000" lnSpcReduction="20000"/>
          </a:bodyPr>
          <a:lstStyle/>
          <a:p>
            <a:pPr marL="742950" indent="-742950" algn="ctr">
              <a:buFont typeface="+mj-lt"/>
              <a:buAutoNum type="arabicPeriod"/>
            </a:pPr>
            <a:endParaRPr lang="en-US" sz="3400" dirty="0"/>
          </a:p>
          <a:p>
            <a:pPr marL="0" indent="0" algn="just">
              <a:buNone/>
            </a:pPr>
            <a:r>
              <a:rPr lang="it-IT" sz="10000" dirty="0"/>
              <a:t>I cittadini polacchi che appartengono a minoranze razziali, religiose o linguistiche godono dello stesso trattamento e della stessa tutela, di diritto e di fatto, degli altri cittadini polacchi. In particolare, essi hanno lo stesso diritto di fondare, gestire e controllare a proprie spese istituzioni caritatevoli, religiose e sociali, scuole e altri istituti di istruzione, con il diritto di usare la propria lingua e di esercitare liberamente la loro religione.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323439"/>
          </a:xfrm>
          <a:prstGeom prst="rect">
            <a:avLst/>
          </a:prstGeom>
          <a:noFill/>
        </p:spPr>
        <p:txBody>
          <a:bodyPr wrap="square">
            <a:spAutoFit/>
          </a:bodyPr>
          <a:lstStyle/>
          <a:p>
            <a:pPr algn="ctr">
              <a:defRPr/>
            </a:pPr>
            <a:r>
              <a:rPr lang="it-IT" sz="4000" dirty="0"/>
              <a:t>Trattato di pace con la Polonia</a:t>
            </a:r>
          </a:p>
          <a:p>
            <a:pPr algn="ctr">
              <a:defRPr/>
            </a:pPr>
            <a:r>
              <a:rPr lang="it-IT" sz="4000" dirty="0"/>
              <a:t>Articolo 8</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8251324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6771</TotalTime>
  <Words>787</Words>
  <Application>Microsoft Macintosh PowerPoint</Application>
  <PresentationFormat>Widescreen</PresentationFormat>
  <Paragraphs>63</Paragraphs>
  <Slides>10</Slides>
  <Notes>10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10</vt:i4>
      </vt:variant>
    </vt:vector>
  </HeadingPairs>
  <TitlesOfParts>
    <vt:vector size="16"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199</cp:revision>
  <dcterms:created xsi:type="dcterms:W3CDTF">2023-02-07T10:10:48Z</dcterms:created>
  <dcterms:modified xsi:type="dcterms:W3CDTF">2026-03-24T16:28:53Z</dcterms:modified>
</cp:coreProperties>
</file>