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C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725"/>
  </p:normalViewPr>
  <p:slideViewPr>
    <p:cSldViewPr snapToGrid="0">
      <p:cViewPr varScale="1">
        <p:scale>
          <a:sx n="110" d="100"/>
          <a:sy n="110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C3780-8638-F644-B310-D167A56FCC45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41B29-6C51-D544-8104-AC13B8F39E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041B29-6C51-D544-8104-AC13B8F39E0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6782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31BEDC-F914-4A64-0853-5E7C42EA2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0E454E8-8E26-3DEC-E02F-A0973F162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091DFC-F45D-3EFF-1B89-B464DDC78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968D84-354C-F5C7-9F97-E0C812714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DE9CB4-3DDC-A307-146E-83537E58E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244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150328-9F7E-FD9C-4A4B-A4A6E595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A52817-9016-C260-8F42-8E61C9712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971147-E423-A1EE-64FD-B9971803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337DA3-9C59-1051-32B0-44078725C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5F8199-59C7-253F-9AFB-45DDECECD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446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EF54785-7249-1A15-072F-20E934A73D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D203DC-73ED-9341-4AB5-A80A3270D9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C5028F-89D6-BB6B-A29D-EBAB6A3B6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967E2A-28D5-09F3-B3A0-2107FC2EB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9B1B64-C6B7-8347-667B-2006BF548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148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52B7F2-5BBC-F82B-27D4-DB9AD676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FB5398-56B3-1C6C-A162-72090BAB8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B681198-E2C5-F990-3EA3-E60670FA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26AF52-6532-3A24-7070-C3261C2B0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B6DBC6-D5BB-3BA0-98ED-3820AB8EB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9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3D15DE-5241-DECF-96CC-DD719F77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F0F1AE0-9C90-7840-75C3-148A6C0818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05A76C-A6D9-BD3C-2A36-28C5B3367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7034F6-9F3C-FAB4-0454-E0895CC00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E30DD4-8433-DCCF-90A2-319D2C72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486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0C69B5-5ED9-78D2-7F60-3B4A85397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6C0DDC-82EF-7796-6A6E-BB3D97B78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A04A10-B536-CABB-843B-AFED90868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B05B2E-A678-2CF8-9997-659857B54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DBD051-E992-3D3A-A4C5-DF5339983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355C2D-0EED-F85D-3671-01C0C48D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855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3FBD05-09BB-5416-E7D3-E31E5AA5D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0CC3BB6-7A75-73D7-90F0-0C4E8826E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6EEC23-81A7-3AF8-41F1-9DC5E8CA3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AE38C45-4E50-72EF-38DA-0777E6877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048AAC4-D4E5-D177-36DE-A7A1466F30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95710C9-9F1B-632F-C3A9-DA87D6D2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53C9C7B-585D-ACBF-C40C-9D717D96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ABA1F3C-45CB-C5B0-1FE1-64160CE8C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068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E41830-1589-C88C-5FF3-0A5FCAAC4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F117427-8B13-0D5E-47A5-E29E8692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B98BC0F-5A88-5111-3627-A063C186A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FD82CF0-28C0-C399-5B00-78570D5DE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2349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B0D44F7-6393-0ADB-32E2-B5547EBF9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966A02F-FCA2-FDD4-2812-06B4FA23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779B9B-6C7D-709A-41EA-8A18E938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7216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CC2DD-61C1-E5EC-CC97-AA4F0EBC2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F1280D-06EE-591C-ADFE-3FFCE3B25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FFD28C6-FA2F-BB1A-F908-0983015B1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F708D5-0AD3-70AD-9E0A-4C032AE71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75E4244-7144-ED9F-58BF-F69509F56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E395865-18B2-F3CE-1F1D-E7748CAA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845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639618-5D90-AF19-F844-E09FA358F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AFA459A-0BF7-D16E-CD5A-C435566A15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1F0B42-CD32-CD61-3FBD-D9DDFB918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31FB52E-D699-2C7F-E2F9-7AE7B78EC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3E8AEB-5513-6EC5-C722-44949517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5AE300C-7FA6-C337-CF9B-601BCB113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5029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E5E8EE4-C1B4-79AC-E377-1DA58D1C8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438B23B-837D-F701-E3B7-BB2A65A52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430923-D865-A405-951D-3577EFB266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48945-78F2-7A4A-9420-8158C9EE5D6D}" type="datetimeFigureOut">
              <a:rPr lang="it-IT" smtClean="0"/>
              <a:t>20/11/25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8BA70F-A2FA-F0D1-267F-994C7D18C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848119-A41B-88FA-8113-90820E2E9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649C5-40F6-BF4F-9072-7AEE70C743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56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608C266-3A0E-EFBD-DADE-6D0BB17B7DB7}"/>
              </a:ext>
            </a:extLst>
          </p:cNvPr>
          <p:cNvSpPr txBox="1"/>
          <p:nvPr/>
        </p:nvSpPr>
        <p:spPr>
          <a:xfrm>
            <a:off x="1981200" y="2228395"/>
            <a:ext cx="47382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L’INNOVAZIONE NEL SERIALE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304D35A-741C-5C85-9C36-652E3892C3A7}"/>
              </a:ext>
            </a:extLst>
          </p:cNvPr>
          <p:cNvSpPr txBox="1"/>
          <p:nvPr/>
        </p:nvSpPr>
        <p:spPr>
          <a:xfrm>
            <a:off x="4911333" y="3595255"/>
            <a:ext cx="928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U. ECO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389B79A-5EEE-27C1-FD4C-ED7C03355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4270" y="0"/>
            <a:ext cx="43760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265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B06076-08F3-4E01-09EF-514EFA5E3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96F3C5A-1C4B-7958-9F0B-EB6FE2F92FAF}"/>
              </a:ext>
            </a:extLst>
          </p:cNvPr>
          <p:cNvSpPr txBox="1"/>
          <p:nvPr/>
        </p:nvSpPr>
        <p:spPr>
          <a:xfrm>
            <a:off x="2085109" y="335845"/>
            <a:ext cx="80217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 di fondo</a:t>
            </a:r>
          </a:p>
          <a:p>
            <a:pPr algn="ctr"/>
            <a:endParaRPr lang="it-IT" sz="3600" b="1" dirty="0">
              <a:solidFill>
                <a:srgbClr val="E8C7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cultura di massa si fonda sulla </a:t>
            </a: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serialità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b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pubblico desidera contemporaneamente: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Ripetizione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riconoscibilità, comfort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Innovazione minima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tenere viva l’attenzione</a:t>
            </a:r>
          </a:p>
          <a:p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successo dipende dall’equilibrio tra </a:t>
            </a: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variazione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94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A0C4A8-F06E-615D-95CC-3695A28F1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19E496C-AF3D-46C7-0BD8-7548FA620C47}"/>
              </a:ext>
            </a:extLst>
          </p:cNvPr>
          <p:cNvSpPr txBox="1"/>
          <p:nvPr/>
        </p:nvSpPr>
        <p:spPr>
          <a:xfrm>
            <a:off x="1603106" y="458956"/>
            <a:ext cx="982689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Perché la serialità funziona</a:t>
            </a:r>
          </a:p>
          <a:p>
            <a:pPr algn="ctr"/>
            <a:endParaRPr lang="it-IT" sz="3600" b="1" dirty="0">
              <a:solidFill>
                <a:srgbClr val="E8C75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Offre uno schema stabile e familiare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Riduce lo sforzo cognitivo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 ritualità e abitudini di consumo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Favorisce la fidelizzazione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Funziona come </a:t>
            </a:r>
            <a:r>
              <a:rPr lang="it-IT" sz="36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meccanismo semiotico ed economico</a:t>
            </a:r>
            <a:r>
              <a:rPr lang="it-IT" sz="36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it-IT" sz="2800" dirty="0">
                <a:solidFill>
                  <a:schemeClr val="bg1">
                    <a:lumMod val="95000"/>
                  </a:schemeClr>
                </a:solidFill>
              </a:rPr>
              <a:t>Costruisce e ripete codici di significato che</a:t>
            </a:r>
            <a:r>
              <a:rPr lang="it-IT" sz="2800" b="1" dirty="0">
                <a:solidFill>
                  <a:schemeClr val="bg1">
                    <a:lumMod val="95000"/>
                  </a:schemeClr>
                </a:solidFill>
              </a:rPr>
              <a:t> i</a:t>
            </a:r>
            <a:r>
              <a:rPr lang="it-IT" sz="2800" dirty="0">
                <a:solidFill>
                  <a:schemeClr val="bg1">
                    <a:lumMod val="95000"/>
                  </a:schemeClr>
                </a:solidFill>
              </a:rPr>
              <a:t>l pubblico impara a leggere, prevedere e desiderarne la variazione.</a:t>
            </a:r>
          </a:p>
          <a:p>
            <a:endParaRPr lang="it-IT" sz="36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24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315D1B-9CF9-07ED-283F-29C258943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D399F03-BA65-0674-B3D7-2D0426566081}"/>
              </a:ext>
            </a:extLst>
          </p:cNvPr>
          <p:cNvSpPr txBox="1"/>
          <p:nvPr/>
        </p:nvSpPr>
        <p:spPr>
          <a:xfrm>
            <a:off x="2492477" y="2151727"/>
            <a:ext cx="69765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Prospettiva</a:t>
            </a: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semiotica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(come funzionano i codici)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sociologica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(perché la gente li consuma)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filosofica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(il bisogno di rassicurazione)</a:t>
            </a: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44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78BCB0-5FAC-BF26-1FF3-01BAD6B6C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C0926DB-F747-F4C2-D7F8-DE925372B43D}"/>
              </a:ext>
            </a:extLst>
          </p:cNvPr>
          <p:cNvSpPr txBox="1"/>
          <p:nvPr/>
        </p:nvSpPr>
        <p:spPr>
          <a:xfrm>
            <a:off x="235974" y="1769806"/>
            <a:ext cx="682850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SERIALITÀ</a:t>
            </a:r>
          </a:p>
          <a:p>
            <a:pPr algn="ctr"/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COMPLESSITÀ</a:t>
            </a:r>
          </a:p>
          <a:p>
            <a:pPr algn="ctr"/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NARRATIVA</a:t>
            </a: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41D3B898-AA79-5A60-4F1E-EB2483E63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664" y="177800"/>
            <a:ext cx="6502400" cy="65024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22A311B-FF7F-8D86-BA98-7E0C1D2406B7}"/>
              </a:ext>
            </a:extLst>
          </p:cNvPr>
          <p:cNvSpPr txBox="1"/>
          <p:nvPr/>
        </p:nvSpPr>
        <p:spPr>
          <a:xfrm>
            <a:off x="4644253" y="3790335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 err="1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it-IT" sz="18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MITTELL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0502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C16D3B-042A-1FFF-325F-C56094592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E52CDD6-ECCC-AC52-3987-6861B0558C97}"/>
              </a:ext>
            </a:extLst>
          </p:cNvPr>
          <p:cNvSpPr txBox="1"/>
          <p:nvPr/>
        </p:nvSpPr>
        <p:spPr>
          <a:xfrm>
            <a:off x="501445" y="522415"/>
            <a:ext cx="10958051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➤ a)</a:t>
            </a: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serialità complessa rompe la formula ripetitiva</a:t>
            </a:r>
          </a:p>
          <a:p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serie come </a:t>
            </a:r>
            <a:r>
              <a:rPr lang="it-IT" sz="32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it-IT" sz="3200" i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Sopranos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3200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Breaking </a:t>
            </a:r>
            <a:r>
              <a:rPr lang="it-IT" sz="3200" i="1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Bad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combinano: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trama orizzontale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trama verticale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narrazioni puzzle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cliffhanger forti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architetture narrative sofisticate</a:t>
            </a:r>
          </a:p>
          <a:p>
            <a:pPr>
              <a:buFont typeface="Arial" panose="020B0604020202020204" pitchFamily="34" charset="0"/>
              <a:buChar char="•"/>
            </a:pPr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➤ b)</a:t>
            </a: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 pubblico partecipa attivamente</a:t>
            </a:r>
          </a:p>
          <a:p>
            <a:r>
              <a:rPr lang="it-IT" sz="3200" dirty="0" err="1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Rewatch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forum, fandom, teorie → spettatore competente, non passivo.</a:t>
            </a: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155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3D13F1-FA9D-1278-DE4A-8591AA2A3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6D27914-1A85-7580-DFDE-613B37C3C1AC}"/>
              </a:ext>
            </a:extLst>
          </p:cNvPr>
          <p:cNvSpPr txBox="1"/>
          <p:nvPr/>
        </p:nvSpPr>
        <p:spPr>
          <a:xfrm>
            <a:off x="616974" y="920621"/>
            <a:ext cx="1095805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➤ c)</a:t>
            </a: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 pilot è una “lezione su come guardare la serie”</a:t>
            </a:r>
          </a:p>
          <a:p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complessità va imparata: la serie insegna le sue regole.</a:t>
            </a:r>
          </a:p>
          <a:p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b="1" dirty="0">
                <a:solidFill>
                  <a:srgbClr val="E8C75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➤ d)</a:t>
            </a: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Obiettivo: descrivere </a:t>
            </a:r>
            <a:r>
              <a:rPr lang="it-IT" sz="3200" b="1" i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 raccontano oggi le serie</a:t>
            </a:r>
            <a:endParaRPr lang="it-IT" sz="32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Prospettiva: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narratologica</a:t>
            </a:r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mediale</a:t>
            </a:r>
            <a:endParaRPr lang="it-IT" sz="3200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industriale</a:t>
            </a:r>
            <a:r>
              <a:rPr lang="it-IT" sz="3200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(network, cable, streaming)</a:t>
            </a:r>
          </a:p>
          <a:p>
            <a:endParaRPr lang="it-IT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7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230</Words>
  <Application>Microsoft Macintosh PowerPoint</Application>
  <PresentationFormat>Widescreen</PresentationFormat>
  <Paragraphs>46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De Nicola</dc:creator>
  <cp:lastModifiedBy>Alberto De Nicola</cp:lastModifiedBy>
  <cp:revision>4</cp:revision>
  <dcterms:created xsi:type="dcterms:W3CDTF">2025-11-18T09:33:09Z</dcterms:created>
  <dcterms:modified xsi:type="dcterms:W3CDTF">2025-11-20T07:06:19Z</dcterms:modified>
</cp:coreProperties>
</file>