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7" r:id="rId4"/>
    <p:sldId id="291" r:id="rId5"/>
    <p:sldId id="294" r:id="rId6"/>
    <p:sldId id="292" r:id="rId7"/>
    <p:sldId id="289" r:id="rId8"/>
    <p:sldId id="258" r:id="rId9"/>
    <p:sldId id="293" r:id="rId10"/>
    <p:sldId id="286" r:id="rId11"/>
    <p:sldId id="290" r:id="rId12"/>
    <p:sldId id="275" r:id="rId13"/>
    <p:sldId id="295" r:id="rId14"/>
    <p:sldId id="257" r:id="rId15"/>
    <p:sldId id="276" r:id="rId16"/>
    <p:sldId id="296" r:id="rId17"/>
    <p:sldId id="297" r:id="rId18"/>
    <p:sldId id="298" r:id="rId19"/>
    <p:sldId id="301" r:id="rId20"/>
    <p:sldId id="302" r:id="rId21"/>
    <p:sldId id="303" r:id="rId22"/>
    <p:sldId id="304" r:id="rId23"/>
    <p:sldId id="305" r:id="rId24"/>
    <p:sldId id="300" r:id="rId25"/>
    <p:sldId id="299" r:id="rId26"/>
    <p:sldId id="312" r:id="rId27"/>
    <p:sldId id="307" r:id="rId28"/>
    <p:sldId id="308" r:id="rId29"/>
    <p:sldId id="309" r:id="rId30"/>
    <p:sldId id="310" r:id="rId31"/>
    <p:sldId id="311" r:id="rId3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203"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BE862A16-4B85-42F5-B7B4-655323A8E06C}" type="datetimeFigureOut">
              <a:rPr lang="it-IT" smtClean="0"/>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889606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E862A16-4B85-42F5-B7B4-655323A8E06C}" type="datetimeFigureOut">
              <a:rPr lang="it-IT" smtClean="0"/>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96055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E862A16-4B85-42F5-B7B4-655323A8E06C}" type="datetimeFigureOut">
              <a:rPr lang="it-IT" smtClean="0"/>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89245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E862A16-4B85-42F5-B7B4-655323A8E06C}" type="datetimeFigureOut">
              <a:rPr lang="it-IT" smtClean="0"/>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2036553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BE862A16-4B85-42F5-B7B4-655323A8E06C}" type="datetimeFigureOut">
              <a:rPr lang="it-IT" smtClean="0"/>
              <a:t>02/04/2025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930144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BE862A16-4B85-42F5-B7B4-655323A8E06C}" type="datetimeFigureOut">
              <a:rPr lang="it-IT" smtClean="0"/>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486740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BE862A16-4B85-42F5-B7B4-655323A8E06C}" type="datetimeFigureOut">
              <a:rPr lang="it-IT" smtClean="0"/>
              <a:t>02/04/2025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2862793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BE862A16-4B85-42F5-B7B4-655323A8E06C}" type="datetimeFigureOut">
              <a:rPr lang="it-IT" smtClean="0"/>
              <a:t>02/04/2025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245572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E862A16-4B85-42F5-B7B4-655323A8E06C}" type="datetimeFigureOut">
              <a:rPr lang="it-IT" smtClean="0"/>
              <a:t>02/04/2025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078641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BE862A16-4B85-42F5-B7B4-655323A8E06C}" type="datetimeFigureOut">
              <a:rPr lang="it-IT" smtClean="0"/>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31433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BE862A16-4B85-42F5-B7B4-655323A8E06C}" type="datetimeFigureOut">
              <a:rPr lang="it-IT" smtClean="0"/>
              <a:t>02/04/2025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05D6218-6627-40D4-8457-0B3D8840289F}" type="slidenum">
              <a:rPr lang="it-IT" smtClean="0"/>
              <a:t>‹N›</a:t>
            </a:fld>
            <a:endParaRPr lang="it-IT"/>
          </a:p>
        </p:txBody>
      </p:sp>
    </p:spTree>
    <p:extLst>
      <p:ext uri="{BB962C8B-B14F-4D97-AF65-F5344CB8AC3E}">
        <p14:creationId xmlns:p14="http://schemas.microsoft.com/office/powerpoint/2010/main" val="2991459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7000"/>
            <a:lum/>
          </a:blip>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62A16-4B85-42F5-B7B4-655323A8E06C}" type="datetimeFigureOut">
              <a:rPr lang="it-IT" smtClean="0"/>
              <a:t>02/04/2025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D6218-6627-40D4-8457-0B3D8840289F}" type="slidenum">
              <a:rPr lang="it-IT" smtClean="0"/>
              <a:t>‹N›</a:t>
            </a:fld>
            <a:endParaRPr lang="it-IT"/>
          </a:p>
        </p:txBody>
      </p:sp>
    </p:spTree>
    <p:extLst>
      <p:ext uri="{BB962C8B-B14F-4D97-AF65-F5344CB8AC3E}">
        <p14:creationId xmlns:p14="http://schemas.microsoft.com/office/powerpoint/2010/main" val="108876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980728"/>
            <a:ext cx="7772400" cy="3312368"/>
          </a:xfrm>
        </p:spPr>
        <p:txBody>
          <a:bodyPr>
            <a:normAutofit fontScale="90000"/>
          </a:bodyPr>
          <a:lstStyle/>
          <a:p>
            <a:pPr algn="l"/>
            <a:r>
              <a:rPr lang="it-IT" cap="small" dirty="0">
                <a:solidFill>
                  <a:schemeClr val="accent4">
                    <a:lumMod val="75000"/>
                  </a:schemeClr>
                </a:solidFill>
                <a:latin typeface="Arial Black" panose="020B0A04020102020204" pitchFamily="34" charset="0"/>
              </a:rPr>
              <a:t>LIBERA CIRCOLAZIONE</a:t>
            </a:r>
            <a:br>
              <a:rPr lang="it-IT" cap="small" dirty="0">
                <a:solidFill>
                  <a:schemeClr val="accent4">
                    <a:lumMod val="75000"/>
                  </a:schemeClr>
                </a:solidFill>
                <a:latin typeface="Arial Black" panose="020B0A04020102020204" pitchFamily="34" charset="0"/>
              </a:rPr>
            </a:br>
            <a:r>
              <a:rPr lang="it-IT" cap="small" dirty="0">
                <a:solidFill>
                  <a:schemeClr val="accent4">
                    <a:lumMod val="75000"/>
                  </a:schemeClr>
                </a:solidFill>
                <a:latin typeface="Arial Black" panose="020B0A04020102020204" pitchFamily="34" charset="0"/>
              </a:rPr>
              <a:t>DEI CAPITALI</a:t>
            </a:r>
            <a:br>
              <a:rPr lang="it-IT" cap="small" dirty="0">
                <a:solidFill>
                  <a:schemeClr val="accent4">
                    <a:lumMod val="75000"/>
                  </a:schemeClr>
                </a:solidFill>
                <a:latin typeface="Arial Black" panose="020B0A04020102020204" pitchFamily="34" charset="0"/>
              </a:rPr>
            </a:br>
            <a:br>
              <a:rPr lang="it-IT" cap="small" dirty="0">
                <a:solidFill>
                  <a:schemeClr val="accent4">
                    <a:lumMod val="75000"/>
                  </a:schemeClr>
                </a:solidFill>
                <a:latin typeface="Arial Black" panose="020B0A04020102020204" pitchFamily="34" charset="0"/>
              </a:rPr>
            </a:br>
            <a:r>
              <a:rPr lang="it-IT" cap="small" dirty="0">
                <a:solidFill>
                  <a:schemeClr val="accent4">
                    <a:lumMod val="75000"/>
                  </a:schemeClr>
                </a:solidFill>
                <a:latin typeface="Arial Black" panose="020B0A04020102020204" pitchFamily="34" charset="0"/>
              </a:rPr>
              <a:t>LIBERA CIRCOLAZIONE</a:t>
            </a:r>
            <a:br>
              <a:rPr lang="it-IT" cap="small" dirty="0">
                <a:solidFill>
                  <a:schemeClr val="accent4">
                    <a:lumMod val="75000"/>
                  </a:schemeClr>
                </a:solidFill>
                <a:latin typeface="Arial Black" panose="020B0A04020102020204" pitchFamily="34" charset="0"/>
              </a:rPr>
            </a:br>
            <a:r>
              <a:rPr lang="it-IT" cap="small" dirty="0">
                <a:solidFill>
                  <a:schemeClr val="accent4">
                    <a:lumMod val="75000"/>
                  </a:schemeClr>
                </a:solidFill>
                <a:latin typeface="Arial Black" panose="020B0A04020102020204" pitchFamily="34" charset="0"/>
              </a:rPr>
              <a:t>DEI PAGAMENTI</a:t>
            </a:r>
            <a:endParaRPr lang="it-IT" b="1" dirty="0">
              <a:solidFill>
                <a:schemeClr val="accent4">
                  <a:lumMod val="75000"/>
                </a:schemeClr>
              </a:solidFill>
              <a:latin typeface="Arial Black" panose="020B0A04020102020204" pitchFamily="34" charset="0"/>
            </a:endParaRPr>
          </a:p>
        </p:txBody>
      </p:sp>
      <p:sp>
        <p:nvSpPr>
          <p:cNvPr id="3" name="Sottotitolo 2"/>
          <p:cNvSpPr>
            <a:spLocks noGrp="1"/>
          </p:cNvSpPr>
          <p:nvPr>
            <p:ph type="subTitle" idx="1"/>
          </p:nvPr>
        </p:nvSpPr>
        <p:spPr>
          <a:xfrm>
            <a:off x="971600" y="3886200"/>
            <a:ext cx="7200800" cy="1752600"/>
          </a:xfrm>
        </p:spPr>
        <p:txBody>
          <a:bodyPr/>
          <a:lstStyle/>
          <a:p>
            <a:endParaRPr lang="it-IT" dirty="0">
              <a:solidFill>
                <a:schemeClr val="accent1">
                  <a:lumMod val="75000"/>
                </a:schemeClr>
              </a:solidFill>
            </a:endParaRPr>
          </a:p>
          <a:p>
            <a:r>
              <a:rPr lang="it-IT" dirty="0">
                <a:solidFill>
                  <a:schemeClr val="accent1">
                    <a:lumMod val="75000"/>
                  </a:schemeClr>
                </a:solidFill>
              </a:rPr>
              <a:t>Le ultime realizzazioni del mercato unico</a:t>
            </a:r>
          </a:p>
        </p:txBody>
      </p:sp>
    </p:spTree>
    <p:extLst>
      <p:ext uri="{BB962C8B-B14F-4D97-AF65-F5344CB8AC3E}">
        <p14:creationId xmlns:p14="http://schemas.microsoft.com/office/powerpoint/2010/main" val="152099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570186"/>
          </a:xfrm>
        </p:spPr>
        <p:txBody>
          <a:bodyPr>
            <a:normAutofit/>
          </a:bodyPr>
          <a:lstStyle/>
          <a:p>
            <a:r>
              <a:rPr lang="it-IT" cap="small" spc="350" dirty="0">
                <a:solidFill>
                  <a:srgbClr val="C00000"/>
                </a:solidFill>
                <a:latin typeface="Bahnschrift" panose="020B0502040204020203" pitchFamily="34" charset="0"/>
              </a:rPr>
              <a:t>CGUE</a:t>
            </a:r>
            <a:br>
              <a:rPr lang="it-IT" cap="small" spc="350" dirty="0">
                <a:solidFill>
                  <a:srgbClr val="C00000"/>
                </a:solidFill>
                <a:latin typeface="Bahnschrift" panose="020B0502040204020203" pitchFamily="34" charset="0"/>
              </a:rPr>
            </a:br>
            <a:r>
              <a:rPr lang="it-IT" cap="small" spc="350" dirty="0">
                <a:solidFill>
                  <a:srgbClr val="C00000"/>
                </a:solidFill>
                <a:latin typeface="Bahnschrift" panose="020B0502040204020203" pitchFamily="34" charset="0"/>
              </a:rPr>
              <a:t>causa 203/80 </a:t>
            </a:r>
            <a:r>
              <a:rPr lang="it-IT" i="1" cap="small" spc="350" dirty="0">
                <a:solidFill>
                  <a:srgbClr val="C00000"/>
                </a:solidFill>
                <a:latin typeface="Bahnschrift" panose="020B0502040204020203" pitchFamily="34" charset="0"/>
              </a:rPr>
              <a:t>casati</a:t>
            </a:r>
            <a:endParaRPr lang="it-IT" sz="3600" spc="-10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467544" y="1844824"/>
            <a:ext cx="8229600" cy="4569371"/>
          </a:xfrm>
        </p:spPr>
        <p:txBody>
          <a:bodyPr>
            <a:normAutofit/>
          </a:bodyPr>
          <a:lstStyle/>
          <a:p>
            <a:pPr marL="0" indent="0" algn="just">
              <a:buNone/>
            </a:pPr>
            <a:r>
              <a:rPr lang="it-IT" dirty="0">
                <a:solidFill>
                  <a:schemeClr val="accent4">
                    <a:lumMod val="75000"/>
                  </a:schemeClr>
                </a:solidFill>
                <a:latin typeface="Bahnschrift" panose="020B0502040204020203" pitchFamily="34" charset="0"/>
              </a:rPr>
              <a:t>L’art. 67 TCEE NON ha efficacia diretta</a:t>
            </a:r>
          </a:p>
          <a:p>
            <a:pPr marL="0" indent="0" algn="ctr">
              <a:buNone/>
            </a:pPr>
            <a:r>
              <a:rPr lang="it-IT" dirty="0">
                <a:solidFill>
                  <a:schemeClr val="accent4">
                    <a:lumMod val="75000"/>
                  </a:schemeClr>
                </a:solidFill>
                <a:latin typeface="Bahnschrift" panose="020B0502040204020203" pitchFamily="34" charset="0"/>
              </a:rPr>
              <a:t>=</a:t>
            </a:r>
          </a:p>
          <a:p>
            <a:pPr marL="0" indent="0" algn="just">
              <a:buNone/>
            </a:pPr>
            <a:r>
              <a:rPr lang="it-IT" dirty="0">
                <a:solidFill>
                  <a:schemeClr val="accent4">
                    <a:lumMod val="75000"/>
                  </a:schemeClr>
                </a:solidFill>
                <a:latin typeface="Bahnschrift" panose="020B0502040204020203" pitchFamily="34" charset="0"/>
              </a:rPr>
              <a:t>Non è invocabile da un privato così com’è, ma le persone fisiche e giuridiche si possono avvalere solo di disposizioni statali adottate in sua attuazione (</a:t>
            </a:r>
            <a:r>
              <a:rPr lang="it-IT" u="sng" dirty="0">
                <a:solidFill>
                  <a:schemeClr val="accent4">
                    <a:lumMod val="75000"/>
                  </a:schemeClr>
                </a:solidFill>
                <a:latin typeface="Bahnschrift" panose="020B0502040204020203" pitchFamily="34" charset="0"/>
              </a:rPr>
              <a:t>se</a:t>
            </a:r>
            <a:r>
              <a:rPr lang="it-IT" dirty="0">
                <a:solidFill>
                  <a:schemeClr val="accent4">
                    <a:lumMod val="75000"/>
                  </a:schemeClr>
                </a:solidFill>
                <a:latin typeface="Bahnschrift" panose="020B0502040204020203" pitchFamily="34" charset="0"/>
              </a:rPr>
              <a:t> adottate…)</a:t>
            </a:r>
          </a:p>
        </p:txBody>
      </p:sp>
    </p:spTree>
    <p:extLst>
      <p:ext uri="{BB962C8B-B14F-4D97-AF65-F5344CB8AC3E}">
        <p14:creationId xmlns:p14="http://schemas.microsoft.com/office/powerpoint/2010/main" val="2589803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570186"/>
          </a:xfrm>
        </p:spPr>
        <p:txBody>
          <a:bodyPr>
            <a:normAutofit/>
          </a:bodyPr>
          <a:lstStyle/>
          <a:p>
            <a:r>
              <a:rPr lang="it-IT" sz="3600" spc="-100" dirty="0">
                <a:solidFill>
                  <a:srgbClr val="C00000"/>
                </a:solidFill>
                <a:latin typeface="Bahnschrift" panose="020B0502040204020203" pitchFamily="34" charset="0"/>
              </a:rPr>
              <a:t>Per i capitali una storia del tutto particolare…</a:t>
            </a:r>
          </a:p>
        </p:txBody>
      </p:sp>
      <p:sp>
        <p:nvSpPr>
          <p:cNvPr id="3" name="Segnaposto contenuto 2"/>
          <p:cNvSpPr>
            <a:spLocks noGrp="1"/>
          </p:cNvSpPr>
          <p:nvPr>
            <p:ph idx="1"/>
          </p:nvPr>
        </p:nvSpPr>
        <p:spPr>
          <a:xfrm>
            <a:off x="467544" y="1844824"/>
            <a:ext cx="8229600" cy="4569371"/>
          </a:xfrm>
        </p:spPr>
        <p:txBody>
          <a:bodyPr>
            <a:normAutofit lnSpcReduction="10000"/>
          </a:bodyPr>
          <a:lstStyle/>
          <a:p>
            <a:endParaRPr lang="it-IT" b="1" dirty="0">
              <a:solidFill>
                <a:schemeClr val="accent4">
                  <a:lumMod val="75000"/>
                </a:schemeClr>
              </a:solidFill>
              <a:latin typeface="Bahnschrift" panose="020B0502040204020203" pitchFamily="34" charset="0"/>
            </a:endParaRPr>
          </a:p>
          <a:p>
            <a:pPr marL="0" indent="0">
              <a:buNone/>
            </a:pPr>
            <a:r>
              <a:rPr lang="it-IT" cap="small" spc="350" dirty="0">
                <a:solidFill>
                  <a:srgbClr val="C00000"/>
                </a:solidFill>
                <a:cs typeface="Calibri"/>
              </a:rPr>
              <a:t>→ inversione dei ruoli</a:t>
            </a:r>
            <a:br>
              <a:rPr lang="it-IT" cap="small" spc="350" dirty="0">
                <a:solidFill>
                  <a:srgbClr val="C00000"/>
                </a:solidFill>
                <a:cs typeface="Calibri"/>
              </a:rPr>
            </a:br>
            <a:r>
              <a:rPr lang="it-IT" cap="small" spc="350" dirty="0">
                <a:solidFill>
                  <a:srgbClr val="C00000"/>
                </a:solidFill>
                <a:cs typeface="Calibri"/>
              </a:rPr>
              <a:t>rispetto alle altre libertà</a:t>
            </a:r>
            <a:endParaRPr lang="it-IT" b="1" dirty="0">
              <a:solidFill>
                <a:schemeClr val="accent4">
                  <a:lumMod val="75000"/>
                </a:schemeClr>
              </a:solidFill>
              <a:latin typeface="Bahnschrift" panose="020B0502040204020203" pitchFamily="34" charset="0"/>
            </a:endParaRPr>
          </a:p>
          <a:p>
            <a:pPr marL="0" indent="0">
              <a:buNone/>
            </a:pPr>
            <a:r>
              <a:rPr lang="it-IT" b="1" dirty="0">
                <a:solidFill>
                  <a:schemeClr val="accent4">
                    <a:lumMod val="75000"/>
                  </a:schemeClr>
                </a:solidFill>
                <a:latin typeface="Bahnschrift" panose="020B0502040204020203" pitchFamily="34" charset="0"/>
              </a:rPr>
              <a:t>PRIMA l’integrazione positiva e POI quella negativa</a:t>
            </a:r>
          </a:p>
          <a:p>
            <a:pPr marL="0" indent="0">
              <a:buNone/>
            </a:pPr>
            <a:r>
              <a:rPr lang="it-IT" b="1" dirty="0">
                <a:solidFill>
                  <a:schemeClr val="accent4">
                    <a:lumMod val="75000"/>
                  </a:schemeClr>
                </a:solidFill>
                <a:latin typeface="Bahnschrift" panose="020B0502040204020203" pitchFamily="34" charset="0"/>
                <a:cs typeface="Calibri"/>
              </a:rPr>
              <a:t>→ </a:t>
            </a:r>
            <a:r>
              <a:rPr lang="it-IT" dirty="0">
                <a:solidFill>
                  <a:schemeClr val="accent4">
                    <a:lumMod val="75000"/>
                  </a:schemeClr>
                </a:solidFill>
                <a:latin typeface="Bahnschrift" panose="020B0502040204020203" pitchFamily="34" charset="0"/>
                <a:cs typeface="Calibri"/>
              </a:rPr>
              <a:t>liberalizzazione realizzata soprattutto a mezzo di atti delle istituzioni</a:t>
            </a:r>
            <a:endParaRPr lang="it-IT" dirty="0">
              <a:solidFill>
                <a:schemeClr val="accent4">
                  <a:lumMod val="75000"/>
                </a:schemeClr>
              </a:solidFill>
              <a:latin typeface="Bahnschrift" panose="020B0502040204020203" pitchFamily="34" charset="0"/>
            </a:endParaRPr>
          </a:p>
          <a:p>
            <a:pPr marL="0" indent="0">
              <a:buNone/>
            </a:pPr>
            <a:r>
              <a:rPr lang="it-IT" dirty="0">
                <a:solidFill>
                  <a:schemeClr val="accent4">
                    <a:lumMod val="75000"/>
                  </a:schemeClr>
                </a:solidFill>
                <a:latin typeface="Bahnschrift" panose="020B0502040204020203" pitchFamily="34" charset="0"/>
                <a:cs typeface="Calibri"/>
              </a:rPr>
              <a:t>→ </a:t>
            </a:r>
            <a:r>
              <a:rPr lang="it-IT" dirty="0">
                <a:solidFill>
                  <a:schemeClr val="accent4">
                    <a:lumMod val="75000"/>
                  </a:schemeClr>
                </a:solidFill>
                <a:latin typeface="Bahnschrift" panose="020B0502040204020203" pitchFamily="34" charset="0"/>
              </a:rPr>
              <a:t>Ruolo limitato della Corte di giustizia</a:t>
            </a:r>
          </a:p>
          <a:p>
            <a:pPr marL="0" indent="0">
              <a:buNone/>
            </a:pPr>
            <a:r>
              <a:rPr lang="it-IT" dirty="0">
                <a:solidFill>
                  <a:schemeClr val="accent4">
                    <a:lumMod val="75000"/>
                  </a:schemeClr>
                </a:solidFill>
                <a:latin typeface="Bahnschrift" panose="020B0502040204020203" pitchFamily="34" charset="0"/>
              </a:rPr>
              <a:t>	</a:t>
            </a:r>
          </a:p>
        </p:txBody>
      </p:sp>
    </p:spTree>
    <p:extLst>
      <p:ext uri="{BB962C8B-B14F-4D97-AF65-F5344CB8AC3E}">
        <p14:creationId xmlns:p14="http://schemas.microsoft.com/office/powerpoint/2010/main" val="924556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498178"/>
          </a:xfrm>
        </p:spPr>
        <p:txBody>
          <a:bodyPr>
            <a:normAutofit fontScale="90000"/>
          </a:bodyPr>
          <a:lstStyle/>
          <a:p>
            <a:r>
              <a:rPr lang="it-IT" dirty="0">
                <a:solidFill>
                  <a:srgbClr val="C00000"/>
                </a:solidFill>
              </a:rPr>
              <a:t>Momenti principali</a:t>
            </a:r>
            <a:br>
              <a:rPr lang="it-IT" dirty="0">
                <a:solidFill>
                  <a:srgbClr val="C00000"/>
                </a:solidFill>
              </a:rPr>
            </a:br>
            <a:r>
              <a:rPr lang="it-IT" dirty="0">
                <a:solidFill>
                  <a:srgbClr val="C00000"/>
                </a:solidFill>
              </a:rPr>
              <a:t> dell’integrazione positiva</a:t>
            </a:r>
            <a:br>
              <a:rPr lang="it-IT" dirty="0">
                <a:solidFill>
                  <a:srgbClr val="C00000"/>
                </a:solidFill>
              </a:rPr>
            </a:br>
            <a:r>
              <a:rPr lang="it-IT" dirty="0">
                <a:solidFill>
                  <a:srgbClr val="C00000"/>
                </a:solidFill>
              </a:rPr>
              <a:t>(Capitali)</a:t>
            </a:r>
          </a:p>
        </p:txBody>
      </p:sp>
      <p:sp>
        <p:nvSpPr>
          <p:cNvPr id="3" name="Segnaposto contenuto 2"/>
          <p:cNvSpPr>
            <a:spLocks noGrp="1"/>
          </p:cNvSpPr>
          <p:nvPr>
            <p:ph idx="1"/>
          </p:nvPr>
        </p:nvSpPr>
        <p:spPr>
          <a:xfrm>
            <a:off x="457200" y="2132856"/>
            <a:ext cx="8229600" cy="4248472"/>
          </a:xfrm>
        </p:spPr>
        <p:txBody>
          <a:bodyPr>
            <a:normAutofit fontScale="85000" lnSpcReduction="20000"/>
          </a:bodyPr>
          <a:lstStyle/>
          <a:p>
            <a:pPr marL="0" indent="0">
              <a:buNone/>
            </a:pPr>
            <a:endParaRPr lang="it-IT" dirty="0">
              <a:solidFill>
                <a:srgbClr val="C00000"/>
              </a:solidFill>
              <a:latin typeface="Bahnschrift" panose="020B0502040204020203" pitchFamily="34" charset="0"/>
            </a:endParaRPr>
          </a:p>
          <a:p>
            <a:pPr marL="0" indent="0">
              <a:buNone/>
            </a:pPr>
            <a:r>
              <a:rPr lang="it-IT" dirty="0">
                <a:solidFill>
                  <a:schemeClr val="accent4">
                    <a:lumMod val="75000"/>
                  </a:schemeClr>
                </a:solidFill>
                <a:latin typeface="Bahnschrift" panose="020B0502040204020203" pitchFamily="34" charset="0"/>
              </a:rPr>
              <a:t>- Vari atti normativi a partire dagli anni Sessanta</a:t>
            </a:r>
          </a:p>
          <a:p>
            <a:pPr>
              <a:buFontTx/>
              <a:buChar char="-"/>
            </a:pPr>
            <a:r>
              <a:rPr lang="it-IT" dirty="0">
                <a:solidFill>
                  <a:schemeClr val="accent4">
                    <a:lumMod val="75000"/>
                  </a:schemeClr>
                </a:solidFill>
                <a:latin typeface="Bahnschrift" panose="020B0502040204020203" pitchFamily="34" charset="0"/>
              </a:rPr>
              <a:t>Direttiva 88/361/CEE</a:t>
            </a:r>
          </a:p>
          <a:p>
            <a:pPr marL="0" indent="0">
              <a:buNone/>
            </a:pPr>
            <a:r>
              <a:rPr lang="it-IT" dirty="0">
                <a:solidFill>
                  <a:schemeClr val="accent4">
                    <a:lumMod val="75000"/>
                  </a:schemeClr>
                </a:solidFill>
                <a:latin typeface="Bahnschrift" panose="020B0502040204020203" pitchFamily="34" charset="0"/>
              </a:rPr>
              <a:t>POI: </a:t>
            </a:r>
            <a:r>
              <a:rPr lang="it-IT" u="sng" dirty="0">
                <a:solidFill>
                  <a:schemeClr val="accent4">
                    <a:lumMod val="75000"/>
                  </a:schemeClr>
                </a:solidFill>
                <a:latin typeface="Bahnschrift" panose="020B0502040204020203" pitchFamily="34" charset="0"/>
              </a:rPr>
              <a:t>Trattato Maastricht</a:t>
            </a:r>
            <a:r>
              <a:rPr lang="it-IT" dirty="0">
                <a:solidFill>
                  <a:schemeClr val="accent4">
                    <a:lumMod val="75000"/>
                  </a:schemeClr>
                </a:solidFill>
                <a:latin typeface="Bahnschrift" panose="020B0502040204020203" pitchFamily="34" charset="0"/>
              </a:rPr>
              <a:t>: modifiche al diritto primario (</a:t>
            </a:r>
            <a:r>
              <a:rPr lang="it-IT" u="sng" dirty="0">
                <a:solidFill>
                  <a:schemeClr val="accent4">
                    <a:lumMod val="75000"/>
                  </a:schemeClr>
                </a:solidFill>
                <a:latin typeface="Bahnschrift" panose="020B0502040204020203" pitchFamily="34" charset="0"/>
              </a:rPr>
              <a:t>integrazione negativa</a:t>
            </a:r>
            <a:r>
              <a:rPr lang="it-IT" dirty="0">
                <a:solidFill>
                  <a:schemeClr val="accent4">
                    <a:lumMod val="75000"/>
                  </a:schemeClr>
                </a:solidFill>
                <a:latin typeface="Bahnschrift" panose="020B0502040204020203" pitchFamily="34" charset="0"/>
              </a:rPr>
              <a:t>)!</a:t>
            </a:r>
          </a:p>
          <a:p>
            <a:pPr marL="0" indent="0" algn="ctr">
              <a:buNone/>
            </a:pPr>
            <a:r>
              <a:rPr lang="it-IT" b="1" dirty="0">
                <a:solidFill>
                  <a:schemeClr val="accent4">
                    <a:lumMod val="75000"/>
                  </a:schemeClr>
                </a:solidFill>
                <a:latin typeface="Bradley Hand ITC" panose="03070402050302030203" pitchFamily="66" charset="0"/>
              </a:rPr>
              <a:t>Articolo 63</a:t>
            </a:r>
          </a:p>
          <a:p>
            <a:pPr marL="0" indent="0" algn="ctr">
              <a:buNone/>
            </a:pPr>
            <a:r>
              <a:rPr lang="it-IT" b="1" dirty="0">
                <a:solidFill>
                  <a:schemeClr val="accent4">
                    <a:lumMod val="75000"/>
                  </a:schemeClr>
                </a:solidFill>
                <a:latin typeface="Bradley Hand ITC" panose="03070402050302030203" pitchFamily="66" charset="0"/>
              </a:rPr>
              <a:t>(ex articolo 56 del TCE)</a:t>
            </a:r>
          </a:p>
          <a:p>
            <a:pPr marL="0" indent="0">
              <a:buNone/>
            </a:pPr>
            <a:r>
              <a:rPr lang="it-IT" b="1" dirty="0">
                <a:solidFill>
                  <a:schemeClr val="accent4">
                    <a:lumMod val="75000"/>
                  </a:schemeClr>
                </a:solidFill>
                <a:latin typeface="Bradley Hand ITC" panose="03070402050302030203" pitchFamily="66" charset="0"/>
              </a:rPr>
              <a:t>1. Nell'ambito delle disposizioni previste dal presente capo </a:t>
            </a:r>
            <a:r>
              <a:rPr lang="it-IT" b="1" u="sng" dirty="0">
                <a:solidFill>
                  <a:schemeClr val="accent4">
                    <a:lumMod val="75000"/>
                  </a:schemeClr>
                </a:solidFill>
                <a:latin typeface="Bradley Hand ITC" panose="03070402050302030203" pitchFamily="66" charset="0"/>
              </a:rPr>
              <a:t>sono vietate tutte le restrizioni ai movimenti di capitali tra Stati membri,</a:t>
            </a:r>
            <a:r>
              <a:rPr lang="it-IT" b="1" dirty="0">
                <a:solidFill>
                  <a:schemeClr val="accent4">
                    <a:lumMod val="75000"/>
                  </a:schemeClr>
                </a:solidFill>
                <a:latin typeface="Bradley Hand ITC" panose="03070402050302030203" pitchFamily="66" charset="0"/>
              </a:rPr>
              <a:t> nonché tra Stati membri e paesi terzi.</a:t>
            </a:r>
          </a:p>
        </p:txBody>
      </p:sp>
    </p:spTree>
    <p:extLst>
      <p:ext uri="{BB962C8B-B14F-4D97-AF65-F5344CB8AC3E}">
        <p14:creationId xmlns:p14="http://schemas.microsoft.com/office/powerpoint/2010/main" val="273607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solidFill>
                  <a:srgbClr val="C00000"/>
                </a:solidFill>
              </a:rPr>
              <a:t>Pagamenti</a:t>
            </a:r>
          </a:p>
        </p:txBody>
      </p:sp>
      <p:sp>
        <p:nvSpPr>
          <p:cNvPr id="3" name="Segnaposto contenuto 2"/>
          <p:cNvSpPr>
            <a:spLocks noGrp="1"/>
          </p:cNvSpPr>
          <p:nvPr>
            <p:ph idx="1"/>
          </p:nvPr>
        </p:nvSpPr>
        <p:spPr>
          <a:xfrm>
            <a:off x="457200" y="1628800"/>
            <a:ext cx="8229600" cy="5040560"/>
          </a:xfrm>
        </p:spPr>
        <p:txBody>
          <a:bodyPr>
            <a:normAutofit fontScale="92500" lnSpcReduction="20000"/>
          </a:bodyPr>
          <a:lstStyle/>
          <a:p>
            <a:pPr marL="0" indent="0">
              <a:buNone/>
            </a:pPr>
            <a:r>
              <a:rPr lang="it-IT" dirty="0">
                <a:solidFill>
                  <a:srgbClr val="C00000"/>
                </a:solidFill>
                <a:latin typeface="Bahnschrift" panose="020B0502040204020203" pitchFamily="34" charset="0"/>
              </a:rPr>
              <a:t>Legame con le altre libertà di circolazione</a:t>
            </a:r>
          </a:p>
          <a:p>
            <a:pPr marL="0" indent="0">
              <a:buNone/>
            </a:pPr>
            <a:r>
              <a:rPr lang="it-IT" dirty="0">
                <a:solidFill>
                  <a:schemeClr val="accent4">
                    <a:lumMod val="75000"/>
                  </a:schemeClr>
                </a:solidFill>
                <a:latin typeface="Calibri"/>
                <a:cs typeface="Calibri"/>
              </a:rPr>
              <a:t>*efficacia diretta dell’art. 67, par. 2 TCEE</a:t>
            </a:r>
          </a:p>
          <a:p>
            <a:pPr marL="0" indent="0">
              <a:buNone/>
            </a:pPr>
            <a:r>
              <a:rPr lang="it-IT" dirty="0">
                <a:solidFill>
                  <a:schemeClr val="accent4">
                    <a:lumMod val="75000"/>
                  </a:schemeClr>
                </a:solidFill>
                <a:latin typeface="Calibri"/>
                <a:cs typeface="Calibri"/>
              </a:rPr>
              <a:t>→</a:t>
            </a:r>
            <a:r>
              <a:rPr lang="it-IT" dirty="0">
                <a:solidFill>
                  <a:schemeClr val="accent4">
                    <a:lumMod val="75000"/>
                  </a:schemeClr>
                </a:solidFill>
                <a:latin typeface="Bahnschrift" panose="020B0502040204020203" pitchFamily="34" charset="0"/>
              </a:rPr>
              <a:t> Ruolo dell’integrazione negativa </a:t>
            </a:r>
            <a:r>
              <a:rPr lang="it-IT" u="sng" dirty="0">
                <a:solidFill>
                  <a:schemeClr val="accent4">
                    <a:lumMod val="75000"/>
                  </a:schemeClr>
                </a:solidFill>
                <a:latin typeface="Bahnschrift" panose="020B0502040204020203" pitchFamily="34" charset="0"/>
              </a:rPr>
              <a:t>per i pagamenti correnti</a:t>
            </a:r>
            <a:endParaRPr lang="it-IT" dirty="0">
              <a:solidFill>
                <a:schemeClr val="accent4">
                  <a:lumMod val="75000"/>
                </a:schemeClr>
              </a:solidFill>
              <a:latin typeface="Bahnschrift" panose="020B0502040204020203" pitchFamily="34" charset="0"/>
            </a:endParaRPr>
          </a:p>
          <a:p>
            <a:pPr>
              <a:buFontTx/>
              <a:buChar char="-"/>
            </a:pPr>
            <a:endParaRPr lang="it-IT" dirty="0">
              <a:solidFill>
                <a:schemeClr val="accent4">
                  <a:lumMod val="75000"/>
                </a:schemeClr>
              </a:solidFill>
              <a:latin typeface="Bahnschrift" panose="020B0502040204020203" pitchFamily="34" charset="0"/>
            </a:endParaRPr>
          </a:p>
          <a:p>
            <a:pPr>
              <a:buFontTx/>
              <a:buChar char="-"/>
            </a:pPr>
            <a:r>
              <a:rPr lang="it-IT" dirty="0">
                <a:solidFill>
                  <a:schemeClr val="accent4">
                    <a:lumMod val="75000"/>
                  </a:schemeClr>
                </a:solidFill>
                <a:latin typeface="Bahnschrift" panose="020B0502040204020203" pitchFamily="34" charset="0"/>
              </a:rPr>
              <a:t>Trattato di Maastricht: Riformulazione delle norme di dir. primario, razionalizzazione rispetto a libera circolazione dei capitali</a:t>
            </a:r>
          </a:p>
          <a:p>
            <a:pPr>
              <a:buFontTx/>
              <a:buChar char="-"/>
            </a:pPr>
            <a:r>
              <a:rPr lang="it-IT" dirty="0">
                <a:solidFill>
                  <a:schemeClr val="accent4">
                    <a:lumMod val="75000"/>
                  </a:schemeClr>
                </a:solidFill>
                <a:latin typeface="Bahnschrift" panose="020B0502040204020203" pitchFamily="34" charset="0"/>
              </a:rPr>
              <a:t>Integrazione positiva: importanti misure negli anni Novanta/Duemila nei pagamenti NON diretti </a:t>
            </a:r>
          </a:p>
          <a:p>
            <a:pPr lvl="1">
              <a:buFontTx/>
              <a:buChar char="-"/>
            </a:pPr>
            <a:r>
              <a:rPr lang="it-IT" dirty="0">
                <a:solidFill>
                  <a:schemeClr val="accent4">
                    <a:lumMod val="75000"/>
                  </a:schemeClr>
                </a:solidFill>
                <a:latin typeface="Bahnschrift" panose="020B0502040204020203" pitchFamily="34" charset="0"/>
              </a:rPr>
              <a:t>In particolare pagamenti elettronici reg. 924/2009</a:t>
            </a:r>
          </a:p>
        </p:txBody>
      </p:sp>
    </p:spTree>
    <p:extLst>
      <p:ext uri="{BB962C8B-B14F-4D97-AF65-F5344CB8AC3E}">
        <p14:creationId xmlns:p14="http://schemas.microsoft.com/office/powerpoint/2010/main" val="1847998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41768" y="2094528"/>
            <a:ext cx="7772400" cy="2376264"/>
          </a:xfrm>
        </p:spPr>
        <p:txBody>
          <a:bodyPr>
            <a:normAutofit fontScale="90000"/>
          </a:bodyPr>
          <a:lstStyle/>
          <a:p>
            <a:pPr algn="ctr"/>
            <a:r>
              <a:rPr lang="it-IT" dirty="0">
                <a:solidFill>
                  <a:schemeClr val="accent6">
                    <a:lumMod val="75000"/>
                  </a:schemeClr>
                </a:solidFill>
              </a:rPr>
              <a:t>Particolare ambito di applicazione</a:t>
            </a:r>
            <a:br>
              <a:rPr lang="it-IT" dirty="0">
                <a:solidFill>
                  <a:schemeClr val="accent6">
                    <a:lumMod val="75000"/>
                  </a:schemeClr>
                </a:solidFill>
              </a:rPr>
            </a:br>
            <a:r>
              <a:rPr lang="it-IT" dirty="0">
                <a:solidFill>
                  <a:schemeClr val="accent6">
                    <a:lumMod val="75000"/>
                  </a:schemeClr>
                </a:solidFill>
              </a:rPr>
              <a:t>rispetto alle altre </a:t>
            </a:r>
            <a:r>
              <a:rPr lang="it-IT" dirty="0" err="1">
                <a:solidFill>
                  <a:schemeClr val="accent6">
                    <a:lumMod val="75000"/>
                  </a:schemeClr>
                </a:solidFill>
              </a:rPr>
              <a:t>libertÀ</a:t>
            </a:r>
            <a:r>
              <a:rPr lang="it-IT" dirty="0">
                <a:solidFill>
                  <a:schemeClr val="accent6">
                    <a:lumMod val="75000"/>
                  </a:schemeClr>
                </a:solidFill>
              </a:rPr>
              <a:t> di circolazione</a:t>
            </a:r>
          </a:p>
        </p:txBody>
      </p:sp>
      <p:sp>
        <p:nvSpPr>
          <p:cNvPr id="3" name="Segnaposto testo 2"/>
          <p:cNvSpPr>
            <a:spLocks noGrp="1"/>
          </p:cNvSpPr>
          <p:nvPr>
            <p:ph type="body" idx="1"/>
          </p:nvPr>
        </p:nvSpPr>
        <p:spPr/>
        <p:txBody>
          <a:bodyPr/>
          <a:lstStyle/>
          <a:p>
            <a:r>
              <a:rPr lang="it-IT" dirty="0"/>
              <a:t>-</a:t>
            </a:r>
          </a:p>
        </p:txBody>
      </p:sp>
    </p:spTree>
    <p:extLst>
      <p:ext uri="{BB962C8B-B14F-4D97-AF65-F5344CB8AC3E}">
        <p14:creationId xmlns:p14="http://schemas.microsoft.com/office/powerpoint/2010/main" val="3600590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rPr>
              <a:t>AMBITO TERRITORIALE</a:t>
            </a:r>
          </a:p>
        </p:txBody>
      </p:sp>
      <p:sp>
        <p:nvSpPr>
          <p:cNvPr id="3" name="Segnaposto contenuto 2"/>
          <p:cNvSpPr>
            <a:spLocks noGrp="1"/>
          </p:cNvSpPr>
          <p:nvPr>
            <p:ph idx="1"/>
          </p:nvPr>
        </p:nvSpPr>
        <p:spPr>
          <a:xfrm>
            <a:off x="457200" y="2132856"/>
            <a:ext cx="8229600" cy="4608512"/>
          </a:xfrm>
        </p:spPr>
        <p:txBody>
          <a:bodyPr>
            <a:normAutofit fontScale="92500" lnSpcReduction="10000"/>
          </a:bodyPr>
          <a:lstStyle/>
          <a:p>
            <a:pPr marL="0" indent="0" algn="just">
              <a:buNone/>
            </a:pPr>
            <a:r>
              <a:rPr lang="it-IT" dirty="0">
                <a:solidFill>
                  <a:schemeClr val="accent4">
                    <a:lumMod val="75000"/>
                  </a:schemeClr>
                </a:solidFill>
                <a:latin typeface="+mj-lt"/>
              </a:rPr>
              <a:t>La liberalizzazione riguarda i movimenti</a:t>
            </a:r>
          </a:p>
          <a:p>
            <a:pPr algn="just">
              <a:buFontTx/>
              <a:buChar char="-"/>
            </a:pPr>
            <a:r>
              <a:rPr lang="it-IT" dirty="0">
                <a:solidFill>
                  <a:schemeClr val="accent4">
                    <a:lumMod val="75000"/>
                  </a:schemeClr>
                </a:solidFill>
                <a:latin typeface="+mj-lt"/>
              </a:rPr>
              <a:t>Tra Stati membri</a:t>
            </a:r>
          </a:p>
          <a:p>
            <a:pPr algn="just">
              <a:buFontTx/>
              <a:buChar char="-"/>
            </a:pPr>
            <a:r>
              <a:rPr lang="it-IT" dirty="0">
                <a:solidFill>
                  <a:schemeClr val="accent4">
                    <a:lumMod val="75000"/>
                  </a:schemeClr>
                </a:solidFill>
                <a:latin typeface="+mj-lt"/>
              </a:rPr>
              <a:t>Tra uno Stato membro e uno Stato terzo (e viceversa)</a:t>
            </a:r>
            <a:endParaRPr lang="it-IT" b="1" dirty="0">
              <a:solidFill>
                <a:schemeClr val="accent4">
                  <a:lumMod val="75000"/>
                </a:schemeClr>
              </a:solidFill>
              <a:latin typeface="+mj-lt"/>
            </a:endParaRPr>
          </a:p>
          <a:p>
            <a:pPr marL="0" indent="0" algn="just">
              <a:buNone/>
            </a:pPr>
            <a:r>
              <a:rPr lang="it-IT" b="1" dirty="0">
                <a:solidFill>
                  <a:schemeClr val="accent4">
                    <a:lumMod val="75000"/>
                  </a:schemeClr>
                </a:solidFill>
                <a:latin typeface="Bradley Hand ITC" panose="03070402050302030203" pitchFamily="66" charset="0"/>
              </a:rPr>
              <a:t>Merci: di Stati membri + in libera pratica</a:t>
            </a:r>
          </a:p>
          <a:p>
            <a:pPr marL="0" indent="0" algn="just">
              <a:buNone/>
            </a:pPr>
            <a:r>
              <a:rPr lang="it-IT" b="1" dirty="0">
                <a:solidFill>
                  <a:schemeClr val="accent4">
                    <a:lumMod val="75000"/>
                  </a:schemeClr>
                </a:solidFill>
                <a:latin typeface="Bradley Hand ITC" panose="03070402050302030203" pitchFamily="66" charset="0"/>
              </a:rPr>
              <a:t>Lavoratori: cittadini</a:t>
            </a:r>
          </a:p>
          <a:p>
            <a:pPr marL="0" indent="0" algn="just">
              <a:buNone/>
            </a:pPr>
            <a:r>
              <a:rPr lang="it-IT" b="1" dirty="0">
                <a:solidFill>
                  <a:schemeClr val="accent4">
                    <a:lumMod val="75000"/>
                  </a:schemeClr>
                </a:solidFill>
                <a:latin typeface="Bradley Hand ITC" panose="03070402050302030203" pitchFamily="66" charset="0"/>
              </a:rPr>
              <a:t>Stabilimento: cittadini/società costituite in SM</a:t>
            </a:r>
          </a:p>
          <a:p>
            <a:pPr marL="0" indent="0" algn="just">
              <a:buNone/>
            </a:pPr>
            <a:r>
              <a:rPr lang="it-IT" b="1" dirty="0">
                <a:solidFill>
                  <a:schemeClr val="accent4">
                    <a:lumMod val="75000"/>
                  </a:schemeClr>
                </a:solidFill>
                <a:latin typeface="Bradley Hand ITC" panose="03070402050302030203" pitchFamily="66" charset="0"/>
              </a:rPr>
              <a:t>servizi: </a:t>
            </a:r>
            <a:r>
              <a:rPr lang="it-IT" b="1" u="sng" dirty="0">
                <a:solidFill>
                  <a:schemeClr val="accent4">
                    <a:lumMod val="75000"/>
                  </a:schemeClr>
                </a:solidFill>
                <a:latin typeface="Bradley Hand ITC" panose="03070402050302030203" pitchFamily="66" charset="0"/>
              </a:rPr>
              <a:t>possibilità </a:t>
            </a:r>
            <a:r>
              <a:rPr lang="it-IT" b="1" dirty="0">
                <a:solidFill>
                  <a:schemeClr val="accent4">
                    <a:lumMod val="75000"/>
                  </a:schemeClr>
                </a:solidFill>
                <a:latin typeface="Bradley Hand ITC" panose="03070402050302030203" pitchFamily="66" charset="0"/>
              </a:rPr>
              <a:t>di estendere a cittadini di Stati terzi se stabiliti in uno SM (con normativa UE)</a:t>
            </a:r>
            <a:r>
              <a:rPr lang="it-IT" dirty="0">
                <a:solidFill>
                  <a:schemeClr val="accent4">
                    <a:lumMod val="75000"/>
                  </a:schemeClr>
                </a:solidFill>
                <a:latin typeface="Bradley Hand ITC" panose="03070402050302030203" pitchFamily="66" charset="0"/>
              </a:rPr>
              <a:t>  </a:t>
            </a:r>
          </a:p>
        </p:txBody>
      </p:sp>
    </p:spTree>
    <p:extLst>
      <p:ext uri="{BB962C8B-B14F-4D97-AF65-F5344CB8AC3E}">
        <p14:creationId xmlns:p14="http://schemas.microsoft.com/office/powerpoint/2010/main" val="3675208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41768" y="2094528"/>
            <a:ext cx="7772400" cy="2376264"/>
          </a:xfrm>
        </p:spPr>
        <p:txBody>
          <a:bodyPr>
            <a:normAutofit/>
          </a:bodyPr>
          <a:lstStyle/>
          <a:p>
            <a:pPr algn="ctr"/>
            <a:r>
              <a:rPr lang="it-IT" dirty="0">
                <a:solidFill>
                  <a:schemeClr val="accent6">
                    <a:lumMod val="75000"/>
                  </a:schemeClr>
                </a:solidFill>
              </a:rPr>
              <a:t>Libera circolazione</a:t>
            </a:r>
            <a:br>
              <a:rPr lang="it-IT" dirty="0">
                <a:solidFill>
                  <a:schemeClr val="accent6">
                    <a:lumMod val="75000"/>
                  </a:schemeClr>
                </a:solidFill>
              </a:rPr>
            </a:br>
            <a:r>
              <a:rPr lang="it-IT" dirty="0">
                <a:solidFill>
                  <a:schemeClr val="accent6">
                    <a:lumMod val="75000"/>
                  </a:schemeClr>
                </a:solidFill>
              </a:rPr>
              <a:t>dei capitali</a:t>
            </a:r>
          </a:p>
        </p:txBody>
      </p:sp>
      <p:sp>
        <p:nvSpPr>
          <p:cNvPr id="3" name="Segnaposto testo 2"/>
          <p:cNvSpPr>
            <a:spLocks noGrp="1"/>
          </p:cNvSpPr>
          <p:nvPr>
            <p:ph type="body" idx="1"/>
          </p:nvPr>
        </p:nvSpPr>
        <p:spPr/>
        <p:txBody>
          <a:bodyPr/>
          <a:lstStyle/>
          <a:p>
            <a:r>
              <a:rPr lang="it-IT" dirty="0"/>
              <a:t>-</a:t>
            </a:r>
          </a:p>
        </p:txBody>
      </p:sp>
    </p:spTree>
    <p:extLst>
      <p:ext uri="{BB962C8B-B14F-4D97-AF65-F5344CB8AC3E}">
        <p14:creationId xmlns:p14="http://schemas.microsoft.com/office/powerpoint/2010/main" val="42524831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rPr>
              <a:t>INTEGRAZIONE NEGATIVA</a:t>
            </a:r>
          </a:p>
        </p:txBody>
      </p:sp>
      <p:sp>
        <p:nvSpPr>
          <p:cNvPr id="3" name="Segnaposto contenuto 2"/>
          <p:cNvSpPr>
            <a:spLocks noGrp="1"/>
          </p:cNvSpPr>
          <p:nvPr>
            <p:ph idx="1"/>
          </p:nvPr>
        </p:nvSpPr>
        <p:spPr>
          <a:xfrm>
            <a:off x="457200" y="2132856"/>
            <a:ext cx="8229600" cy="4608512"/>
          </a:xfrm>
        </p:spPr>
        <p:txBody>
          <a:bodyPr>
            <a:normAutofit/>
          </a:bodyPr>
          <a:lstStyle/>
          <a:p>
            <a:pPr algn="just">
              <a:buFontTx/>
              <a:buChar char="-"/>
            </a:pPr>
            <a:r>
              <a:rPr lang="it-IT" dirty="0">
                <a:solidFill>
                  <a:schemeClr val="accent4">
                    <a:lumMod val="75000"/>
                  </a:schemeClr>
                </a:solidFill>
                <a:latin typeface="+mj-lt"/>
              </a:rPr>
              <a:t>art. 63, par. 1 TFUE «Divieto  di restrizioni»</a:t>
            </a:r>
          </a:p>
          <a:p>
            <a:pPr algn="just">
              <a:buFontTx/>
              <a:buChar char="-"/>
            </a:pPr>
            <a:r>
              <a:rPr lang="it-IT" dirty="0">
                <a:solidFill>
                  <a:schemeClr val="accent4">
                    <a:lumMod val="75000"/>
                  </a:schemeClr>
                </a:solidFill>
                <a:latin typeface="+mj-lt"/>
              </a:rPr>
              <a:t>art.  67 TCEE: divieto di discriminazioni</a:t>
            </a:r>
          </a:p>
          <a:p>
            <a:pPr lvl="1" algn="just">
              <a:buFontTx/>
              <a:buChar char="-"/>
            </a:pPr>
            <a:r>
              <a:rPr lang="it-IT" dirty="0">
                <a:solidFill>
                  <a:schemeClr val="accent4">
                    <a:lumMod val="75000"/>
                  </a:schemeClr>
                </a:solidFill>
                <a:latin typeface="+mj-lt"/>
              </a:rPr>
              <a:t> fondate sulla nazionalità</a:t>
            </a:r>
          </a:p>
          <a:p>
            <a:pPr lvl="1" algn="just">
              <a:buFontTx/>
              <a:buChar char="-"/>
            </a:pPr>
            <a:r>
              <a:rPr lang="it-IT" dirty="0">
                <a:solidFill>
                  <a:schemeClr val="accent4">
                    <a:lumMod val="75000"/>
                  </a:schemeClr>
                </a:solidFill>
                <a:latin typeface="+mj-lt"/>
              </a:rPr>
              <a:t>fondate sulla residenza</a:t>
            </a:r>
          </a:p>
          <a:p>
            <a:pPr lvl="1" algn="just">
              <a:buFontTx/>
              <a:buChar char="-"/>
            </a:pPr>
            <a:r>
              <a:rPr lang="it-IT" dirty="0">
                <a:solidFill>
                  <a:schemeClr val="accent4">
                    <a:lumMod val="75000"/>
                  </a:schemeClr>
                </a:solidFill>
                <a:latin typeface="+mj-lt"/>
              </a:rPr>
              <a:t>fondate sul luogo di collocamento del capitale</a:t>
            </a: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3623283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a:bodyPr>
          <a:lstStyle/>
          <a:p>
            <a:r>
              <a:rPr lang="it-IT" dirty="0">
                <a:solidFill>
                  <a:srgbClr val="C00000"/>
                </a:solidFill>
              </a:rPr>
              <a:t>Esempio 1</a:t>
            </a:r>
          </a:p>
        </p:txBody>
      </p:sp>
      <p:sp>
        <p:nvSpPr>
          <p:cNvPr id="3" name="Segnaposto contenuto 2"/>
          <p:cNvSpPr>
            <a:spLocks noGrp="1"/>
          </p:cNvSpPr>
          <p:nvPr>
            <p:ph idx="1"/>
          </p:nvPr>
        </p:nvSpPr>
        <p:spPr>
          <a:xfrm>
            <a:off x="457200" y="1484784"/>
            <a:ext cx="8229600" cy="5256584"/>
          </a:xfrm>
        </p:spPr>
        <p:txBody>
          <a:bodyPr>
            <a:normAutofit fontScale="85000" lnSpcReduction="20000"/>
          </a:bodyPr>
          <a:lstStyle/>
          <a:p>
            <a:pPr marL="0" indent="0" algn="just">
              <a:buNone/>
            </a:pPr>
            <a:r>
              <a:rPr lang="it-IT" dirty="0">
                <a:solidFill>
                  <a:schemeClr val="accent4">
                    <a:lumMod val="75000"/>
                  </a:schemeClr>
                </a:solidFill>
                <a:latin typeface="+mj-lt"/>
              </a:rPr>
              <a:t>NORMATIVA SPAGNOLA SUI TRASFERIMENTI DI CONTANTE ALL’ESTERO</a:t>
            </a:r>
          </a:p>
          <a:p>
            <a:pPr marL="0" indent="0" algn="just">
              <a:buNone/>
            </a:pPr>
            <a:r>
              <a:rPr lang="it-IT" dirty="0">
                <a:solidFill>
                  <a:schemeClr val="accent4">
                    <a:lumMod val="75000"/>
                  </a:schemeClr>
                </a:solidFill>
                <a:latin typeface="+mj-lt"/>
              </a:rPr>
              <a:t>		- monete</a:t>
            </a:r>
          </a:p>
          <a:p>
            <a:pPr marL="0" indent="0" algn="just">
              <a:buNone/>
            </a:pPr>
            <a:r>
              <a:rPr lang="it-IT" dirty="0">
                <a:solidFill>
                  <a:schemeClr val="accent4">
                    <a:lumMod val="75000"/>
                  </a:schemeClr>
                </a:solidFill>
                <a:latin typeface="+mj-lt"/>
              </a:rPr>
              <a:t>		- biglietti di banca</a:t>
            </a:r>
          </a:p>
          <a:p>
            <a:pPr marL="0" indent="0" algn="just">
              <a:buNone/>
            </a:pPr>
            <a:r>
              <a:rPr lang="it-IT" dirty="0">
                <a:solidFill>
                  <a:schemeClr val="accent4">
                    <a:lumMod val="75000"/>
                  </a:schemeClr>
                </a:solidFill>
                <a:latin typeface="+mj-lt"/>
              </a:rPr>
              <a:t>		- assegni al portatore</a:t>
            </a:r>
          </a:p>
          <a:p>
            <a:pPr marL="0" indent="0" algn="just">
              <a:buNone/>
            </a:pPr>
            <a:endParaRPr lang="it-IT" dirty="0">
              <a:solidFill>
                <a:schemeClr val="accent4">
                  <a:lumMod val="75000"/>
                </a:schemeClr>
              </a:solidFill>
              <a:latin typeface="+mj-lt"/>
            </a:endParaRPr>
          </a:p>
          <a:p>
            <a:pPr marL="0" indent="0" algn="just">
              <a:buNone/>
            </a:pPr>
            <a:r>
              <a:rPr lang="it-IT" dirty="0">
                <a:solidFill>
                  <a:schemeClr val="accent4">
                    <a:lumMod val="75000"/>
                  </a:schemeClr>
                </a:solidFill>
                <a:latin typeface="+mj-lt"/>
              </a:rPr>
              <a:t>Si richiede un’autorizzazione preventiva ai trasferimenti oltre un certo limite</a:t>
            </a:r>
            <a:endParaRPr lang="it-IT" u="sng" dirty="0">
              <a:solidFill>
                <a:schemeClr val="accent4">
                  <a:lumMod val="75000"/>
                </a:schemeClr>
              </a:solidFill>
              <a:latin typeface="+mj-lt"/>
            </a:endParaRPr>
          </a:p>
          <a:p>
            <a:pPr marL="0" indent="0" algn="just">
              <a:buNone/>
            </a:pPr>
            <a:endParaRPr lang="it-IT" b="1" dirty="0">
              <a:solidFill>
                <a:schemeClr val="accent4">
                  <a:lumMod val="75000"/>
                </a:schemeClr>
              </a:solidFill>
              <a:latin typeface="Bradley Hand ITC" panose="03070402050302030203" pitchFamily="66" charset="0"/>
            </a:endParaRPr>
          </a:p>
          <a:p>
            <a:pPr marL="0" indent="0" algn="just">
              <a:buNone/>
            </a:pPr>
            <a:r>
              <a:rPr lang="it-IT" b="1" dirty="0">
                <a:solidFill>
                  <a:schemeClr val="accent4">
                    <a:lumMod val="75000"/>
                  </a:schemeClr>
                </a:solidFill>
                <a:latin typeface="Bradley Hand ITC" panose="03070402050302030203" pitchFamily="66" charset="0"/>
              </a:rPr>
              <a:t>Trattasi di restrizione?</a:t>
            </a:r>
          </a:p>
          <a:p>
            <a:pPr marL="0" indent="0" algn="just">
              <a:buNone/>
            </a:pPr>
            <a:endParaRPr lang="it-IT" b="1" dirty="0">
              <a:solidFill>
                <a:schemeClr val="accent4">
                  <a:lumMod val="75000"/>
                </a:schemeClr>
              </a:solidFill>
              <a:latin typeface="Bradley Hand ITC" panose="03070402050302030203" pitchFamily="66" charset="0"/>
            </a:endParaRPr>
          </a:p>
          <a:p>
            <a:pPr marL="0" indent="0" algn="just">
              <a:buNone/>
            </a:pPr>
            <a:r>
              <a:rPr lang="it-IT" b="1" dirty="0">
                <a:solidFill>
                  <a:schemeClr val="accent4">
                    <a:lumMod val="75000"/>
                  </a:schemeClr>
                </a:solidFill>
                <a:latin typeface="Bradley Hand ITC" panose="03070402050302030203" pitchFamily="66" charset="0"/>
              </a:rPr>
              <a:t>Una dichiarazione previa avrebbe lo stesso effetto?</a:t>
            </a:r>
          </a:p>
          <a:p>
            <a:pPr algn="just">
              <a:buFont typeface="Arial" charset="0"/>
              <a:buChar char="•"/>
            </a:pP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4090079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fontScale="90000"/>
          </a:bodyPr>
          <a:lstStyle/>
          <a:p>
            <a:r>
              <a:rPr lang="it-IT" dirty="0">
                <a:solidFill>
                  <a:srgbClr val="C00000"/>
                </a:solidFill>
              </a:rPr>
              <a:t>Esempio 1 – </a:t>
            </a:r>
            <a:r>
              <a:rPr lang="it-IT" sz="3600" dirty="0" err="1">
                <a:solidFill>
                  <a:srgbClr val="C00000"/>
                </a:solidFill>
              </a:rPr>
              <a:t>c.r</a:t>
            </a:r>
            <a:r>
              <a:rPr lang="it-IT" sz="3600" dirty="0">
                <a:solidFill>
                  <a:srgbClr val="C00000"/>
                </a:solidFill>
              </a:rPr>
              <a:t>. C-358/93 e C-416/93 </a:t>
            </a:r>
            <a:r>
              <a:rPr lang="it-IT" sz="3600" i="1" dirty="0" err="1">
                <a:solidFill>
                  <a:srgbClr val="C00000"/>
                </a:solidFill>
              </a:rPr>
              <a:t>Bordessa</a:t>
            </a:r>
            <a:r>
              <a:rPr lang="it-IT" dirty="0">
                <a:solidFill>
                  <a:srgbClr val="C00000"/>
                </a:solidFill>
              </a:rPr>
              <a:t> </a:t>
            </a:r>
          </a:p>
        </p:txBody>
      </p:sp>
      <p:sp>
        <p:nvSpPr>
          <p:cNvPr id="3" name="Segnaposto contenuto 2"/>
          <p:cNvSpPr>
            <a:spLocks noGrp="1"/>
          </p:cNvSpPr>
          <p:nvPr>
            <p:ph idx="1"/>
          </p:nvPr>
        </p:nvSpPr>
        <p:spPr>
          <a:xfrm>
            <a:off x="457200" y="1484784"/>
            <a:ext cx="8229600" cy="5256584"/>
          </a:xfrm>
        </p:spPr>
        <p:txBody>
          <a:bodyPr>
            <a:normAutofit/>
          </a:bodyPr>
          <a:lstStyle/>
          <a:p>
            <a:pPr marL="0" indent="0" algn="just">
              <a:buNone/>
            </a:pPr>
            <a:endParaRPr lang="it-IT" b="1" dirty="0">
              <a:solidFill>
                <a:schemeClr val="accent4">
                  <a:lumMod val="75000"/>
                </a:schemeClr>
              </a:solidFill>
              <a:latin typeface="Bradley Hand ITC" panose="03070402050302030203" pitchFamily="66" charset="0"/>
            </a:endParaRPr>
          </a:p>
          <a:p>
            <a:pPr marL="0" indent="0" algn="just">
              <a:buNone/>
            </a:pPr>
            <a:r>
              <a:rPr lang="it-IT" dirty="0">
                <a:solidFill>
                  <a:schemeClr val="accent4">
                    <a:lumMod val="75000"/>
                  </a:schemeClr>
                </a:solidFill>
                <a:latin typeface="Bahnschrift" panose="020B0502040204020203" pitchFamily="34" charset="0"/>
              </a:rPr>
              <a:t>La richiesta di autorizzazione assoggetta l’esercizio della libertà alla discrezionalità della P.A.</a:t>
            </a:r>
            <a:r>
              <a:rPr lang="it-IT" dirty="0">
                <a:solidFill>
                  <a:schemeClr val="accent4">
                    <a:lumMod val="75000"/>
                  </a:schemeClr>
                </a:solidFill>
                <a:latin typeface="Calibri"/>
                <a:cs typeface="Calibri"/>
              </a:rPr>
              <a:t>→ restrizione vietata</a:t>
            </a:r>
            <a:endParaRPr lang="it-IT" dirty="0">
              <a:solidFill>
                <a:schemeClr val="accent4">
                  <a:lumMod val="75000"/>
                </a:schemeClr>
              </a:solidFill>
              <a:latin typeface="Bahnschrift" panose="020B0502040204020203" pitchFamily="34" charset="0"/>
            </a:endParaRPr>
          </a:p>
        </p:txBody>
      </p:sp>
    </p:spTree>
    <p:extLst>
      <p:ext uri="{BB962C8B-B14F-4D97-AF65-F5344CB8AC3E}">
        <p14:creationId xmlns:p14="http://schemas.microsoft.com/office/powerpoint/2010/main" val="1290236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Due </a:t>
            </a:r>
            <a:r>
              <a:rPr lang="it-IT" dirty="0" err="1"/>
              <a:t>libertÀ</a:t>
            </a:r>
            <a:br>
              <a:rPr lang="it-IT" dirty="0"/>
            </a:br>
            <a:r>
              <a:rPr lang="it-IT" dirty="0"/>
              <a:t>per un solo oggetto</a:t>
            </a:r>
          </a:p>
        </p:txBody>
      </p:sp>
      <p:sp>
        <p:nvSpPr>
          <p:cNvPr id="3" name="Segnaposto testo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392756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2951" y="274638"/>
            <a:ext cx="8229600" cy="1210146"/>
          </a:xfrm>
        </p:spPr>
        <p:txBody>
          <a:bodyPr>
            <a:normAutofit/>
          </a:bodyPr>
          <a:lstStyle/>
          <a:p>
            <a:r>
              <a:rPr lang="it-IT" dirty="0">
                <a:solidFill>
                  <a:srgbClr val="C00000"/>
                </a:solidFill>
              </a:rPr>
              <a:t>Esempio 2</a:t>
            </a:r>
          </a:p>
        </p:txBody>
      </p:sp>
      <p:sp>
        <p:nvSpPr>
          <p:cNvPr id="3" name="Segnaposto contenuto 2"/>
          <p:cNvSpPr>
            <a:spLocks noGrp="1"/>
          </p:cNvSpPr>
          <p:nvPr>
            <p:ph idx="1"/>
          </p:nvPr>
        </p:nvSpPr>
        <p:spPr>
          <a:xfrm>
            <a:off x="457200" y="1484784"/>
            <a:ext cx="8229600" cy="5256584"/>
          </a:xfrm>
        </p:spPr>
        <p:txBody>
          <a:bodyPr>
            <a:normAutofit fontScale="92500"/>
          </a:bodyPr>
          <a:lstStyle/>
          <a:p>
            <a:pPr marL="0" indent="0" algn="just">
              <a:buNone/>
            </a:pPr>
            <a:r>
              <a:rPr lang="it-IT" dirty="0">
                <a:solidFill>
                  <a:schemeClr val="accent4">
                    <a:lumMod val="75000"/>
                  </a:schemeClr>
                </a:solidFill>
                <a:latin typeface="+mj-lt"/>
              </a:rPr>
              <a:t>NORMATIVA ITALIANA SULL’ACQUISTO DI IMMOBILI</a:t>
            </a:r>
          </a:p>
          <a:p>
            <a:pPr marL="0" indent="0" algn="just">
              <a:buNone/>
            </a:pPr>
            <a:r>
              <a:rPr lang="it-IT" dirty="0">
                <a:solidFill>
                  <a:schemeClr val="accent4">
                    <a:lumMod val="75000"/>
                  </a:schemeClr>
                </a:solidFill>
                <a:latin typeface="+mj-lt"/>
              </a:rPr>
              <a:t>Acquisto di immobili situati in zone di importanza militare</a:t>
            </a:r>
            <a:endParaRPr lang="it-IT" u="sng" dirty="0">
              <a:solidFill>
                <a:schemeClr val="accent4">
                  <a:lumMod val="75000"/>
                </a:schemeClr>
              </a:solidFill>
              <a:latin typeface="+mj-lt"/>
            </a:endParaRPr>
          </a:p>
          <a:p>
            <a:pPr algn="just">
              <a:buFont typeface="Arial" charset="0"/>
              <a:buChar char="•"/>
            </a:pPr>
            <a:r>
              <a:rPr lang="it-IT" dirty="0">
                <a:solidFill>
                  <a:schemeClr val="accent4">
                    <a:lumMod val="75000"/>
                  </a:schemeClr>
                </a:solidFill>
                <a:latin typeface="+mj-lt"/>
              </a:rPr>
              <a:t>I cittadini stranieri devono acquisire autorizzazione preventiva da parte del prefetto</a:t>
            </a:r>
          </a:p>
          <a:p>
            <a:pPr algn="just">
              <a:buFont typeface="Arial" charset="0"/>
              <a:buChar char="•"/>
            </a:pPr>
            <a:r>
              <a:rPr lang="it-IT" dirty="0">
                <a:solidFill>
                  <a:schemeClr val="accent4">
                    <a:lumMod val="75000"/>
                  </a:schemeClr>
                </a:solidFill>
                <a:latin typeface="+mj-lt"/>
              </a:rPr>
              <a:t>I cittadini italiani NON hanno tale onere</a:t>
            </a:r>
          </a:p>
          <a:p>
            <a:pPr marL="0" indent="0" algn="just">
              <a:buNone/>
            </a:pPr>
            <a:r>
              <a:rPr lang="it-IT" dirty="0">
                <a:solidFill>
                  <a:schemeClr val="accent4">
                    <a:lumMod val="75000"/>
                  </a:schemeClr>
                </a:solidFill>
                <a:latin typeface="+mj-lt"/>
                <a:cs typeface="Calibri"/>
              </a:rPr>
              <a:t>→ rifiuto di trascrizione di alienazione di immobile sito in zona di </a:t>
            </a:r>
            <a:r>
              <a:rPr lang="it-IT" dirty="0" err="1">
                <a:solidFill>
                  <a:schemeClr val="accent4">
                    <a:lumMod val="75000"/>
                  </a:schemeClr>
                </a:solidFill>
                <a:latin typeface="+mj-lt"/>
                <a:cs typeface="Calibri"/>
              </a:rPr>
              <a:t>i.m</a:t>
            </a:r>
            <a:r>
              <a:rPr lang="it-IT" dirty="0">
                <a:solidFill>
                  <a:schemeClr val="accent4">
                    <a:lumMod val="75000"/>
                  </a:schemeClr>
                </a:solidFill>
                <a:latin typeface="+mj-lt"/>
                <a:cs typeface="Calibri"/>
              </a:rPr>
              <a:t>. da parte di cittadini tedeschi che NON avevano ottenuto autorizzazione prefettizia</a:t>
            </a:r>
            <a:endParaRPr lang="it-IT" dirty="0">
              <a:solidFill>
                <a:schemeClr val="accent4">
                  <a:lumMod val="75000"/>
                </a:schemeClr>
              </a:solidFill>
              <a:latin typeface="+mj-lt"/>
            </a:endParaRPr>
          </a:p>
          <a:p>
            <a:pPr algn="just">
              <a:buFont typeface="Arial" charset="0"/>
              <a:buChar char="•"/>
            </a:pP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2072891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6856" y="274638"/>
            <a:ext cx="8229600" cy="1210146"/>
          </a:xfrm>
        </p:spPr>
        <p:txBody>
          <a:bodyPr>
            <a:normAutofit/>
          </a:bodyPr>
          <a:lstStyle/>
          <a:p>
            <a:r>
              <a:rPr lang="it-IT" dirty="0">
                <a:solidFill>
                  <a:srgbClr val="C00000"/>
                </a:solidFill>
              </a:rPr>
              <a:t>Esempio 2: C-423/98 </a:t>
            </a:r>
            <a:r>
              <a:rPr lang="it-IT" i="1" dirty="0">
                <a:solidFill>
                  <a:srgbClr val="C00000"/>
                </a:solidFill>
              </a:rPr>
              <a:t>Albore</a:t>
            </a:r>
            <a:endParaRPr lang="it-IT" dirty="0">
              <a:solidFill>
                <a:srgbClr val="C00000"/>
              </a:solidFill>
            </a:endParaRPr>
          </a:p>
        </p:txBody>
      </p:sp>
      <p:sp>
        <p:nvSpPr>
          <p:cNvPr id="3" name="Segnaposto contenuto 2"/>
          <p:cNvSpPr>
            <a:spLocks noGrp="1"/>
          </p:cNvSpPr>
          <p:nvPr>
            <p:ph idx="1"/>
          </p:nvPr>
        </p:nvSpPr>
        <p:spPr>
          <a:xfrm>
            <a:off x="457200" y="1484784"/>
            <a:ext cx="8229600" cy="5256584"/>
          </a:xfrm>
        </p:spPr>
        <p:txBody>
          <a:bodyPr>
            <a:normAutofit/>
          </a:bodyPr>
          <a:lstStyle/>
          <a:p>
            <a:pPr algn="just">
              <a:buFont typeface="Arial" charset="0"/>
              <a:buChar char="•"/>
            </a:pPr>
            <a:r>
              <a:rPr lang="it-IT" b="1" dirty="0">
                <a:solidFill>
                  <a:schemeClr val="accent4">
                    <a:lumMod val="75000"/>
                  </a:schemeClr>
                </a:solidFill>
                <a:latin typeface="Bradley Hand ITC" panose="03070402050302030203" pitchFamily="66" charset="0"/>
              </a:rPr>
              <a:t>Acquisto di immobile è investimento immobiliare rientrante nella </a:t>
            </a:r>
            <a:r>
              <a:rPr lang="it-IT" b="1" u="sng" dirty="0">
                <a:solidFill>
                  <a:schemeClr val="accent4">
                    <a:lumMod val="75000"/>
                  </a:schemeClr>
                </a:solidFill>
                <a:latin typeface="Bradley Hand ITC" panose="03070402050302030203" pitchFamily="66" charset="0"/>
              </a:rPr>
              <a:t>nozione di movimento di capitale</a:t>
            </a:r>
          </a:p>
          <a:p>
            <a:pPr algn="just">
              <a:buFont typeface="Arial" charset="0"/>
              <a:buChar char="•"/>
            </a:pPr>
            <a:endParaRPr lang="it-IT" b="1" u="sng" dirty="0">
              <a:solidFill>
                <a:schemeClr val="accent4">
                  <a:lumMod val="75000"/>
                </a:schemeClr>
              </a:solidFill>
              <a:latin typeface="Bradley Hand ITC" panose="03070402050302030203" pitchFamily="66" charset="0"/>
            </a:endParaRPr>
          </a:p>
          <a:p>
            <a:pPr algn="just">
              <a:buFont typeface="Arial" charset="0"/>
              <a:buChar char="•"/>
            </a:pPr>
            <a:r>
              <a:rPr lang="it-IT" b="1" dirty="0">
                <a:solidFill>
                  <a:schemeClr val="accent4">
                    <a:lumMod val="75000"/>
                  </a:schemeClr>
                </a:solidFill>
                <a:latin typeface="Bahnschrift" panose="020B0502040204020203" pitchFamily="34" charset="0"/>
              </a:rPr>
              <a:t>La normativa italiana pone restrizione discriminatoria sulla base della nazionalità</a:t>
            </a:r>
          </a:p>
        </p:txBody>
      </p:sp>
    </p:spTree>
    <p:extLst>
      <p:ext uri="{BB962C8B-B14F-4D97-AF65-F5344CB8AC3E}">
        <p14:creationId xmlns:p14="http://schemas.microsoft.com/office/powerpoint/2010/main" val="749652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a:bodyPr>
          <a:lstStyle/>
          <a:p>
            <a:r>
              <a:rPr lang="it-IT" dirty="0">
                <a:solidFill>
                  <a:srgbClr val="C00000"/>
                </a:solidFill>
              </a:rPr>
              <a:t>Esempio 3</a:t>
            </a:r>
          </a:p>
        </p:txBody>
      </p:sp>
      <p:sp>
        <p:nvSpPr>
          <p:cNvPr id="3" name="Segnaposto contenuto 2"/>
          <p:cNvSpPr>
            <a:spLocks noGrp="1"/>
          </p:cNvSpPr>
          <p:nvPr>
            <p:ph idx="1"/>
          </p:nvPr>
        </p:nvSpPr>
        <p:spPr>
          <a:xfrm>
            <a:off x="457200" y="1484784"/>
            <a:ext cx="8229600" cy="5256584"/>
          </a:xfrm>
        </p:spPr>
        <p:txBody>
          <a:bodyPr>
            <a:normAutofit lnSpcReduction="10000"/>
          </a:bodyPr>
          <a:lstStyle/>
          <a:p>
            <a:pPr marL="0" indent="0" algn="just">
              <a:buNone/>
            </a:pPr>
            <a:r>
              <a:rPr lang="it-IT" dirty="0">
                <a:solidFill>
                  <a:schemeClr val="accent4">
                    <a:lumMod val="75000"/>
                  </a:schemeClr>
                </a:solidFill>
                <a:latin typeface="+mj-lt"/>
              </a:rPr>
              <a:t>NORMATIVA PORTOGHESE SULL’ACQUISTO DI AZIONI DI CERTE SOCIETÀ PORTOGHESI</a:t>
            </a:r>
          </a:p>
          <a:p>
            <a:pPr marL="0" indent="0" algn="just">
              <a:buNone/>
            </a:pPr>
            <a:r>
              <a:rPr lang="it-IT" dirty="0">
                <a:solidFill>
                  <a:schemeClr val="accent4">
                    <a:lumMod val="75000"/>
                  </a:schemeClr>
                </a:solidFill>
                <a:latin typeface="+mj-lt"/>
              </a:rPr>
              <a:t>I cittadini stranieri che vogliano farsi acquirenti di società portoghesi</a:t>
            </a:r>
            <a:endParaRPr lang="it-IT" u="sng" dirty="0">
              <a:solidFill>
                <a:schemeClr val="accent4">
                  <a:lumMod val="75000"/>
                </a:schemeClr>
              </a:solidFill>
              <a:latin typeface="+mj-lt"/>
            </a:endParaRPr>
          </a:p>
          <a:p>
            <a:pPr algn="just">
              <a:buFont typeface="Arial" charset="0"/>
              <a:buChar char="•"/>
            </a:pPr>
            <a:r>
              <a:rPr lang="it-IT" dirty="0">
                <a:solidFill>
                  <a:schemeClr val="accent4">
                    <a:lumMod val="75000"/>
                  </a:schemeClr>
                </a:solidFill>
                <a:latin typeface="+mj-lt"/>
              </a:rPr>
              <a:t>Divieto di superare certi livelli</a:t>
            </a:r>
          </a:p>
          <a:p>
            <a:pPr algn="just">
              <a:buFont typeface="Arial" charset="0"/>
              <a:buChar char="•"/>
            </a:pPr>
            <a:r>
              <a:rPr lang="it-IT" dirty="0">
                <a:solidFill>
                  <a:schemeClr val="accent4">
                    <a:lumMod val="75000"/>
                  </a:schemeClr>
                </a:solidFill>
              </a:rPr>
              <a:t>Obbligo di acquisire autorizzazione governativa se superati certi livelli</a:t>
            </a:r>
          </a:p>
          <a:p>
            <a:pPr algn="just">
              <a:buFont typeface="Arial" charset="0"/>
              <a:buChar char="•"/>
            </a:pPr>
            <a:endParaRPr lang="it-IT" dirty="0">
              <a:solidFill>
                <a:schemeClr val="accent4">
                  <a:lumMod val="75000"/>
                </a:schemeClr>
              </a:solidFill>
            </a:endParaRPr>
          </a:p>
          <a:p>
            <a:pPr marL="0" indent="0" algn="just">
              <a:buNone/>
            </a:pPr>
            <a:r>
              <a:rPr lang="it-IT" b="1" dirty="0">
                <a:solidFill>
                  <a:schemeClr val="accent4">
                    <a:lumMod val="75000"/>
                  </a:schemeClr>
                </a:solidFill>
                <a:latin typeface="Bradley Hand ITC" panose="03070402050302030203" pitchFamily="66" charset="0"/>
              </a:rPr>
              <a:t>Finalità?</a:t>
            </a:r>
          </a:p>
          <a:p>
            <a:pPr marL="0" indent="0" algn="just">
              <a:buNone/>
            </a:pPr>
            <a:r>
              <a:rPr lang="it-IT" b="1" dirty="0">
                <a:solidFill>
                  <a:schemeClr val="accent4">
                    <a:lumMod val="75000"/>
                  </a:schemeClr>
                </a:solidFill>
                <a:latin typeface="Bradley Hand ITC" panose="03070402050302030203" pitchFamily="66" charset="0"/>
              </a:rPr>
              <a:t>Effetto?</a:t>
            </a:r>
          </a:p>
          <a:p>
            <a:pPr marL="0" indent="0" algn="just">
              <a:buNone/>
            </a:pPr>
            <a:endParaRPr lang="it-IT" dirty="0">
              <a:solidFill>
                <a:schemeClr val="accent4">
                  <a:lumMod val="75000"/>
                </a:schemeClr>
              </a:solidFill>
            </a:endParaRPr>
          </a:p>
        </p:txBody>
      </p:sp>
    </p:spTree>
    <p:extLst>
      <p:ext uri="{BB962C8B-B14F-4D97-AF65-F5344CB8AC3E}">
        <p14:creationId xmlns:p14="http://schemas.microsoft.com/office/powerpoint/2010/main" val="25931267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fontScale="90000"/>
          </a:bodyPr>
          <a:lstStyle/>
          <a:p>
            <a:r>
              <a:rPr lang="it-IT" dirty="0">
                <a:solidFill>
                  <a:srgbClr val="C00000"/>
                </a:solidFill>
              </a:rPr>
              <a:t>Esempio 3: C-367/98</a:t>
            </a:r>
            <a:br>
              <a:rPr lang="it-IT" dirty="0">
                <a:solidFill>
                  <a:srgbClr val="C00000"/>
                </a:solidFill>
              </a:rPr>
            </a:br>
            <a:r>
              <a:rPr lang="it-IT" i="1" dirty="0">
                <a:solidFill>
                  <a:srgbClr val="C00000"/>
                </a:solidFill>
              </a:rPr>
              <a:t>Commissione c. Portogallo</a:t>
            </a:r>
            <a:endParaRPr lang="it-IT" dirty="0">
              <a:solidFill>
                <a:srgbClr val="C00000"/>
              </a:solidFill>
            </a:endParaRPr>
          </a:p>
        </p:txBody>
      </p:sp>
      <p:sp>
        <p:nvSpPr>
          <p:cNvPr id="3" name="Segnaposto contenuto 2"/>
          <p:cNvSpPr>
            <a:spLocks noGrp="1"/>
          </p:cNvSpPr>
          <p:nvPr>
            <p:ph idx="1"/>
          </p:nvPr>
        </p:nvSpPr>
        <p:spPr>
          <a:xfrm>
            <a:off x="457200" y="1484784"/>
            <a:ext cx="8229600" cy="5256584"/>
          </a:xfrm>
        </p:spPr>
        <p:txBody>
          <a:bodyPr>
            <a:normAutofit/>
          </a:bodyPr>
          <a:lstStyle/>
          <a:p>
            <a:pPr algn="just">
              <a:buFont typeface="Arial" charset="0"/>
              <a:buChar char="•"/>
            </a:pPr>
            <a:r>
              <a:rPr lang="it-IT" dirty="0">
                <a:solidFill>
                  <a:schemeClr val="accent4">
                    <a:lumMod val="75000"/>
                  </a:schemeClr>
                </a:solidFill>
              </a:rPr>
              <a:t>Osservazione CGUE sulla </a:t>
            </a:r>
            <a:r>
              <a:rPr lang="it-IT" b="1" dirty="0">
                <a:solidFill>
                  <a:schemeClr val="accent4">
                    <a:lumMod val="75000"/>
                  </a:schemeClr>
                </a:solidFill>
              </a:rPr>
              <a:t>discriminazione sulla base della nazionalità</a:t>
            </a:r>
          </a:p>
          <a:p>
            <a:pPr algn="just">
              <a:buFont typeface="Arial" charset="0"/>
              <a:buChar char="•"/>
            </a:pPr>
            <a:endParaRPr lang="it-IT" u="sng" dirty="0">
              <a:solidFill>
                <a:schemeClr val="accent4">
                  <a:lumMod val="75000"/>
                </a:schemeClr>
              </a:solidFill>
            </a:endParaRPr>
          </a:p>
          <a:p>
            <a:pPr algn="just">
              <a:buFont typeface="Arial" charset="0"/>
              <a:buChar char="•"/>
            </a:pPr>
            <a:r>
              <a:rPr lang="it-IT" dirty="0">
                <a:solidFill>
                  <a:schemeClr val="accent4">
                    <a:lumMod val="75000"/>
                  </a:schemeClr>
                </a:solidFill>
              </a:rPr>
              <a:t>Osservazione CGUE sul rilievo dell’</a:t>
            </a:r>
            <a:r>
              <a:rPr lang="it-IT" b="1" dirty="0">
                <a:solidFill>
                  <a:schemeClr val="accent4">
                    <a:lumMod val="75000"/>
                  </a:schemeClr>
                </a:solidFill>
              </a:rPr>
              <a:t>efficacia diretta</a:t>
            </a:r>
            <a:r>
              <a:rPr lang="it-IT" dirty="0">
                <a:solidFill>
                  <a:schemeClr val="accent4">
                    <a:lumMod val="75000"/>
                  </a:schemeClr>
                </a:solidFill>
              </a:rPr>
              <a:t> ai fini della violazione statale (impegno del governo a concedere sempre l’autorizzazione)</a:t>
            </a:r>
          </a:p>
        </p:txBody>
      </p:sp>
    </p:spTree>
    <p:extLst>
      <p:ext uri="{BB962C8B-B14F-4D97-AF65-F5344CB8AC3E}">
        <p14:creationId xmlns:p14="http://schemas.microsoft.com/office/powerpoint/2010/main" val="1310868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a:bodyPr>
          <a:lstStyle/>
          <a:p>
            <a:r>
              <a:rPr lang="it-IT" dirty="0">
                <a:solidFill>
                  <a:srgbClr val="C00000"/>
                </a:solidFill>
              </a:rPr>
              <a:t>Esempio 4</a:t>
            </a:r>
          </a:p>
        </p:txBody>
      </p:sp>
      <p:sp>
        <p:nvSpPr>
          <p:cNvPr id="3" name="Segnaposto contenuto 2"/>
          <p:cNvSpPr>
            <a:spLocks noGrp="1"/>
          </p:cNvSpPr>
          <p:nvPr>
            <p:ph idx="1"/>
          </p:nvPr>
        </p:nvSpPr>
        <p:spPr>
          <a:xfrm>
            <a:off x="457200" y="1484784"/>
            <a:ext cx="8229600" cy="5256584"/>
          </a:xfrm>
        </p:spPr>
        <p:txBody>
          <a:bodyPr>
            <a:normAutofit/>
          </a:bodyPr>
          <a:lstStyle/>
          <a:p>
            <a:pPr marL="0" indent="0" algn="just">
              <a:buNone/>
            </a:pPr>
            <a:r>
              <a:rPr lang="it-IT" dirty="0">
                <a:solidFill>
                  <a:schemeClr val="accent4">
                    <a:lumMod val="75000"/>
                  </a:schemeClr>
                </a:solidFill>
                <a:latin typeface="+mj-lt"/>
              </a:rPr>
              <a:t>NORMATIVA FISCALE OLANDESE</a:t>
            </a:r>
          </a:p>
          <a:p>
            <a:pPr algn="just">
              <a:buFont typeface="Arial" charset="0"/>
              <a:buChar char="•"/>
            </a:pPr>
            <a:r>
              <a:rPr lang="it-IT" dirty="0">
                <a:solidFill>
                  <a:schemeClr val="accent4">
                    <a:lumMod val="75000"/>
                  </a:schemeClr>
                </a:solidFill>
                <a:latin typeface="+mj-lt"/>
              </a:rPr>
              <a:t>I dividendi azionari riscossi da società stabilite nei Paesi Bassi </a:t>
            </a:r>
            <a:r>
              <a:rPr lang="it-IT" u="sng" dirty="0">
                <a:solidFill>
                  <a:schemeClr val="accent4">
                    <a:lumMod val="75000"/>
                  </a:schemeClr>
                </a:solidFill>
                <a:latin typeface="+mj-lt"/>
              </a:rPr>
              <a:t>sono esentati dall’imposta sul reddito</a:t>
            </a:r>
          </a:p>
          <a:p>
            <a:pPr algn="just">
              <a:buFont typeface="Arial" charset="0"/>
              <a:buChar char="•"/>
            </a:pPr>
            <a:r>
              <a:rPr lang="it-IT" dirty="0">
                <a:solidFill>
                  <a:schemeClr val="accent4">
                    <a:lumMod val="75000"/>
                  </a:schemeClr>
                </a:solidFill>
                <a:latin typeface="+mj-lt"/>
              </a:rPr>
              <a:t>I dividendi azionari riscossi da società stabilite in altri Stati membri </a:t>
            </a:r>
            <a:r>
              <a:rPr lang="it-IT" u="sng" dirty="0">
                <a:solidFill>
                  <a:schemeClr val="accent4">
                    <a:lumMod val="75000"/>
                  </a:schemeClr>
                </a:solidFill>
                <a:latin typeface="+mj-lt"/>
              </a:rPr>
              <a:t>NON sono esentati dall’imposta sul reddito</a:t>
            </a:r>
          </a:p>
          <a:p>
            <a:pPr marL="0" indent="0" algn="just">
              <a:buNone/>
            </a:pPr>
            <a:r>
              <a:rPr lang="it-IT" b="1" dirty="0">
                <a:solidFill>
                  <a:schemeClr val="accent4">
                    <a:lumMod val="75000"/>
                  </a:schemeClr>
                </a:solidFill>
                <a:latin typeface="Bradley Hand ITC" panose="03070402050302030203" pitchFamily="66" charset="0"/>
              </a:rPr>
              <a:t>Finalità?</a:t>
            </a:r>
          </a:p>
          <a:p>
            <a:pPr marL="0" indent="0" algn="just">
              <a:buNone/>
            </a:pPr>
            <a:r>
              <a:rPr lang="it-IT" b="1" dirty="0">
                <a:solidFill>
                  <a:schemeClr val="accent4">
                    <a:lumMod val="75000"/>
                  </a:schemeClr>
                </a:solidFill>
                <a:latin typeface="Bradley Hand ITC" panose="03070402050302030203" pitchFamily="66" charset="0"/>
              </a:rPr>
              <a:t>Effetto?</a:t>
            </a:r>
          </a:p>
          <a:p>
            <a:pPr algn="just">
              <a:buFont typeface="Arial" charset="0"/>
              <a:buChar char="•"/>
            </a:pP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450428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210146"/>
          </a:xfrm>
        </p:spPr>
        <p:txBody>
          <a:bodyPr>
            <a:normAutofit/>
          </a:bodyPr>
          <a:lstStyle/>
          <a:p>
            <a:r>
              <a:rPr lang="it-IT" dirty="0">
                <a:solidFill>
                  <a:srgbClr val="C00000"/>
                </a:solidFill>
              </a:rPr>
              <a:t>Esempio 4: C-35/98 </a:t>
            </a:r>
            <a:r>
              <a:rPr lang="it-IT" i="1" dirty="0" err="1">
                <a:solidFill>
                  <a:srgbClr val="C00000"/>
                </a:solidFill>
              </a:rPr>
              <a:t>Verkooijen</a:t>
            </a:r>
            <a:endParaRPr lang="it-IT" dirty="0">
              <a:solidFill>
                <a:srgbClr val="C00000"/>
              </a:solidFill>
            </a:endParaRPr>
          </a:p>
        </p:txBody>
      </p:sp>
      <p:sp>
        <p:nvSpPr>
          <p:cNvPr id="3" name="Segnaposto contenuto 2"/>
          <p:cNvSpPr>
            <a:spLocks noGrp="1"/>
          </p:cNvSpPr>
          <p:nvPr>
            <p:ph idx="1"/>
          </p:nvPr>
        </p:nvSpPr>
        <p:spPr>
          <a:xfrm>
            <a:off x="457200" y="1484784"/>
            <a:ext cx="8229600" cy="5256584"/>
          </a:xfrm>
        </p:spPr>
        <p:txBody>
          <a:bodyPr>
            <a:normAutofit/>
          </a:bodyPr>
          <a:lstStyle/>
          <a:p>
            <a:pPr algn="just">
              <a:buFont typeface="Arial" charset="0"/>
              <a:buChar char="•"/>
            </a:pPr>
            <a:r>
              <a:rPr lang="it-IT" b="1" dirty="0">
                <a:solidFill>
                  <a:schemeClr val="accent4">
                    <a:lumMod val="75000"/>
                  </a:schemeClr>
                </a:solidFill>
                <a:latin typeface="Bradley Hand ITC" panose="03070402050302030203" pitchFamily="66" charset="0"/>
              </a:rPr>
              <a:t>Effetto di disincentivare la circolazione al di fuori dei Paesi Bassi dei capitali presenti in questo Stato</a:t>
            </a:r>
          </a:p>
          <a:p>
            <a:pPr lvl="2" algn="just">
              <a:buFont typeface="Arial" charset="0"/>
              <a:buChar char="•"/>
            </a:pPr>
            <a:r>
              <a:rPr lang="it-IT" dirty="0">
                <a:solidFill>
                  <a:schemeClr val="accent4">
                    <a:lumMod val="75000"/>
                  </a:schemeClr>
                </a:solidFill>
                <a:latin typeface="Bahnschrift" panose="020B0502040204020203" pitchFamily="34" charset="0"/>
              </a:rPr>
              <a:t>Coloro che pagano l’imposta sul reddito nei PB investono in società del Paese</a:t>
            </a:r>
          </a:p>
          <a:p>
            <a:pPr lvl="2" algn="just">
              <a:buFont typeface="Arial" charset="0"/>
              <a:buChar char="•"/>
            </a:pPr>
            <a:r>
              <a:rPr lang="it-IT" dirty="0">
                <a:solidFill>
                  <a:schemeClr val="accent4">
                    <a:lumMod val="75000"/>
                  </a:schemeClr>
                </a:solidFill>
                <a:latin typeface="Bahnschrift" panose="020B0502040204020203" pitchFamily="34" charset="0"/>
              </a:rPr>
              <a:t>Le società di altri Stati membri sono ostacolate nell’eventuale raccolta di capitali nei PB</a:t>
            </a:r>
          </a:p>
        </p:txBody>
      </p:sp>
    </p:spTree>
    <p:extLst>
      <p:ext uri="{BB962C8B-B14F-4D97-AF65-F5344CB8AC3E}">
        <p14:creationId xmlns:p14="http://schemas.microsoft.com/office/powerpoint/2010/main" val="446299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6A2381-74A5-CC49-F45F-58A5B7A8DA02}"/>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06025F6-0E15-3EFD-8EEF-E048AED9F00B}"/>
              </a:ext>
            </a:extLst>
          </p:cNvPr>
          <p:cNvSpPr>
            <a:spLocks noGrp="1"/>
          </p:cNvSpPr>
          <p:nvPr>
            <p:ph type="title"/>
          </p:nvPr>
        </p:nvSpPr>
        <p:spPr>
          <a:xfrm>
            <a:off x="457200" y="274638"/>
            <a:ext cx="8229600" cy="1210146"/>
          </a:xfrm>
        </p:spPr>
        <p:txBody>
          <a:bodyPr>
            <a:normAutofit/>
          </a:bodyPr>
          <a:lstStyle/>
          <a:p>
            <a:r>
              <a:rPr lang="it-IT" dirty="0">
                <a:solidFill>
                  <a:srgbClr val="C00000"/>
                </a:solidFill>
              </a:rPr>
              <a:t>Esempio 5</a:t>
            </a:r>
          </a:p>
        </p:txBody>
      </p:sp>
      <p:sp>
        <p:nvSpPr>
          <p:cNvPr id="3" name="Segnaposto contenuto 2">
            <a:extLst>
              <a:ext uri="{FF2B5EF4-FFF2-40B4-BE49-F238E27FC236}">
                <a16:creationId xmlns:a16="http://schemas.microsoft.com/office/drawing/2014/main" id="{4EB413A7-39CA-6E11-91F7-FD2733F3FB66}"/>
              </a:ext>
            </a:extLst>
          </p:cNvPr>
          <p:cNvSpPr>
            <a:spLocks noGrp="1"/>
          </p:cNvSpPr>
          <p:nvPr>
            <p:ph idx="1"/>
          </p:nvPr>
        </p:nvSpPr>
        <p:spPr>
          <a:xfrm>
            <a:off x="457200" y="1484784"/>
            <a:ext cx="8229600" cy="5256584"/>
          </a:xfrm>
        </p:spPr>
        <p:txBody>
          <a:bodyPr>
            <a:normAutofit fontScale="92500"/>
          </a:bodyPr>
          <a:lstStyle/>
          <a:p>
            <a:pPr marL="0" indent="0" algn="just">
              <a:buNone/>
            </a:pPr>
            <a:r>
              <a:rPr lang="it-IT" dirty="0">
                <a:solidFill>
                  <a:schemeClr val="accent4">
                    <a:lumMod val="75000"/>
                  </a:schemeClr>
                </a:solidFill>
                <a:latin typeface="+mj-lt"/>
              </a:rPr>
              <a:t>NORMATIVA UNGHERESE SULLA TRASPARENZA DELLE DONAZIIONI ESTERE RICEVUTE DA ASSOCIAZIONI DELLA SOCIETÀ CIVILE</a:t>
            </a:r>
          </a:p>
          <a:p>
            <a:pPr algn="just">
              <a:buFont typeface="Arial" charset="0"/>
              <a:buChar char="•"/>
            </a:pPr>
            <a:r>
              <a:rPr lang="it-IT" dirty="0">
                <a:solidFill>
                  <a:schemeClr val="accent4">
                    <a:lumMod val="75000"/>
                  </a:schemeClr>
                </a:solidFill>
                <a:latin typeface="+mj-lt"/>
              </a:rPr>
              <a:t>I dividendi azionari riscossi da società stabilite nei Paesi Bassi </a:t>
            </a:r>
            <a:r>
              <a:rPr lang="it-IT" u="sng" dirty="0">
                <a:solidFill>
                  <a:schemeClr val="accent4">
                    <a:lumMod val="75000"/>
                  </a:schemeClr>
                </a:solidFill>
                <a:latin typeface="+mj-lt"/>
              </a:rPr>
              <a:t>sono esentati dall’imposta sul reddito</a:t>
            </a:r>
          </a:p>
          <a:p>
            <a:pPr algn="just">
              <a:buFont typeface="Arial" charset="0"/>
              <a:buChar char="•"/>
            </a:pPr>
            <a:r>
              <a:rPr lang="it-IT" dirty="0">
                <a:solidFill>
                  <a:schemeClr val="accent4">
                    <a:lumMod val="75000"/>
                  </a:schemeClr>
                </a:solidFill>
                <a:latin typeface="+mj-lt"/>
              </a:rPr>
              <a:t>I dividendi azionari riscossi da società stabilite in altri Stati membri </a:t>
            </a:r>
            <a:r>
              <a:rPr lang="it-IT" u="sng" dirty="0">
                <a:solidFill>
                  <a:schemeClr val="accent4">
                    <a:lumMod val="75000"/>
                  </a:schemeClr>
                </a:solidFill>
                <a:latin typeface="+mj-lt"/>
              </a:rPr>
              <a:t>NON sono esentati dall’imposta sul reddito</a:t>
            </a:r>
          </a:p>
          <a:p>
            <a:pPr marL="0" indent="0" algn="just">
              <a:buNone/>
            </a:pPr>
            <a:r>
              <a:rPr lang="it-IT" b="1" dirty="0">
                <a:solidFill>
                  <a:schemeClr val="accent4">
                    <a:lumMod val="75000"/>
                  </a:schemeClr>
                </a:solidFill>
                <a:latin typeface="Bradley Hand ITC" panose="03070402050302030203" pitchFamily="66" charset="0"/>
              </a:rPr>
              <a:t>Finalità?</a:t>
            </a:r>
          </a:p>
          <a:p>
            <a:pPr marL="0" indent="0" algn="just">
              <a:buNone/>
            </a:pPr>
            <a:r>
              <a:rPr lang="it-IT" b="1" dirty="0">
                <a:solidFill>
                  <a:schemeClr val="accent4">
                    <a:lumMod val="75000"/>
                  </a:schemeClr>
                </a:solidFill>
                <a:latin typeface="Bradley Hand ITC" panose="03070402050302030203" pitchFamily="66" charset="0"/>
              </a:rPr>
              <a:t>Effetto?</a:t>
            </a:r>
          </a:p>
          <a:p>
            <a:pPr marL="0" indent="0" algn="just">
              <a:buNone/>
            </a:pP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36242672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DEROGHE</a:t>
            </a:r>
            <a:r>
              <a:rPr lang="it-IT"/>
              <a:t>	</a:t>
            </a:r>
            <a:endParaRPr lang="it-IT" dirty="0"/>
          </a:p>
        </p:txBody>
      </p:sp>
      <p:sp>
        <p:nvSpPr>
          <p:cNvPr id="3" name="Segnaposto testo 2"/>
          <p:cNvSpPr>
            <a:spLocks noGrp="1"/>
          </p:cNvSpPr>
          <p:nvPr>
            <p:ph type="body" idx="1"/>
          </p:nvPr>
        </p:nvSpPr>
        <p:spPr/>
        <p:txBody>
          <a:bodyPr/>
          <a:lstStyle/>
          <a:p>
            <a:r>
              <a:rPr lang="it-IT" sz="2800" dirty="0">
                <a:solidFill>
                  <a:schemeClr val="tx2">
                    <a:lumMod val="75000"/>
                    <a:lumOff val="25000"/>
                  </a:schemeClr>
                </a:solidFill>
              </a:rPr>
              <a:t>-</a:t>
            </a:r>
          </a:p>
        </p:txBody>
      </p:sp>
    </p:spTree>
    <p:extLst>
      <p:ext uri="{BB962C8B-B14F-4D97-AF65-F5344CB8AC3E}">
        <p14:creationId xmlns:p14="http://schemas.microsoft.com/office/powerpoint/2010/main" val="12873551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rPr>
              <a:t>ESPRESSE</a:t>
            </a:r>
          </a:p>
        </p:txBody>
      </p:sp>
      <p:sp>
        <p:nvSpPr>
          <p:cNvPr id="3" name="Segnaposto contenuto 2"/>
          <p:cNvSpPr>
            <a:spLocks noGrp="1"/>
          </p:cNvSpPr>
          <p:nvPr>
            <p:ph idx="1"/>
          </p:nvPr>
        </p:nvSpPr>
        <p:spPr>
          <a:xfrm>
            <a:off x="457200" y="2132856"/>
            <a:ext cx="8229600" cy="4608512"/>
          </a:xfrm>
        </p:spPr>
        <p:txBody>
          <a:bodyPr>
            <a:normAutofit/>
          </a:bodyPr>
          <a:lstStyle/>
          <a:p>
            <a:pPr algn="just">
              <a:buFontTx/>
              <a:buChar char="-"/>
            </a:pPr>
            <a:r>
              <a:rPr lang="it-IT" dirty="0">
                <a:solidFill>
                  <a:schemeClr val="accent4">
                    <a:lumMod val="75000"/>
                  </a:schemeClr>
                </a:solidFill>
                <a:latin typeface="+mj-lt"/>
              </a:rPr>
              <a:t>trasversali</a:t>
            </a:r>
          </a:p>
          <a:p>
            <a:pPr algn="just">
              <a:buFontTx/>
              <a:buChar char="-"/>
            </a:pPr>
            <a:endParaRPr lang="it-IT" dirty="0">
              <a:solidFill>
                <a:schemeClr val="accent4">
                  <a:lumMod val="75000"/>
                </a:schemeClr>
              </a:solidFill>
              <a:latin typeface="+mj-lt"/>
            </a:endParaRPr>
          </a:p>
          <a:p>
            <a:pPr algn="just">
              <a:buFontTx/>
              <a:buChar char="-"/>
            </a:pPr>
            <a:r>
              <a:rPr lang="it-IT" dirty="0">
                <a:solidFill>
                  <a:schemeClr val="accent4">
                    <a:lumMod val="75000"/>
                  </a:schemeClr>
                </a:solidFill>
                <a:latin typeface="+mj-lt"/>
              </a:rPr>
              <a:t>settoriali</a:t>
            </a: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38791814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latin typeface="Bradley Hand ITC" panose="03070402050302030203" pitchFamily="66" charset="0"/>
              </a:rPr>
              <a:t>Deroghe trasversali</a:t>
            </a:r>
          </a:p>
        </p:txBody>
      </p:sp>
      <p:sp>
        <p:nvSpPr>
          <p:cNvPr id="3" name="Segnaposto contenuto 2"/>
          <p:cNvSpPr>
            <a:spLocks noGrp="1"/>
          </p:cNvSpPr>
          <p:nvPr>
            <p:ph idx="1"/>
          </p:nvPr>
        </p:nvSpPr>
        <p:spPr>
          <a:xfrm>
            <a:off x="457200" y="2132856"/>
            <a:ext cx="8229600" cy="4608512"/>
          </a:xfrm>
        </p:spPr>
        <p:txBody>
          <a:bodyPr>
            <a:normAutofit/>
          </a:bodyPr>
          <a:lstStyle/>
          <a:p>
            <a:pPr algn="just">
              <a:buFontTx/>
              <a:buChar char="-"/>
            </a:pPr>
            <a:r>
              <a:rPr lang="it-IT" dirty="0">
                <a:solidFill>
                  <a:schemeClr val="accent4">
                    <a:lumMod val="75000"/>
                  </a:schemeClr>
                </a:solidFill>
                <a:latin typeface="+mj-lt"/>
              </a:rPr>
              <a:t>Impedire la  violazione della normativa nazionale (art. 65, par. 1 </a:t>
            </a:r>
            <a:r>
              <a:rPr lang="it-IT" i="1" dirty="0">
                <a:solidFill>
                  <a:schemeClr val="accent4">
                    <a:lumMod val="75000"/>
                  </a:schemeClr>
                </a:solidFill>
                <a:latin typeface="+mj-lt"/>
              </a:rPr>
              <a:t>b) </a:t>
            </a:r>
            <a:r>
              <a:rPr lang="it-IT" dirty="0">
                <a:solidFill>
                  <a:schemeClr val="accent4">
                    <a:lumMod val="75000"/>
                  </a:schemeClr>
                </a:solidFill>
                <a:latin typeface="+mj-lt"/>
              </a:rPr>
              <a:t>parte I)</a:t>
            </a:r>
          </a:p>
          <a:p>
            <a:pPr algn="just">
              <a:buFontTx/>
              <a:buChar char="-"/>
            </a:pPr>
            <a:endParaRPr lang="it-IT" dirty="0">
              <a:solidFill>
                <a:schemeClr val="accent4">
                  <a:lumMod val="75000"/>
                </a:schemeClr>
              </a:solidFill>
              <a:latin typeface="+mj-lt"/>
            </a:endParaRPr>
          </a:p>
          <a:p>
            <a:pPr algn="just">
              <a:buFontTx/>
              <a:buChar char="-"/>
            </a:pPr>
            <a:r>
              <a:rPr lang="it-IT" dirty="0">
                <a:solidFill>
                  <a:schemeClr val="accent4">
                    <a:lumMod val="75000"/>
                  </a:schemeClr>
                </a:solidFill>
                <a:latin typeface="+mj-lt"/>
              </a:rPr>
              <a:t>Ordine pubblico e pubblica sicurezza </a:t>
            </a:r>
            <a:r>
              <a:rPr lang="it-IT" dirty="0">
                <a:solidFill>
                  <a:schemeClr val="accent4">
                    <a:lumMod val="75000"/>
                  </a:schemeClr>
                </a:solidFill>
              </a:rPr>
              <a:t>(art. 65, par. 1 </a:t>
            </a:r>
            <a:r>
              <a:rPr lang="it-IT" i="1" dirty="0">
                <a:solidFill>
                  <a:schemeClr val="accent4">
                    <a:lumMod val="75000"/>
                  </a:schemeClr>
                </a:solidFill>
              </a:rPr>
              <a:t>b) </a:t>
            </a:r>
            <a:r>
              <a:rPr lang="it-IT" dirty="0">
                <a:solidFill>
                  <a:schemeClr val="accent4">
                    <a:lumMod val="75000"/>
                  </a:schemeClr>
                </a:solidFill>
              </a:rPr>
              <a:t>parte III)</a:t>
            </a: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3410352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864096"/>
          </a:xfrm>
        </p:spPr>
        <p:txBody>
          <a:bodyPr>
            <a:normAutofit fontScale="90000"/>
          </a:bodyPr>
          <a:lstStyle/>
          <a:p>
            <a:br>
              <a:rPr lang="it-IT" cap="small" spc="350" dirty="0">
                <a:solidFill>
                  <a:srgbClr val="C00000"/>
                </a:solidFill>
                <a:latin typeface="Bahnschrift" panose="020B0502040204020203" pitchFamily="34" charset="0"/>
              </a:rPr>
            </a:br>
            <a:r>
              <a:rPr lang="it-IT" cap="small" spc="350" dirty="0">
                <a:solidFill>
                  <a:srgbClr val="C00000"/>
                </a:solidFill>
                <a:latin typeface="Bahnschrift" panose="020B0502040204020203" pitchFamily="34" charset="0"/>
              </a:rPr>
              <a:t>NOZIONI</a:t>
            </a:r>
            <a:br>
              <a:rPr lang="it-IT" cap="small" spc="350" dirty="0">
                <a:solidFill>
                  <a:srgbClr val="C00000"/>
                </a:solidFill>
              </a:rPr>
            </a:br>
            <a:endParaRPr lang="it-IT" sz="4000" spc="35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457200" y="1556792"/>
            <a:ext cx="8229600" cy="4569371"/>
          </a:xfrm>
        </p:spPr>
        <p:txBody>
          <a:bodyPr>
            <a:normAutofit/>
          </a:bodyPr>
          <a:lstStyle/>
          <a:p>
            <a:pPr>
              <a:buFont typeface="Wingdings" panose="05000000000000000000" pitchFamily="2" charset="2"/>
              <a:buChar char="Ø"/>
            </a:pPr>
            <a:r>
              <a:rPr lang="it-IT" sz="2800" b="1" dirty="0">
                <a:solidFill>
                  <a:schemeClr val="accent4">
                    <a:lumMod val="75000"/>
                  </a:schemeClr>
                </a:solidFill>
                <a:latin typeface="Bahnschrift" panose="020B0502040204020203" pitchFamily="34" charset="0"/>
              </a:rPr>
              <a:t>Nessuna definizione nel diritto primario</a:t>
            </a:r>
          </a:p>
          <a:p>
            <a:pPr marL="0" indent="0">
              <a:buNone/>
            </a:pPr>
            <a:r>
              <a:rPr lang="it-IT" sz="2800" b="1" dirty="0">
                <a:solidFill>
                  <a:schemeClr val="accent4">
                    <a:lumMod val="75000"/>
                  </a:schemeClr>
                </a:solidFill>
                <a:latin typeface="Bahnschrift" panose="020B0502040204020203" pitchFamily="34" charset="0"/>
              </a:rPr>
              <a:t>(trattati)</a:t>
            </a:r>
          </a:p>
          <a:p>
            <a:pPr marL="0" indent="0">
              <a:buNone/>
            </a:pPr>
            <a:endParaRPr lang="it-IT" sz="2800" b="1" dirty="0">
              <a:solidFill>
                <a:schemeClr val="accent4">
                  <a:lumMod val="75000"/>
                </a:schemeClr>
              </a:solidFill>
              <a:latin typeface="Bahnschrift" panose="020B0502040204020203" pitchFamily="34" charset="0"/>
            </a:endParaRPr>
          </a:p>
          <a:p>
            <a:pPr>
              <a:buFont typeface="Wingdings" panose="05000000000000000000" pitchFamily="2" charset="2"/>
              <a:buChar char="Ø"/>
            </a:pPr>
            <a:r>
              <a:rPr lang="it-IT" sz="2800" b="1" dirty="0">
                <a:solidFill>
                  <a:schemeClr val="accent4">
                    <a:lumMod val="75000"/>
                  </a:schemeClr>
                </a:solidFill>
                <a:latin typeface="Bahnschrift" panose="020B0502040204020203" pitchFamily="34" charset="0"/>
              </a:rPr>
              <a:t>Definizioni pretorie e dal diritto secondario (direttiva 88/361/CEE)</a:t>
            </a:r>
          </a:p>
        </p:txBody>
      </p:sp>
    </p:spTree>
    <p:extLst>
      <p:ext uri="{BB962C8B-B14F-4D97-AF65-F5344CB8AC3E}">
        <p14:creationId xmlns:p14="http://schemas.microsoft.com/office/powerpoint/2010/main" val="34626015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latin typeface="Bradley Hand ITC" panose="03070402050302030203" pitchFamily="66" charset="0"/>
              </a:rPr>
              <a:t>Deroghe settoriali</a:t>
            </a:r>
          </a:p>
        </p:txBody>
      </p:sp>
      <p:sp>
        <p:nvSpPr>
          <p:cNvPr id="3" name="Segnaposto contenuto 2"/>
          <p:cNvSpPr>
            <a:spLocks noGrp="1"/>
          </p:cNvSpPr>
          <p:nvPr>
            <p:ph idx="1"/>
          </p:nvPr>
        </p:nvSpPr>
        <p:spPr>
          <a:xfrm>
            <a:off x="457200" y="2132856"/>
            <a:ext cx="8229600" cy="4608512"/>
          </a:xfrm>
        </p:spPr>
        <p:txBody>
          <a:bodyPr>
            <a:normAutofit/>
          </a:bodyPr>
          <a:lstStyle/>
          <a:p>
            <a:pPr algn="just">
              <a:buFontTx/>
              <a:buChar char="-"/>
            </a:pPr>
            <a:r>
              <a:rPr lang="it-IT" dirty="0">
                <a:solidFill>
                  <a:schemeClr val="accent4">
                    <a:lumMod val="75000"/>
                  </a:schemeClr>
                </a:solidFill>
                <a:latin typeface="+mj-lt"/>
              </a:rPr>
              <a:t>Misure di carattere fiscale (art. 65, par. 1 </a:t>
            </a:r>
            <a:r>
              <a:rPr lang="it-IT" i="1" dirty="0">
                <a:solidFill>
                  <a:schemeClr val="accent4">
                    <a:lumMod val="75000"/>
                  </a:schemeClr>
                </a:solidFill>
                <a:latin typeface="+mj-lt"/>
              </a:rPr>
              <a:t>a)</a:t>
            </a:r>
            <a:r>
              <a:rPr lang="it-IT" dirty="0">
                <a:solidFill>
                  <a:schemeClr val="accent4">
                    <a:lumMod val="75000"/>
                  </a:schemeClr>
                </a:solidFill>
                <a:latin typeface="+mj-lt"/>
              </a:rPr>
              <a:t>)</a:t>
            </a:r>
          </a:p>
          <a:p>
            <a:pPr algn="just">
              <a:buFontTx/>
              <a:buChar char="-"/>
            </a:pPr>
            <a:endParaRPr lang="it-IT" dirty="0">
              <a:solidFill>
                <a:schemeClr val="accent4">
                  <a:lumMod val="75000"/>
                </a:schemeClr>
              </a:solidFill>
              <a:latin typeface="+mj-lt"/>
            </a:endParaRPr>
          </a:p>
          <a:p>
            <a:pPr algn="just">
              <a:buFontTx/>
              <a:buChar char="-"/>
            </a:pPr>
            <a:r>
              <a:rPr lang="it-IT" dirty="0">
                <a:solidFill>
                  <a:schemeClr val="accent4">
                    <a:lumMod val="75000"/>
                  </a:schemeClr>
                </a:solidFill>
                <a:latin typeface="+mj-lt"/>
              </a:rPr>
              <a:t>Dichiarazione dei movimenti di capitale a scopo d’informazione amministrativa o statistica </a:t>
            </a:r>
            <a:r>
              <a:rPr lang="it-IT" dirty="0">
                <a:solidFill>
                  <a:schemeClr val="accent4">
                    <a:lumMod val="75000"/>
                  </a:schemeClr>
                </a:solidFill>
              </a:rPr>
              <a:t>(art. 65, par. 1 </a:t>
            </a:r>
            <a:r>
              <a:rPr lang="it-IT" i="1" dirty="0">
                <a:solidFill>
                  <a:schemeClr val="accent4">
                    <a:lumMod val="75000"/>
                  </a:schemeClr>
                </a:solidFill>
              </a:rPr>
              <a:t>b) </a:t>
            </a:r>
            <a:r>
              <a:rPr lang="it-IT" dirty="0">
                <a:solidFill>
                  <a:schemeClr val="accent4">
                    <a:lumMod val="75000"/>
                  </a:schemeClr>
                </a:solidFill>
              </a:rPr>
              <a:t>parte II)</a:t>
            </a:r>
            <a:endParaRPr lang="it-IT" dirty="0">
              <a:solidFill>
                <a:schemeClr val="accent4">
                  <a:lumMod val="75000"/>
                </a:schemeClr>
              </a:solidFill>
              <a:latin typeface="Bradley Hand ITC" panose="03070402050302030203" pitchFamily="66" charset="0"/>
            </a:endParaRPr>
          </a:p>
        </p:txBody>
      </p:sp>
    </p:spTree>
    <p:extLst>
      <p:ext uri="{BB962C8B-B14F-4D97-AF65-F5344CB8AC3E}">
        <p14:creationId xmlns:p14="http://schemas.microsoft.com/office/powerpoint/2010/main" val="6594983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714202"/>
          </a:xfrm>
        </p:spPr>
        <p:txBody>
          <a:bodyPr>
            <a:normAutofit/>
          </a:bodyPr>
          <a:lstStyle/>
          <a:p>
            <a:r>
              <a:rPr lang="it-IT" dirty="0">
                <a:solidFill>
                  <a:srgbClr val="C00000"/>
                </a:solidFill>
              </a:rPr>
              <a:t>GIURISPRUDENZA</a:t>
            </a:r>
          </a:p>
        </p:txBody>
      </p:sp>
      <p:sp>
        <p:nvSpPr>
          <p:cNvPr id="3" name="Segnaposto contenuto 2"/>
          <p:cNvSpPr>
            <a:spLocks noGrp="1"/>
          </p:cNvSpPr>
          <p:nvPr>
            <p:ph idx="1"/>
          </p:nvPr>
        </p:nvSpPr>
        <p:spPr>
          <a:xfrm>
            <a:off x="457200" y="2132856"/>
            <a:ext cx="8229600" cy="4608512"/>
          </a:xfrm>
        </p:spPr>
        <p:txBody>
          <a:bodyPr>
            <a:normAutofit/>
          </a:bodyPr>
          <a:lstStyle/>
          <a:p>
            <a:pPr algn="just">
              <a:buFontTx/>
              <a:buChar char="-"/>
            </a:pPr>
            <a:r>
              <a:rPr lang="it-IT" dirty="0">
                <a:solidFill>
                  <a:schemeClr val="accent4">
                    <a:lumMod val="75000"/>
                  </a:schemeClr>
                </a:solidFill>
                <a:latin typeface="Bahnschrift" panose="020B0502040204020203" pitchFamily="34" charset="0"/>
              </a:rPr>
              <a:t>Motivi imperativi di interesse generale</a:t>
            </a:r>
          </a:p>
        </p:txBody>
      </p:sp>
    </p:spTree>
    <p:extLst>
      <p:ext uri="{BB962C8B-B14F-4D97-AF65-F5344CB8AC3E}">
        <p14:creationId xmlns:p14="http://schemas.microsoft.com/office/powerpoint/2010/main" val="2543285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1008112"/>
          </a:xfrm>
        </p:spPr>
        <p:txBody>
          <a:bodyPr>
            <a:noAutofit/>
          </a:bodyPr>
          <a:lstStyle/>
          <a:p>
            <a:br>
              <a:rPr lang="it-IT" sz="3200" cap="small" spc="350" dirty="0">
                <a:solidFill>
                  <a:srgbClr val="C00000"/>
                </a:solidFill>
                <a:latin typeface="Bahnschrift" panose="020B0502040204020203" pitchFamily="34" charset="0"/>
              </a:rPr>
            </a:br>
            <a:r>
              <a:rPr lang="it-IT" sz="3200" cap="small" spc="350" dirty="0">
                <a:solidFill>
                  <a:srgbClr val="C00000"/>
                </a:solidFill>
                <a:latin typeface="Bahnschrift" panose="020B0502040204020203" pitchFamily="34" charset="0"/>
              </a:rPr>
              <a:t>Sentenza </a:t>
            </a:r>
            <a:r>
              <a:rPr lang="it-IT" sz="3200" i="1" cap="small" spc="350" dirty="0">
                <a:solidFill>
                  <a:srgbClr val="C00000"/>
                </a:solidFill>
                <a:latin typeface="Bahnschrift" panose="020B0502040204020203" pitchFamily="34" charset="0"/>
              </a:rPr>
              <a:t>Luisi &amp; Carbone</a:t>
            </a:r>
            <a:br>
              <a:rPr lang="it-IT" sz="3200" i="1" cap="small" spc="350" dirty="0">
                <a:solidFill>
                  <a:srgbClr val="C00000"/>
                </a:solidFill>
                <a:latin typeface="Bahnschrift" panose="020B0502040204020203" pitchFamily="34" charset="0"/>
              </a:rPr>
            </a:br>
            <a:r>
              <a:rPr lang="it-IT" sz="3200" cap="small" spc="350" dirty="0" err="1">
                <a:solidFill>
                  <a:srgbClr val="C00000"/>
                </a:solidFill>
                <a:latin typeface="Bahnschrift" panose="020B0502040204020203" pitchFamily="34" charset="0"/>
              </a:rPr>
              <a:t>c.r</a:t>
            </a:r>
            <a:r>
              <a:rPr lang="it-IT" sz="3200" cap="small" spc="350" dirty="0">
                <a:solidFill>
                  <a:srgbClr val="C00000"/>
                </a:solidFill>
                <a:latin typeface="Bahnschrift" panose="020B0502040204020203" pitchFamily="34" charset="0"/>
              </a:rPr>
              <a:t>. 286/82 e 26/83 </a:t>
            </a:r>
            <a:br>
              <a:rPr lang="it-IT" sz="3200" cap="small" spc="350" dirty="0">
                <a:solidFill>
                  <a:srgbClr val="C00000"/>
                </a:solidFill>
              </a:rPr>
            </a:br>
            <a:endParaRPr lang="it-IT" sz="3200" spc="35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457200" y="1556792"/>
            <a:ext cx="8229600" cy="4569371"/>
          </a:xfrm>
        </p:spPr>
        <p:txBody>
          <a:bodyPr>
            <a:normAutofit/>
          </a:bodyPr>
          <a:lstStyle/>
          <a:p>
            <a:pPr marL="0" indent="0" algn="just">
              <a:buNone/>
            </a:pPr>
            <a:r>
              <a:rPr lang="it-IT" sz="2800" dirty="0">
                <a:solidFill>
                  <a:schemeClr val="accent4">
                    <a:lumMod val="75000"/>
                  </a:schemeClr>
                </a:solidFill>
                <a:latin typeface="Bahnschrift" panose="020B0502040204020203" pitchFamily="34" charset="0"/>
              </a:rPr>
              <a:t>Acquistano valute di altri Stati membri per pagare (rispettivamente) cure mediche e servizi turistici in quegli Stati</a:t>
            </a:r>
          </a:p>
          <a:p>
            <a:pPr marL="0" indent="0" algn="just">
              <a:buNone/>
            </a:pPr>
            <a:r>
              <a:rPr lang="it-IT" sz="2800" dirty="0">
                <a:solidFill>
                  <a:schemeClr val="accent4">
                    <a:lumMod val="75000"/>
                  </a:schemeClr>
                </a:solidFill>
                <a:latin typeface="Bahnschrift" panose="020B0502040204020203" pitchFamily="34" charset="0"/>
              </a:rPr>
              <a:t>La legge italiana prevede tetti in relazione al controvalore</a:t>
            </a:r>
          </a:p>
          <a:p>
            <a:pPr marL="0" indent="0" algn="just">
              <a:buNone/>
            </a:pPr>
            <a:r>
              <a:rPr lang="it-IT" sz="2800" dirty="0">
                <a:solidFill>
                  <a:schemeClr val="accent4">
                    <a:lumMod val="75000"/>
                  </a:schemeClr>
                </a:solidFill>
                <a:latin typeface="Bahnschrift" panose="020B0502040204020203" pitchFamily="34" charset="0"/>
              </a:rPr>
              <a:t>Tetti superati </a:t>
            </a:r>
            <a:r>
              <a:rPr lang="it-IT" sz="2800" dirty="0">
                <a:solidFill>
                  <a:schemeClr val="accent4">
                    <a:lumMod val="75000"/>
                  </a:schemeClr>
                </a:solidFill>
                <a:latin typeface="Calibri"/>
                <a:cs typeface="Calibri"/>
              </a:rPr>
              <a:t>→ sanzioni</a:t>
            </a:r>
          </a:p>
          <a:p>
            <a:pPr marL="0" indent="0" algn="just">
              <a:buNone/>
            </a:pPr>
            <a:r>
              <a:rPr lang="it-IT" sz="2800" dirty="0">
                <a:solidFill>
                  <a:schemeClr val="accent4">
                    <a:lumMod val="75000"/>
                  </a:schemeClr>
                </a:solidFill>
                <a:latin typeface="Calibri"/>
                <a:cs typeface="Calibri"/>
              </a:rPr>
              <a:t>Diritto CEE:	- liberalizzati i pagamenti correnti</a:t>
            </a:r>
          </a:p>
          <a:p>
            <a:pPr marL="0" indent="0" algn="just">
              <a:buNone/>
            </a:pPr>
            <a:r>
              <a:rPr lang="it-IT" sz="2800" dirty="0">
                <a:solidFill>
                  <a:schemeClr val="accent4">
                    <a:lumMod val="75000"/>
                  </a:schemeClr>
                </a:solidFill>
                <a:latin typeface="Calibri"/>
                <a:cs typeface="Calibri"/>
              </a:rPr>
              <a:t>		- NON liberalizzati i trasferimenti di 			capitale</a:t>
            </a:r>
          </a:p>
        </p:txBody>
      </p:sp>
    </p:spTree>
    <p:extLst>
      <p:ext uri="{BB962C8B-B14F-4D97-AF65-F5344CB8AC3E}">
        <p14:creationId xmlns:p14="http://schemas.microsoft.com/office/powerpoint/2010/main" val="3979914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1008112"/>
          </a:xfrm>
        </p:spPr>
        <p:txBody>
          <a:bodyPr>
            <a:noAutofit/>
          </a:bodyPr>
          <a:lstStyle/>
          <a:p>
            <a:br>
              <a:rPr lang="it-IT" sz="3200" cap="small" spc="350" dirty="0">
                <a:solidFill>
                  <a:srgbClr val="C00000"/>
                </a:solidFill>
                <a:latin typeface="Bahnschrift" panose="020B0502040204020203" pitchFamily="34" charset="0"/>
              </a:rPr>
            </a:br>
            <a:r>
              <a:rPr lang="it-IT" sz="3200" cap="small" spc="350" dirty="0">
                <a:solidFill>
                  <a:srgbClr val="C00000"/>
                </a:solidFill>
                <a:latin typeface="Bahnschrift" panose="020B0502040204020203" pitchFamily="34" charset="0"/>
              </a:rPr>
              <a:t>Sentenza </a:t>
            </a:r>
            <a:r>
              <a:rPr lang="it-IT" sz="3200" i="1" cap="small" spc="350" dirty="0">
                <a:solidFill>
                  <a:srgbClr val="C00000"/>
                </a:solidFill>
                <a:latin typeface="Bahnschrift" panose="020B0502040204020203" pitchFamily="34" charset="0"/>
              </a:rPr>
              <a:t>Luisi &amp; Carbone</a:t>
            </a:r>
            <a:br>
              <a:rPr lang="it-IT" sz="3200" i="1" cap="small" spc="350" dirty="0">
                <a:solidFill>
                  <a:srgbClr val="C00000"/>
                </a:solidFill>
                <a:latin typeface="Bahnschrift" panose="020B0502040204020203" pitchFamily="34" charset="0"/>
              </a:rPr>
            </a:br>
            <a:r>
              <a:rPr lang="it-IT" sz="3200" cap="small" spc="350" dirty="0" err="1">
                <a:solidFill>
                  <a:srgbClr val="C00000"/>
                </a:solidFill>
                <a:latin typeface="Bahnschrift" panose="020B0502040204020203" pitchFamily="34" charset="0"/>
              </a:rPr>
              <a:t>c.r</a:t>
            </a:r>
            <a:r>
              <a:rPr lang="it-IT" sz="3200" cap="small" spc="350" dirty="0">
                <a:solidFill>
                  <a:srgbClr val="C00000"/>
                </a:solidFill>
                <a:latin typeface="Bahnschrift" panose="020B0502040204020203" pitchFamily="34" charset="0"/>
              </a:rPr>
              <a:t>. 286/82 e 26/83 </a:t>
            </a:r>
            <a:br>
              <a:rPr lang="it-IT" sz="3200" cap="small" spc="350" dirty="0">
                <a:solidFill>
                  <a:srgbClr val="C00000"/>
                </a:solidFill>
              </a:rPr>
            </a:br>
            <a:endParaRPr lang="it-IT" sz="3200" spc="35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457200" y="1556792"/>
            <a:ext cx="8229600" cy="4569371"/>
          </a:xfrm>
        </p:spPr>
        <p:txBody>
          <a:bodyPr>
            <a:normAutofit lnSpcReduction="10000"/>
          </a:bodyPr>
          <a:lstStyle/>
          <a:p>
            <a:pPr marL="0" indent="0" algn="just">
              <a:buNone/>
            </a:pPr>
            <a:r>
              <a:rPr lang="it-IT" sz="2800" dirty="0">
                <a:solidFill>
                  <a:schemeClr val="accent4">
                    <a:lumMod val="75000"/>
                  </a:schemeClr>
                </a:solidFill>
                <a:latin typeface="Calibri"/>
                <a:cs typeface="Calibri"/>
              </a:rPr>
              <a:t>Circolazione di </a:t>
            </a:r>
            <a:r>
              <a:rPr lang="it-IT" sz="2800" u="sng" dirty="0">
                <a:solidFill>
                  <a:schemeClr val="accent4">
                    <a:lumMod val="75000"/>
                  </a:schemeClr>
                </a:solidFill>
                <a:latin typeface="Calibri"/>
                <a:cs typeface="Calibri"/>
              </a:rPr>
              <a:t>pagamenti </a:t>
            </a:r>
            <a:r>
              <a:rPr lang="it-IT" sz="2800" dirty="0">
                <a:solidFill>
                  <a:schemeClr val="accent4">
                    <a:lumMod val="75000"/>
                  </a:schemeClr>
                </a:solidFill>
                <a:latin typeface="Calibri"/>
                <a:cs typeface="Calibri"/>
              </a:rPr>
              <a:t>o movimento di </a:t>
            </a:r>
            <a:r>
              <a:rPr lang="it-IT" sz="2800" u="sng" dirty="0">
                <a:solidFill>
                  <a:schemeClr val="accent4">
                    <a:lumMod val="75000"/>
                  </a:schemeClr>
                </a:solidFill>
                <a:latin typeface="Calibri"/>
                <a:cs typeface="Calibri"/>
              </a:rPr>
              <a:t>capitali*</a:t>
            </a:r>
            <a:r>
              <a:rPr lang="it-IT" sz="2800" dirty="0">
                <a:solidFill>
                  <a:schemeClr val="accent4">
                    <a:lumMod val="75000"/>
                  </a:schemeClr>
                </a:solidFill>
                <a:latin typeface="Calibri"/>
                <a:cs typeface="Calibri"/>
              </a:rPr>
              <a:t> ?</a:t>
            </a:r>
          </a:p>
          <a:p>
            <a:pPr marL="0" indent="0" algn="just">
              <a:buNone/>
            </a:pPr>
            <a:endParaRPr lang="it-IT" sz="2800" dirty="0">
              <a:solidFill>
                <a:schemeClr val="accent4">
                  <a:lumMod val="75000"/>
                </a:schemeClr>
              </a:solidFill>
              <a:latin typeface="Calibri"/>
              <a:cs typeface="Calibri"/>
            </a:endParaRPr>
          </a:p>
          <a:p>
            <a:pPr marL="0" indent="0" algn="just">
              <a:buNone/>
            </a:pPr>
            <a:r>
              <a:rPr lang="it-IT" sz="2800" dirty="0">
                <a:solidFill>
                  <a:schemeClr val="accent4">
                    <a:lumMod val="75000"/>
                  </a:schemeClr>
                </a:solidFill>
                <a:latin typeface="Calibri"/>
                <a:cs typeface="Calibri"/>
              </a:rPr>
              <a:t>«il trasferimento materiale di banconote NON costituisce un movimento di capitale </a:t>
            </a:r>
            <a:r>
              <a:rPr lang="it-IT" sz="2800" b="1" dirty="0">
                <a:solidFill>
                  <a:schemeClr val="accent4">
                    <a:lumMod val="75000"/>
                  </a:schemeClr>
                </a:solidFill>
                <a:latin typeface="Calibri"/>
                <a:cs typeface="Calibri"/>
              </a:rPr>
              <a:t>se avviene per corrispondere a un pagamento </a:t>
            </a:r>
            <a:r>
              <a:rPr lang="it-IT" sz="2800" dirty="0">
                <a:solidFill>
                  <a:schemeClr val="accent4">
                    <a:lumMod val="75000"/>
                  </a:schemeClr>
                </a:solidFill>
                <a:latin typeface="Calibri"/>
                <a:cs typeface="Calibri"/>
              </a:rPr>
              <a:t>derivante da un’operazione nell’ambito degli </a:t>
            </a:r>
            <a:r>
              <a:rPr lang="it-IT" sz="2800" b="1" dirty="0">
                <a:solidFill>
                  <a:schemeClr val="accent4">
                    <a:lumMod val="75000"/>
                  </a:schemeClr>
                </a:solidFill>
                <a:latin typeface="Calibri"/>
                <a:cs typeface="Calibri"/>
              </a:rPr>
              <a:t>scambi di merci/servizi</a:t>
            </a:r>
            <a:r>
              <a:rPr lang="it-IT" sz="2800" dirty="0">
                <a:solidFill>
                  <a:schemeClr val="accent4">
                    <a:lumMod val="75000"/>
                  </a:schemeClr>
                </a:solidFill>
                <a:latin typeface="Calibri"/>
                <a:cs typeface="Calibri"/>
              </a:rPr>
              <a:t>»</a:t>
            </a:r>
          </a:p>
          <a:p>
            <a:pPr marL="0" indent="0" algn="just">
              <a:buNone/>
            </a:pPr>
            <a:endParaRPr lang="it-IT" sz="2800" dirty="0">
              <a:solidFill>
                <a:schemeClr val="accent4">
                  <a:lumMod val="75000"/>
                </a:schemeClr>
              </a:solidFill>
              <a:latin typeface="Calibri"/>
              <a:cs typeface="Calibri"/>
            </a:endParaRPr>
          </a:p>
          <a:p>
            <a:pPr marL="0" indent="0" algn="just">
              <a:buNone/>
            </a:pPr>
            <a:r>
              <a:rPr lang="it-IT" sz="2800">
                <a:solidFill>
                  <a:schemeClr val="accent4">
                    <a:lumMod val="75000"/>
                  </a:schemeClr>
                </a:solidFill>
                <a:latin typeface="Calibri"/>
                <a:cs typeface="Calibri"/>
              </a:rPr>
              <a:t>*Direttive </a:t>
            </a:r>
            <a:r>
              <a:rPr lang="it-IT" sz="2800" dirty="0">
                <a:solidFill>
                  <a:schemeClr val="accent4">
                    <a:lumMod val="75000"/>
                  </a:schemeClr>
                </a:solidFill>
                <a:latin typeface="Calibri"/>
                <a:cs typeface="Calibri"/>
              </a:rPr>
              <a:t>pregresse: trasferimento di banconote = movimenti di capitale</a:t>
            </a:r>
          </a:p>
        </p:txBody>
      </p:sp>
    </p:spTree>
    <p:extLst>
      <p:ext uri="{BB962C8B-B14F-4D97-AF65-F5344CB8AC3E}">
        <p14:creationId xmlns:p14="http://schemas.microsoft.com/office/powerpoint/2010/main" val="335961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080120"/>
          </a:xfrm>
        </p:spPr>
        <p:txBody>
          <a:bodyPr>
            <a:normAutofit/>
          </a:bodyPr>
          <a:lstStyle/>
          <a:p>
            <a:r>
              <a:rPr lang="it-IT" cap="small" spc="350" dirty="0">
                <a:solidFill>
                  <a:srgbClr val="C00000"/>
                </a:solidFill>
                <a:latin typeface="Bahnschrift" panose="020B0502040204020203" pitchFamily="34" charset="0"/>
              </a:rPr>
              <a:t>Movimenti di capitale</a:t>
            </a:r>
            <a:endParaRPr lang="it-IT" sz="4000" spc="35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457200" y="1340768"/>
            <a:ext cx="8229600" cy="5184576"/>
          </a:xfrm>
        </p:spPr>
        <p:txBody>
          <a:bodyPr>
            <a:normAutofit fontScale="92500"/>
          </a:bodyPr>
          <a:lstStyle/>
          <a:p>
            <a:pPr marL="0" indent="0" algn="ctr">
              <a:buNone/>
            </a:pPr>
            <a:r>
              <a:rPr lang="it-IT" sz="2800" b="1" dirty="0">
                <a:solidFill>
                  <a:schemeClr val="accent4">
                    <a:lumMod val="75000"/>
                  </a:schemeClr>
                </a:solidFill>
                <a:latin typeface="Bahnschrift" panose="020B0502040204020203" pitchFamily="34" charset="0"/>
              </a:rPr>
              <a:t>Direttiva 88/361/CEE</a:t>
            </a:r>
          </a:p>
          <a:p>
            <a:pPr marL="0" indent="0" algn="ctr">
              <a:buNone/>
            </a:pPr>
            <a:r>
              <a:rPr lang="it-IT" sz="2400" b="1" dirty="0">
                <a:solidFill>
                  <a:schemeClr val="accent4">
                    <a:lumMod val="75000"/>
                  </a:schemeClr>
                </a:solidFill>
                <a:latin typeface="Bahnschrift" panose="020B0502040204020203" pitchFamily="34" charset="0"/>
              </a:rPr>
              <a:t>(Liberalizzazione dei movimenti di capitale)</a:t>
            </a:r>
          </a:p>
          <a:p>
            <a:pPr algn="just"/>
            <a:r>
              <a:rPr lang="it-IT" sz="2400" b="1" dirty="0">
                <a:solidFill>
                  <a:schemeClr val="accent4">
                    <a:lumMod val="75000"/>
                  </a:schemeClr>
                </a:solidFill>
                <a:latin typeface="Bahnschrift" panose="020B0502040204020203" pitchFamily="34" charset="0"/>
              </a:rPr>
              <a:t>Investimenti diretti</a:t>
            </a:r>
          </a:p>
          <a:p>
            <a:pPr algn="just"/>
            <a:r>
              <a:rPr lang="it-IT" sz="2400" b="1" dirty="0">
                <a:solidFill>
                  <a:schemeClr val="accent4">
                    <a:lumMod val="75000"/>
                  </a:schemeClr>
                </a:solidFill>
                <a:latin typeface="Bahnschrift" panose="020B0502040204020203" pitchFamily="34" charset="0"/>
              </a:rPr>
              <a:t>Investimenti immobiliari</a:t>
            </a:r>
          </a:p>
          <a:p>
            <a:pPr algn="just"/>
            <a:r>
              <a:rPr lang="it-IT" sz="2400" b="1" dirty="0">
                <a:solidFill>
                  <a:schemeClr val="accent4">
                    <a:lumMod val="75000"/>
                  </a:schemeClr>
                </a:solidFill>
                <a:latin typeface="Bahnschrift" panose="020B0502040204020203" pitchFamily="34" charset="0"/>
              </a:rPr>
              <a:t>Operazioni in titoli su mercati dei capitali</a:t>
            </a:r>
          </a:p>
          <a:p>
            <a:pPr algn="just"/>
            <a:r>
              <a:rPr lang="it-IT" sz="2400" b="1" dirty="0">
                <a:solidFill>
                  <a:schemeClr val="accent4">
                    <a:lumMod val="75000"/>
                  </a:schemeClr>
                </a:solidFill>
                <a:latin typeface="Bahnschrift" panose="020B0502040204020203" pitchFamily="34" charset="0"/>
              </a:rPr>
              <a:t>Operazioni in conti correnti e depositi presso istituti finanziari</a:t>
            </a:r>
          </a:p>
          <a:p>
            <a:pPr algn="just"/>
            <a:r>
              <a:rPr lang="it-IT" sz="2400" b="1" dirty="0">
                <a:solidFill>
                  <a:schemeClr val="accent4">
                    <a:lumMod val="75000"/>
                  </a:schemeClr>
                </a:solidFill>
                <a:latin typeface="Bahnschrift" panose="020B0502040204020203" pitchFamily="34" charset="0"/>
              </a:rPr>
              <a:t>Cauzioni, altre garanzie e diritti di pegno</a:t>
            </a:r>
          </a:p>
          <a:p>
            <a:pPr algn="just"/>
            <a:r>
              <a:rPr lang="it-IT" sz="2400" b="1" dirty="0">
                <a:solidFill>
                  <a:schemeClr val="accent4">
                    <a:lumMod val="75000"/>
                  </a:schemeClr>
                </a:solidFill>
                <a:latin typeface="Bahnschrift" panose="020B0502040204020203" pitchFamily="34" charset="0"/>
              </a:rPr>
              <a:t>Trasferimenti effettuati in esecuzione di contratti di assicurazione</a:t>
            </a:r>
          </a:p>
          <a:p>
            <a:pPr algn="just"/>
            <a:r>
              <a:rPr lang="it-IT" sz="2400" b="1" dirty="0">
                <a:solidFill>
                  <a:schemeClr val="accent4">
                    <a:lumMod val="75000"/>
                  </a:schemeClr>
                </a:solidFill>
                <a:latin typeface="Bahnschrift" panose="020B0502040204020203" pitchFamily="34" charset="0"/>
              </a:rPr>
              <a:t>Importazione ed esportazione di materiali di valori</a:t>
            </a:r>
          </a:p>
          <a:p>
            <a:pPr algn="just"/>
            <a:r>
              <a:rPr lang="it-IT" sz="2400" b="1" dirty="0">
                <a:solidFill>
                  <a:schemeClr val="accent4">
                    <a:lumMod val="75000"/>
                  </a:schemeClr>
                </a:solidFill>
                <a:latin typeface="Bahnschrift" panose="020B0502040204020203" pitchFamily="34" charset="0"/>
              </a:rPr>
              <a:t>Altri movimenti di capitali</a:t>
            </a:r>
          </a:p>
          <a:p>
            <a:pPr marL="0" indent="0" algn="just">
              <a:buNone/>
            </a:pPr>
            <a:r>
              <a:rPr lang="it-IT" sz="2400" b="1" dirty="0">
                <a:solidFill>
                  <a:srgbClr val="FF0000"/>
                </a:solidFill>
                <a:latin typeface="Bahnschrift" panose="020B0502040204020203" pitchFamily="34" charset="0"/>
              </a:rPr>
              <a:t>C-222/97 </a:t>
            </a:r>
            <a:r>
              <a:rPr lang="it-IT" sz="2400" b="1" i="1" dirty="0" err="1">
                <a:solidFill>
                  <a:srgbClr val="FF0000"/>
                </a:solidFill>
                <a:latin typeface="Bahnschrift" panose="020B0502040204020203" pitchFamily="34" charset="0"/>
              </a:rPr>
              <a:t>Trummer</a:t>
            </a:r>
            <a:r>
              <a:rPr lang="it-IT" sz="2400" b="1" dirty="0">
                <a:solidFill>
                  <a:srgbClr val="FF0000"/>
                </a:solidFill>
                <a:latin typeface="Bahnschrift" panose="020B0502040204020203" pitchFamily="34" charset="0"/>
              </a:rPr>
              <a:t> e successive : nomenclatura tuttora valida</a:t>
            </a:r>
          </a:p>
        </p:txBody>
      </p:sp>
    </p:spTree>
    <p:extLst>
      <p:ext uri="{BB962C8B-B14F-4D97-AF65-F5344CB8AC3E}">
        <p14:creationId xmlns:p14="http://schemas.microsoft.com/office/powerpoint/2010/main" val="4166794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Una storia diversa dalle altre </a:t>
            </a:r>
            <a:r>
              <a:rPr lang="it-IT" dirty="0" err="1"/>
              <a:t>libertÀ</a:t>
            </a:r>
            <a:r>
              <a:rPr lang="it-IT" dirty="0"/>
              <a:t> fondamentali</a:t>
            </a:r>
          </a:p>
        </p:txBody>
      </p:sp>
      <p:sp>
        <p:nvSpPr>
          <p:cNvPr id="3" name="Segnaposto testo 2"/>
          <p:cNvSpPr>
            <a:spLocks noGrp="1"/>
          </p:cNvSpPr>
          <p:nvPr>
            <p:ph type="body" idx="1"/>
          </p:nvPr>
        </p:nvSpPr>
        <p:spPr/>
        <p:txBody>
          <a:bodyPr/>
          <a:lstStyle/>
          <a:p>
            <a:r>
              <a:rPr lang="it-IT" sz="2800" dirty="0">
                <a:solidFill>
                  <a:schemeClr val="tx2">
                    <a:lumMod val="75000"/>
                    <a:lumOff val="25000"/>
                  </a:schemeClr>
                </a:solidFill>
              </a:rPr>
              <a:t>Brevi cenni</a:t>
            </a:r>
          </a:p>
        </p:txBody>
      </p:sp>
    </p:spTree>
    <p:extLst>
      <p:ext uri="{BB962C8B-B14F-4D97-AF65-F5344CB8AC3E}">
        <p14:creationId xmlns:p14="http://schemas.microsoft.com/office/powerpoint/2010/main" val="398640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small" spc="350" dirty="0">
                <a:solidFill>
                  <a:srgbClr val="C00000"/>
                </a:solidFill>
                <a:latin typeface="Bahnschrift" panose="020B0502040204020203" pitchFamily="34" charset="0"/>
              </a:rPr>
              <a:t>La disposizioni originarie</a:t>
            </a:r>
            <a:endParaRPr lang="it-IT" sz="4000" spc="350" dirty="0">
              <a:solidFill>
                <a:srgbClr val="C00000"/>
              </a:solidFill>
              <a:latin typeface="Bahnschrift" panose="020B0502040204020203" pitchFamily="34" charset="0"/>
            </a:endParaRPr>
          </a:p>
        </p:txBody>
      </p:sp>
      <p:sp>
        <p:nvSpPr>
          <p:cNvPr id="3" name="Segnaposto contenuto 2"/>
          <p:cNvSpPr>
            <a:spLocks noGrp="1"/>
          </p:cNvSpPr>
          <p:nvPr>
            <p:ph idx="1"/>
          </p:nvPr>
        </p:nvSpPr>
        <p:spPr>
          <a:xfrm>
            <a:off x="395536" y="1700808"/>
            <a:ext cx="8229600" cy="4680520"/>
          </a:xfrm>
          <a:noFill/>
        </p:spPr>
        <p:txBody>
          <a:bodyPr>
            <a:normAutofit fontScale="55000" lnSpcReduction="20000"/>
          </a:bodyPr>
          <a:lstStyle/>
          <a:p>
            <a:pPr marL="0" indent="0" algn="ctr">
              <a:buNone/>
            </a:pPr>
            <a:r>
              <a:rPr lang="it-IT" b="1" dirty="0">
                <a:solidFill>
                  <a:schemeClr val="accent4">
                    <a:lumMod val="75000"/>
                  </a:schemeClr>
                </a:solidFill>
                <a:latin typeface="Bahnschrift" panose="020B0502040204020203" pitchFamily="34" charset="0"/>
              </a:rPr>
              <a:t>(dal Trattato di Roma – TCEE. 1957)</a:t>
            </a:r>
          </a:p>
          <a:p>
            <a:pPr marL="0" indent="0" algn="ctr">
              <a:buNone/>
            </a:pPr>
            <a:endParaRPr lang="it-IT" b="1" dirty="0">
              <a:solidFill>
                <a:schemeClr val="accent4">
                  <a:lumMod val="75000"/>
                </a:schemeClr>
              </a:solidFill>
              <a:latin typeface="Bahnschrift" panose="020B0502040204020203" pitchFamily="34" charset="0"/>
            </a:endParaRPr>
          </a:p>
          <a:p>
            <a:pPr marL="0" indent="0" algn="ctr">
              <a:buNone/>
            </a:pPr>
            <a:r>
              <a:rPr lang="it-IT" b="1" dirty="0">
                <a:solidFill>
                  <a:schemeClr val="accent4">
                    <a:lumMod val="75000"/>
                  </a:schemeClr>
                </a:solidFill>
                <a:latin typeface="Bahnschrift" panose="020B0502040204020203" pitchFamily="34" charset="0"/>
              </a:rPr>
              <a:t>ARTICOLO 67</a:t>
            </a:r>
          </a:p>
          <a:p>
            <a:pPr marL="0" indent="0">
              <a:buNone/>
            </a:pPr>
            <a:r>
              <a:rPr lang="it-IT" sz="4400" dirty="0">
                <a:solidFill>
                  <a:schemeClr val="accent4">
                    <a:lumMod val="75000"/>
                  </a:schemeClr>
                </a:solidFill>
                <a:latin typeface="Bahnschrift" panose="020B0502040204020203" pitchFamily="34" charset="0"/>
              </a:rPr>
              <a:t>1.  Gli Stati membri sopprimono gradatamente fra loro, durante il periodo transitorio e nella misura necessaria al buon funzionamento del mercato comune,</a:t>
            </a:r>
            <a:r>
              <a:rPr lang="it-IT" sz="4400" dirty="0">
                <a:solidFill>
                  <a:srgbClr val="FF0000"/>
                </a:solidFill>
                <a:latin typeface="Bahnschrift" panose="020B0502040204020203" pitchFamily="34" charset="0"/>
              </a:rPr>
              <a:t> </a:t>
            </a:r>
            <a:r>
              <a:rPr lang="it-IT" sz="4400" dirty="0">
                <a:solidFill>
                  <a:schemeClr val="accent4">
                    <a:lumMod val="75000"/>
                  </a:schemeClr>
                </a:solidFill>
                <a:latin typeface="Bahnschrift" panose="020B0502040204020203" pitchFamily="34" charset="0"/>
              </a:rPr>
              <a:t>le restrizioni ai </a:t>
            </a:r>
            <a:r>
              <a:rPr lang="it-IT" sz="4400" b="1" dirty="0">
                <a:solidFill>
                  <a:schemeClr val="accent4">
                    <a:lumMod val="75000"/>
                  </a:schemeClr>
                </a:solidFill>
                <a:latin typeface="Bahnschrift" panose="020B0502040204020203" pitchFamily="34" charset="0"/>
              </a:rPr>
              <a:t>movimenti dei capitali</a:t>
            </a:r>
            <a:r>
              <a:rPr lang="it-IT" sz="4400" dirty="0">
                <a:solidFill>
                  <a:schemeClr val="accent4">
                    <a:lumMod val="75000"/>
                  </a:schemeClr>
                </a:solidFill>
                <a:latin typeface="Bahnschrift" panose="020B0502040204020203" pitchFamily="34" charset="0"/>
              </a:rPr>
              <a:t> appartenenti a persone residenti negli Stati membri, e parimenti le discriminazioni di trattamento fondate sulla</a:t>
            </a:r>
          </a:p>
          <a:p>
            <a:pPr marL="0" indent="0">
              <a:buNone/>
            </a:pPr>
            <a:r>
              <a:rPr lang="it-IT" sz="4400" dirty="0">
                <a:solidFill>
                  <a:schemeClr val="accent4">
                    <a:lumMod val="75000"/>
                  </a:schemeClr>
                </a:solidFill>
                <a:latin typeface="Bahnschrift" panose="020B0502040204020203" pitchFamily="34" charset="0"/>
              </a:rPr>
              <a:t>nazionalità o la residenza delle parti, o sul luogo del  collocamento dei capitali.</a:t>
            </a:r>
          </a:p>
          <a:p>
            <a:pPr marL="0" indent="0">
              <a:buNone/>
            </a:pPr>
            <a:endParaRPr lang="it-IT" sz="4400" dirty="0">
              <a:solidFill>
                <a:schemeClr val="accent4">
                  <a:lumMod val="75000"/>
                </a:schemeClr>
              </a:solidFill>
              <a:latin typeface="Bahnschrift" panose="020B0502040204020203" pitchFamily="34" charset="0"/>
            </a:endParaRPr>
          </a:p>
          <a:p>
            <a:pPr marL="0" indent="0">
              <a:buNone/>
            </a:pPr>
            <a:r>
              <a:rPr lang="it-IT" sz="4400" dirty="0">
                <a:solidFill>
                  <a:schemeClr val="accent4">
                    <a:lumMod val="75000"/>
                  </a:schemeClr>
                </a:solidFill>
                <a:latin typeface="Bahnschrift" panose="020B0502040204020203" pitchFamily="34" charset="0"/>
              </a:rPr>
              <a:t>2. I </a:t>
            </a:r>
            <a:r>
              <a:rPr lang="it-IT" sz="4400" b="1" dirty="0">
                <a:solidFill>
                  <a:schemeClr val="accent4">
                    <a:lumMod val="75000"/>
                  </a:schemeClr>
                </a:solidFill>
                <a:latin typeface="Bahnschrift" panose="020B0502040204020203" pitchFamily="34" charset="0"/>
              </a:rPr>
              <a:t>pagamenti correnti</a:t>
            </a:r>
            <a:r>
              <a:rPr lang="it-IT" sz="4400" dirty="0">
                <a:solidFill>
                  <a:schemeClr val="accent4">
                    <a:lumMod val="75000"/>
                  </a:schemeClr>
                </a:solidFill>
                <a:latin typeface="Bahnschrift" panose="020B0502040204020203" pitchFamily="34" charset="0"/>
              </a:rPr>
              <a:t> che concernono i movimenti di capitale fra gli Stati membri sono liberati da qualsiasi restrizione al più tardi entro la fine della prima tappa.</a:t>
            </a:r>
          </a:p>
        </p:txBody>
      </p:sp>
    </p:spTree>
    <p:extLst>
      <p:ext uri="{BB962C8B-B14F-4D97-AF65-F5344CB8AC3E}">
        <p14:creationId xmlns:p14="http://schemas.microsoft.com/office/powerpoint/2010/main" val="1987589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small" spc="350" dirty="0">
                <a:solidFill>
                  <a:srgbClr val="C00000"/>
                </a:solidFill>
                <a:latin typeface="Eras Medium ITC" panose="020B0602030504020804" pitchFamily="34" charset="0"/>
              </a:rPr>
              <a:t>per un confronto….</a:t>
            </a:r>
            <a:endParaRPr lang="it-IT" sz="4000" spc="350" dirty="0">
              <a:solidFill>
                <a:srgbClr val="C00000"/>
              </a:solidFill>
              <a:latin typeface="Eras Medium ITC" panose="020B0602030504020804" pitchFamily="34" charset="0"/>
            </a:endParaRPr>
          </a:p>
        </p:txBody>
      </p:sp>
      <p:sp>
        <p:nvSpPr>
          <p:cNvPr id="3" name="Segnaposto contenuto 2"/>
          <p:cNvSpPr>
            <a:spLocks noGrp="1"/>
          </p:cNvSpPr>
          <p:nvPr>
            <p:ph idx="1"/>
          </p:nvPr>
        </p:nvSpPr>
        <p:spPr>
          <a:xfrm>
            <a:off x="457200" y="1556792"/>
            <a:ext cx="8229600" cy="4569371"/>
          </a:xfrm>
        </p:spPr>
        <p:txBody>
          <a:bodyPr>
            <a:normAutofit fontScale="92500"/>
          </a:bodyPr>
          <a:lstStyle/>
          <a:p>
            <a:pPr marL="0" indent="0" algn="ctr">
              <a:buNone/>
            </a:pPr>
            <a:r>
              <a:rPr lang="it-IT" b="1" dirty="0">
                <a:solidFill>
                  <a:schemeClr val="accent4">
                    <a:lumMod val="75000"/>
                  </a:schemeClr>
                </a:solidFill>
                <a:latin typeface="Bahnschrift" panose="020B0502040204020203" pitchFamily="34" charset="0"/>
              </a:rPr>
              <a:t>(Trattato CEE 1957 in tema di </a:t>
            </a:r>
            <a:r>
              <a:rPr lang="it-IT" b="1" dirty="0" err="1">
                <a:solidFill>
                  <a:schemeClr val="accent4">
                    <a:lumMod val="75000"/>
                  </a:schemeClr>
                </a:solidFill>
                <a:latin typeface="Bahnschrift" panose="020B0502040204020203" pitchFamily="34" charset="0"/>
              </a:rPr>
              <a:t>lib</a:t>
            </a:r>
            <a:r>
              <a:rPr lang="it-IT" b="1" dirty="0">
                <a:solidFill>
                  <a:schemeClr val="accent4">
                    <a:lumMod val="75000"/>
                  </a:schemeClr>
                </a:solidFill>
                <a:latin typeface="Bahnschrift" panose="020B0502040204020203" pitchFamily="34" charset="0"/>
              </a:rPr>
              <a:t>. Circ. servizi)</a:t>
            </a:r>
          </a:p>
          <a:p>
            <a:pPr marL="0" indent="0" algn="ctr">
              <a:buNone/>
            </a:pPr>
            <a:r>
              <a:rPr lang="it-IT" b="1" dirty="0">
                <a:solidFill>
                  <a:schemeClr val="accent4">
                    <a:lumMod val="75000"/>
                  </a:schemeClr>
                </a:solidFill>
                <a:latin typeface="Bahnschrift" panose="020B0502040204020203" pitchFamily="34" charset="0"/>
              </a:rPr>
              <a:t>Art. 59</a:t>
            </a:r>
          </a:p>
          <a:p>
            <a:pPr marL="0" indent="0" algn="just">
              <a:buNone/>
            </a:pPr>
            <a:r>
              <a:rPr lang="it-IT" dirty="0">
                <a:solidFill>
                  <a:schemeClr val="accent4">
                    <a:lumMod val="75000"/>
                  </a:schemeClr>
                </a:solidFill>
                <a:latin typeface="Bahnschrift" panose="020B0502040204020203" pitchFamily="34" charset="0"/>
              </a:rPr>
              <a:t>Nel quadro delle disposizioni seguenti, le restrizioni alla libera prestazione dei servizi all'interno della Comunità sono gradatamente soppresse durante il periodo transitorio nei confronti dei cittadini degli Stati membri stabiliti in un paese della Comunità che non sia quello del destinatario della prestazione.</a:t>
            </a:r>
          </a:p>
        </p:txBody>
      </p:sp>
    </p:spTree>
    <p:extLst>
      <p:ext uri="{BB962C8B-B14F-4D97-AF65-F5344CB8AC3E}">
        <p14:creationId xmlns:p14="http://schemas.microsoft.com/office/powerpoint/2010/main" val="1177654729"/>
      </p:ext>
    </p:extLst>
  </p:cSld>
  <p:clrMapOvr>
    <a:masterClrMapping/>
  </p:clrMapOvr>
</p:sld>
</file>

<file path=ppt/theme/theme1.xml><?xml version="1.0" encoding="utf-8"?>
<a:theme xmlns:a="http://schemas.openxmlformats.org/drawingml/2006/main" name="Tema di Office">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14899</TotalTime>
  <Words>1248</Words>
  <Application>Microsoft Office PowerPoint</Application>
  <PresentationFormat>Presentazione su schermo (4:3)</PresentationFormat>
  <Paragraphs>160</Paragraphs>
  <Slides>31</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31</vt:i4>
      </vt:variant>
    </vt:vector>
  </HeadingPairs>
  <TitlesOfParts>
    <vt:vector size="39" baseType="lpstr">
      <vt:lpstr>Arial</vt:lpstr>
      <vt:lpstr>Arial Black</vt:lpstr>
      <vt:lpstr>Bahnschrift</vt:lpstr>
      <vt:lpstr>Bradley Hand ITC</vt:lpstr>
      <vt:lpstr>Calibri</vt:lpstr>
      <vt:lpstr>Eras Medium ITC</vt:lpstr>
      <vt:lpstr>Wingdings</vt:lpstr>
      <vt:lpstr>Tema di Office</vt:lpstr>
      <vt:lpstr>LIBERA CIRCOLAZIONE DEI CAPITALI  LIBERA CIRCOLAZIONE DEI PAGAMENTI</vt:lpstr>
      <vt:lpstr>Due libertÀ per un solo oggetto</vt:lpstr>
      <vt:lpstr> NOZIONI </vt:lpstr>
      <vt:lpstr> Sentenza Luisi &amp; Carbone c.r. 286/82 e 26/83  </vt:lpstr>
      <vt:lpstr> Sentenza Luisi &amp; Carbone c.r. 286/82 e 26/83  </vt:lpstr>
      <vt:lpstr>Movimenti di capitale</vt:lpstr>
      <vt:lpstr>Una storia diversa dalle altre libertÀ fondamentali</vt:lpstr>
      <vt:lpstr>La disposizioni originarie</vt:lpstr>
      <vt:lpstr>per un confronto….</vt:lpstr>
      <vt:lpstr>CGUE causa 203/80 casati</vt:lpstr>
      <vt:lpstr>Per i capitali una storia del tutto particolare…</vt:lpstr>
      <vt:lpstr>Momenti principali  dell’integrazione positiva (Capitali)</vt:lpstr>
      <vt:lpstr>Pagamenti</vt:lpstr>
      <vt:lpstr>Particolare ambito di applicazione rispetto alle altre libertÀ di circolazione</vt:lpstr>
      <vt:lpstr>AMBITO TERRITORIALE</vt:lpstr>
      <vt:lpstr>Libera circolazione dei capitali</vt:lpstr>
      <vt:lpstr>INTEGRAZIONE NEGATIVA</vt:lpstr>
      <vt:lpstr>Esempio 1</vt:lpstr>
      <vt:lpstr>Esempio 1 – c.r. C-358/93 e C-416/93 Bordessa </vt:lpstr>
      <vt:lpstr>Esempio 2</vt:lpstr>
      <vt:lpstr>Esempio 2: C-423/98 Albore</vt:lpstr>
      <vt:lpstr>Esempio 3</vt:lpstr>
      <vt:lpstr>Esempio 3: C-367/98 Commissione c. Portogallo</vt:lpstr>
      <vt:lpstr>Esempio 4</vt:lpstr>
      <vt:lpstr>Esempio 4: C-35/98 Verkooijen</vt:lpstr>
      <vt:lpstr>Esempio 5</vt:lpstr>
      <vt:lpstr>DEROGHE </vt:lpstr>
      <vt:lpstr>ESPRESSE</vt:lpstr>
      <vt:lpstr>Deroghe trasversali</vt:lpstr>
      <vt:lpstr>Deroghe settoriali</vt:lpstr>
      <vt:lpstr>GIURISPRUDENZA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Emanuela Pistoia</dc:creator>
  <cp:lastModifiedBy>Emanuela Pistoia</cp:lastModifiedBy>
  <cp:revision>97</cp:revision>
  <dcterms:created xsi:type="dcterms:W3CDTF">2020-02-17T15:25:17Z</dcterms:created>
  <dcterms:modified xsi:type="dcterms:W3CDTF">2025-04-02T16:43:47Z</dcterms:modified>
</cp:coreProperties>
</file>