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4" r:id="rId1"/>
  </p:sldMasterIdLst>
  <p:sldIdLst>
    <p:sldId id="291" r:id="rId2"/>
    <p:sldId id="256" r:id="rId3"/>
    <p:sldId id="351" r:id="rId4"/>
    <p:sldId id="365" r:id="rId5"/>
    <p:sldId id="370" r:id="rId6"/>
    <p:sldId id="338" r:id="rId7"/>
    <p:sldId id="366" r:id="rId8"/>
    <p:sldId id="367" r:id="rId9"/>
    <p:sldId id="368" r:id="rId10"/>
    <p:sldId id="361" r:id="rId11"/>
    <p:sldId id="345" r:id="rId12"/>
    <p:sldId id="346" r:id="rId13"/>
    <p:sldId id="373" r:id="rId14"/>
    <p:sldId id="374" r:id="rId1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1A2F"/>
    <a:srgbClr val="4E0224"/>
    <a:srgbClr val="026A1D"/>
    <a:srgbClr val="996633"/>
    <a:srgbClr val="CCCCFF"/>
    <a:srgbClr val="FFFFCC"/>
    <a:srgbClr val="FFFF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3" autoAdjust="0"/>
    <p:restoredTop sz="94660" autoAdjust="0"/>
  </p:normalViewPr>
  <p:slideViewPr>
    <p:cSldViewPr snapToGrid="0">
      <p:cViewPr varScale="1">
        <p:scale>
          <a:sx n="88" d="100"/>
          <a:sy n="88" d="100"/>
        </p:scale>
        <p:origin x="255" y="57"/>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A6309286-EFB0-477D-9484-A61E470075DE}" type="datetimeFigureOut">
              <a:rPr lang="de-DE" smtClean="0"/>
              <a:t>12.03.2025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45A9507-1831-4264-A4CF-A306A5BED999}" type="slidenum">
              <a:rPr lang="de-DE" smtClean="0"/>
              <a:t>‹N›</a:t>
            </a:fld>
            <a:endParaRPr lang="de-DE"/>
          </a:p>
        </p:txBody>
      </p:sp>
    </p:spTree>
    <p:extLst>
      <p:ext uri="{BB962C8B-B14F-4D97-AF65-F5344CB8AC3E}">
        <p14:creationId xmlns:p14="http://schemas.microsoft.com/office/powerpoint/2010/main" val="723762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A6309286-EFB0-477D-9484-A61E470075DE}" type="datetimeFigureOut">
              <a:rPr lang="de-DE" smtClean="0"/>
              <a:t>12.03.2025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45A9507-1831-4264-A4CF-A306A5BED999}" type="slidenum">
              <a:rPr lang="de-DE" smtClean="0"/>
              <a:t>‹N›</a:t>
            </a:fld>
            <a:endParaRPr lang="de-DE"/>
          </a:p>
        </p:txBody>
      </p:sp>
    </p:spTree>
    <p:extLst>
      <p:ext uri="{BB962C8B-B14F-4D97-AF65-F5344CB8AC3E}">
        <p14:creationId xmlns:p14="http://schemas.microsoft.com/office/powerpoint/2010/main" val="3512299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A6309286-EFB0-477D-9484-A61E470075DE}" type="datetimeFigureOut">
              <a:rPr lang="de-DE" smtClean="0"/>
              <a:t>12.03.2025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45A9507-1831-4264-A4CF-A306A5BED999}" type="slidenum">
              <a:rPr lang="de-DE" smtClean="0"/>
              <a:t>‹N›</a:t>
            </a:fld>
            <a:endParaRPr lang="de-DE"/>
          </a:p>
        </p:txBody>
      </p:sp>
    </p:spTree>
    <p:extLst>
      <p:ext uri="{BB962C8B-B14F-4D97-AF65-F5344CB8AC3E}">
        <p14:creationId xmlns:p14="http://schemas.microsoft.com/office/powerpoint/2010/main" val="1928518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A6309286-EFB0-477D-9484-A61E470075DE}" type="datetimeFigureOut">
              <a:rPr lang="de-DE" smtClean="0"/>
              <a:t>12.03.2025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45A9507-1831-4264-A4CF-A306A5BED999}" type="slidenum">
              <a:rPr lang="de-DE" smtClean="0"/>
              <a:t>‹N›</a:t>
            </a:fld>
            <a:endParaRPr lang="de-DE"/>
          </a:p>
        </p:txBody>
      </p:sp>
    </p:spTree>
    <p:extLst>
      <p:ext uri="{BB962C8B-B14F-4D97-AF65-F5344CB8AC3E}">
        <p14:creationId xmlns:p14="http://schemas.microsoft.com/office/powerpoint/2010/main" val="1288088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p:txBody>
          <a:bodyPr/>
          <a:lstStyle/>
          <a:p>
            <a:fld id="{A6309286-EFB0-477D-9484-A61E470075DE}" type="datetimeFigureOut">
              <a:rPr lang="de-DE" smtClean="0"/>
              <a:t>12.03.2025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F45A9507-1831-4264-A4CF-A306A5BED999}" type="slidenum">
              <a:rPr lang="de-DE" smtClean="0"/>
              <a:t>‹N›</a:t>
            </a:fld>
            <a:endParaRPr lang="de-DE"/>
          </a:p>
        </p:txBody>
      </p:sp>
    </p:spTree>
    <p:extLst>
      <p:ext uri="{BB962C8B-B14F-4D97-AF65-F5344CB8AC3E}">
        <p14:creationId xmlns:p14="http://schemas.microsoft.com/office/powerpoint/2010/main" val="1005258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A6309286-EFB0-477D-9484-A61E470075DE}" type="datetimeFigureOut">
              <a:rPr lang="de-DE" smtClean="0"/>
              <a:t>12.03.2025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F45A9507-1831-4264-A4CF-A306A5BED999}" type="slidenum">
              <a:rPr lang="de-DE" smtClean="0"/>
              <a:t>‹N›</a:t>
            </a:fld>
            <a:endParaRPr lang="de-DE"/>
          </a:p>
        </p:txBody>
      </p:sp>
    </p:spTree>
    <p:extLst>
      <p:ext uri="{BB962C8B-B14F-4D97-AF65-F5344CB8AC3E}">
        <p14:creationId xmlns:p14="http://schemas.microsoft.com/office/powerpoint/2010/main" val="2111771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A6309286-EFB0-477D-9484-A61E470075DE}" type="datetimeFigureOut">
              <a:rPr lang="de-DE" smtClean="0"/>
              <a:t>12.03.2025</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F45A9507-1831-4264-A4CF-A306A5BED999}" type="slidenum">
              <a:rPr lang="de-DE" smtClean="0"/>
              <a:t>‹N›</a:t>
            </a:fld>
            <a:endParaRPr lang="de-DE"/>
          </a:p>
        </p:txBody>
      </p:sp>
    </p:spTree>
    <p:extLst>
      <p:ext uri="{BB962C8B-B14F-4D97-AF65-F5344CB8AC3E}">
        <p14:creationId xmlns:p14="http://schemas.microsoft.com/office/powerpoint/2010/main" val="2209387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A6309286-EFB0-477D-9484-A61E470075DE}" type="datetimeFigureOut">
              <a:rPr lang="de-DE" smtClean="0"/>
              <a:t>12.03.2025</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F45A9507-1831-4264-A4CF-A306A5BED999}" type="slidenum">
              <a:rPr lang="de-DE" smtClean="0"/>
              <a:t>‹N›</a:t>
            </a:fld>
            <a:endParaRPr lang="de-DE"/>
          </a:p>
        </p:txBody>
      </p:sp>
    </p:spTree>
    <p:extLst>
      <p:ext uri="{BB962C8B-B14F-4D97-AF65-F5344CB8AC3E}">
        <p14:creationId xmlns:p14="http://schemas.microsoft.com/office/powerpoint/2010/main" val="2543694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309286-EFB0-477D-9484-A61E470075DE}" type="datetimeFigureOut">
              <a:rPr lang="de-DE" smtClean="0"/>
              <a:t>12.03.2025</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F45A9507-1831-4264-A4CF-A306A5BED999}" type="slidenum">
              <a:rPr lang="de-DE" smtClean="0"/>
              <a:t>‹N›</a:t>
            </a:fld>
            <a:endParaRPr lang="de-DE"/>
          </a:p>
        </p:txBody>
      </p:sp>
    </p:spTree>
    <p:extLst>
      <p:ext uri="{BB962C8B-B14F-4D97-AF65-F5344CB8AC3E}">
        <p14:creationId xmlns:p14="http://schemas.microsoft.com/office/powerpoint/2010/main" val="1811703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e Placeholder 4"/>
          <p:cNvSpPr>
            <a:spLocks noGrp="1"/>
          </p:cNvSpPr>
          <p:nvPr>
            <p:ph type="dt" sz="half" idx="10"/>
          </p:nvPr>
        </p:nvSpPr>
        <p:spPr/>
        <p:txBody>
          <a:bodyPr/>
          <a:lstStyle/>
          <a:p>
            <a:fld id="{A6309286-EFB0-477D-9484-A61E470075DE}" type="datetimeFigureOut">
              <a:rPr lang="de-DE" smtClean="0"/>
              <a:t>12.03.2025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F45A9507-1831-4264-A4CF-A306A5BED999}" type="slidenum">
              <a:rPr lang="de-DE" smtClean="0"/>
              <a:t>‹N›</a:t>
            </a:fld>
            <a:endParaRPr lang="de-DE"/>
          </a:p>
        </p:txBody>
      </p:sp>
    </p:spTree>
    <p:extLst>
      <p:ext uri="{BB962C8B-B14F-4D97-AF65-F5344CB8AC3E}">
        <p14:creationId xmlns:p14="http://schemas.microsoft.com/office/powerpoint/2010/main" val="1454414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e Placeholder 4"/>
          <p:cNvSpPr>
            <a:spLocks noGrp="1"/>
          </p:cNvSpPr>
          <p:nvPr>
            <p:ph type="dt" sz="half" idx="10"/>
          </p:nvPr>
        </p:nvSpPr>
        <p:spPr/>
        <p:txBody>
          <a:bodyPr/>
          <a:lstStyle/>
          <a:p>
            <a:fld id="{A6309286-EFB0-477D-9484-A61E470075DE}" type="datetimeFigureOut">
              <a:rPr lang="de-DE" smtClean="0"/>
              <a:t>12.03.2025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F45A9507-1831-4264-A4CF-A306A5BED999}" type="slidenum">
              <a:rPr lang="de-DE" smtClean="0"/>
              <a:t>‹N›</a:t>
            </a:fld>
            <a:endParaRPr lang="de-DE"/>
          </a:p>
        </p:txBody>
      </p:sp>
    </p:spTree>
    <p:extLst>
      <p:ext uri="{BB962C8B-B14F-4D97-AF65-F5344CB8AC3E}">
        <p14:creationId xmlns:p14="http://schemas.microsoft.com/office/powerpoint/2010/main" val="3146098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9000">
              <a:srgbClr val="00B050"/>
            </a:gs>
            <a:gs pos="59000">
              <a:schemeClr val="bg2">
                <a:tint val="98000"/>
                <a:satMod val="130000"/>
                <a:shade val="90000"/>
                <a:lumMod val="103000"/>
              </a:schemeClr>
            </a:gs>
            <a:gs pos="100000">
              <a:schemeClr val="bg2">
                <a:shade val="63000"/>
                <a:satMod val="12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309286-EFB0-477D-9484-A61E470075DE}" type="datetimeFigureOut">
              <a:rPr lang="de-DE" smtClean="0"/>
              <a:t>12.03.2025</a:t>
            </a:fld>
            <a:endParaRPr lang="de-D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5A9507-1831-4264-A4CF-A306A5BED999}" type="slidenum">
              <a:rPr lang="de-DE" smtClean="0"/>
              <a:t>‹N›</a:t>
            </a:fld>
            <a:endParaRPr lang="de-DE"/>
          </a:p>
        </p:txBody>
      </p:sp>
    </p:spTree>
    <p:extLst>
      <p:ext uri="{BB962C8B-B14F-4D97-AF65-F5344CB8AC3E}">
        <p14:creationId xmlns:p14="http://schemas.microsoft.com/office/powerpoint/2010/main" val="4081273417"/>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260060"/>
            <a:ext cx="9144000" cy="3249904"/>
          </a:xfrm>
          <a:solidFill>
            <a:schemeClr val="accent4">
              <a:lumMod val="40000"/>
              <a:lumOff val="60000"/>
            </a:schemeClr>
          </a:solidFill>
        </p:spPr>
        <p:txBody>
          <a:bodyPr>
            <a:normAutofit fontScale="90000"/>
          </a:bodyPr>
          <a:lstStyle/>
          <a:p>
            <a:br>
              <a:rPr lang="en-US" sz="4900" b="1" dirty="0"/>
            </a:br>
            <a:br>
              <a:rPr lang="en-US" sz="4900" b="1" dirty="0"/>
            </a:br>
            <a:br>
              <a:rPr lang="en-US" sz="4900" b="1" dirty="0"/>
            </a:br>
            <a:br>
              <a:rPr lang="en-US" sz="4900" b="1" dirty="0"/>
            </a:br>
            <a:br>
              <a:rPr lang="en-US" sz="4900" b="1" dirty="0"/>
            </a:br>
            <a:r>
              <a:rPr lang="it-IT" sz="4900" dirty="0">
                <a:solidFill>
                  <a:srgbClr val="FF0000"/>
                </a:solidFill>
              </a:rPr>
              <a:t>Il trattamento dei lavoratori dipendenti di società erogatrici di servizi in regime di libera circolazione</a:t>
            </a:r>
            <a:br>
              <a:rPr lang="it-IT" sz="4900" dirty="0">
                <a:solidFill>
                  <a:srgbClr val="FF0000"/>
                </a:solidFill>
              </a:rPr>
            </a:br>
            <a:r>
              <a:rPr lang="it-IT" sz="4900" dirty="0">
                <a:solidFill>
                  <a:srgbClr val="FF0000"/>
                </a:solidFill>
              </a:rPr>
              <a:t>(</a:t>
            </a:r>
            <a:r>
              <a:rPr lang="it-IT" sz="4900" i="1" dirty="0">
                <a:solidFill>
                  <a:srgbClr val="FF0000"/>
                </a:solidFill>
              </a:rPr>
              <a:t>dumping </a:t>
            </a:r>
            <a:r>
              <a:rPr lang="it-IT" sz="4900" dirty="0">
                <a:solidFill>
                  <a:srgbClr val="FF0000"/>
                </a:solidFill>
              </a:rPr>
              <a:t>sociale nell’UE?)</a:t>
            </a:r>
          </a:p>
        </p:txBody>
      </p:sp>
      <p:sp>
        <p:nvSpPr>
          <p:cNvPr id="3" name="Sottotitolo 2"/>
          <p:cNvSpPr>
            <a:spLocks noGrp="1"/>
          </p:cNvSpPr>
          <p:nvPr>
            <p:ph type="subTitle" idx="1"/>
          </p:nvPr>
        </p:nvSpPr>
        <p:spPr>
          <a:xfrm>
            <a:off x="1518557" y="4166381"/>
            <a:ext cx="9144000" cy="1476463"/>
          </a:xfrm>
          <a:solidFill>
            <a:schemeClr val="accent4">
              <a:lumMod val="20000"/>
              <a:lumOff val="80000"/>
            </a:schemeClr>
          </a:solidFill>
        </p:spPr>
        <p:txBody>
          <a:bodyPr>
            <a:noAutofit/>
          </a:bodyPr>
          <a:lstStyle/>
          <a:p>
            <a:endParaRPr lang="it-IT" sz="3600" dirty="0">
              <a:solidFill>
                <a:srgbClr val="FF0000"/>
              </a:solidFill>
              <a:latin typeface="Bauhaus 93" panose="04030905020B02020C02" pitchFamily="82" charset="0"/>
            </a:endParaRPr>
          </a:p>
          <a:p>
            <a:r>
              <a:rPr lang="it-IT" sz="3600" dirty="0">
                <a:solidFill>
                  <a:srgbClr val="FF0000"/>
                </a:solidFill>
                <a:latin typeface="Bauhaus 93" panose="04030905020B02020C02" pitchFamily="82" charset="0"/>
              </a:rPr>
              <a:t>Corso di Diritto dell’Unione europea</a:t>
            </a:r>
          </a:p>
          <a:p>
            <a:endParaRPr lang="it-IT" sz="3600" dirty="0">
              <a:solidFill>
                <a:srgbClr val="FF0000"/>
              </a:solidFill>
              <a:latin typeface="Bauhaus 93" panose="04030905020B02020C02" pitchFamily="82" charset="0"/>
            </a:endParaRPr>
          </a:p>
          <a:p>
            <a:br>
              <a:rPr lang="it-IT" sz="3600" dirty="0">
                <a:solidFill>
                  <a:schemeClr val="accent4">
                    <a:lumMod val="75000"/>
                  </a:schemeClr>
                </a:solidFill>
                <a:latin typeface="Bauhaus 93" panose="04030905020B02020C02" pitchFamily="82" charset="0"/>
              </a:rPr>
            </a:br>
            <a:endParaRPr lang="it-IT" sz="3600" dirty="0">
              <a:solidFill>
                <a:schemeClr val="accent4">
                  <a:lumMod val="75000"/>
                </a:schemeClr>
              </a:solidFill>
              <a:latin typeface="Bauhaus 93" panose="04030905020B02020C02" pitchFamily="82" charset="0"/>
            </a:endParaRPr>
          </a:p>
        </p:txBody>
      </p:sp>
    </p:spTree>
    <p:extLst>
      <p:ext uri="{BB962C8B-B14F-4D97-AF65-F5344CB8AC3E}">
        <p14:creationId xmlns:p14="http://schemas.microsoft.com/office/powerpoint/2010/main" val="589342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083669" y="1266738"/>
            <a:ext cx="10071279" cy="2608977"/>
          </a:xfrm>
          <a:noFill/>
        </p:spPr>
        <p:style>
          <a:lnRef idx="1">
            <a:schemeClr val="accent6"/>
          </a:lnRef>
          <a:fillRef idx="2">
            <a:schemeClr val="accent6"/>
          </a:fillRef>
          <a:effectRef idx="1">
            <a:schemeClr val="accent6"/>
          </a:effectRef>
          <a:fontRef idx="minor">
            <a:schemeClr val="dk1"/>
          </a:fontRef>
        </p:style>
        <p:txBody>
          <a:bodyPr>
            <a:normAutofit/>
          </a:bodyPr>
          <a:lstStyle/>
          <a:p>
            <a:br>
              <a:rPr lang="en-US" b="1" dirty="0">
                <a:solidFill>
                  <a:srgbClr val="FF0000"/>
                </a:solidFill>
                <a:latin typeface="Baskerville Old Face" panose="02020602080505020303" pitchFamily="18" charset="0"/>
              </a:rPr>
            </a:br>
            <a:r>
              <a:rPr lang="en-US" sz="4000" b="1" dirty="0">
                <a:solidFill>
                  <a:srgbClr val="FF0000"/>
                </a:solidFill>
                <a:latin typeface="Baskerville Old Face" panose="02020602080505020303" pitchFamily="18" charset="0"/>
              </a:rPr>
              <a:t>QUESTIONI GIURIDICHE</a:t>
            </a:r>
            <a:br>
              <a:rPr lang="en-US" sz="4000" b="1" dirty="0">
                <a:solidFill>
                  <a:srgbClr val="FF0000"/>
                </a:solidFill>
                <a:latin typeface="Baskerville Old Face" panose="02020602080505020303" pitchFamily="18" charset="0"/>
              </a:rPr>
            </a:br>
            <a:endParaRPr lang="en-US" b="1" dirty="0">
              <a:solidFill>
                <a:srgbClr val="FF0000"/>
              </a:solidFill>
              <a:latin typeface="Baskerville Old Face" panose="02020602080505020303" pitchFamily="18" charset="0"/>
            </a:endParaRPr>
          </a:p>
        </p:txBody>
      </p:sp>
    </p:spTree>
    <p:extLst>
      <p:ext uri="{BB962C8B-B14F-4D97-AF65-F5344CB8AC3E}">
        <p14:creationId xmlns:p14="http://schemas.microsoft.com/office/powerpoint/2010/main" val="1938950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3489" y="365125"/>
            <a:ext cx="11539471" cy="1325563"/>
          </a:xfrm>
        </p:spPr>
        <p:txBody>
          <a:bodyPr>
            <a:normAutofit/>
          </a:bodyPr>
          <a:lstStyle/>
          <a:p>
            <a:pPr algn="ctr"/>
            <a:r>
              <a:rPr lang="de-DE" b="1" dirty="0" err="1">
                <a:solidFill>
                  <a:srgbClr val="C00000"/>
                </a:solidFill>
                <a:latin typeface="Baskerville Old Face" panose="02020602080505020303" pitchFamily="18" charset="0"/>
              </a:rPr>
              <a:t>Inquadramento</a:t>
            </a:r>
            <a:r>
              <a:rPr lang="de-DE" b="1" dirty="0">
                <a:solidFill>
                  <a:srgbClr val="C00000"/>
                </a:solidFill>
                <a:latin typeface="Baskerville Old Face" panose="02020602080505020303" pitchFamily="18" charset="0"/>
              </a:rPr>
              <a:t> </a:t>
            </a:r>
            <a:r>
              <a:rPr lang="de-DE" b="1" dirty="0" err="1">
                <a:solidFill>
                  <a:srgbClr val="C00000"/>
                </a:solidFill>
                <a:latin typeface="Baskerville Old Face" panose="02020602080505020303" pitchFamily="18" charset="0"/>
              </a:rPr>
              <a:t>nel</a:t>
            </a:r>
            <a:r>
              <a:rPr lang="de-DE" b="1" dirty="0">
                <a:solidFill>
                  <a:srgbClr val="C00000"/>
                </a:solidFill>
                <a:latin typeface="Baskerville Old Face" panose="02020602080505020303" pitchFamily="18" charset="0"/>
              </a:rPr>
              <a:t> TFUE</a:t>
            </a:r>
          </a:p>
        </p:txBody>
      </p:sp>
      <p:sp>
        <p:nvSpPr>
          <p:cNvPr id="3" name="Inhaltsplatzhalter 2"/>
          <p:cNvSpPr>
            <a:spLocks noGrp="1"/>
          </p:cNvSpPr>
          <p:nvPr>
            <p:ph idx="1"/>
          </p:nvPr>
        </p:nvSpPr>
        <p:spPr>
          <a:xfrm>
            <a:off x="609654" y="1690688"/>
            <a:ext cx="11067140" cy="4935360"/>
          </a:xfrm>
        </p:spPr>
        <p:txBody>
          <a:bodyPr>
            <a:normAutofit/>
          </a:bodyPr>
          <a:lstStyle/>
          <a:p>
            <a:pPr marL="0" indent="0" algn="just">
              <a:lnSpc>
                <a:spcPct val="100000"/>
              </a:lnSpc>
              <a:buNone/>
            </a:pPr>
            <a:endParaRPr lang="en-US" sz="3200" dirty="0">
              <a:latin typeface="Baskerville Old Face" panose="02020602080505020303" pitchFamily="18" charset="0"/>
            </a:endParaRPr>
          </a:p>
          <a:p>
            <a:pPr algn="just">
              <a:lnSpc>
                <a:spcPct val="150000"/>
              </a:lnSpc>
              <a:buFont typeface="Wingdings" panose="05000000000000000000" pitchFamily="2" charset="2"/>
              <a:buChar char="ü"/>
            </a:pPr>
            <a:r>
              <a:rPr lang="en-US" sz="3200" dirty="0" err="1">
                <a:latin typeface="Baskerville Old Face" panose="02020602080505020303" pitchFamily="18" charset="0"/>
              </a:rPr>
              <a:t>Libertà</a:t>
            </a:r>
            <a:r>
              <a:rPr lang="en-US" sz="3200" dirty="0">
                <a:latin typeface="Baskerville Old Face" panose="02020602080505020303" pitchFamily="18" charset="0"/>
              </a:rPr>
              <a:t> di </a:t>
            </a:r>
            <a:r>
              <a:rPr lang="en-US" sz="3200" dirty="0" err="1">
                <a:latin typeface="Baskerville Old Face" panose="02020602080505020303" pitchFamily="18" charset="0"/>
              </a:rPr>
              <a:t>stabilimento</a:t>
            </a:r>
            <a:endParaRPr lang="en-US" sz="3200" dirty="0">
              <a:latin typeface="Baskerville Old Face" panose="02020602080505020303" pitchFamily="18" charset="0"/>
            </a:endParaRPr>
          </a:p>
          <a:p>
            <a:pPr algn="just">
              <a:lnSpc>
                <a:spcPct val="150000"/>
              </a:lnSpc>
              <a:buFont typeface="Wingdings" panose="05000000000000000000" pitchFamily="2" charset="2"/>
              <a:buChar char="ü"/>
            </a:pPr>
            <a:r>
              <a:rPr lang="en-US" sz="3200" dirty="0" err="1">
                <a:latin typeface="Baskerville Old Face" panose="02020602080505020303" pitchFamily="18" charset="0"/>
              </a:rPr>
              <a:t>Libera</a:t>
            </a:r>
            <a:r>
              <a:rPr lang="en-US" sz="3200" dirty="0">
                <a:latin typeface="Baskerville Old Face" panose="02020602080505020303" pitchFamily="18" charset="0"/>
              </a:rPr>
              <a:t> </a:t>
            </a:r>
            <a:r>
              <a:rPr lang="en-US" sz="3200" dirty="0" err="1">
                <a:latin typeface="Baskerville Old Face" panose="02020602080505020303" pitchFamily="18" charset="0"/>
              </a:rPr>
              <a:t>prestazione</a:t>
            </a:r>
            <a:r>
              <a:rPr lang="en-US" sz="3200" dirty="0">
                <a:latin typeface="Baskerville Old Face" panose="02020602080505020303" pitchFamily="18" charset="0"/>
              </a:rPr>
              <a:t> </a:t>
            </a:r>
            <a:r>
              <a:rPr lang="en-US" sz="3200" dirty="0" err="1">
                <a:latin typeface="Baskerville Old Face" panose="02020602080505020303" pitchFamily="18" charset="0"/>
              </a:rPr>
              <a:t>dei</a:t>
            </a:r>
            <a:r>
              <a:rPr lang="en-US" sz="3200" dirty="0">
                <a:latin typeface="Baskerville Old Face" panose="02020602080505020303" pitchFamily="18" charset="0"/>
              </a:rPr>
              <a:t> </a:t>
            </a:r>
            <a:r>
              <a:rPr lang="en-US" sz="3200" dirty="0" err="1">
                <a:latin typeface="Baskerville Old Face" panose="02020602080505020303" pitchFamily="18" charset="0"/>
              </a:rPr>
              <a:t>servizi</a:t>
            </a:r>
            <a:endParaRPr lang="en-US" sz="3200" dirty="0">
              <a:latin typeface="Baskerville Old Face" panose="02020602080505020303" pitchFamily="18" charset="0"/>
            </a:endParaRPr>
          </a:p>
        </p:txBody>
      </p:sp>
    </p:spTree>
    <p:extLst>
      <p:ext uri="{BB962C8B-B14F-4D97-AF65-F5344CB8AC3E}">
        <p14:creationId xmlns:p14="http://schemas.microsoft.com/office/powerpoint/2010/main" val="3436293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6043" y="457403"/>
            <a:ext cx="11539471" cy="1325563"/>
          </a:xfrm>
        </p:spPr>
        <p:txBody>
          <a:bodyPr>
            <a:normAutofit/>
          </a:bodyPr>
          <a:lstStyle/>
          <a:p>
            <a:pPr algn="ctr"/>
            <a:r>
              <a:rPr lang="de-DE" b="1" dirty="0" err="1">
                <a:solidFill>
                  <a:srgbClr val="C00000"/>
                </a:solidFill>
                <a:latin typeface="Baskerville Old Face" panose="02020602080505020303" pitchFamily="18" charset="0"/>
              </a:rPr>
              <a:t>L‘applicazione</a:t>
            </a:r>
            <a:r>
              <a:rPr lang="de-DE" b="1" dirty="0">
                <a:solidFill>
                  <a:srgbClr val="C00000"/>
                </a:solidFill>
                <a:latin typeface="Baskerville Old Face" panose="02020602080505020303" pitchFamily="18" charset="0"/>
              </a:rPr>
              <a:t> del </a:t>
            </a:r>
            <a:r>
              <a:rPr lang="de-DE" b="1" dirty="0" err="1">
                <a:solidFill>
                  <a:srgbClr val="C00000"/>
                </a:solidFill>
                <a:latin typeface="Baskerville Old Face" panose="02020602080505020303" pitchFamily="18" charset="0"/>
              </a:rPr>
              <a:t>diritto</a:t>
            </a:r>
            <a:r>
              <a:rPr lang="de-DE" b="1" dirty="0">
                <a:solidFill>
                  <a:srgbClr val="C00000"/>
                </a:solidFill>
                <a:latin typeface="Baskerville Old Face" panose="02020602080505020303" pitchFamily="18" charset="0"/>
              </a:rPr>
              <a:t> </a:t>
            </a:r>
            <a:r>
              <a:rPr lang="de-DE" b="1" dirty="0" err="1">
                <a:solidFill>
                  <a:srgbClr val="C00000"/>
                </a:solidFill>
                <a:latin typeface="Baskerville Old Face" panose="02020602080505020303" pitchFamily="18" charset="0"/>
              </a:rPr>
              <a:t>dello</a:t>
            </a:r>
            <a:r>
              <a:rPr lang="de-DE" b="1" dirty="0">
                <a:solidFill>
                  <a:srgbClr val="C00000"/>
                </a:solidFill>
                <a:latin typeface="Baskerville Old Face" panose="02020602080505020303" pitchFamily="18" charset="0"/>
              </a:rPr>
              <a:t> </a:t>
            </a:r>
            <a:r>
              <a:rPr lang="de-DE" b="1" dirty="0" err="1">
                <a:solidFill>
                  <a:srgbClr val="C00000"/>
                </a:solidFill>
                <a:latin typeface="Baskerville Old Face" panose="02020602080505020303" pitchFamily="18" charset="0"/>
              </a:rPr>
              <a:t>Stato</a:t>
            </a:r>
            <a:r>
              <a:rPr lang="de-DE" b="1" dirty="0">
                <a:solidFill>
                  <a:srgbClr val="C00000"/>
                </a:solidFill>
                <a:latin typeface="Baskerville Old Face" panose="02020602080505020303" pitchFamily="18" charset="0"/>
              </a:rPr>
              <a:t> </a:t>
            </a:r>
            <a:r>
              <a:rPr lang="de-DE" b="1" dirty="0" err="1">
                <a:solidFill>
                  <a:srgbClr val="C00000"/>
                </a:solidFill>
                <a:latin typeface="Baskerville Old Face" panose="02020602080505020303" pitchFamily="18" charset="0"/>
              </a:rPr>
              <a:t>ospite</a:t>
            </a:r>
            <a:br>
              <a:rPr lang="de-DE" b="1" dirty="0">
                <a:solidFill>
                  <a:srgbClr val="C00000"/>
                </a:solidFill>
                <a:latin typeface="Baskerville Old Face" panose="02020602080505020303" pitchFamily="18" charset="0"/>
              </a:rPr>
            </a:br>
            <a:r>
              <a:rPr lang="de-DE" b="1" dirty="0">
                <a:solidFill>
                  <a:srgbClr val="C00000"/>
                </a:solidFill>
                <a:latin typeface="Baskerville Old Face" panose="02020602080505020303" pitchFamily="18" charset="0"/>
              </a:rPr>
              <a:t>è </a:t>
            </a:r>
            <a:r>
              <a:rPr lang="de-DE" b="1" dirty="0" err="1">
                <a:solidFill>
                  <a:srgbClr val="C00000"/>
                </a:solidFill>
                <a:latin typeface="Baskerville Old Face" panose="02020602080505020303" pitchFamily="18" charset="0"/>
              </a:rPr>
              <a:t>consentita</a:t>
            </a:r>
            <a:r>
              <a:rPr lang="de-DE" b="1" dirty="0">
                <a:solidFill>
                  <a:srgbClr val="C00000"/>
                </a:solidFill>
                <a:latin typeface="Baskerville Old Face" panose="02020602080505020303" pitchFamily="18" charset="0"/>
              </a:rPr>
              <a:t>?</a:t>
            </a:r>
          </a:p>
        </p:txBody>
      </p:sp>
      <p:sp>
        <p:nvSpPr>
          <p:cNvPr id="3" name="Inhaltsplatzhalter 2"/>
          <p:cNvSpPr>
            <a:spLocks noGrp="1"/>
          </p:cNvSpPr>
          <p:nvPr>
            <p:ph idx="1"/>
          </p:nvPr>
        </p:nvSpPr>
        <p:spPr>
          <a:xfrm>
            <a:off x="609654" y="2325312"/>
            <a:ext cx="11067140" cy="4134212"/>
          </a:xfrm>
        </p:spPr>
        <p:txBody>
          <a:bodyPr>
            <a:normAutofit/>
          </a:bodyPr>
          <a:lstStyle/>
          <a:p>
            <a:pPr marL="0" indent="0" algn="just">
              <a:lnSpc>
                <a:spcPct val="100000"/>
              </a:lnSpc>
              <a:buNone/>
            </a:pPr>
            <a:r>
              <a:rPr lang="en-US" sz="3200" dirty="0" err="1">
                <a:latin typeface="Baskerville Old Face" panose="02020602080505020303" pitchFamily="18" charset="0"/>
              </a:rPr>
              <a:t>L’applicazione</a:t>
            </a:r>
            <a:r>
              <a:rPr lang="en-US" sz="3200" dirty="0">
                <a:latin typeface="Baskerville Old Face" panose="02020602080505020303" pitchFamily="18" charset="0"/>
              </a:rPr>
              <a:t> del </a:t>
            </a:r>
            <a:r>
              <a:rPr lang="en-US" sz="3200" dirty="0" err="1">
                <a:latin typeface="Baskerville Old Face" panose="02020602080505020303" pitchFamily="18" charset="0"/>
              </a:rPr>
              <a:t>diritto</a:t>
            </a:r>
            <a:r>
              <a:rPr lang="en-US" sz="3200" dirty="0">
                <a:latin typeface="Baskerville Old Face" panose="02020602080505020303" pitchFamily="18" charset="0"/>
              </a:rPr>
              <a:t> </a:t>
            </a:r>
            <a:r>
              <a:rPr lang="en-US" sz="3200" dirty="0" err="1">
                <a:latin typeface="Baskerville Old Face" panose="02020602080505020303" pitchFamily="18" charset="0"/>
              </a:rPr>
              <a:t>dello</a:t>
            </a:r>
            <a:r>
              <a:rPr lang="en-US" sz="3200" dirty="0">
                <a:latin typeface="Baskerville Old Face" panose="02020602080505020303" pitchFamily="18" charset="0"/>
              </a:rPr>
              <a:t> </a:t>
            </a:r>
            <a:r>
              <a:rPr lang="en-US" sz="3200" dirty="0" err="1">
                <a:latin typeface="Baskerville Old Face" panose="02020602080505020303" pitchFamily="18" charset="0"/>
              </a:rPr>
              <a:t>Stato</a:t>
            </a:r>
            <a:r>
              <a:rPr lang="en-US" sz="3200" dirty="0">
                <a:latin typeface="Baskerville Old Face" panose="02020602080505020303" pitchFamily="18" charset="0"/>
              </a:rPr>
              <a:t> </a:t>
            </a:r>
            <a:r>
              <a:rPr lang="en-US" sz="3200" dirty="0" err="1">
                <a:latin typeface="Baskerville Old Face" panose="02020602080505020303" pitchFamily="18" charset="0"/>
              </a:rPr>
              <a:t>ospite</a:t>
            </a:r>
            <a:r>
              <a:rPr lang="en-US" sz="3200" dirty="0">
                <a:latin typeface="Baskerville Old Face" panose="02020602080505020303" pitchFamily="18" charset="0"/>
              </a:rPr>
              <a:t> </a:t>
            </a:r>
            <a:r>
              <a:rPr lang="en-US" sz="3200" dirty="0" err="1">
                <a:latin typeface="Baskerville Old Face" panose="02020602080505020303" pitchFamily="18" charset="0"/>
              </a:rPr>
              <a:t>costituisce</a:t>
            </a:r>
            <a:r>
              <a:rPr lang="en-US" sz="3200" dirty="0">
                <a:latin typeface="Baskerville Old Face" panose="02020602080505020303" pitchFamily="18" charset="0"/>
              </a:rPr>
              <a:t> un </a:t>
            </a:r>
            <a:r>
              <a:rPr lang="en-US" sz="3200" dirty="0" err="1">
                <a:latin typeface="Baskerville Old Face" panose="02020602080505020303" pitchFamily="18" charset="0"/>
              </a:rPr>
              <a:t>ostacolo</a:t>
            </a:r>
            <a:r>
              <a:rPr lang="en-US" sz="3200" dirty="0">
                <a:latin typeface="Baskerville Old Face" panose="02020602080505020303" pitchFamily="18" charset="0"/>
              </a:rPr>
              <a:t> </a:t>
            </a:r>
            <a:r>
              <a:rPr lang="en-US" sz="3200" dirty="0" err="1">
                <a:latin typeface="Baskerville Old Face" panose="02020602080505020303" pitchFamily="18" charset="0"/>
              </a:rPr>
              <a:t>alla</a:t>
            </a:r>
            <a:r>
              <a:rPr lang="en-US" sz="3200" dirty="0">
                <a:latin typeface="Baskerville Old Face" panose="02020602080505020303" pitchFamily="18" charset="0"/>
              </a:rPr>
              <a:t> </a:t>
            </a:r>
            <a:r>
              <a:rPr lang="en-US" sz="3200" dirty="0" err="1">
                <a:latin typeface="Baskerville Old Face" panose="02020602080505020303" pitchFamily="18" charset="0"/>
              </a:rPr>
              <a:t>libertà</a:t>
            </a:r>
            <a:r>
              <a:rPr lang="en-US" sz="3200" dirty="0">
                <a:latin typeface="Baskerville Old Face" panose="02020602080505020303" pitchFamily="18" charset="0"/>
              </a:rPr>
              <a:t> di </a:t>
            </a:r>
            <a:r>
              <a:rPr lang="en-US" sz="3200" dirty="0" err="1">
                <a:latin typeface="Baskerville Old Face" panose="02020602080505020303" pitchFamily="18" charset="0"/>
              </a:rPr>
              <a:t>stabilimento</a:t>
            </a:r>
            <a:r>
              <a:rPr lang="en-US" sz="3200" dirty="0">
                <a:latin typeface="Baskerville Old Face" panose="02020602080505020303" pitchFamily="18" charset="0"/>
              </a:rPr>
              <a:t>/</a:t>
            </a:r>
            <a:r>
              <a:rPr lang="en-US" sz="3200" dirty="0" err="1">
                <a:latin typeface="Baskerville Old Face" panose="02020602080505020303" pitchFamily="18" charset="0"/>
              </a:rPr>
              <a:t>libera</a:t>
            </a:r>
            <a:r>
              <a:rPr lang="en-US" sz="3200" dirty="0">
                <a:latin typeface="Baskerville Old Face" panose="02020602080505020303" pitchFamily="18" charset="0"/>
              </a:rPr>
              <a:t> </a:t>
            </a:r>
            <a:r>
              <a:rPr lang="en-US" sz="3200" dirty="0" err="1">
                <a:latin typeface="Baskerville Old Face" panose="02020602080505020303" pitchFamily="18" charset="0"/>
              </a:rPr>
              <a:t>circolazione</a:t>
            </a:r>
            <a:r>
              <a:rPr lang="en-US" sz="3200" dirty="0">
                <a:latin typeface="Baskerville Old Face" panose="02020602080505020303" pitchFamily="18" charset="0"/>
              </a:rPr>
              <a:t> </a:t>
            </a:r>
            <a:r>
              <a:rPr lang="en-US" sz="3200" dirty="0" err="1">
                <a:latin typeface="Baskerville Old Face" panose="02020602080505020303" pitchFamily="18" charset="0"/>
              </a:rPr>
              <a:t>dei</a:t>
            </a:r>
            <a:r>
              <a:rPr lang="en-US" sz="3200" dirty="0">
                <a:latin typeface="Baskerville Old Face" panose="02020602080505020303" pitchFamily="18" charset="0"/>
              </a:rPr>
              <a:t> </a:t>
            </a:r>
            <a:r>
              <a:rPr lang="en-US" sz="3200" dirty="0" err="1">
                <a:latin typeface="Baskerville Old Face" panose="02020602080505020303" pitchFamily="18" charset="0"/>
              </a:rPr>
              <a:t>servizi</a:t>
            </a:r>
            <a:endParaRPr lang="en-US" sz="3200" dirty="0">
              <a:latin typeface="Baskerville Old Face" panose="02020602080505020303" pitchFamily="18" charset="0"/>
            </a:endParaRPr>
          </a:p>
        </p:txBody>
      </p:sp>
    </p:spTree>
    <p:extLst>
      <p:ext uri="{BB962C8B-B14F-4D97-AF65-F5344CB8AC3E}">
        <p14:creationId xmlns:p14="http://schemas.microsoft.com/office/powerpoint/2010/main" val="261899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39933" y="679508"/>
            <a:ext cx="11539471" cy="1258349"/>
          </a:xfrm>
        </p:spPr>
        <p:txBody>
          <a:bodyPr>
            <a:normAutofit fontScale="90000"/>
          </a:bodyPr>
          <a:lstStyle/>
          <a:p>
            <a:pPr algn="ctr"/>
            <a:r>
              <a:rPr lang="de-DE" sz="3200" b="1" dirty="0" err="1">
                <a:solidFill>
                  <a:srgbClr val="C00000"/>
                </a:solidFill>
                <a:latin typeface="Baskerville Old Face" panose="02020602080505020303" pitchFamily="18" charset="0"/>
              </a:rPr>
              <a:t>Libertà</a:t>
            </a:r>
            <a:r>
              <a:rPr lang="de-DE" sz="3200" b="1" dirty="0">
                <a:solidFill>
                  <a:srgbClr val="C00000"/>
                </a:solidFill>
                <a:latin typeface="Baskerville Old Face" panose="02020602080505020303" pitchFamily="18" charset="0"/>
              </a:rPr>
              <a:t> </a:t>
            </a:r>
            <a:r>
              <a:rPr lang="de-DE" sz="3200" b="1" dirty="0" err="1">
                <a:solidFill>
                  <a:srgbClr val="C00000"/>
                </a:solidFill>
                <a:latin typeface="Baskerville Old Face" panose="02020602080505020303" pitchFamily="18" charset="0"/>
              </a:rPr>
              <a:t>fondamentali</a:t>
            </a:r>
            <a:r>
              <a:rPr lang="de-DE" sz="3200" b="1" dirty="0">
                <a:solidFill>
                  <a:srgbClr val="C00000"/>
                </a:solidFill>
                <a:latin typeface="Baskerville Old Face" panose="02020602080505020303" pitchFamily="18" charset="0"/>
              </a:rPr>
              <a:t> del </a:t>
            </a:r>
            <a:r>
              <a:rPr lang="de-DE" sz="3200" b="1" dirty="0" err="1">
                <a:solidFill>
                  <a:srgbClr val="C00000"/>
                </a:solidFill>
                <a:latin typeface="Baskerville Old Face" panose="02020602080505020303" pitchFamily="18" charset="0"/>
              </a:rPr>
              <a:t>trattato</a:t>
            </a:r>
            <a:br>
              <a:rPr lang="de-DE" sz="3200" b="1" dirty="0">
                <a:solidFill>
                  <a:srgbClr val="C00000"/>
                </a:solidFill>
                <a:latin typeface="Baskerville Old Face" panose="02020602080505020303" pitchFamily="18" charset="0"/>
              </a:rPr>
            </a:br>
            <a:r>
              <a:rPr lang="de-DE" sz="3200" b="1" dirty="0" err="1">
                <a:solidFill>
                  <a:srgbClr val="C00000"/>
                </a:solidFill>
                <a:latin typeface="Baskerville Old Face" panose="02020602080505020303" pitchFamily="18" charset="0"/>
              </a:rPr>
              <a:t>contro</a:t>
            </a:r>
            <a:br>
              <a:rPr lang="de-DE" sz="3200" b="1" dirty="0">
                <a:solidFill>
                  <a:srgbClr val="C00000"/>
                </a:solidFill>
                <a:latin typeface="Baskerville Old Face" panose="02020602080505020303" pitchFamily="18" charset="0"/>
              </a:rPr>
            </a:br>
            <a:r>
              <a:rPr lang="de-DE" sz="3200" b="1" dirty="0" err="1">
                <a:solidFill>
                  <a:srgbClr val="C00000"/>
                </a:solidFill>
                <a:latin typeface="Baskerville Old Face" panose="02020602080505020303" pitchFamily="18" charset="0"/>
              </a:rPr>
              <a:t>diritti</a:t>
            </a:r>
            <a:r>
              <a:rPr lang="de-DE" sz="3200" b="1" dirty="0">
                <a:solidFill>
                  <a:srgbClr val="C00000"/>
                </a:solidFill>
                <a:latin typeface="Baskerville Old Face" panose="02020602080505020303" pitchFamily="18" charset="0"/>
              </a:rPr>
              <a:t> </a:t>
            </a:r>
            <a:r>
              <a:rPr lang="de-DE" sz="3200" b="1" dirty="0" err="1">
                <a:solidFill>
                  <a:srgbClr val="C00000"/>
                </a:solidFill>
                <a:latin typeface="Baskerville Old Face" panose="02020602080505020303" pitchFamily="18" charset="0"/>
              </a:rPr>
              <a:t>sociali</a:t>
            </a:r>
            <a:endParaRPr lang="de-DE" sz="3200" b="1" dirty="0">
              <a:solidFill>
                <a:srgbClr val="C00000"/>
              </a:solidFill>
              <a:latin typeface="Baskerville Old Face" panose="02020602080505020303" pitchFamily="18" charset="0"/>
            </a:endParaRPr>
          </a:p>
        </p:txBody>
      </p:sp>
      <p:sp>
        <p:nvSpPr>
          <p:cNvPr id="3" name="Inhaltsplatzhalter 2"/>
          <p:cNvSpPr>
            <a:spLocks noGrp="1"/>
          </p:cNvSpPr>
          <p:nvPr>
            <p:ph idx="1"/>
          </p:nvPr>
        </p:nvSpPr>
        <p:spPr>
          <a:xfrm>
            <a:off x="609654" y="2239861"/>
            <a:ext cx="11067140" cy="4320330"/>
          </a:xfrm>
        </p:spPr>
        <p:txBody>
          <a:bodyPr>
            <a:normAutofit/>
          </a:bodyPr>
          <a:lstStyle/>
          <a:p>
            <a:pPr marL="0" indent="0" algn="just">
              <a:lnSpc>
                <a:spcPct val="100000"/>
              </a:lnSpc>
              <a:buNone/>
            </a:pPr>
            <a:r>
              <a:rPr lang="en-US" sz="3200" dirty="0" err="1">
                <a:latin typeface="Baskerville Old Face" panose="02020602080505020303" pitchFamily="18" charset="0"/>
              </a:rPr>
              <a:t>Bilanciamento</a:t>
            </a:r>
            <a:endParaRPr lang="en-US" sz="3200" dirty="0">
              <a:latin typeface="Baskerville Old Face" panose="02020602080505020303" pitchFamily="18" charset="0"/>
            </a:endParaRPr>
          </a:p>
          <a:p>
            <a:pPr marL="0" indent="0" algn="just">
              <a:lnSpc>
                <a:spcPct val="100000"/>
              </a:lnSpc>
              <a:buNone/>
            </a:pPr>
            <a:r>
              <a:rPr lang="en-US" sz="3200" dirty="0">
                <a:latin typeface="Baskerville Old Face" panose="02020602080505020303" pitchFamily="18" charset="0"/>
              </a:rPr>
              <a:t>(s)</a:t>
            </a:r>
            <a:r>
              <a:rPr lang="en-US" sz="3200" dirty="0" err="1">
                <a:latin typeface="Baskerville Old Face" panose="02020602080505020303" pitchFamily="18" charset="0"/>
              </a:rPr>
              <a:t>Bilanciamento</a:t>
            </a:r>
            <a:r>
              <a:rPr lang="en-US" sz="3200" dirty="0">
                <a:latin typeface="Baskerville Old Face" panose="02020602080505020303" pitchFamily="18" charset="0"/>
              </a:rPr>
              <a:t> a </a:t>
            </a:r>
            <a:r>
              <a:rPr lang="en-US" sz="3200" dirty="0" err="1">
                <a:latin typeface="Baskerville Old Face" panose="02020602080505020303" pitchFamily="18" charset="0"/>
              </a:rPr>
              <a:t>sfavore</a:t>
            </a:r>
            <a:r>
              <a:rPr lang="en-US" sz="3200" dirty="0">
                <a:latin typeface="Baskerville Old Face" panose="02020602080505020303" pitchFamily="18" charset="0"/>
              </a:rPr>
              <a:t> </a:t>
            </a:r>
            <a:r>
              <a:rPr lang="en-US" sz="3200" dirty="0" err="1">
                <a:latin typeface="Baskerville Old Face" panose="02020602080505020303" pitchFamily="18" charset="0"/>
              </a:rPr>
              <a:t>dei</a:t>
            </a:r>
            <a:r>
              <a:rPr lang="en-US" sz="3200" dirty="0">
                <a:latin typeface="Baskerville Old Face" panose="02020602080505020303" pitchFamily="18" charset="0"/>
              </a:rPr>
              <a:t> </a:t>
            </a:r>
            <a:r>
              <a:rPr lang="en-US" sz="3200" dirty="0" err="1">
                <a:latin typeface="Baskerville Old Face" panose="02020602080505020303" pitchFamily="18" charset="0"/>
              </a:rPr>
              <a:t>diritti</a:t>
            </a:r>
            <a:r>
              <a:rPr lang="en-US" sz="3200" dirty="0">
                <a:latin typeface="Baskerville Old Face" panose="02020602080505020303" pitchFamily="18" charset="0"/>
              </a:rPr>
              <a:t> </a:t>
            </a:r>
            <a:r>
              <a:rPr lang="en-US" sz="3200" dirty="0" err="1">
                <a:latin typeface="Baskerville Old Face" panose="02020602080505020303" pitchFamily="18" charset="0"/>
              </a:rPr>
              <a:t>sociali</a:t>
            </a:r>
            <a:r>
              <a:rPr lang="en-US" sz="3200" dirty="0">
                <a:latin typeface="Baskerville Old Face" panose="02020602080505020303" pitchFamily="18" charset="0"/>
              </a:rPr>
              <a:t>!</a:t>
            </a:r>
          </a:p>
        </p:txBody>
      </p:sp>
    </p:spTree>
    <p:extLst>
      <p:ext uri="{BB962C8B-B14F-4D97-AF65-F5344CB8AC3E}">
        <p14:creationId xmlns:p14="http://schemas.microsoft.com/office/powerpoint/2010/main" val="3656859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39933" y="261511"/>
            <a:ext cx="11539471" cy="1879264"/>
          </a:xfrm>
        </p:spPr>
        <p:txBody>
          <a:bodyPr>
            <a:normAutofit/>
          </a:bodyPr>
          <a:lstStyle/>
          <a:p>
            <a:pPr algn="ctr"/>
            <a:r>
              <a:rPr lang="de-DE" sz="3200" b="1" dirty="0" err="1">
                <a:solidFill>
                  <a:srgbClr val="C00000"/>
                </a:solidFill>
                <a:latin typeface="Baskerville Old Face" panose="02020602080505020303" pitchFamily="18" charset="0"/>
              </a:rPr>
              <a:t>Opportunità</a:t>
            </a:r>
            <a:r>
              <a:rPr lang="de-DE" sz="3200" b="1" dirty="0">
                <a:solidFill>
                  <a:srgbClr val="C00000"/>
                </a:solidFill>
                <a:latin typeface="Baskerville Old Face" panose="02020602080505020303" pitchFamily="18" charset="0"/>
              </a:rPr>
              <a:t> di </a:t>
            </a:r>
            <a:r>
              <a:rPr lang="de-DE" sz="3200" b="1" dirty="0" err="1">
                <a:solidFill>
                  <a:srgbClr val="C00000"/>
                </a:solidFill>
                <a:latin typeface="Baskerville Old Face" panose="02020602080505020303" pitchFamily="18" charset="0"/>
              </a:rPr>
              <a:t>integrazione</a:t>
            </a:r>
            <a:r>
              <a:rPr lang="de-DE" sz="3200" b="1" dirty="0">
                <a:solidFill>
                  <a:srgbClr val="C00000"/>
                </a:solidFill>
                <a:latin typeface="Baskerville Old Face" panose="02020602080505020303" pitchFamily="18" charset="0"/>
              </a:rPr>
              <a:t> </a:t>
            </a:r>
            <a:r>
              <a:rPr lang="de-DE" sz="3200" b="1" dirty="0" err="1">
                <a:solidFill>
                  <a:srgbClr val="C00000"/>
                </a:solidFill>
                <a:latin typeface="Baskerville Old Face" panose="02020602080505020303" pitchFamily="18" charset="0"/>
              </a:rPr>
              <a:t>positiva</a:t>
            </a:r>
            <a:r>
              <a:rPr lang="de-DE" sz="3200" b="1" dirty="0">
                <a:solidFill>
                  <a:srgbClr val="C00000"/>
                </a:solidFill>
                <a:latin typeface="Baskerville Old Face" panose="02020602080505020303" pitchFamily="18" charset="0"/>
              </a:rPr>
              <a:t>:</a:t>
            </a:r>
            <a:br>
              <a:rPr lang="de-DE" sz="3200" b="1" dirty="0">
                <a:solidFill>
                  <a:srgbClr val="C00000"/>
                </a:solidFill>
                <a:latin typeface="Baskerville Old Face" panose="02020602080505020303" pitchFamily="18" charset="0"/>
              </a:rPr>
            </a:br>
            <a:r>
              <a:rPr lang="de-DE" sz="3200" b="1" dirty="0" err="1">
                <a:solidFill>
                  <a:srgbClr val="C00000"/>
                </a:solidFill>
                <a:latin typeface="Baskerville Old Face" panose="02020602080505020303" pitchFamily="18" charset="0"/>
              </a:rPr>
              <a:t>Direttiva</a:t>
            </a:r>
            <a:r>
              <a:rPr lang="de-DE" sz="3200" b="1" dirty="0">
                <a:solidFill>
                  <a:srgbClr val="C00000"/>
                </a:solidFill>
                <a:latin typeface="Baskerville Old Face" panose="02020602080505020303" pitchFamily="18" charset="0"/>
              </a:rPr>
              <a:t> 96/71/CE </a:t>
            </a:r>
            <a:r>
              <a:rPr lang="de-DE" sz="3200" b="1" dirty="0" err="1">
                <a:solidFill>
                  <a:srgbClr val="C00000"/>
                </a:solidFill>
                <a:latin typeface="Baskerville Old Face" panose="02020602080505020303" pitchFamily="18" charset="0"/>
              </a:rPr>
              <a:t>emendata</a:t>
            </a:r>
            <a:r>
              <a:rPr lang="de-DE" sz="3200" b="1" dirty="0">
                <a:solidFill>
                  <a:srgbClr val="C00000"/>
                </a:solidFill>
                <a:latin typeface="Baskerville Old Face" panose="02020602080505020303" pitchFamily="18" charset="0"/>
              </a:rPr>
              <a:t> </a:t>
            </a:r>
            <a:r>
              <a:rPr lang="de-DE" sz="3200" b="1" dirty="0" err="1">
                <a:solidFill>
                  <a:srgbClr val="C00000"/>
                </a:solidFill>
                <a:latin typeface="Baskerville Old Face" panose="02020602080505020303" pitchFamily="18" charset="0"/>
              </a:rPr>
              <a:t>nel</a:t>
            </a:r>
            <a:r>
              <a:rPr lang="de-DE" sz="3200" b="1" dirty="0">
                <a:solidFill>
                  <a:srgbClr val="C00000"/>
                </a:solidFill>
                <a:latin typeface="Baskerville Old Face" panose="02020602080505020303" pitchFamily="18" charset="0"/>
              </a:rPr>
              <a:t> 2018</a:t>
            </a:r>
            <a:br>
              <a:rPr lang="de-DE" sz="3200" b="1" dirty="0">
                <a:solidFill>
                  <a:srgbClr val="C00000"/>
                </a:solidFill>
                <a:latin typeface="Baskerville Old Face" panose="02020602080505020303" pitchFamily="18" charset="0"/>
              </a:rPr>
            </a:br>
            <a:r>
              <a:rPr lang="de-DE" sz="3200" b="1" dirty="0" err="1">
                <a:solidFill>
                  <a:srgbClr val="C00000"/>
                </a:solidFill>
                <a:latin typeface="Baskerville Old Face" panose="02020602080505020303" pitchFamily="18" charset="0"/>
              </a:rPr>
              <a:t>relativa</a:t>
            </a:r>
            <a:r>
              <a:rPr lang="de-DE" sz="3200" b="1" dirty="0">
                <a:solidFill>
                  <a:srgbClr val="C00000"/>
                </a:solidFill>
                <a:latin typeface="Baskerville Old Face" panose="02020602080505020303" pitchFamily="18" charset="0"/>
              </a:rPr>
              <a:t> al </a:t>
            </a:r>
            <a:r>
              <a:rPr lang="de-DE" sz="3200" b="1" dirty="0" err="1">
                <a:solidFill>
                  <a:srgbClr val="C00000"/>
                </a:solidFill>
                <a:latin typeface="Baskerville Old Face" panose="02020602080505020303" pitchFamily="18" charset="0"/>
              </a:rPr>
              <a:t>distacco</a:t>
            </a:r>
            <a:r>
              <a:rPr lang="de-DE" sz="3200" b="1" dirty="0">
                <a:solidFill>
                  <a:srgbClr val="C00000"/>
                </a:solidFill>
                <a:latin typeface="Baskerville Old Face" panose="02020602080505020303" pitchFamily="18" charset="0"/>
              </a:rPr>
              <a:t> </a:t>
            </a:r>
            <a:r>
              <a:rPr lang="de-DE" sz="3200" b="1" dirty="0" err="1">
                <a:solidFill>
                  <a:srgbClr val="C00000"/>
                </a:solidFill>
                <a:latin typeface="Baskerville Old Face" panose="02020602080505020303" pitchFamily="18" charset="0"/>
              </a:rPr>
              <a:t>dei</a:t>
            </a:r>
            <a:r>
              <a:rPr lang="de-DE" sz="3200" b="1" dirty="0">
                <a:solidFill>
                  <a:srgbClr val="C00000"/>
                </a:solidFill>
                <a:latin typeface="Baskerville Old Face" panose="02020602080505020303" pitchFamily="18" charset="0"/>
              </a:rPr>
              <a:t> </a:t>
            </a:r>
            <a:r>
              <a:rPr lang="de-DE" sz="3200" b="1" dirty="0" err="1">
                <a:solidFill>
                  <a:srgbClr val="C00000"/>
                </a:solidFill>
                <a:latin typeface="Baskerville Old Face" panose="02020602080505020303" pitchFamily="18" charset="0"/>
              </a:rPr>
              <a:t>lavoratori</a:t>
            </a:r>
            <a:br>
              <a:rPr lang="de-DE" sz="3200" b="1" dirty="0">
                <a:solidFill>
                  <a:srgbClr val="C00000"/>
                </a:solidFill>
                <a:latin typeface="Baskerville Old Face" panose="02020602080505020303" pitchFamily="18" charset="0"/>
              </a:rPr>
            </a:br>
            <a:r>
              <a:rPr lang="de-DE" sz="3200" b="1" dirty="0" err="1">
                <a:solidFill>
                  <a:srgbClr val="C00000"/>
                </a:solidFill>
                <a:latin typeface="Baskerville Old Face" panose="02020602080505020303" pitchFamily="18" charset="0"/>
              </a:rPr>
              <a:t>nell‘ambito</a:t>
            </a:r>
            <a:r>
              <a:rPr lang="de-DE" sz="3200" b="1" dirty="0">
                <a:solidFill>
                  <a:srgbClr val="C00000"/>
                </a:solidFill>
                <a:latin typeface="Baskerville Old Face" panose="02020602080505020303" pitchFamily="18" charset="0"/>
              </a:rPr>
              <a:t> di </a:t>
            </a:r>
            <a:r>
              <a:rPr lang="de-DE" sz="3200" b="1" dirty="0" err="1">
                <a:solidFill>
                  <a:srgbClr val="C00000"/>
                </a:solidFill>
                <a:latin typeface="Baskerville Old Face" panose="02020602080505020303" pitchFamily="18" charset="0"/>
              </a:rPr>
              <a:t>una</a:t>
            </a:r>
            <a:r>
              <a:rPr lang="de-DE" sz="3200" b="1" dirty="0">
                <a:solidFill>
                  <a:srgbClr val="C00000"/>
                </a:solidFill>
                <a:latin typeface="Baskerville Old Face" panose="02020602080505020303" pitchFamily="18" charset="0"/>
              </a:rPr>
              <a:t> </a:t>
            </a:r>
            <a:r>
              <a:rPr lang="de-DE" sz="3200" b="1" dirty="0" err="1">
                <a:solidFill>
                  <a:srgbClr val="C00000"/>
                </a:solidFill>
                <a:latin typeface="Baskerville Old Face" panose="02020602080505020303" pitchFamily="18" charset="0"/>
              </a:rPr>
              <a:t>prestazione</a:t>
            </a:r>
            <a:r>
              <a:rPr lang="de-DE" sz="3200" b="1" dirty="0">
                <a:solidFill>
                  <a:srgbClr val="C00000"/>
                </a:solidFill>
                <a:latin typeface="Baskerville Old Face" panose="02020602080505020303" pitchFamily="18" charset="0"/>
              </a:rPr>
              <a:t> di servizi</a:t>
            </a:r>
          </a:p>
        </p:txBody>
      </p:sp>
      <p:sp>
        <p:nvSpPr>
          <p:cNvPr id="3" name="Inhaltsplatzhalter 2"/>
          <p:cNvSpPr>
            <a:spLocks noGrp="1"/>
          </p:cNvSpPr>
          <p:nvPr>
            <p:ph idx="1"/>
          </p:nvPr>
        </p:nvSpPr>
        <p:spPr>
          <a:xfrm>
            <a:off x="609654" y="2239860"/>
            <a:ext cx="11067140" cy="4446165"/>
          </a:xfrm>
        </p:spPr>
        <p:txBody>
          <a:bodyPr>
            <a:normAutofit fontScale="77500" lnSpcReduction="20000"/>
          </a:bodyPr>
          <a:lstStyle/>
          <a:p>
            <a:pPr marL="0" indent="0" algn="just">
              <a:lnSpc>
                <a:spcPct val="100000"/>
              </a:lnSpc>
              <a:buNone/>
            </a:pPr>
            <a:r>
              <a:rPr lang="en-US" sz="3200" dirty="0">
                <a:latin typeface="Baskerville Old Face" panose="02020602080505020303" pitchFamily="18" charset="0"/>
              </a:rPr>
              <a:t>Art. 3.1</a:t>
            </a:r>
          </a:p>
          <a:p>
            <a:pPr marL="0" indent="0" algn="just">
              <a:lnSpc>
                <a:spcPct val="100000"/>
              </a:lnSpc>
              <a:buNone/>
            </a:pPr>
            <a:r>
              <a:rPr lang="en-US" sz="2600" dirty="0" err="1">
                <a:latin typeface="Baskerville Old Face" panose="02020602080505020303" pitchFamily="18" charset="0"/>
              </a:rPr>
              <a:t>Gli</a:t>
            </a:r>
            <a:r>
              <a:rPr lang="en-US" sz="2600" dirty="0">
                <a:latin typeface="Baskerville Old Face" panose="02020602080505020303" pitchFamily="18" charset="0"/>
              </a:rPr>
              <a:t> </a:t>
            </a:r>
            <a:r>
              <a:rPr lang="en-US" sz="2600" dirty="0" err="1">
                <a:latin typeface="Baskerville Old Face" panose="02020602080505020303" pitchFamily="18" charset="0"/>
              </a:rPr>
              <a:t>Stati</a:t>
            </a:r>
            <a:r>
              <a:rPr lang="en-US" sz="2600" dirty="0">
                <a:latin typeface="Baskerville Old Face" panose="02020602080505020303" pitchFamily="18" charset="0"/>
              </a:rPr>
              <a:t> </a:t>
            </a:r>
            <a:r>
              <a:rPr lang="en-US" sz="2600" dirty="0" err="1">
                <a:latin typeface="Baskerville Old Face" panose="02020602080505020303" pitchFamily="18" charset="0"/>
              </a:rPr>
              <a:t>membri</a:t>
            </a:r>
            <a:r>
              <a:rPr lang="en-US" sz="2600" dirty="0">
                <a:latin typeface="Baskerville Old Face" panose="02020602080505020303" pitchFamily="18" charset="0"/>
              </a:rPr>
              <a:t> </a:t>
            </a:r>
            <a:r>
              <a:rPr lang="en-US" sz="2600" dirty="0" err="1">
                <a:latin typeface="Baskerville Old Face" panose="02020602080505020303" pitchFamily="18" charset="0"/>
              </a:rPr>
              <a:t>provvedono</a:t>
            </a:r>
            <a:r>
              <a:rPr lang="en-US" sz="2600" dirty="0">
                <a:latin typeface="Baskerville Old Face" panose="02020602080505020303" pitchFamily="18" charset="0"/>
              </a:rPr>
              <a:t> </a:t>
            </a:r>
            <a:r>
              <a:rPr lang="en-US" sz="2600" dirty="0" err="1">
                <a:latin typeface="Baskerville Old Face" panose="02020602080505020303" pitchFamily="18" charset="0"/>
              </a:rPr>
              <a:t>affinché</a:t>
            </a:r>
            <a:r>
              <a:rPr lang="en-US" sz="2600" dirty="0">
                <a:latin typeface="Baskerville Old Face" panose="02020602080505020303" pitchFamily="18" charset="0"/>
              </a:rPr>
              <a:t>, </a:t>
            </a:r>
            <a:r>
              <a:rPr lang="en-US" sz="2600" u="sng" dirty="0" err="1">
                <a:latin typeface="Baskerville Old Face" panose="02020602080505020303" pitchFamily="18" charset="0"/>
              </a:rPr>
              <a:t>qualunque</a:t>
            </a:r>
            <a:r>
              <a:rPr lang="en-US" sz="2600" u="sng" dirty="0">
                <a:latin typeface="Baskerville Old Face" panose="02020602080505020303" pitchFamily="18" charset="0"/>
              </a:rPr>
              <a:t> </a:t>
            </a:r>
            <a:r>
              <a:rPr lang="en-US" sz="2600" u="sng" dirty="0" err="1">
                <a:latin typeface="Baskerville Old Face" panose="02020602080505020303" pitchFamily="18" charset="0"/>
              </a:rPr>
              <a:t>sia</a:t>
            </a:r>
            <a:r>
              <a:rPr lang="en-US" sz="2600" u="sng" dirty="0">
                <a:latin typeface="Baskerville Old Face" panose="02020602080505020303" pitchFamily="18" charset="0"/>
              </a:rPr>
              <a:t> la </a:t>
            </a:r>
            <a:r>
              <a:rPr lang="en-US" sz="2600" u="sng" dirty="0" err="1">
                <a:latin typeface="Baskerville Old Face" panose="02020602080505020303" pitchFamily="18" charset="0"/>
              </a:rPr>
              <a:t>legislazione</a:t>
            </a:r>
            <a:r>
              <a:rPr lang="en-US" sz="2600" u="sng" dirty="0">
                <a:latin typeface="Baskerville Old Face" panose="02020602080505020303" pitchFamily="18" charset="0"/>
              </a:rPr>
              <a:t> </a:t>
            </a:r>
            <a:r>
              <a:rPr lang="en-US" sz="2600" u="sng" dirty="0" err="1">
                <a:latin typeface="Baskerville Old Face" panose="02020602080505020303" pitchFamily="18" charset="0"/>
              </a:rPr>
              <a:t>applicata</a:t>
            </a:r>
            <a:r>
              <a:rPr lang="en-US" sz="2600" dirty="0">
                <a:latin typeface="Baskerville Old Face" panose="02020602080505020303" pitchFamily="18" charset="0"/>
              </a:rPr>
              <a:t>, le </a:t>
            </a:r>
            <a:r>
              <a:rPr lang="en-US" sz="2600" dirty="0" err="1">
                <a:latin typeface="Baskerville Old Face" panose="02020602080505020303" pitchFamily="18" charset="0"/>
              </a:rPr>
              <a:t>imprese</a:t>
            </a:r>
            <a:r>
              <a:rPr lang="en-US" sz="2600" dirty="0">
                <a:latin typeface="Baskerville Old Face" panose="02020602080505020303" pitchFamily="18" charset="0"/>
              </a:rPr>
              <a:t> </a:t>
            </a:r>
            <a:r>
              <a:rPr lang="en-US" sz="2600" dirty="0" err="1">
                <a:latin typeface="Baskerville Old Face" panose="02020602080505020303" pitchFamily="18" charset="0"/>
              </a:rPr>
              <a:t>garantiscano</a:t>
            </a:r>
            <a:r>
              <a:rPr lang="en-US" sz="2600" dirty="0">
                <a:latin typeface="Baskerville Old Face" panose="02020602080505020303" pitchFamily="18" charset="0"/>
              </a:rPr>
              <a:t> </a:t>
            </a:r>
            <a:r>
              <a:rPr lang="en-US" sz="2600" dirty="0" err="1">
                <a:latin typeface="Baskerville Old Face" panose="02020602080505020303" pitchFamily="18" charset="0"/>
              </a:rPr>
              <a:t>ai</a:t>
            </a:r>
            <a:r>
              <a:rPr lang="en-US" sz="2600" dirty="0">
                <a:latin typeface="Baskerville Old Face" panose="02020602080505020303" pitchFamily="18" charset="0"/>
              </a:rPr>
              <a:t> </a:t>
            </a:r>
            <a:r>
              <a:rPr lang="en-US" sz="2600" dirty="0" err="1">
                <a:latin typeface="Baskerville Old Face" panose="02020602080505020303" pitchFamily="18" charset="0"/>
              </a:rPr>
              <a:t>lavoratori</a:t>
            </a:r>
            <a:r>
              <a:rPr lang="en-US" sz="2600" dirty="0">
                <a:latin typeface="Baskerville Old Face" panose="02020602080505020303" pitchFamily="18" charset="0"/>
              </a:rPr>
              <a:t> </a:t>
            </a:r>
            <a:r>
              <a:rPr lang="en-US" sz="2600" dirty="0" err="1">
                <a:latin typeface="Baskerville Old Face" panose="02020602080505020303" pitchFamily="18" charset="0"/>
              </a:rPr>
              <a:t>distaccati</a:t>
            </a:r>
            <a:r>
              <a:rPr lang="en-US" sz="2600" dirty="0">
                <a:latin typeface="Baskerville Old Face" panose="02020602080505020303" pitchFamily="18" charset="0"/>
              </a:rPr>
              <a:t> </a:t>
            </a:r>
            <a:r>
              <a:rPr lang="en-US" sz="2600" dirty="0" err="1">
                <a:latin typeface="Baskerville Old Face" panose="02020602080505020303" pitchFamily="18" charset="0"/>
              </a:rPr>
              <a:t>nel</a:t>
            </a:r>
            <a:r>
              <a:rPr lang="en-US" sz="2600" dirty="0">
                <a:latin typeface="Baskerville Old Face" panose="02020602080505020303" pitchFamily="18" charset="0"/>
              </a:rPr>
              <a:t> </a:t>
            </a:r>
            <a:r>
              <a:rPr lang="en-US" sz="2600" dirty="0" err="1">
                <a:latin typeface="Baskerville Old Face" panose="02020602080505020303" pitchFamily="18" charset="0"/>
              </a:rPr>
              <a:t>loro</a:t>
            </a:r>
            <a:r>
              <a:rPr lang="en-US" sz="2600" dirty="0">
                <a:latin typeface="Baskerville Old Face" panose="02020602080505020303" pitchFamily="18" charset="0"/>
              </a:rPr>
              <a:t> </a:t>
            </a:r>
            <a:r>
              <a:rPr lang="en-US" sz="2600" dirty="0" err="1">
                <a:latin typeface="Baskerville Old Face" panose="02020602080505020303" pitchFamily="18" charset="0"/>
              </a:rPr>
              <a:t>territorio</a:t>
            </a:r>
            <a:r>
              <a:rPr lang="en-US" sz="2600" dirty="0">
                <a:latin typeface="Baskerville Old Face" panose="02020602080505020303" pitchFamily="18" charset="0"/>
              </a:rPr>
              <a:t> </a:t>
            </a:r>
            <a:r>
              <a:rPr lang="en-US" sz="2600" b="1" dirty="0">
                <a:latin typeface="Baskerville Old Face" panose="02020602080505020303" pitchFamily="18" charset="0"/>
              </a:rPr>
              <a:t>le </a:t>
            </a:r>
            <a:r>
              <a:rPr lang="en-US" sz="2600" b="1" dirty="0" err="1">
                <a:latin typeface="Baskerville Old Face" panose="02020602080505020303" pitchFamily="18" charset="0"/>
              </a:rPr>
              <a:t>condizioni</a:t>
            </a:r>
            <a:r>
              <a:rPr lang="en-US" sz="2600" b="1" dirty="0">
                <a:latin typeface="Baskerville Old Face" panose="02020602080505020303" pitchFamily="18" charset="0"/>
              </a:rPr>
              <a:t> di </a:t>
            </a:r>
            <a:r>
              <a:rPr lang="en-US" sz="2600" b="1" dirty="0" err="1">
                <a:latin typeface="Baskerville Old Face" panose="02020602080505020303" pitchFamily="18" charset="0"/>
              </a:rPr>
              <a:t>lavoro</a:t>
            </a:r>
            <a:r>
              <a:rPr lang="en-US" sz="2600" b="1" dirty="0">
                <a:latin typeface="Baskerville Old Face" panose="02020602080505020303" pitchFamily="18" charset="0"/>
              </a:rPr>
              <a:t> e di </a:t>
            </a:r>
            <a:r>
              <a:rPr lang="en-US" sz="2600" b="1" dirty="0" err="1">
                <a:latin typeface="Baskerville Old Face" panose="02020602080505020303" pitchFamily="18" charset="0"/>
              </a:rPr>
              <a:t>occupazione</a:t>
            </a:r>
            <a:r>
              <a:rPr lang="en-US" sz="2600" b="1" dirty="0">
                <a:latin typeface="Baskerville Old Face" panose="02020602080505020303" pitchFamily="18" charset="0"/>
              </a:rPr>
              <a:t> </a:t>
            </a:r>
            <a:r>
              <a:rPr lang="en-US" sz="2600" b="1" dirty="0" err="1">
                <a:latin typeface="Baskerville Old Face" panose="02020602080505020303" pitchFamily="18" charset="0"/>
              </a:rPr>
              <a:t>che</a:t>
            </a:r>
            <a:r>
              <a:rPr lang="en-US" sz="2600" b="1" dirty="0">
                <a:latin typeface="Baskerville Old Face" panose="02020602080505020303" pitchFamily="18" charset="0"/>
              </a:rPr>
              <a:t>, </a:t>
            </a:r>
            <a:r>
              <a:rPr lang="en-US" sz="2600" b="1" dirty="0" err="1">
                <a:latin typeface="Baskerville Old Face" panose="02020602080505020303" pitchFamily="18" charset="0"/>
              </a:rPr>
              <a:t>nello</a:t>
            </a:r>
            <a:r>
              <a:rPr lang="en-US" sz="2600" b="1" dirty="0">
                <a:latin typeface="Baskerville Old Face" panose="02020602080505020303" pitchFamily="18" charset="0"/>
              </a:rPr>
              <a:t> </a:t>
            </a:r>
            <a:r>
              <a:rPr lang="en-US" sz="2600" b="1" dirty="0" err="1">
                <a:latin typeface="Baskerville Old Face" panose="02020602080505020303" pitchFamily="18" charset="0"/>
              </a:rPr>
              <a:t>Stato</a:t>
            </a:r>
            <a:r>
              <a:rPr lang="en-US" sz="2600" b="1" dirty="0">
                <a:latin typeface="Baskerville Old Face" panose="02020602080505020303" pitchFamily="18" charset="0"/>
              </a:rPr>
              <a:t> </a:t>
            </a:r>
            <a:r>
              <a:rPr lang="en-US" sz="2600" b="1" dirty="0" err="1">
                <a:latin typeface="Baskerville Old Face" panose="02020602080505020303" pitchFamily="18" charset="0"/>
              </a:rPr>
              <a:t>membro</a:t>
            </a:r>
            <a:r>
              <a:rPr lang="en-US" sz="2600" b="1" dirty="0">
                <a:latin typeface="Baskerville Old Face" panose="02020602080505020303" pitchFamily="18" charset="0"/>
              </a:rPr>
              <a:t> in cui è </a:t>
            </a:r>
            <a:r>
              <a:rPr lang="en-US" sz="2600" b="1" dirty="0" err="1">
                <a:latin typeface="Baskerville Old Face" panose="02020602080505020303" pitchFamily="18" charset="0"/>
              </a:rPr>
              <a:t>fornita</a:t>
            </a:r>
            <a:r>
              <a:rPr lang="en-US" sz="2600" b="1" dirty="0">
                <a:latin typeface="Baskerville Old Face" panose="02020602080505020303" pitchFamily="18" charset="0"/>
              </a:rPr>
              <a:t> la </a:t>
            </a:r>
            <a:r>
              <a:rPr lang="en-US" sz="2600" b="1" dirty="0" err="1">
                <a:latin typeface="Baskerville Old Face" panose="02020602080505020303" pitchFamily="18" charset="0"/>
              </a:rPr>
              <a:t>prestazione</a:t>
            </a:r>
            <a:r>
              <a:rPr lang="en-US" sz="2600" b="1" dirty="0">
                <a:latin typeface="Baskerville Old Face" panose="02020602080505020303" pitchFamily="18" charset="0"/>
              </a:rPr>
              <a:t> di </a:t>
            </a:r>
            <a:r>
              <a:rPr lang="en-US" sz="2600" b="1" dirty="0" err="1">
                <a:latin typeface="Baskerville Old Face" panose="02020602080505020303" pitchFamily="18" charset="0"/>
              </a:rPr>
              <a:t>lavoro</a:t>
            </a:r>
            <a:r>
              <a:rPr lang="en-US" sz="2600" b="1" dirty="0">
                <a:latin typeface="Baskerville Old Face" panose="02020602080505020303" pitchFamily="18" charset="0"/>
              </a:rPr>
              <a:t>, </a:t>
            </a:r>
            <a:r>
              <a:rPr lang="en-US" sz="2600" b="1" dirty="0" err="1">
                <a:latin typeface="Baskerville Old Face" panose="02020602080505020303" pitchFamily="18" charset="0"/>
              </a:rPr>
              <a:t>sono</a:t>
            </a:r>
            <a:r>
              <a:rPr lang="en-US" sz="2600" b="1" dirty="0">
                <a:latin typeface="Baskerville Old Face" panose="02020602080505020303" pitchFamily="18" charset="0"/>
              </a:rPr>
              <a:t> </a:t>
            </a:r>
            <a:r>
              <a:rPr lang="en-US" sz="2600" b="1" dirty="0" err="1">
                <a:latin typeface="Baskerville Old Face" panose="02020602080505020303" pitchFamily="18" charset="0"/>
              </a:rPr>
              <a:t>fissate</a:t>
            </a:r>
            <a:r>
              <a:rPr lang="en-US" sz="2600" b="1" dirty="0">
                <a:latin typeface="Baskerville Old Face" panose="02020602080505020303" pitchFamily="18" charset="0"/>
              </a:rPr>
              <a:t> da </a:t>
            </a:r>
            <a:r>
              <a:rPr lang="en-US" sz="2600" b="1" dirty="0" err="1">
                <a:latin typeface="Baskerville Old Face" panose="02020602080505020303" pitchFamily="18" charset="0"/>
              </a:rPr>
              <a:t>leggi</a:t>
            </a:r>
            <a:r>
              <a:rPr lang="en-US" sz="2600" b="1" dirty="0">
                <a:latin typeface="Baskerville Old Face" panose="02020602080505020303" pitchFamily="18" charset="0"/>
              </a:rPr>
              <a:t> </a:t>
            </a:r>
            <a:r>
              <a:rPr lang="en-US" sz="2600" b="1" dirty="0" err="1">
                <a:latin typeface="Baskerville Old Face" panose="02020602080505020303" pitchFamily="18" charset="0"/>
              </a:rPr>
              <a:t>nazionali</a:t>
            </a:r>
            <a:r>
              <a:rPr lang="en-US" sz="2600" b="1" dirty="0">
                <a:latin typeface="Baskerville Old Face" panose="02020602080505020303" pitchFamily="18" charset="0"/>
              </a:rPr>
              <a:t> o da </a:t>
            </a:r>
            <a:r>
              <a:rPr lang="en-US" sz="2600" b="1" dirty="0" err="1">
                <a:latin typeface="Baskerville Old Face" panose="02020602080505020303" pitchFamily="18" charset="0"/>
              </a:rPr>
              <a:t>contratti</a:t>
            </a:r>
            <a:r>
              <a:rPr lang="en-US" sz="2600" b="1" dirty="0">
                <a:latin typeface="Baskerville Old Face" panose="02020602080505020303" pitchFamily="18" charset="0"/>
              </a:rPr>
              <a:t> </a:t>
            </a:r>
            <a:r>
              <a:rPr lang="en-US" sz="2600" b="1" dirty="0" err="1">
                <a:latin typeface="Baskerville Old Face" panose="02020602080505020303" pitchFamily="18" charset="0"/>
              </a:rPr>
              <a:t>collettivi</a:t>
            </a:r>
            <a:r>
              <a:rPr lang="en-US" sz="2600" b="1" dirty="0">
                <a:latin typeface="Baskerville Old Face" panose="02020602080505020303" pitchFamily="18" charset="0"/>
              </a:rPr>
              <a:t>,</a:t>
            </a:r>
            <a:r>
              <a:rPr lang="en-US" sz="2600" dirty="0">
                <a:latin typeface="Baskerville Old Face" panose="02020602080505020303" pitchFamily="18" charset="0"/>
              </a:rPr>
              <a:t> </a:t>
            </a:r>
            <a:r>
              <a:rPr lang="en-US" sz="2600" dirty="0" err="1">
                <a:latin typeface="Baskerville Old Face" panose="02020602080505020303" pitchFamily="18" charset="0"/>
              </a:rPr>
              <a:t>su</a:t>
            </a:r>
            <a:endParaRPr lang="en-US" sz="2600" dirty="0">
              <a:latin typeface="Baskerville Old Face" panose="02020602080505020303" pitchFamily="18" charset="0"/>
            </a:endParaRPr>
          </a:p>
          <a:p>
            <a:pPr algn="just">
              <a:lnSpc>
                <a:spcPct val="100000"/>
              </a:lnSpc>
              <a:buFontTx/>
              <a:buChar char="-"/>
            </a:pPr>
            <a:r>
              <a:rPr lang="en-US" sz="2600" dirty="0" err="1">
                <a:latin typeface="Baskerville Old Face" panose="02020602080505020303" pitchFamily="18" charset="0"/>
              </a:rPr>
              <a:t>Periodi</a:t>
            </a:r>
            <a:r>
              <a:rPr lang="en-US" sz="2600" dirty="0">
                <a:latin typeface="Baskerville Old Face" panose="02020602080505020303" pitchFamily="18" charset="0"/>
              </a:rPr>
              <a:t> </a:t>
            </a:r>
            <a:r>
              <a:rPr lang="en-US" sz="2600" dirty="0" err="1">
                <a:latin typeface="Baskerville Old Face" panose="02020602080505020303" pitchFamily="18" charset="0"/>
              </a:rPr>
              <a:t>massimi</a:t>
            </a:r>
            <a:r>
              <a:rPr lang="en-US" sz="2600" dirty="0">
                <a:latin typeface="Baskerville Old Face" panose="02020602080505020303" pitchFamily="18" charset="0"/>
              </a:rPr>
              <a:t> di </a:t>
            </a:r>
            <a:r>
              <a:rPr lang="en-US" sz="2600" dirty="0" err="1">
                <a:latin typeface="Baskerville Old Face" panose="02020602080505020303" pitchFamily="18" charset="0"/>
              </a:rPr>
              <a:t>lavoro</a:t>
            </a:r>
            <a:r>
              <a:rPr lang="en-US" sz="2600" dirty="0">
                <a:latin typeface="Baskerville Old Face" panose="02020602080505020303" pitchFamily="18" charset="0"/>
              </a:rPr>
              <a:t> e </a:t>
            </a:r>
            <a:r>
              <a:rPr lang="en-US" sz="2600" dirty="0" err="1">
                <a:latin typeface="Baskerville Old Face" panose="02020602080505020303" pitchFamily="18" charset="0"/>
              </a:rPr>
              <a:t>minimi</a:t>
            </a:r>
            <a:r>
              <a:rPr lang="en-US" sz="2600" dirty="0">
                <a:latin typeface="Baskerville Old Face" panose="02020602080505020303" pitchFamily="18" charset="0"/>
              </a:rPr>
              <a:t> di </a:t>
            </a:r>
            <a:r>
              <a:rPr lang="en-US" sz="2600" dirty="0" err="1">
                <a:latin typeface="Baskerville Old Face" panose="02020602080505020303" pitchFamily="18" charset="0"/>
              </a:rPr>
              <a:t>riposo</a:t>
            </a:r>
            <a:endParaRPr lang="en-US" sz="2600" dirty="0">
              <a:latin typeface="Baskerville Old Face" panose="02020602080505020303" pitchFamily="18" charset="0"/>
            </a:endParaRPr>
          </a:p>
          <a:p>
            <a:pPr algn="just">
              <a:lnSpc>
                <a:spcPct val="100000"/>
              </a:lnSpc>
              <a:buFontTx/>
              <a:buChar char="-"/>
            </a:pPr>
            <a:r>
              <a:rPr lang="en-US" sz="2600" dirty="0" err="1">
                <a:latin typeface="Baskerville Old Face" panose="02020602080505020303" pitchFamily="18" charset="0"/>
              </a:rPr>
              <a:t>Durata</a:t>
            </a:r>
            <a:r>
              <a:rPr lang="en-US" sz="2600" dirty="0">
                <a:latin typeface="Baskerville Old Face" panose="02020602080505020303" pitchFamily="18" charset="0"/>
              </a:rPr>
              <a:t> minima </a:t>
            </a:r>
            <a:r>
              <a:rPr lang="en-US" sz="2600" dirty="0" err="1">
                <a:latin typeface="Baskerville Old Face" panose="02020602080505020303" pitchFamily="18" charset="0"/>
              </a:rPr>
              <a:t>ferie</a:t>
            </a:r>
            <a:r>
              <a:rPr lang="en-US" sz="2600" dirty="0">
                <a:latin typeface="Baskerville Old Face" panose="02020602080505020303" pitchFamily="18" charset="0"/>
              </a:rPr>
              <a:t> </a:t>
            </a:r>
            <a:r>
              <a:rPr lang="en-US" sz="2600" dirty="0" err="1">
                <a:latin typeface="Baskerville Old Face" panose="02020602080505020303" pitchFamily="18" charset="0"/>
              </a:rPr>
              <a:t>annuali</a:t>
            </a:r>
            <a:r>
              <a:rPr lang="en-US" sz="2600" dirty="0">
                <a:latin typeface="Baskerville Old Face" panose="02020602080505020303" pitchFamily="18" charset="0"/>
              </a:rPr>
              <a:t> </a:t>
            </a:r>
            <a:r>
              <a:rPr lang="en-US" sz="2600" dirty="0" err="1">
                <a:latin typeface="Baskerville Old Face" panose="02020602080505020303" pitchFamily="18" charset="0"/>
              </a:rPr>
              <a:t>retribuite</a:t>
            </a:r>
            <a:endParaRPr lang="en-US" sz="2600" dirty="0">
              <a:latin typeface="Baskerville Old Face" panose="02020602080505020303" pitchFamily="18" charset="0"/>
            </a:endParaRPr>
          </a:p>
          <a:p>
            <a:pPr algn="just">
              <a:lnSpc>
                <a:spcPct val="100000"/>
              </a:lnSpc>
              <a:buFontTx/>
              <a:buChar char="-"/>
            </a:pPr>
            <a:r>
              <a:rPr lang="en-US" sz="2600" dirty="0" err="1">
                <a:latin typeface="Baskerville Old Face" panose="02020602080505020303" pitchFamily="18" charset="0"/>
              </a:rPr>
              <a:t>Retribuzione</a:t>
            </a:r>
            <a:r>
              <a:rPr lang="en-US" sz="2600" dirty="0">
                <a:latin typeface="Baskerville Old Face" panose="02020602080505020303" pitchFamily="18" charset="0"/>
              </a:rPr>
              <a:t> (incl. </a:t>
            </a:r>
            <a:r>
              <a:rPr lang="en-US" sz="2600" dirty="0" err="1">
                <a:latin typeface="Baskerville Old Face" panose="02020602080505020303" pitchFamily="18" charset="0"/>
              </a:rPr>
              <a:t>straordinari</a:t>
            </a:r>
            <a:r>
              <a:rPr lang="en-US" sz="2600" dirty="0">
                <a:latin typeface="Baskerville Old Face" panose="02020602080505020303" pitchFamily="18" charset="0"/>
              </a:rPr>
              <a:t>) [NB. Non </a:t>
            </a:r>
            <a:r>
              <a:rPr lang="en-US" sz="2600" dirty="0" err="1">
                <a:latin typeface="Baskerville Old Face" panose="02020602080505020303" pitchFamily="18" charset="0"/>
              </a:rPr>
              <a:t>più</a:t>
            </a:r>
            <a:r>
              <a:rPr lang="en-US" sz="2600" dirty="0">
                <a:latin typeface="Baskerville Old Face" panose="02020602080505020303" pitchFamily="18" charset="0"/>
              </a:rPr>
              <a:t> </a:t>
            </a:r>
            <a:r>
              <a:rPr lang="en-US" sz="2600" dirty="0" err="1">
                <a:latin typeface="Baskerville Old Face" panose="02020602080505020303" pitchFamily="18" charset="0"/>
              </a:rPr>
              <a:t>tariffe</a:t>
            </a:r>
            <a:r>
              <a:rPr lang="en-US" sz="2600" dirty="0">
                <a:latin typeface="Baskerville Old Face" panose="02020602080505020303" pitchFamily="18" charset="0"/>
              </a:rPr>
              <a:t> </a:t>
            </a:r>
            <a:r>
              <a:rPr lang="en-US" sz="2600" dirty="0" err="1">
                <a:latin typeface="Baskerville Old Face" panose="02020602080505020303" pitchFamily="18" charset="0"/>
              </a:rPr>
              <a:t>minime</a:t>
            </a:r>
            <a:r>
              <a:rPr lang="en-US" sz="2600" dirty="0">
                <a:latin typeface="Baskerville Old Face" panose="02020602080505020303" pitchFamily="18" charset="0"/>
              </a:rPr>
              <a:t> </a:t>
            </a:r>
            <a:r>
              <a:rPr lang="en-US" sz="2600" dirty="0" err="1">
                <a:latin typeface="Baskerville Old Face" panose="02020602080505020303" pitchFamily="18" charset="0"/>
              </a:rPr>
              <a:t>salariali</a:t>
            </a:r>
            <a:r>
              <a:rPr lang="en-US" sz="2600" dirty="0">
                <a:latin typeface="Baskerville Old Face" panose="02020602080505020303" pitchFamily="18" charset="0"/>
              </a:rPr>
              <a:t>]</a:t>
            </a:r>
          </a:p>
          <a:p>
            <a:pPr algn="just">
              <a:lnSpc>
                <a:spcPct val="100000"/>
              </a:lnSpc>
              <a:buFontTx/>
              <a:buChar char="-"/>
            </a:pPr>
            <a:r>
              <a:rPr lang="en-US" sz="2600" dirty="0" err="1">
                <a:latin typeface="Baskerville Old Face" panose="02020602080505020303" pitchFamily="18" charset="0"/>
              </a:rPr>
              <a:t>Condizioni</a:t>
            </a:r>
            <a:r>
              <a:rPr lang="en-US" sz="2600" dirty="0">
                <a:latin typeface="Baskerville Old Face" panose="02020602080505020303" pitchFamily="18" charset="0"/>
              </a:rPr>
              <a:t> di </a:t>
            </a:r>
            <a:r>
              <a:rPr lang="en-US" sz="2600" dirty="0" err="1">
                <a:latin typeface="Baskerville Old Face" panose="02020602080505020303" pitchFamily="18" charset="0"/>
              </a:rPr>
              <a:t>fornitura</a:t>
            </a:r>
            <a:r>
              <a:rPr lang="en-US" sz="2600" dirty="0">
                <a:latin typeface="Baskerville Old Face" panose="02020602080505020303" pitchFamily="18" charset="0"/>
              </a:rPr>
              <a:t> </a:t>
            </a:r>
            <a:r>
              <a:rPr lang="en-US" sz="2600" dirty="0" err="1">
                <a:latin typeface="Baskerville Old Face" panose="02020602080505020303" pitchFamily="18" charset="0"/>
              </a:rPr>
              <a:t>dei</a:t>
            </a:r>
            <a:r>
              <a:rPr lang="en-US" sz="2600" dirty="0">
                <a:latin typeface="Baskerville Old Face" panose="02020602080505020303" pitchFamily="18" charset="0"/>
              </a:rPr>
              <a:t> </a:t>
            </a:r>
            <a:r>
              <a:rPr lang="en-US" sz="2600" dirty="0" err="1">
                <a:latin typeface="Baskerville Old Face" panose="02020602080505020303" pitchFamily="18" charset="0"/>
              </a:rPr>
              <a:t>lavoratori</a:t>
            </a:r>
            <a:endParaRPr lang="en-US" sz="2600" dirty="0">
              <a:latin typeface="Baskerville Old Face" panose="02020602080505020303" pitchFamily="18" charset="0"/>
            </a:endParaRPr>
          </a:p>
          <a:p>
            <a:pPr algn="just">
              <a:lnSpc>
                <a:spcPct val="100000"/>
              </a:lnSpc>
              <a:buFontTx/>
              <a:buChar char="-"/>
            </a:pPr>
            <a:r>
              <a:rPr lang="en-US" sz="2600" dirty="0" err="1">
                <a:latin typeface="Baskerville Old Face" panose="02020602080505020303" pitchFamily="18" charset="0"/>
              </a:rPr>
              <a:t>Sicurezza</a:t>
            </a:r>
            <a:r>
              <a:rPr lang="en-US" sz="2600" dirty="0">
                <a:latin typeface="Baskerville Old Face" panose="02020602080505020303" pitchFamily="18" charset="0"/>
              </a:rPr>
              <a:t>, salute e </a:t>
            </a:r>
            <a:r>
              <a:rPr lang="en-US" sz="2600" dirty="0" err="1">
                <a:latin typeface="Baskerville Old Face" panose="02020602080505020303" pitchFamily="18" charset="0"/>
              </a:rPr>
              <a:t>igiene</a:t>
            </a:r>
            <a:endParaRPr lang="en-US" sz="2600" dirty="0">
              <a:latin typeface="Baskerville Old Face" panose="02020602080505020303" pitchFamily="18" charset="0"/>
            </a:endParaRPr>
          </a:p>
          <a:p>
            <a:pPr algn="just">
              <a:lnSpc>
                <a:spcPct val="100000"/>
              </a:lnSpc>
              <a:buFontTx/>
              <a:buChar char="-"/>
            </a:pPr>
            <a:r>
              <a:rPr lang="en-US" sz="2600" dirty="0">
                <a:latin typeface="Baskerville Old Face" panose="02020602080505020303" pitchFamily="18" charset="0"/>
              </a:rPr>
              <a:t>Tutela </a:t>
            </a:r>
            <a:r>
              <a:rPr lang="en-US" sz="2600" dirty="0" err="1">
                <a:latin typeface="Baskerville Old Face" panose="02020602080505020303" pitchFamily="18" charset="0"/>
              </a:rPr>
              <a:t>condizioni</a:t>
            </a:r>
            <a:r>
              <a:rPr lang="en-US" sz="2600" dirty="0">
                <a:latin typeface="Baskerville Old Face" panose="02020602080505020303" pitchFamily="18" charset="0"/>
              </a:rPr>
              <a:t> </a:t>
            </a:r>
            <a:r>
              <a:rPr lang="en-US" sz="2600" dirty="0" err="1">
                <a:latin typeface="Baskerville Old Face" panose="02020602080505020303" pitchFamily="18" charset="0"/>
              </a:rPr>
              <a:t>lavoro</a:t>
            </a:r>
            <a:r>
              <a:rPr lang="en-US" sz="2600" dirty="0">
                <a:latin typeface="Baskerville Old Face" panose="02020602080505020303" pitchFamily="18" charset="0"/>
              </a:rPr>
              <a:t>, </a:t>
            </a:r>
            <a:r>
              <a:rPr lang="en-US" sz="2600" dirty="0" err="1">
                <a:latin typeface="Baskerville Old Face" panose="02020602080505020303" pitchFamily="18" charset="0"/>
              </a:rPr>
              <a:t>maternità</a:t>
            </a:r>
            <a:r>
              <a:rPr lang="en-US" sz="2600" dirty="0">
                <a:latin typeface="Baskerville Old Face" panose="02020602080505020303" pitchFamily="18" charset="0"/>
              </a:rPr>
              <a:t>, </a:t>
            </a:r>
            <a:r>
              <a:rPr lang="en-US" sz="2600" dirty="0" err="1">
                <a:latin typeface="Baskerville Old Face" panose="02020602080505020303" pitchFamily="18" charset="0"/>
              </a:rPr>
              <a:t>minori</a:t>
            </a:r>
            <a:r>
              <a:rPr lang="en-US" sz="2600" dirty="0">
                <a:latin typeface="Baskerville Old Face" panose="02020602080505020303" pitchFamily="18" charset="0"/>
              </a:rPr>
              <a:t>, </a:t>
            </a:r>
            <a:r>
              <a:rPr lang="en-US" sz="2600" dirty="0" err="1">
                <a:latin typeface="Baskerville Old Face" panose="02020602080505020303" pitchFamily="18" charset="0"/>
              </a:rPr>
              <a:t>giovani</a:t>
            </a:r>
            <a:r>
              <a:rPr lang="en-US" sz="2600" dirty="0">
                <a:latin typeface="Baskerville Old Face" panose="02020602080505020303" pitchFamily="18" charset="0"/>
              </a:rPr>
              <a:t> </a:t>
            </a:r>
            <a:r>
              <a:rPr lang="en-US" sz="2600" dirty="0" err="1">
                <a:latin typeface="Baskerville Old Face" panose="02020602080505020303" pitchFamily="18" charset="0"/>
              </a:rPr>
              <a:t>etc</a:t>
            </a:r>
            <a:endParaRPr lang="en-US" sz="2600" dirty="0">
              <a:latin typeface="Baskerville Old Face" panose="02020602080505020303" pitchFamily="18" charset="0"/>
            </a:endParaRPr>
          </a:p>
          <a:p>
            <a:pPr algn="just">
              <a:lnSpc>
                <a:spcPct val="100000"/>
              </a:lnSpc>
              <a:buFontTx/>
              <a:buChar char="-"/>
            </a:pPr>
            <a:r>
              <a:rPr lang="en-US" sz="2600" dirty="0" err="1">
                <a:latin typeface="Baskerville Old Face" panose="02020602080505020303" pitchFamily="18" charset="0"/>
              </a:rPr>
              <a:t>Parità</a:t>
            </a:r>
            <a:r>
              <a:rPr lang="en-US" sz="2600" dirty="0">
                <a:latin typeface="Baskerville Old Face" panose="02020602080505020303" pitchFamily="18" charset="0"/>
              </a:rPr>
              <a:t> di </a:t>
            </a:r>
            <a:r>
              <a:rPr lang="en-US" sz="2600" dirty="0" err="1">
                <a:latin typeface="Baskerville Old Face" panose="02020602080505020303" pitchFamily="18" charset="0"/>
              </a:rPr>
              <a:t>trattamento</a:t>
            </a:r>
            <a:r>
              <a:rPr lang="en-US" sz="2600" dirty="0">
                <a:latin typeface="Baskerville Old Face" panose="02020602080505020303" pitchFamily="18" charset="0"/>
              </a:rPr>
              <a:t> </a:t>
            </a:r>
            <a:r>
              <a:rPr lang="en-US" sz="2600" dirty="0" err="1">
                <a:latin typeface="Baskerville Old Face" panose="02020602080505020303" pitchFamily="18" charset="0"/>
              </a:rPr>
              <a:t>uomo</a:t>
            </a:r>
            <a:r>
              <a:rPr lang="en-US" sz="2600" dirty="0">
                <a:latin typeface="Baskerville Old Face" panose="02020602080505020303" pitchFamily="18" charset="0"/>
              </a:rPr>
              <a:t>/donna</a:t>
            </a:r>
          </a:p>
          <a:p>
            <a:pPr algn="just">
              <a:lnSpc>
                <a:spcPct val="100000"/>
              </a:lnSpc>
              <a:buFontTx/>
              <a:buChar char="-"/>
            </a:pPr>
            <a:r>
              <a:rPr lang="en-US" sz="2600" dirty="0" err="1">
                <a:latin typeface="Baskerville Old Face" panose="02020602080505020303" pitchFamily="18" charset="0"/>
              </a:rPr>
              <a:t>etc</a:t>
            </a:r>
            <a:endParaRPr lang="en-US" sz="2600" dirty="0">
              <a:latin typeface="Baskerville Old Face" panose="02020602080505020303" pitchFamily="18" charset="0"/>
            </a:endParaRPr>
          </a:p>
          <a:p>
            <a:pPr algn="just">
              <a:lnSpc>
                <a:spcPct val="100000"/>
              </a:lnSpc>
              <a:buFontTx/>
              <a:buChar char="-"/>
            </a:pPr>
            <a:endParaRPr lang="en-US" sz="2600" dirty="0">
              <a:latin typeface="Baskerville Old Face" panose="02020602080505020303" pitchFamily="18" charset="0"/>
            </a:endParaRPr>
          </a:p>
        </p:txBody>
      </p:sp>
    </p:spTree>
    <p:extLst>
      <p:ext uri="{BB962C8B-B14F-4D97-AF65-F5344CB8AC3E}">
        <p14:creationId xmlns:p14="http://schemas.microsoft.com/office/powerpoint/2010/main" val="3647933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083669" y="1266738"/>
            <a:ext cx="10071279" cy="2608977"/>
          </a:xfrm>
          <a:noFill/>
        </p:spPr>
        <p:style>
          <a:lnRef idx="1">
            <a:schemeClr val="accent6"/>
          </a:lnRef>
          <a:fillRef idx="2">
            <a:schemeClr val="accent6"/>
          </a:fillRef>
          <a:effectRef idx="1">
            <a:schemeClr val="accent6"/>
          </a:effectRef>
          <a:fontRef idx="minor">
            <a:schemeClr val="dk1"/>
          </a:fontRef>
        </p:style>
        <p:txBody>
          <a:bodyPr>
            <a:normAutofit/>
          </a:bodyPr>
          <a:lstStyle/>
          <a:p>
            <a:br>
              <a:rPr lang="en-US" b="1" dirty="0">
                <a:solidFill>
                  <a:srgbClr val="FF0000"/>
                </a:solidFill>
                <a:latin typeface="Baskerville Old Face" panose="02020602080505020303" pitchFamily="18" charset="0"/>
              </a:rPr>
            </a:br>
            <a:r>
              <a:rPr lang="en-US" sz="4000" b="1" dirty="0" err="1">
                <a:solidFill>
                  <a:srgbClr val="FF0000"/>
                </a:solidFill>
                <a:latin typeface="Baskerville Old Face" panose="02020602080505020303" pitchFamily="18" charset="0"/>
              </a:rPr>
              <a:t>Esempi</a:t>
            </a:r>
            <a:endParaRPr lang="en-US" b="1" dirty="0">
              <a:solidFill>
                <a:srgbClr val="FF0000"/>
              </a:solidFill>
              <a:latin typeface="Baskerville Old Face" panose="02020602080505020303" pitchFamily="18" charset="0"/>
            </a:endParaRPr>
          </a:p>
        </p:txBody>
      </p:sp>
    </p:spTree>
    <p:extLst>
      <p:ext uri="{BB962C8B-B14F-4D97-AF65-F5344CB8AC3E}">
        <p14:creationId xmlns:p14="http://schemas.microsoft.com/office/powerpoint/2010/main" val="6819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3489" y="365125"/>
            <a:ext cx="11539471" cy="1287506"/>
          </a:xfrm>
        </p:spPr>
        <p:txBody>
          <a:bodyPr>
            <a:normAutofit/>
          </a:bodyPr>
          <a:lstStyle/>
          <a:p>
            <a:pPr algn="ctr"/>
            <a:r>
              <a:rPr lang="de-DE" b="1" dirty="0">
                <a:solidFill>
                  <a:srgbClr val="FF0000"/>
                </a:solidFill>
                <a:latin typeface="Baskerville Old Face" panose="02020602080505020303" pitchFamily="18" charset="0"/>
              </a:rPr>
              <a:t>Uno</a:t>
            </a:r>
          </a:p>
        </p:txBody>
      </p:sp>
      <p:sp>
        <p:nvSpPr>
          <p:cNvPr id="3" name="Inhaltsplatzhalter 2"/>
          <p:cNvSpPr>
            <a:spLocks noGrp="1"/>
          </p:cNvSpPr>
          <p:nvPr>
            <p:ph idx="1"/>
          </p:nvPr>
        </p:nvSpPr>
        <p:spPr>
          <a:xfrm>
            <a:off x="609654" y="1400961"/>
            <a:ext cx="11067140" cy="5225087"/>
          </a:xfrm>
        </p:spPr>
        <p:txBody>
          <a:bodyPr>
            <a:normAutofit lnSpcReduction="10000"/>
          </a:bodyPr>
          <a:lstStyle/>
          <a:p>
            <a:pPr marL="0" indent="0" algn="just">
              <a:lnSpc>
                <a:spcPct val="100000"/>
              </a:lnSpc>
              <a:buNone/>
            </a:pPr>
            <a:r>
              <a:rPr lang="en-US" dirty="0" err="1">
                <a:latin typeface="Baskerville Old Face" panose="02020602080505020303" pitchFamily="18" charset="0"/>
              </a:rPr>
              <a:t>Un’impresa</a:t>
            </a:r>
            <a:r>
              <a:rPr lang="en-US" dirty="0">
                <a:latin typeface="Baskerville Old Face" panose="02020602080505020303" pitchFamily="18" charset="0"/>
              </a:rPr>
              <a:t> </a:t>
            </a:r>
            <a:r>
              <a:rPr lang="en-US" dirty="0" err="1">
                <a:latin typeface="Baskerville Old Face" panose="02020602080505020303" pitchFamily="18" charset="0"/>
              </a:rPr>
              <a:t>portoghese</a:t>
            </a:r>
            <a:r>
              <a:rPr lang="en-US" dirty="0">
                <a:latin typeface="Baskerville Old Face" panose="02020602080505020303" pitchFamily="18" charset="0"/>
              </a:rPr>
              <a:t> </a:t>
            </a:r>
            <a:r>
              <a:rPr lang="en-US" dirty="0" err="1">
                <a:latin typeface="Baskerville Old Face" panose="02020602080505020303" pitchFamily="18" charset="0"/>
              </a:rPr>
              <a:t>stipula</a:t>
            </a:r>
            <a:r>
              <a:rPr lang="en-US" dirty="0">
                <a:latin typeface="Baskerville Old Face" panose="02020602080505020303" pitchFamily="18" charset="0"/>
              </a:rPr>
              <a:t> un </a:t>
            </a:r>
            <a:r>
              <a:rPr lang="en-US" dirty="0" err="1">
                <a:latin typeface="Baskerville Old Face" panose="02020602080505020303" pitchFamily="18" charset="0"/>
              </a:rPr>
              <a:t>contratto</a:t>
            </a:r>
            <a:r>
              <a:rPr lang="en-US" dirty="0">
                <a:latin typeface="Baskerville Old Face" panose="02020602080505020303" pitchFamily="18" charset="0"/>
              </a:rPr>
              <a:t> di </a:t>
            </a:r>
            <a:r>
              <a:rPr lang="en-US" dirty="0" err="1">
                <a:latin typeface="Baskerville Old Face" panose="02020602080505020303" pitchFamily="18" charset="0"/>
              </a:rPr>
              <a:t>subappalto</a:t>
            </a:r>
            <a:r>
              <a:rPr lang="en-US" dirty="0">
                <a:latin typeface="Baskerville Old Face" panose="02020602080505020303" pitchFamily="18" charset="0"/>
              </a:rPr>
              <a:t> con </a:t>
            </a:r>
            <a:r>
              <a:rPr lang="en-US" dirty="0" err="1">
                <a:latin typeface="Baskerville Old Face" panose="02020602080505020303" pitchFamily="18" charset="0"/>
              </a:rPr>
              <a:t>un’impresa</a:t>
            </a:r>
            <a:r>
              <a:rPr lang="en-US" dirty="0">
                <a:latin typeface="Baskerville Old Face" panose="02020602080505020303" pitchFamily="18" charset="0"/>
              </a:rPr>
              <a:t> </a:t>
            </a:r>
            <a:r>
              <a:rPr lang="en-US" dirty="0" err="1">
                <a:latin typeface="Baskerville Old Face" panose="02020602080505020303" pitchFamily="18" charset="0"/>
              </a:rPr>
              <a:t>francese</a:t>
            </a:r>
            <a:r>
              <a:rPr lang="en-US" dirty="0">
                <a:latin typeface="Baskerville Old Face" panose="02020602080505020303" pitchFamily="18" charset="0"/>
              </a:rPr>
              <a:t> per </a:t>
            </a:r>
            <a:r>
              <a:rPr lang="en-US" dirty="0" err="1">
                <a:latin typeface="Baskerville Old Face" panose="02020602080505020303" pitchFamily="18" charset="0"/>
              </a:rPr>
              <a:t>eseguire</a:t>
            </a:r>
            <a:r>
              <a:rPr lang="en-US" dirty="0">
                <a:latin typeface="Baskerville Old Face" panose="02020602080505020303" pitchFamily="18" charset="0"/>
              </a:rPr>
              <a:t> </a:t>
            </a:r>
            <a:r>
              <a:rPr lang="en-US" dirty="0" err="1">
                <a:latin typeface="Baskerville Old Face" panose="02020602080505020303" pitchFamily="18" charset="0"/>
              </a:rPr>
              <a:t>lavori</a:t>
            </a:r>
            <a:r>
              <a:rPr lang="en-US" dirty="0">
                <a:latin typeface="Baskerville Old Face" panose="02020602080505020303" pitchFamily="18" charset="0"/>
              </a:rPr>
              <a:t> </a:t>
            </a:r>
            <a:r>
              <a:rPr lang="en-US" dirty="0" err="1">
                <a:latin typeface="Baskerville Old Face" panose="02020602080505020303" pitchFamily="18" charset="0"/>
              </a:rPr>
              <a:t>ferroviari</a:t>
            </a:r>
            <a:r>
              <a:rPr lang="en-US" dirty="0">
                <a:latin typeface="Baskerville Old Face" panose="02020602080505020303" pitchFamily="18" charset="0"/>
              </a:rPr>
              <a:t> in </a:t>
            </a:r>
            <a:r>
              <a:rPr lang="en-US" dirty="0" err="1">
                <a:latin typeface="Baskerville Old Face" panose="02020602080505020303" pitchFamily="18" charset="0"/>
              </a:rPr>
              <a:t>Francia</a:t>
            </a:r>
            <a:r>
              <a:rPr lang="en-US" dirty="0">
                <a:latin typeface="Baskerville Old Face" panose="02020602080505020303" pitchFamily="18" charset="0"/>
              </a:rPr>
              <a:t>. </a:t>
            </a:r>
            <a:r>
              <a:rPr lang="en-US" b="1" dirty="0" err="1">
                <a:latin typeface="Baskerville Old Face" panose="02020602080505020303" pitchFamily="18" charset="0"/>
              </a:rPr>
              <a:t>Tali</a:t>
            </a:r>
            <a:r>
              <a:rPr lang="en-US" b="1" dirty="0">
                <a:latin typeface="Baskerville Old Face" panose="02020602080505020303" pitchFamily="18" charset="0"/>
              </a:rPr>
              <a:t> </a:t>
            </a:r>
            <a:r>
              <a:rPr lang="en-US" b="1" dirty="0" err="1">
                <a:latin typeface="Baskerville Old Face" panose="02020602080505020303" pitchFamily="18" charset="0"/>
              </a:rPr>
              <a:t>lavori</a:t>
            </a:r>
            <a:r>
              <a:rPr lang="en-US" b="1" dirty="0">
                <a:latin typeface="Baskerville Old Face" panose="02020602080505020303" pitchFamily="18" charset="0"/>
              </a:rPr>
              <a:t> </a:t>
            </a:r>
            <a:r>
              <a:rPr lang="en-US" b="1" dirty="0" err="1">
                <a:latin typeface="Baskerville Old Face" panose="02020602080505020303" pitchFamily="18" charset="0"/>
              </a:rPr>
              <a:t>sono</a:t>
            </a:r>
            <a:r>
              <a:rPr lang="en-US" b="1" dirty="0">
                <a:latin typeface="Baskerville Old Face" panose="02020602080505020303" pitchFamily="18" charset="0"/>
              </a:rPr>
              <a:t> </a:t>
            </a:r>
            <a:r>
              <a:rPr lang="en-US" b="1" dirty="0" err="1">
                <a:latin typeface="Baskerville Old Face" panose="02020602080505020303" pitchFamily="18" charset="0"/>
              </a:rPr>
              <a:t>svolti</a:t>
            </a:r>
            <a:r>
              <a:rPr lang="en-US" b="1" dirty="0">
                <a:latin typeface="Baskerville Old Face" panose="02020602080505020303" pitchFamily="18" charset="0"/>
              </a:rPr>
              <a:t> </a:t>
            </a:r>
            <a:r>
              <a:rPr lang="en-US" b="1" dirty="0" err="1">
                <a:latin typeface="Baskerville Old Face" panose="02020602080505020303" pitchFamily="18" charset="0"/>
              </a:rPr>
              <a:t>dai</a:t>
            </a:r>
            <a:r>
              <a:rPr lang="en-US" b="1" dirty="0">
                <a:latin typeface="Baskerville Old Face" panose="02020602080505020303" pitchFamily="18" charset="0"/>
              </a:rPr>
              <a:t> </a:t>
            </a:r>
            <a:r>
              <a:rPr lang="en-US" b="1" dirty="0" err="1">
                <a:latin typeface="Baskerville Old Face" panose="02020602080505020303" pitchFamily="18" charset="0"/>
              </a:rPr>
              <a:t>dipendenti</a:t>
            </a:r>
            <a:r>
              <a:rPr lang="en-US" b="1" dirty="0">
                <a:latin typeface="Baskerville Old Face" panose="02020602080505020303" pitchFamily="18" charset="0"/>
              </a:rPr>
              <a:t> </a:t>
            </a:r>
            <a:r>
              <a:rPr lang="en-US" b="1" dirty="0" err="1">
                <a:latin typeface="Baskerville Old Face" panose="02020602080505020303" pitchFamily="18" charset="0"/>
              </a:rPr>
              <a:t>dell’impresa</a:t>
            </a:r>
            <a:r>
              <a:rPr lang="en-US" b="1" dirty="0">
                <a:latin typeface="Baskerville Old Face" panose="02020602080505020303" pitchFamily="18" charset="0"/>
              </a:rPr>
              <a:t>, di </a:t>
            </a:r>
            <a:r>
              <a:rPr lang="en-US" b="1" dirty="0" err="1">
                <a:latin typeface="Baskerville Old Face" panose="02020602080505020303" pitchFamily="18" charset="0"/>
              </a:rPr>
              <a:t>nazionalità</a:t>
            </a:r>
            <a:r>
              <a:rPr lang="en-US" b="1" dirty="0">
                <a:latin typeface="Baskerville Old Face" panose="02020602080505020303" pitchFamily="18" charset="0"/>
              </a:rPr>
              <a:t> </a:t>
            </a:r>
            <a:r>
              <a:rPr lang="en-US" b="1" dirty="0" err="1">
                <a:latin typeface="Baskerville Old Face" panose="02020602080505020303" pitchFamily="18" charset="0"/>
              </a:rPr>
              <a:t>portoghese</a:t>
            </a:r>
            <a:r>
              <a:rPr lang="en-US" b="1" dirty="0">
                <a:latin typeface="Baskerville Old Face" panose="02020602080505020303" pitchFamily="18" charset="0"/>
              </a:rPr>
              <a:t>, </a:t>
            </a:r>
            <a:r>
              <a:rPr lang="en-US" b="1" dirty="0" err="1">
                <a:latin typeface="Baskerville Old Face" panose="02020602080505020303" pitchFamily="18" charset="0"/>
              </a:rPr>
              <a:t>fatti</a:t>
            </a:r>
            <a:r>
              <a:rPr lang="en-US" b="1" dirty="0">
                <a:latin typeface="Baskerville Old Face" panose="02020602080505020303" pitchFamily="18" charset="0"/>
              </a:rPr>
              <a:t> venire </a:t>
            </a:r>
            <a:r>
              <a:rPr lang="en-US" b="1" dirty="0" err="1">
                <a:latin typeface="Baskerville Old Face" panose="02020602080505020303" pitchFamily="18" charset="0"/>
              </a:rPr>
              <a:t>allo</a:t>
            </a:r>
            <a:r>
              <a:rPr lang="en-US" b="1" dirty="0">
                <a:latin typeface="Baskerville Old Face" panose="02020602080505020303" pitchFamily="18" charset="0"/>
              </a:rPr>
              <a:t> </a:t>
            </a:r>
            <a:r>
              <a:rPr lang="en-US" b="1" dirty="0" err="1">
                <a:latin typeface="Baskerville Old Face" panose="02020602080505020303" pitchFamily="18" charset="0"/>
              </a:rPr>
              <a:t>scopo</a:t>
            </a:r>
            <a:r>
              <a:rPr lang="en-US" b="1" dirty="0">
                <a:latin typeface="Baskerville Old Face" panose="02020602080505020303" pitchFamily="18" charset="0"/>
              </a:rPr>
              <a:t> in </a:t>
            </a:r>
            <a:r>
              <a:rPr lang="en-US" b="1" dirty="0" err="1">
                <a:latin typeface="Baskerville Old Face" panose="02020602080505020303" pitchFamily="18" charset="0"/>
              </a:rPr>
              <a:t>Francia</a:t>
            </a:r>
            <a:r>
              <a:rPr lang="en-US" b="1" dirty="0">
                <a:latin typeface="Baskerville Old Face" panose="02020602080505020303" pitchFamily="18" charset="0"/>
              </a:rPr>
              <a:t> dal </a:t>
            </a:r>
            <a:r>
              <a:rPr lang="en-US" b="1" dirty="0" err="1">
                <a:latin typeface="Baskerville Old Face" panose="02020602080505020303" pitchFamily="18" charset="0"/>
              </a:rPr>
              <a:t>Portogallo</a:t>
            </a:r>
            <a:r>
              <a:rPr lang="en-US" b="1" dirty="0">
                <a:latin typeface="Baskerville Old Face" panose="02020602080505020303" pitchFamily="18" charset="0"/>
              </a:rPr>
              <a:t>.</a:t>
            </a:r>
            <a:endParaRPr lang="en-US" b="1" u="sng" dirty="0">
              <a:latin typeface="Baskerville Old Face" panose="02020602080505020303" pitchFamily="18" charset="0"/>
            </a:endParaRPr>
          </a:p>
          <a:p>
            <a:pPr marL="0" indent="0" algn="just">
              <a:lnSpc>
                <a:spcPct val="100000"/>
              </a:lnSpc>
              <a:spcBef>
                <a:spcPts val="0"/>
              </a:spcBef>
              <a:buNone/>
            </a:pPr>
            <a:endParaRPr lang="en-US" u="sng" dirty="0">
              <a:latin typeface="Baskerville Old Face" panose="02020602080505020303" pitchFamily="18" charset="0"/>
              <a:cs typeface="Calibri"/>
            </a:endParaRPr>
          </a:p>
          <a:p>
            <a:pPr marL="0" indent="0" algn="just">
              <a:lnSpc>
                <a:spcPct val="100000"/>
              </a:lnSpc>
              <a:buNone/>
            </a:pPr>
            <a:r>
              <a:rPr lang="it-IT" dirty="0">
                <a:latin typeface="Baskerville Old Face" panose="02020602080505020303" pitchFamily="18" charset="0"/>
                <a:cs typeface="Calibri"/>
              </a:rPr>
              <a:t>L’Office </a:t>
            </a:r>
            <a:r>
              <a:rPr lang="it-IT" dirty="0" err="1">
                <a:latin typeface="Baskerville Old Face" panose="02020602080505020303" pitchFamily="18" charset="0"/>
                <a:cs typeface="Calibri"/>
              </a:rPr>
              <a:t>national</a:t>
            </a:r>
            <a:r>
              <a:rPr lang="it-IT" dirty="0">
                <a:latin typeface="Baskerville Old Face" panose="02020602080505020303" pitchFamily="18" charset="0"/>
                <a:cs typeface="Calibri"/>
              </a:rPr>
              <a:t> d'</a:t>
            </a:r>
            <a:r>
              <a:rPr lang="it-IT" dirty="0" err="1">
                <a:latin typeface="Baskerville Old Face" panose="02020602080505020303" pitchFamily="18" charset="0"/>
                <a:cs typeface="Calibri"/>
              </a:rPr>
              <a:t>immigration</a:t>
            </a:r>
            <a:r>
              <a:rPr lang="it-IT" dirty="0">
                <a:latin typeface="Baskerville Old Face" panose="02020602080505020303" pitchFamily="18" charset="0"/>
                <a:cs typeface="Calibri"/>
              </a:rPr>
              <a:t> notifica all’impresa portoghese un provvedimento col quale le chiedeva di versare un contributo speciale, dovuto dal datore di lavoro che abbia occupato lavoratori stranieri senza osservare le norme del codice del lavoro (=lavoratori stranieri possono lavorare in Francia solo attraverso l’ONM). </a:t>
            </a:r>
          </a:p>
          <a:p>
            <a:pPr marL="0" indent="0" algn="ctr">
              <a:lnSpc>
                <a:spcPct val="100000"/>
              </a:lnSpc>
              <a:buNone/>
            </a:pPr>
            <a:r>
              <a:rPr lang="it-IT" sz="3200" b="1" dirty="0">
                <a:solidFill>
                  <a:srgbClr val="FF0000"/>
                </a:solidFill>
                <a:latin typeface="Bradley Hand ITC" panose="03070402050302030203" pitchFamily="66" charset="0"/>
                <a:cs typeface="Calibri"/>
              </a:rPr>
              <a:t>L’impresa portoghese chiede l’annullamento del provvedimento per contrasto con TFUE</a:t>
            </a:r>
          </a:p>
          <a:p>
            <a:pPr marL="0" indent="0" algn="just">
              <a:lnSpc>
                <a:spcPct val="100000"/>
              </a:lnSpc>
              <a:buNone/>
            </a:pPr>
            <a:endParaRPr lang="en-US" sz="3200" u="sng" dirty="0">
              <a:latin typeface="Baskerville Old Face" panose="02020602080505020303" pitchFamily="18" charset="0"/>
              <a:cs typeface="Calibri"/>
            </a:endParaRPr>
          </a:p>
          <a:p>
            <a:pPr marL="0" indent="0" algn="just">
              <a:lnSpc>
                <a:spcPct val="100000"/>
              </a:lnSpc>
              <a:buNone/>
            </a:pPr>
            <a:endParaRPr lang="en-US" sz="3200" dirty="0">
              <a:latin typeface="Baskerville Old Face" panose="02020602080505020303" pitchFamily="18" charset="0"/>
            </a:endParaRPr>
          </a:p>
        </p:txBody>
      </p:sp>
    </p:spTree>
    <p:extLst>
      <p:ext uri="{BB962C8B-B14F-4D97-AF65-F5344CB8AC3E}">
        <p14:creationId xmlns:p14="http://schemas.microsoft.com/office/powerpoint/2010/main" val="2950742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3489" y="365125"/>
            <a:ext cx="11539471" cy="1287506"/>
          </a:xfrm>
        </p:spPr>
        <p:txBody>
          <a:bodyPr>
            <a:normAutofit/>
          </a:bodyPr>
          <a:lstStyle/>
          <a:p>
            <a:pPr algn="ctr"/>
            <a:r>
              <a:rPr lang="de-DE" b="1" dirty="0">
                <a:solidFill>
                  <a:srgbClr val="FF0000"/>
                </a:solidFill>
                <a:latin typeface="Baskerville Old Face" panose="02020602080505020303" pitchFamily="18" charset="0"/>
              </a:rPr>
              <a:t>Due</a:t>
            </a:r>
          </a:p>
        </p:txBody>
      </p:sp>
      <p:sp>
        <p:nvSpPr>
          <p:cNvPr id="3" name="Inhaltsplatzhalter 2"/>
          <p:cNvSpPr>
            <a:spLocks noGrp="1"/>
          </p:cNvSpPr>
          <p:nvPr>
            <p:ph idx="1"/>
          </p:nvPr>
        </p:nvSpPr>
        <p:spPr>
          <a:xfrm>
            <a:off x="609654" y="1400961"/>
            <a:ext cx="11067140" cy="5225087"/>
          </a:xfrm>
        </p:spPr>
        <p:txBody>
          <a:bodyPr>
            <a:normAutofit fontScale="85000" lnSpcReduction="10000"/>
          </a:bodyPr>
          <a:lstStyle/>
          <a:p>
            <a:pPr marL="0" indent="0" algn="just">
              <a:lnSpc>
                <a:spcPct val="100000"/>
              </a:lnSpc>
              <a:buNone/>
            </a:pPr>
            <a:r>
              <a:rPr lang="en-US" dirty="0">
                <a:latin typeface="Baskerville Old Face" panose="02020602080505020303" pitchFamily="18" charset="0"/>
              </a:rPr>
              <a:t>Una </a:t>
            </a:r>
            <a:r>
              <a:rPr lang="en-US" dirty="0" err="1">
                <a:latin typeface="Baskerville Old Face" panose="02020602080505020303" pitchFamily="18" charset="0"/>
              </a:rPr>
              <a:t>società</a:t>
            </a:r>
            <a:r>
              <a:rPr lang="en-US" dirty="0">
                <a:latin typeface="Baskerville Old Face" panose="02020602080505020303" pitchFamily="18" charset="0"/>
              </a:rPr>
              <a:t> di </a:t>
            </a:r>
            <a:r>
              <a:rPr lang="en-US" dirty="0" err="1">
                <a:latin typeface="Baskerville Old Face" panose="02020602080505020303" pitchFamily="18" charset="0"/>
              </a:rPr>
              <a:t>navigazione</a:t>
            </a:r>
            <a:r>
              <a:rPr lang="en-US" dirty="0">
                <a:latin typeface="Baskerville Old Face" panose="02020602080505020303" pitchFamily="18" charset="0"/>
              </a:rPr>
              <a:t> </a:t>
            </a:r>
            <a:r>
              <a:rPr lang="en-US" dirty="0" err="1">
                <a:latin typeface="Baskerville Old Face" panose="02020602080505020303" pitchFamily="18" charset="0"/>
              </a:rPr>
              <a:t>marittima</a:t>
            </a:r>
            <a:r>
              <a:rPr lang="en-US" dirty="0">
                <a:latin typeface="Baskerville Old Face" panose="02020602080505020303" pitchFamily="18" charset="0"/>
              </a:rPr>
              <a:t> </a:t>
            </a:r>
            <a:r>
              <a:rPr lang="en-US" dirty="0" err="1">
                <a:latin typeface="Baskerville Old Face" panose="02020602080505020303" pitchFamily="18" charset="0"/>
              </a:rPr>
              <a:t>finlandese</a:t>
            </a:r>
            <a:r>
              <a:rPr lang="en-US" dirty="0">
                <a:latin typeface="Baskerville Old Face" panose="02020602080505020303" pitchFamily="18" charset="0"/>
              </a:rPr>
              <a:t> </a:t>
            </a:r>
            <a:r>
              <a:rPr lang="en-US" dirty="0" err="1">
                <a:latin typeface="Baskerville Old Face" panose="02020602080505020303" pitchFamily="18" charset="0"/>
              </a:rPr>
              <a:t>finalizza</a:t>
            </a:r>
            <a:r>
              <a:rPr lang="en-US" dirty="0">
                <a:latin typeface="Baskerville Old Face" panose="02020602080505020303" pitchFamily="18" charset="0"/>
              </a:rPr>
              <a:t> </a:t>
            </a:r>
            <a:r>
              <a:rPr lang="en-US" dirty="0" err="1">
                <a:latin typeface="Baskerville Old Face" panose="02020602080505020303" pitchFamily="18" charset="0"/>
              </a:rPr>
              <a:t>il</a:t>
            </a:r>
            <a:r>
              <a:rPr lang="en-US" dirty="0">
                <a:latin typeface="Baskerville Old Face" panose="02020602080505020303" pitchFamily="18" charset="0"/>
              </a:rPr>
              <a:t> </a:t>
            </a:r>
            <a:r>
              <a:rPr lang="en-US" dirty="0" err="1">
                <a:latin typeface="Baskerville Old Face" panose="02020602080505020303" pitchFamily="18" charset="0"/>
              </a:rPr>
              <a:t>cambio</a:t>
            </a:r>
            <a:r>
              <a:rPr lang="en-US" dirty="0">
                <a:latin typeface="Baskerville Old Face" panose="02020602080505020303" pitchFamily="18" charset="0"/>
              </a:rPr>
              <a:t> di </a:t>
            </a:r>
            <a:r>
              <a:rPr lang="en-US" dirty="0" err="1">
                <a:latin typeface="Baskerville Old Face" panose="02020602080505020303" pitchFamily="18" charset="0"/>
              </a:rPr>
              <a:t>bandiera</a:t>
            </a:r>
            <a:r>
              <a:rPr lang="en-US" dirty="0">
                <a:latin typeface="Baskerville Old Face" panose="02020602080505020303" pitchFamily="18" charset="0"/>
              </a:rPr>
              <a:t> di </a:t>
            </a:r>
            <a:r>
              <a:rPr lang="en-US" dirty="0" err="1">
                <a:latin typeface="Baskerville Old Face" panose="02020602080505020303" pitchFamily="18" charset="0"/>
              </a:rPr>
              <a:t>una</a:t>
            </a:r>
            <a:r>
              <a:rPr lang="en-US" dirty="0">
                <a:latin typeface="Baskerville Old Face" panose="02020602080505020303" pitchFamily="18" charset="0"/>
              </a:rPr>
              <a:t> </a:t>
            </a:r>
            <a:r>
              <a:rPr lang="en-US" dirty="0" err="1">
                <a:latin typeface="Baskerville Old Face" panose="02020602080505020303" pitchFamily="18" charset="0"/>
              </a:rPr>
              <a:t>propria</a:t>
            </a:r>
            <a:r>
              <a:rPr lang="en-US" dirty="0">
                <a:latin typeface="Baskerville Old Face" panose="02020602080505020303" pitchFamily="18" charset="0"/>
              </a:rPr>
              <a:t> nave </a:t>
            </a:r>
            <a:r>
              <a:rPr lang="en-US" dirty="0" err="1">
                <a:latin typeface="Baskerville Old Face" panose="02020602080505020303" pitchFamily="18" charset="0"/>
              </a:rPr>
              <a:t>impiegata</a:t>
            </a:r>
            <a:r>
              <a:rPr lang="en-US" dirty="0">
                <a:latin typeface="Baskerville Old Face" panose="02020602080505020303" pitchFamily="18" charset="0"/>
              </a:rPr>
              <a:t> </a:t>
            </a:r>
            <a:r>
              <a:rPr lang="en-US" dirty="0" err="1">
                <a:latin typeface="Baskerville Old Face" panose="02020602080505020303" pitchFamily="18" charset="0"/>
              </a:rPr>
              <a:t>sul</a:t>
            </a:r>
            <a:r>
              <a:rPr lang="en-US" dirty="0">
                <a:latin typeface="Baskerville Old Face" panose="02020602080505020303" pitchFamily="18" charset="0"/>
              </a:rPr>
              <a:t> </a:t>
            </a:r>
            <a:r>
              <a:rPr lang="en-US" dirty="0" err="1">
                <a:latin typeface="Baskerville Old Face" panose="02020602080505020303" pitchFamily="18" charset="0"/>
              </a:rPr>
              <a:t>tragitto</a:t>
            </a:r>
            <a:r>
              <a:rPr lang="en-US" dirty="0">
                <a:latin typeface="Baskerville Old Face" panose="02020602080505020303" pitchFamily="18" charset="0"/>
              </a:rPr>
              <a:t> Helsinki/Tallinn/Helsinki, </a:t>
            </a:r>
            <a:r>
              <a:rPr lang="en-US" dirty="0" err="1">
                <a:latin typeface="Baskerville Old Face" panose="02020602080505020303" pitchFamily="18" charset="0"/>
              </a:rPr>
              <a:t>facendola</a:t>
            </a:r>
            <a:r>
              <a:rPr lang="en-US" dirty="0">
                <a:latin typeface="Baskerville Old Face" panose="02020602080505020303" pitchFamily="18" charset="0"/>
              </a:rPr>
              <a:t> </a:t>
            </a:r>
            <a:r>
              <a:rPr lang="en-US" dirty="0" err="1">
                <a:latin typeface="Baskerville Old Face" panose="02020602080505020303" pitchFamily="18" charset="0"/>
              </a:rPr>
              <a:t>diventare</a:t>
            </a:r>
            <a:r>
              <a:rPr lang="en-US" dirty="0">
                <a:latin typeface="Baskerville Old Face" panose="02020602080505020303" pitchFamily="18" charset="0"/>
              </a:rPr>
              <a:t> </a:t>
            </a:r>
            <a:r>
              <a:rPr lang="en-US" dirty="0" err="1">
                <a:latin typeface="Baskerville Old Face" panose="02020602080505020303" pitchFamily="18" charset="0"/>
              </a:rPr>
              <a:t>estone</a:t>
            </a:r>
            <a:r>
              <a:rPr lang="en-US" dirty="0">
                <a:latin typeface="Baskerville Old Face" panose="02020602080505020303" pitchFamily="18" charset="0"/>
              </a:rPr>
              <a:t>, </a:t>
            </a:r>
            <a:r>
              <a:rPr lang="en-US" b="1" dirty="0">
                <a:latin typeface="Baskerville Old Face" panose="02020602080505020303" pitchFamily="18" charset="0"/>
              </a:rPr>
              <a:t>e </a:t>
            </a:r>
            <a:r>
              <a:rPr lang="en-US" b="1" dirty="0" err="1">
                <a:latin typeface="Baskerville Old Face" panose="02020602080505020303" pitchFamily="18" charset="0"/>
              </a:rPr>
              <a:t>comincia</a:t>
            </a:r>
            <a:r>
              <a:rPr lang="en-US" b="1" dirty="0">
                <a:latin typeface="Baskerville Old Face" panose="02020602080505020303" pitchFamily="18" charset="0"/>
              </a:rPr>
              <a:t> ad </a:t>
            </a:r>
            <a:r>
              <a:rPr lang="en-US" b="1" dirty="0" err="1">
                <a:latin typeface="Baskerville Old Face" panose="02020602080505020303" pitchFamily="18" charset="0"/>
              </a:rPr>
              <a:t>applicare</a:t>
            </a:r>
            <a:r>
              <a:rPr lang="en-US" b="1" dirty="0">
                <a:latin typeface="Baskerville Old Face" panose="02020602080505020303" pitchFamily="18" charset="0"/>
              </a:rPr>
              <a:t> </a:t>
            </a:r>
            <a:r>
              <a:rPr lang="en-US" b="1" dirty="0" err="1">
                <a:latin typeface="Baskerville Old Face" panose="02020602080505020303" pitchFamily="18" charset="0"/>
              </a:rPr>
              <a:t>ai</a:t>
            </a:r>
            <a:r>
              <a:rPr lang="en-US" b="1" dirty="0">
                <a:latin typeface="Baskerville Old Face" panose="02020602080505020303" pitchFamily="18" charset="0"/>
              </a:rPr>
              <a:t> </a:t>
            </a:r>
            <a:r>
              <a:rPr lang="en-US" b="1" dirty="0" err="1">
                <a:latin typeface="Baskerville Old Face" panose="02020602080505020303" pitchFamily="18" charset="0"/>
              </a:rPr>
              <a:t>dipendenti</a:t>
            </a:r>
            <a:r>
              <a:rPr lang="en-US" b="1" dirty="0">
                <a:latin typeface="Baskerville Old Face" panose="02020602080505020303" pitchFamily="18" charset="0"/>
              </a:rPr>
              <a:t> (</a:t>
            </a:r>
            <a:r>
              <a:rPr lang="en-US" b="1" dirty="0" err="1">
                <a:latin typeface="Baskerville Old Face" panose="02020602080505020303" pitchFamily="18" charset="0"/>
              </a:rPr>
              <a:t>finlandesi</a:t>
            </a:r>
            <a:r>
              <a:rPr lang="en-US" b="1" dirty="0">
                <a:latin typeface="Baskerville Old Face" panose="02020602080505020303" pitchFamily="18" charset="0"/>
              </a:rPr>
              <a:t>) </a:t>
            </a:r>
            <a:r>
              <a:rPr lang="en-US" b="1" dirty="0" err="1">
                <a:latin typeface="Baskerville Old Face" panose="02020602080505020303" pitchFamily="18" charset="0"/>
              </a:rPr>
              <a:t>il</a:t>
            </a:r>
            <a:r>
              <a:rPr lang="en-US" b="1" dirty="0">
                <a:latin typeface="Baskerville Old Face" panose="02020602080505020303" pitchFamily="18" charset="0"/>
              </a:rPr>
              <a:t> </a:t>
            </a:r>
            <a:r>
              <a:rPr lang="en-US" b="1" dirty="0" err="1">
                <a:latin typeface="Baskerville Old Face" panose="02020602080505020303" pitchFamily="18" charset="0"/>
              </a:rPr>
              <a:t>contratto</a:t>
            </a:r>
            <a:r>
              <a:rPr lang="en-US" b="1" dirty="0">
                <a:latin typeface="Baskerville Old Face" panose="02020602080505020303" pitchFamily="18" charset="0"/>
              </a:rPr>
              <a:t> </a:t>
            </a:r>
            <a:r>
              <a:rPr lang="en-US" b="1" dirty="0" err="1">
                <a:latin typeface="Baskerville Old Face" panose="02020602080505020303" pitchFamily="18" charset="0"/>
              </a:rPr>
              <a:t>collettivo</a:t>
            </a:r>
            <a:r>
              <a:rPr lang="en-US" b="1" dirty="0">
                <a:latin typeface="Baskerville Old Face" panose="02020602080505020303" pitchFamily="18" charset="0"/>
              </a:rPr>
              <a:t> di </a:t>
            </a:r>
            <a:r>
              <a:rPr lang="en-US" b="1" dirty="0" err="1">
                <a:latin typeface="Baskerville Old Face" panose="02020602080505020303" pitchFamily="18" charset="0"/>
              </a:rPr>
              <a:t>lavoro</a:t>
            </a:r>
            <a:r>
              <a:rPr lang="en-US" b="1" dirty="0">
                <a:latin typeface="Baskerville Old Face" panose="02020602080505020303" pitchFamily="18" charset="0"/>
              </a:rPr>
              <a:t> </a:t>
            </a:r>
            <a:r>
              <a:rPr lang="en-US" b="1" dirty="0" err="1">
                <a:latin typeface="Baskerville Old Face" panose="02020602080505020303" pitchFamily="18" charset="0"/>
              </a:rPr>
              <a:t>dell’Estonia</a:t>
            </a:r>
            <a:r>
              <a:rPr lang="en-US" b="1" dirty="0">
                <a:latin typeface="Baskerville Old Face" panose="02020602080505020303" pitchFamily="18" charset="0"/>
              </a:rPr>
              <a:t>, </a:t>
            </a:r>
            <a:r>
              <a:rPr lang="en-US" b="1" dirty="0" err="1">
                <a:latin typeface="Baskerville Old Face" panose="02020602080505020303" pitchFamily="18" charset="0"/>
              </a:rPr>
              <a:t>ivi</a:t>
            </a:r>
            <a:r>
              <a:rPr lang="en-US" b="1" dirty="0">
                <a:latin typeface="Baskerville Old Face" panose="02020602080505020303" pitchFamily="18" charset="0"/>
              </a:rPr>
              <a:t> </a:t>
            </a:r>
            <a:r>
              <a:rPr lang="en-US" b="1" dirty="0" err="1">
                <a:latin typeface="Baskerville Old Face" panose="02020602080505020303" pitchFamily="18" charset="0"/>
              </a:rPr>
              <a:t>comprese</a:t>
            </a:r>
            <a:r>
              <a:rPr lang="en-US" b="1" dirty="0">
                <a:latin typeface="Baskerville Old Face" panose="02020602080505020303" pitchFamily="18" charset="0"/>
              </a:rPr>
              <a:t> le </a:t>
            </a:r>
            <a:r>
              <a:rPr lang="en-US" b="1" dirty="0" err="1">
                <a:latin typeface="Baskerville Old Face" panose="02020602080505020303" pitchFamily="18" charset="0"/>
              </a:rPr>
              <a:t>disposizioni</a:t>
            </a:r>
            <a:r>
              <a:rPr lang="en-US" b="1" dirty="0">
                <a:latin typeface="Baskerville Old Face" panose="02020602080505020303" pitchFamily="18" charset="0"/>
              </a:rPr>
              <a:t> </a:t>
            </a:r>
            <a:r>
              <a:rPr lang="en-US" b="1" dirty="0" err="1">
                <a:latin typeface="Baskerville Old Face" panose="02020602080505020303" pitchFamily="18" charset="0"/>
              </a:rPr>
              <a:t>sulle</a:t>
            </a:r>
            <a:r>
              <a:rPr lang="en-US" b="1" dirty="0">
                <a:latin typeface="Baskerville Old Face" panose="02020602080505020303" pitchFamily="18" charset="0"/>
              </a:rPr>
              <a:t> </a:t>
            </a:r>
            <a:r>
              <a:rPr lang="en-US" b="1" dirty="0" err="1">
                <a:latin typeface="Baskerville Old Face" panose="02020602080505020303" pitchFamily="18" charset="0"/>
              </a:rPr>
              <a:t>retribuzioni</a:t>
            </a:r>
            <a:r>
              <a:rPr lang="en-US" b="1" dirty="0">
                <a:latin typeface="Baskerville Old Face" panose="02020602080505020303" pitchFamily="18" charset="0"/>
              </a:rPr>
              <a:t>, le </a:t>
            </a:r>
            <a:r>
              <a:rPr lang="en-US" b="1" dirty="0" err="1">
                <a:latin typeface="Baskerville Old Face" panose="02020602080505020303" pitchFamily="18" charset="0"/>
              </a:rPr>
              <a:t>quali</a:t>
            </a:r>
            <a:r>
              <a:rPr lang="en-US" b="1" dirty="0">
                <a:latin typeface="Baskerville Old Face" panose="02020602080505020303" pitchFamily="18" charset="0"/>
              </a:rPr>
              <a:t> </a:t>
            </a:r>
            <a:r>
              <a:rPr lang="en-US" b="1" dirty="0" err="1">
                <a:latin typeface="Baskerville Old Face" panose="02020602080505020303" pitchFamily="18" charset="0"/>
              </a:rPr>
              <a:t>sono</a:t>
            </a:r>
            <a:r>
              <a:rPr lang="en-US" b="1" dirty="0">
                <a:latin typeface="Baskerville Old Face" panose="02020602080505020303" pitchFamily="18" charset="0"/>
              </a:rPr>
              <a:t> </a:t>
            </a:r>
            <a:r>
              <a:rPr lang="en-US" b="1" dirty="0" err="1">
                <a:latin typeface="Baskerville Old Face" panose="02020602080505020303" pitchFamily="18" charset="0"/>
              </a:rPr>
              <a:t>più</a:t>
            </a:r>
            <a:r>
              <a:rPr lang="en-US" b="1" dirty="0">
                <a:latin typeface="Baskerville Old Face" panose="02020602080505020303" pitchFamily="18" charset="0"/>
              </a:rPr>
              <a:t> </a:t>
            </a:r>
            <a:r>
              <a:rPr lang="en-US" b="1" dirty="0" err="1">
                <a:latin typeface="Baskerville Old Face" panose="02020602080505020303" pitchFamily="18" charset="0"/>
              </a:rPr>
              <a:t>basse</a:t>
            </a:r>
            <a:r>
              <a:rPr lang="en-US" b="1" dirty="0">
                <a:latin typeface="Baskerville Old Face" panose="02020602080505020303" pitchFamily="18" charset="0"/>
              </a:rPr>
              <a:t> </a:t>
            </a:r>
            <a:r>
              <a:rPr lang="en-US" b="1" dirty="0" err="1">
                <a:latin typeface="Baskerville Old Face" panose="02020602080505020303" pitchFamily="18" charset="0"/>
              </a:rPr>
              <a:t>che</a:t>
            </a:r>
            <a:r>
              <a:rPr lang="en-US" b="1" dirty="0">
                <a:latin typeface="Baskerville Old Face" panose="02020602080505020303" pitchFamily="18" charset="0"/>
              </a:rPr>
              <a:t> in </a:t>
            </a:r>
            <a:r>
              <a:rPr lang="en-US" b="1" dirty="0" err="1">
                <a:latin typeface="Baskerville Old Face" panose="02020602080505020303" pitchFamily="18" charset="0"/>
              </a:rPr>
              <a:t>Finlandia</a:t>
            </a:r>
            <a:r>
              <a:rPr lang="en-US" dirty="0">
                <a:latin typeface="Baskerville Old Face" panose="02020602080505020303" pitchFamily="18" charset="0"/>
              </a:rPr>
              <a:t>. </a:t>
            </a:r>
            <a:r>
              <a:rPr lang="en-US" dirty="0" err="1">
                <a:latin typeface="Baskerville Old Face" panose="02020602080505020303" pitchFamily="18" charset="0"/>
              </a:rPr>
              <a:t>Fino</a:t>
            </a:r>
            <a:r>
              <a:rPr lang="en-US" dirty="0">
                <a:latin typeface="Baskerville Old Face" panose="02020602080505020303" pitchFamily="18" charset="0"/>
              </a:rPr>
              <a:t> ad </a:t>
            </a:r>
            <a:r>
              <a:rPr lang="en-US" dirty="0" err="1">
                <a:latin typeface="Baskerville Old Face" panose="02020602080505020303" pitchFamily="18" charset="0"/>
              </a:rPr>
              <a:t>allora</a:t>
            </a:r>
            <a:r>
              <a:rPr lang="en-US" dirty="0">
                <a:latin typeface="Baskerville Old Face" panose="02020602080505020303" pitchFamily="18" charset="0"/>
              </a:rPr>
              <a:t> </a:t>
            </a:r>
            <a:r>
              <a:rPr lang="en-US" dirty="0" err="1">
                <a:latin typeface="Baskerville Old Face" panose="02020602080505020303" pitchFamily="18" charset="0"/>
              </a:rPr>
              <a:t>all’equipaggio</a:t>
            </a:r>
            <a:r>
              <a:rPr lang="en-US" dirty="0">
                <a:latin typeface="Baskerville Old Face" panose="02020602080505020303" pitchFamily="18" charset="0"/>
              </a:rPr>
              <a:t> era </a:t>
            </a:r>
            <a:r>
              <a:rPr lang="en-US" dirty="0" err="1">
                <a:latin typeface="Baskerville Old Face" panose="02020602080505020303" pitchFamily="18" charset="0"/>
              </a:rPr>
              <a:t>stato</a:t>
            </a:r>
            <a:r>
              <a:rPr lang="en-US" dirty="0">
                <a:latin typeface="Baskerville Old Face" panose="02020602080505020303" pitchFamily="18" charset="0"/>
              </a:rPr>
              <a:t> </a:t>
            </a:r>
            <a:r>
              <a:rPr lang="en-US" dirty="0" err="1">
                <a:latin typeface="Baskerville Old Face" panose="02020602080505020303" pitchFamily="18" charset="0"/>
              </a:rPr>
              <a:t>applicato</a:t>
            </a:r>
            <a:r>
              <a:rPr lang="en-US" dirty="0">
                <a:latin typeface="Baskerville Old Face" panose="02020602080505020303" pitchFamily="18" charset="0"/>
              </a:rPr>
              <a:t> </a:t>
            </a:r>
            <a:r>
              <a:rPr lang="en-US" dirty="0" err="1">
                <a:latin typeface="Baskerville Old Face" panose="02020602080505020303" pitchFamily="18" charset="0"/>
              </a:rPr>
              <a:t>il</a:t>
            </a:r>
            <a:r>
              <a:rPr lang="en-US" dirty="0">
                <a:latin typeface="Baskerville Old Face" panose="02020602080505020303" pitchFamily="18" charset="0"/>
              </a:rPr>
              <a:t> </a:t>
            </a:r>
            <a:r>
              <a:rPr lang="en-US" dirty="0" err="1">
                <a:latin typeface="Baskerville Old Face" panose="02020602080505020303" pitchFamily="18" charset="0"/>
              </a:rPr>
              <a:t>contratto</a:t>
            </a:r>
            <a:r>
              <a:rPr lang="en-US" dirty="0">
                <a:latin typeface="Baskerville Old Face" panose="02020602080505020303" pitchFamily="18" charset="0"/>
              </a:rPr>
              <a:t> </a:t>
            </a:r>
            <a:r>
              <a:rPr lang="en-US" dirty="0" err="1">
                <a:latin typeface="Baskerville Old Face" panose="02020602080505020303" pitchFamily="18" charset="0"/>
              </a:rPr>
              <a:t>collettivo</a:t>
            </a:r>
            <a:r>
              <a:rPr lang="en-US" dirty="0">
                <a:latin typeface="Baskerville Old Face" panose="02020602080505020303" pitchFamily="18" charset="0"/>
              </a:rPr>
              <a:t> (e </a:t>
            </a:r>
            <a:r>
              <a:rPr lang="en-US" dirty="0" err="1">
                <a:latin typeface="Baskerville Old Face" panose="02020602080505020303" pitchFamily="18" charset="0"/>
              </a:rPr>
              <a:t>retribuzioni</a:t>
            </a:r>
            <a:r>
              <a:rPr lang="en-US" dirty="0">
                <a:latin typeface="Baskerville Old Face" panose="02020602080505020303" pitchFamily="18" charset="0"/>
              </a:rPr>
              <a:t>) </a:t>
            </a:r>
            <a:r>
              <a:rPr lang="en-US" dirty="0" err="1">
                <a:latin typeface="Baskerville Old Face" panose="02020602080505020303" pitchFamily="18" charset="0"/>
              </a:rPr>
              <a:t>finlandesi</a:t>
            </a:r>
            <a:r>
              <a:rPr lang="en-US" dirty="0">
                <a:latin typeface="Baskerville Old Face" panose="02020602080505020303" pitchFamily="18" charset="0"/>
              </a:rPr>
              <a:t>. La nave </a:t>
            </a:r>
            <a:r>
              <a:rPr lang="en-US" dirty="0" err="1">
                <a:latin typeface="Baskerville Old Face" panose="02020602080505020303" pitchFamily="18" charset="0"/>
              </a:rPr>
              <a:t>lavorava</a:t>
            </a:r>
            <a:r>
              <a:rPr lang="en-US" dirty="0">
                <a:latin typeface="Baskerville Old Face" panose="02020602080505020303" pitchFamily="18" charset="0"/>
              </a:rPr>
              <a:t> in </a:t>
            </a:r>
            <a:r>
              <a:rPr lang="en-US" dirty="0" err="1">
                <a:latin typeface="Baskerville Old Face" panose="02020602080505020303" pitchFamily="18" charset="0"/>
              </a:rPr>
              <a:t>perdita</a:t>
            </a:r>
            <a:r>
              <a:rPr lang="en-US" dirty="0">
                <a:latin typeface="Baskerville Old Face" panose="02020602080505020303" pitchFamily="18" charset="0"/>
              </a:rPr>
              <a:t>, a causa </a:t>
            </a:r>
            <a:r>
              <a:rPr lang="en-US" dirty="0" err="1">
                <a:latin typeface="Baskerville Old Face" panose="02020602080505020303" pitchFamily="18" charset="0"/>
              </a:rPr>
              <a:t>della</a:t>
            </a:r>
            <a:r>
              <a:rPr lang="en-US" dirty="0">
                <a:latin typeface="Baskerville Old Face" panose="02020602080505020303" pitchFamily="18" charset="0"/>
              </a:rPr>
              <a:t> </a:t>
            </a:r>
            <a:r>
              <a:rPr lang="en-US" dirty="0" err="1">
                <a:latin typeface="Baskerville Old Face" panose="02020602080505020303" pitchFamily="18" charset="0"/>
              </a:rPr>
              <a:t>concorrenza</a:t>
            </a:r>
            <a:r>
              <a:rPr lang="en-US" dirty="0">
                <a:latin typeface="Baskerville Old Face" panose="02020602080505020303" pitchFamily="18" charset="0"/>
              </a:rPr>
              <a:t> </a:t>
            </a:r>
            <a:r>
              <a:rPr lang="en-US" dirty="0" err="1">
                <a:latin typeface="Baskerville Old Face" panose="02020602080505020303" pitchFamily="18" charset="0"/>
              </a:rPr>
              <a:t>sulla</a:t>
            </a:r>
            <a:r>
              <a:rPr lang="en-US" dirty="0">
                <a:latin typeface="Baskerville Old Face" panose="02020602080505020303" pitchFamily="18" charset="0"/>
              </a:rPr>
              <a:t> </a:t>
            </a:r>
            <a:r>
              <a:rPr lang="en-US" dirty="0" err="1">
                <a:latin typeface="Baskerville Old Face" panose="02020602080505020303" pitchFamily="18" charset="0"/>
              </a:rPr>
              <a:t>medesima</a:t>
            </a:r>
            <a:r>
              <a:rPr lang="en-US" dirty="0">
                <a:latin typeface="Baskerville Old Face" panose="02020602080505020303" pitchFamily="18" charset="0"/>
              </a:rPr>
              <a:t> </a:t>
            </a:r>
            <a:r>
              <a:rPr lang="en-US" dirty="0" err="1">
                <a:latin typeface="Baskerville Old Face" panose="02020602080505020303" pitchFamily="18" charset="0"/>
              </a:rPr>
              <a:t>tratta</a:t>
            </a:r>
            <a:r>
              <a:rPr lang="en-US" dirty="0">
                <a:latin typeface="Baskerville Old Face" panose="02020602080505020303" pitchFamily="18" charset="0"/>
              </a:rPr>
              <a:t> </a:t>
            </a:r>
            <a:r>
              <a:rPr lang="en-US" dirty="0" err="1">
                <a:latin typeface="Baskerville Old Face" panose="02020602080505020303" pitchFamily="18" charset="0"/>
              </a:rPr>
              <a:t>delle</a:t>
            </a:r>
            <a:r>
              <a:rPr lang="en-US" dirty="0">
                <a:latin typeface="Baskerville Old Face" panose="02020602080505020303" pitchFamily="18" charset="0"/>
              </a:rPr>
              <a:t> </a:t>
            </a:r>
            <a:r>
              <a:rPr lang="en-US" dirty="0" err="1">
                <a:latin typeface="Baskerville Old Face" panose="02020602080505020303" pitchFamily="18" charset="0"/>
              </a:rPr>
              <a:t>navi</a:t>
            </a:r>
            <a:r>
              <a:rPr lang="en-US" dirty="0">
                <a:latin typeface="Baskerville Old Face" panose="02020602080505020303" pitchFamily="18" charset="0"/>
              </a:rPr>
              <a:t> </a:t>
            </a:r>
            <a:r>
              <a:rPr lang="en-US" dirty="0" err="1">
                <a:latin typeface="Baskerville Old Face" panose="02020602080505020303" pitchFamily="18" charset="0"/>
              </a:rPr>
              <a:t>estoni</a:t>
            </a:r>
            <a:r>
              <a:rPr lang="en-US" dirty="0">
                <a:latin typeface="Baskerville Old Face" panose="02020602080505020303" pitchFamily="18" charset="0"/>
              </a:rPr>
              <a:t> </a:t>
            </a:r>
            <a:r>
              <a:rPr lang="en-US" dirty="0" err="1">
                <a:latin typeface="Baskerville Old Face" panose="02020602080505020303" pitchFamily="18" charset="0"/>
              </a:rPr>
              <a:t>che</a:t>
            </a:r>
            <a:r>
              <a:rPr lang="en-US" dirty="0">
                <a:latin typeface="Baskerville Old Face" panose="02020602080505020303" pitchFamily="18" charset="0"/>
              </a:rPr>
              <a:t> </a:t>
            </a:r>
            <a:r>
              <a:rPr lang="en-US" dirty="0" err="1">
                <a:latin typeface="Baskerville Old Face" panose="02020602080505020303" pitchFamily="18" charset="0"/>
              </a:rPr>
              <a:t>praticavano</a:t>
            </a:r>
            <a:r>
              <a:rPr lang="en-US" dirty="0">
                <a:latin typeface="Baskerville Old Face" panose="02020602080505020303" pitchFamily="18" charset="0"/>
              </a:rPr>
              <a:t> </a:t>
            </a:r>
            <a:r>
              <a:rPr lang="en-US" dirty="0" err="1">
                <a:latin typeface="Baskerville Old Face" panose="02020602080505020303" pitchFamily="18" charset="0"/>
              </a:rPr>
              <a:t>ai</a:t>
            </a:r>
            <a:r>
              <a:rPr lang="en-US" dirty="0">
                <a:latin typeface="Baskerville Old Face" panose="02020602080505020303" pitchFamily="18" charset="0"/>
              </a:rPr>
              <a:t> </a:t>
            </a:r>
            <a:r>
              <a:rPr lang="en-US" dirty="0" err="1">
                <a:latin typeface="Baskerville Old Face" panose="02020602080505020303" pitchFamily="18" charset="0"/>
              </a:rPr>
              <a:t>marittimi</a:t>
            </a:r>
            <a:r>
              <a:rPr lang="en-US" dirty="0">
                <a:latin typeface="Baskerville Old Face" panose="02020602080505020303" pitchFamily="18" charset="0"/>
              </a:rPr>
              <a:t> </a:t>
            </a:r>
            <a:r>
              <a:rPr lang="en-US" dirty="0" err="1">
                <a:latin typeface="Baskerville Old Face" panose="02020602080505020303" pitchFamily="18" charset="0"/>
              </a:rPr>
              <a:t>salari</a:t>
            </a:r>
            <a:r>
              <a:rPr lang="en-US" dirty="0">
                <a:latin typeface="Baskerville Old Face" panose="02020602080505020303" pitchFamily="18" charset="0"/>
              </a:rPr>
              <a:t> </a:t>
            </a:r>
            <a:r>
              <a:rPr lang="en-US" dirty="0" err="1">
                <a:latin typeface="Baskerville Old Face" panose="02020602080505020303" pitchFamily="18" charset="0"/>
              </a:rPr>
              <a:t>inferiori</a:t>
            </a:r>
            <a:r>
              <a:rPr lang="en-US" b="1" dirty="0">
                <a:latin typeface="Baskerville Old Face" panose="02020602080505020303" pitchFamily="18" charset="0"/>
              </a:rPr>
              <a:t>.</a:t>
            </a:r>
            <a:endParaRPr lang="en-US" b="1" u="sng" dirty="0">
              <a:latin typeface="Baskerville Old Face" panose="02020602080505020303" pitchFamily="18" charset="0"/>
            </a:endParaRPr>
          </a:p>
          <a:p>
            <a:pPr marL="0" indent="0" algn="just">
              <a:lnSpc>
                <a:spcPct val="100000"/>
              </a:lnSpc>
              <a:spcBef>
                <a:spcPts val="0"/>
              </a:spcBef>
              <a:buNone/>
            </a:pPr>
            <a:endParaRPr lang="en-US" u="sng" dirty="0">
              <a:latin typeface="Baskerville Old Face" panose="02020602080505020303" pitchFamily="18" charset="0"/>
              <a:cs typeface="Calibri"/>
            </a:endParaRPr>
          </a:p>
          <a:p>
            <a:pPr marL="0" indent="0" algn="just">
              <a:lnSpc>
                <a:spcPct val="100000"/>
              </a:lnSpc>
              <a:buNone/>
            </a:pPr>
            <a:r>
              <a:rPr lang="it-IT" dirty="0">
                <a:latin typeface="Baskerville Old Face" panose="02020602080505020303" pitchFamily="18" charset="0"/>
                <a:cs typeface="Calibri"/>
              </a:rPr>
              <a:t>Il sindacato finlandese chiede alla società-figlia estone, armatrice della nave, nonostante il cambio di bandiera, di continuare ad applicare all’equipaggio il contratto finlandese, minacciando allo scopo uno sciopero. </a:t>
            </a:r>
          </a:p>
          <a:p>
            <a:pPr marL="0" indent="0" algn="ctr">
              <a:lnSpc>
                <a:spcPct val="100000"/>
              </a:lnSpc>
              <a:buNone/>
            </a:pPr>
            <a:r>
              <a:rPr lang="it-IT" sz="3200" b="1" dirty="0">
                <a:solidFill>
                  <a:srgbClr val="FF0000"/>
                </a:solidFill>
                <a:latin typeface="Bradley Hand ITC" panose="03070402050302030203" pitchFamily="66" charset="0"/>
                <a:cs typeface="Calibri"/>
              </a:rPr>
              <a:t>La società-figlia estone  chiede di far accertare la contrarietà dell’azione sindacale  all’art. 49 TFUE, e a farle ingiungere  di non ostacolare  i suoi diritti ai sensi del TFUE</a:t>
            </a:r>
          </a:p>
          <a:p>
            <a:pPr marL="0" indent="0" algn="just">
              <a:lnSpc>
                <a:spcPct val="100000"/>
              </a:lnSpc>
              <a:buNone/>
            </a:pPr>
            <a:endParaRPr lang="en-US" sz="3200" u="sng" dirty="0">
              <a:latin typeface="Baskerville Old Face" panose="02020602080505020303" pitchFamily="18" charset="0"/>
              <a:cs typeface="Calibri"/>
            </a:endParaRPr>
          </a:p>
          <a:p>
            <a:pPr marL="0" indent="0" algn="just">
              <a:lnSpc>
                <a:spcPct val="100000"/>
              </a:lnSpc>
              <a:buNone/>
            </a:pPr>
            <a:endParaRPr lang="en-US" sz="3200" dirty="0">
              <a:latin typeface="Baskerville Old Face" panose="02020602080505020303" pitchFamily="18" charset="0"/>
            </a:endParaRPr>
          </a:p>
        </p:txBody>
      </p:sp>
    </p:spTree>
    <p:extLst>
      <p:ext uri="{BB962C8B-B14F-4D97-AF65-F5344CB8AC3E}">
        <p14:creationId xmlns:p14="http://schemas.microsoft.com/office/powerpoint/2010/main" val="1180492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3489" y="365125"/>
            <a:ext cx="11539471" cy="1287506"/>
          </a:xfrm>
        </p:spPr>
        <p:txBody>
          <a:bodyPr>
            <a:normAutofit/>
          </a:bodyPr>
          <a:lstStyle/>
          <a:p>
            <a:pPr algn="ctr"/>
            <a:r>
              <a:rPr lang="de-DE" b="1" dirty="0" err="1">
                <a:solidFill>
                  <a:srgbClr val="FF0000"/>
                </a:solidFill>
                <a:latin typeface="Baskerville Old Face" panose="02020602080505020303" pitchFamily="18" charset="0"/>
              </a:rPr>
              <a:t>Tre</a:t>
            </a:r>
            <a:endParaRPr lang="de-DE" b="1" dirty="0">
              <a:solidFill>
                <a:srgbClr val="FF0000"/>
              </a:solidFill>
              <a:latin typeface="Baskerville Old Face" panose="02020602080505020303" pitchFamily="18" charset="0"/>
            </a:endParaRPr>
          </a:p>
        </p:txBody>
      </p:sp>
      <p:sp>
        <p:nvSpPr>
          <p:cNvPr id="3" name="Inhaltsplatzhalter 2"/>
          <p:cNvSpPr>
            <a:spLocks noGrp="1"/>
          </p:cNvSpPr>
          <p:nvPr>
            <p:ph idx="1"/>
          </p:nvPr>
        </p:nvSpPr>
        <p:spPr>
          <a:xfrm>
            <a:off x="609654" y="1400961"/>
            <a:ext cx="11067140" cy="4664279"/>
          </a:xfrm>
        </p:spPr>
        <p:txBody>
          <a:bodyPr>
            <a:normAutofit fontScale="62500" lnSpcReduction="20000"/>
          </a:bodyPr>
          <a:lstStyle/>
          <a:p>
            <a:pPr marL="0" indent="0" algn="just">
              <a:lnSpc>
                <a:spcPct val="100000"/>
              </a:lnSpc>
              <a:buNone/>
            </a:pPr>
            <a:r>
              <a:rPr lang="en-US" dirty="0">
                <a:latin typeface="Baskerville Old Face" panose="02020602080505020303" pitchFamily="18" charset="0"/>
              </a:rPr>
              <a:t>Una </a:t>
            </a:r>
            <a:r>
              <a:rPr lang="it-IT" dirty="0">
                <a:latin typeface="Baskerville Old Face" panose="02020602080505020303" pitchFamily="18" charset="0"/>
              </a:rPr>
              <a:t>società di diritto svedese controllata al 100%</a:t>
            </a:r>
            <a:r>
              <a:rPr lang="en-US" dirty="0">
                <a:latin typeface="Baskerville Old Face" panose="02020602080505020303" pitchFamily="18" charset="0"/>
              </a:rPr>
              <a:t> da </a:t>
            </a:r>
            <a:r>
              <a:rPr lang="en-US" dirty="0" err="1">
                <a:latin typeface="Baskerville Old Face" panose="02020602080505020303" pitchFamily="18" charset="0"/>
              </a:rPr>
              <a:t>una</a:t>
            </a:r>
            <a:r>
              <a:rPr lang="en-US" dirty="0">
                <a:latin typeface="Baskerville Old Face" panose="02020602080505020303" pitchFamily="18" charset="0"/>
              </a:rPr>
              <a:t> </a:t>
            </a:r>
            <a:r>
              <a:rPr lang="en-US" dirty="0" err="1">
                <a:latin typeface="Baskerville Old Face" panose="02020602080505020303" pitchFamily="18" charset="0"/>
              </a:rPr>
              <a:t>società</a:t>
            </a:r>
            <a:r>
              <a:rPr lang="en-US" dirty="0">
                <a:latin typeface="Baskerville Old Face" panose="02020602080505020303" pitchFamily="18" charset="0"/>
              </a:rPr>
              <a:t> di </a:t>
            </a:r>
            <a:r>
              <a:rPr lang="en-US" dirty="0" err="1">
                <a:latin typeface="Baskerville Old Face" panose="02020602080505020303" pitchFamily="18" charset="0"/>
              </a:rPr>
              <a:t>diritto</a:t>
            </a:r>
            <a:r>
              <a:rPr lang="en-US" dirty="0">
                <a:latin typeface="Baskerville Old Face" panose="02020602080505020303" pitchFamily="18" charset="0"/>
              </a:rPr>
              <a:t> </a:t>
            </a:r>
            <a:r>
              <a:rPr lang="en-US" dirty="0" err="1">
                <a:latin typeface="Baskerville Old Face" panose="02020602080505020303" pitchFamily="18" charset="0"/>
              </a:rPr>
              <a:t>lettone</a:t>
            </a:r>
            <a:r>
              <a:rPr lang="en-US" dirty="0">
                <a:latin typeface="Baskerville Old Face" panose="02020602080505020303" pitchFamily="18" charset="0"/>
              </a:rPr>
              <a:t> con </a:t>
            </a:r>
            <a:r>
              <a:rPr lang="en-US" dirty="0" err="1">
                <a:latin typeface="Baskerville Old Face" panose="02020602080505020303" pitchFamily="18" charset="0"/>
              </a:rPr>
              <a:t>sede</a:t>
            </a:r>
            <a:r>
              <a:rPr lang="en-US" dirty="0">
                <a:latin typeface="Baskerville Old Face" panose="02020602080505020303" pitchFamily="18" charset="0"/>
              </a:rPr>
              <a:t> a Riga, </a:t>
            </a:r>
            <a:r>
              <a:rPr lang="en-US" dirty="0" err="1">
                <a:latin typeface="Baskerville Old Face" panose="02020602080505020303" pitchFamily="18" charset="0"/>
              </a:rPr>
              <a:t>Lettonia</a:t>
            </a:r>
            <a:r>
              <a:rPr lang="en-US" dirty="0">
                <a:latin typeface="Baskerville Old Face" panose="02020602080505020303" pitchFamily="18" charset="0"/>
              </a:rPr>
              <a:t>, è </a:t>
            </a:r>
            <a:r>
              <a:rPr lang="en-US" dirty="0" err="1">
                <a:latin typeface="Baskerville Old Face" panose="02020602080505020303" pitchFamily="18" charset="0"/>
              </a:rPr>
              <a:t>incaricata</a:t>
            </a:r>
            <a:r>
              <a:rPr lang="en-US" dirty="0">
                <a:latin typeface="Baskerville Old Face" panose="02020602080505020303" pitchFamily="18" charset="0"/>
              </a:rPr>
              <a:t> </a:t>
            </a:r>
            <a:r>
              <a:rPr lang="en-US" dirty="0" err="1">
                <a:latin typeface="Baskerville Old Face" panose="02020602080505020303" pitchFamily="18" charset="0"/>
              </a:rPr>
              <a:t>dei</a:t>
            </a:r>
            <a:r>
              <a:rPr lang="en-US" dirty="0">
                <a:latin typeface="Baskerville Old Face" panose="02020602080505020303" pitchFamily="18" charset="0"/>
              </a:rPr>
              <a:t> </a:t>
            </a:r>
            <a:r>
              <a:rPr lang="en-US" dirty="0" err="1">
                <a:latin typeface="Baskerville Old Face" panose="02020602080505020303" pitchFamily="18" charset="0"/>
              </a:rPr>
              <a:t>lavori</a:t>
            </a:r>
            <a:r>
              <a:rPr lang="en-US" dirty="0">
                <a:latin typeface="Baskerville Old Face" panose="02020602080505020303" pitchFamily="18" charset="0"/>
              </a:rPr>
              <a:t> per la </a:t>
            </a:r>
            <a:r>
              <a:rPr lang="en-US" dirty="0" err="1">
                <a:latin typeface="Baskerville Old Face" panose="02020602080505020303" pitchFamily="18" charset="0"/>
              </a:rPr>
              <a:t>costruzione</a:t>
            </a:r>
            <a:r>
              <a:rPr lang="en-US" dirty="0">
                <a:latin typeface="Baskerville Old Face" panose="02020602080505020303" pitchFamily="18" charset="0"/>
              </a:rPr>
              <a:t> di un </a:t>
            </a:r>
            <a:r>
              <a:rPr lang="en-US" dirty="0" err="1">
                <a:latin typeface="Baskerville Old Face" panose="02020602080505020303" pitchFamily="18" charset="0"/>
              </a:rPr>
              <a:t>edificio</a:t>
            </a:r>
            <a:r>
              <a:rPr lang="en-US" dirty="0">
                <a:latin typeface="Baskerville Old Face" panose="02020602080505020303" pitchFamily="18" charset="0"/>
              </a:rPr>
              <a:t> </a:t>
            </a:r>
            <a:r>
              <a:rPr lang="en-US" dirty="0" err="1">
                <a:latin typeface="Baskerville Old Face" panose="02020602080505020303" pitchFamily="18" charset="0"/>
              </a:rPr>
              <a:t>scolastico</a:t>
            </a:r>
            <a:r>
              <a:rPr lang="en-US" dirty="0">
                <a:latin typeface="Baskerville Old Face" panose="02020602080505020303" pitchFamily="18" charset="0"/>
              </a:rPr>
              <a:t> a </a:t>
            </a:r>
            <a:r>
              <a:rPr lang="en-US" dirty="0" err="1">
                <a:latin typeface="Baskerville Old Face" panose="02020602080505020303" pitchFamily="18" charset="0"/>
              </a:rPr>
              <a:t>Vaxholm</a:t>
            </a:r>
            <a:r>
              <a:rPr lang="en-US" dirty="0">
                <a:latin typeface="Baskerville Old Face" panose="02020602080505020303" pitchFamily="18" charset="0"/>
              </a:rPr>
              <a:t>, </a:t>
            </a:r>
            <a:r>
              <a:rPr lang="en-US" dirty="0" err="1">
                <a:latin typeface="Baskerville Old Face" panose="02020602080505020303" pitchFamily="18" charset="0"/>
              </a:rPr>
              <a:t>Svezia</a:t>
            </a:r>
            <a:r>
              <a:rPr lang="en-US" dirty="0">
                <a:latin typeface="Baskerville Old Face" panose="02020602080505020303" pitchFamily="18" charset="0"/>
              </a:rPr>
              <a:t>. </a:t>
            </a:r>
            <a:r>
              <a:rPr lang="en-US" b="1" dirty="0">
                <a:latin typeface="Baskerville Old Face" panose="02020602080505020303" pitchFamily="18" charset="0"/>
              </a:rPr>
              <a:t>Vi </a:t>
            </a:r>
            <a:r>
              <a:rPr lang="en-US" b="1" dirty="0" err="1">
                <a:latin typeface="Baskerville Old Face" panose="02020602080505020303" pitchFamily="18" charset="0"/>
              </a:rPr>
              <a:t>impiega</a:t>
            </a:r>
            <a:r>
              <a:rPr lang="en-US" b="1" dirty="0">
                <a:latin typeface="Baskerville Old Face" panose="02020602080505020303" pitchFamily="18" charset="0"/>
              </a:rPr>
              <a:t> </a:t>
            </a:r>
            <a:r>
              <a:rPr lang="en-US" b="1" dirty="0" err="1">
                <a:latin typeface="Baskerville Old Face" panose="02020602080505020303" pitchFamily="18" charset="0"/>
              </a:rPr>
              <a:t>dipendenti</a:t>
            </a:r>
            <a:r>
              <a:rPr lang="en-US" b="1" dirty="0">
                <a:latin typeface="Baskerville Old Face" panose="02020602080505020303" pitchFamily="18" charset="0"/>
              </a:rPr>
              <a:t> </a:t>
            </a:r>
            <a:r>
              <a:rPr lang="en-US" b="1" dirty="0" err="1">
                <a:latin typeface="Baskerville Old Face" panose="02020602080505020303" pitchFamily="18" charset="0"/>
              </a:rPr>
              <a:t>lettoni</a:t>
            </a:r>
            <a:r>
              <a:rPr lang="en-US" b="1" dirty="0">
                <a:latin typeface="Baskerville Old Face" panose="02020602080505020303" pitchFamily="18" charset="0"/>
              </a:rPr>
              <a:t>, </a:t>
            </a:r>
            <a:r>
              <a:rPr lang="en-US" b="1" dirty="0" err="1">
                <a:latin typeface="Baskerville Old Face" panose="02020602080505020303" pitchFamily="18" charset="0"/>
              </a:rPr>
              <a:t>che</a:t>
            </a:r>
            <a:r>
              <a:rPr lang="en-US" b="1" dirty="0">
                <a:latin typeface="Baskerville Old Face" panose="02020602080505020303" pitchFamily="18" charset="0"/>
              </a:rPr>
              <a:t> </a:t>
            </a:r>
            <a:r>
              <a:rPr lang="en-US" b="1" dirty="0" err="1">
                <a:latin typeface="Baskerville Old Face" panose="02020602080505020303" pitchFamily="18" charset="0"/>
              </a:rPr>
              <a:t>sono</a:t>
            </a:r>
            <a:r>
              <a:rPr lang="en-US" b="1" dirty="0">
                <a:latin typeface="Baskerville Old Face" panose="02020602080505020303" pitchFamily="18" charset="0"/>
              </a:rPr>
              <a:t> </a:t>
            </a:r>
            <a:r>
              <a:rPr lang="en-US" b="1" dirty="0" err="1">
                <a:latin typeface="Baskerville Old Face" panose="02020602080505020303" pitchFamily="18" charset="0"/>
              </a:rPr>
              <a:t>membri</a:t>
            </a:r>
            <a:r>
              <a:rPr lang="en-US" b="1" dirty="0">
                <a:latin typeface="Baskerville Old Face" panose="02020602080505020303" pitchFamily="18" charset="0"/>
              </a:rPr>
              <a:t> del </a:t>
            </a:r>
            <a:r>
              <a:rPr lang="en-US" b="1" dirty="0" err="1">
                <a:latin typeface="Baskerville Old Face" panose="02020602080505020303" pitchFamily="18" charset="0"/>
              </a:rPr>
              <a:t>sindacato</a:t>
            </a:r>
            <a:r>
              <a:rPr lang="en-US" b="1" dirty="0">
                <a:latin typeface="Baskerville Old Face" panose="02020602080505020303" pitchFamily="18" charset="0"/>
              </a:rPr>
              <a:t> </a:t>
            </a:r>
            <a:r>
              <a:rPr lang="en-US" b="1" dirty="0" err="1">
                <a:latin typeface="Baskerville Old Face" panose="02020602080505020303" pitchFamily="18" charset="0"/>
              </a:rPr>
              <a:t>dei</a:t>
            </a:r>
            <a:r>
              <a:rPr lang="en-US" b="1" dirty="0">
                <a:latin typeface="Baskerville Old Face" panose="02020602080505020303" pitchFamily="18" charset="0"/>
              </a:rPr>
              <a:t> </a:t>
            </a:r>
            <a:r>
              <a:rPr lang="en-US" b="1" dirty="0" err="1">
                <a:latin typeface="Baskerville Old Face" panose="02020602080505020303" pitchFamily="18" charset="0"/>
              </a:rPr>
              <a:t>lavoratori</a:t>
            </a:r>
            <a:r>
              <a:rPr lang="en-US" b="1" dirty="0">
                <a:latin typeface="Baskerville Old Face" panose="02020602080505020303" pitchFamily="18" charset="0"/>
              </a:rPr>
              <a:t> </a:t>
            </a:r>
            <a:r>
              <a:rPr lang="en-US" b="1" dirty="0" err="1">
                <a:latin typeface="Baskerville Old Face" panose="02020602080505020303" pitchFamily="18" charset="0"/>
              </a:rPr>
              <a:t>edili</a:t>
            </a:r>
            <a:r>
              <a:rPr lang="en-US" b="1" dirty="0">
                <a:latin typeface="Baskerville Old Face" panose="02020602080505020303" pitchFamily="18" charset="0"/>
              </a:rPr>
              <a:t> in </a:t>
            </a:r>
            <a:r>
              <a:rPr lang="en-US" b="1" dirty="0" err="1">
                <a:latin typeface="Baskerville Old Face" panose="02020602080505020303" pitchFamily="18" charset="0"/>
              </a:rPr>
              <a:t>Lettonia</a:t>
            </a:r>
            <a:r>
              <a:rPr lang="en-US" b="1" dirty="0">
                <a:latin typeface="Baskerville Old Face" panose="02020602080505020303" pitchFamily="18" charset="0"/>
              </a:rPr>
              <a:t>. </a:t>
            </a:r>
            <a:r>
              <a:rPr lang="it-IT" dirty="0">
                <a:latin typeface="Baskerville Old Face" panose="02020602080505020303" pitchFamily="18" charset="0"/>
              </a:rPr>
              <a:t>La società madre lettone aveva firmato, in Lettonia, contratti collettivi con tale sindacato.</a:t>
            </a:r>
            <a:endParaRPr lang="en-US" u="sng" dirty="0">
              <a:latin typeface="Baskerville Old Face" panose="02020602080505020303" pitchFamily="18" charset="0"/>
            </a:endParaRPr>
          </a:p>
          <a:p>
            <a:pPr marL="0" indent="0" algn="just">
              <a:lnSpc>
                <a:spcPct val="100000"/>
              </a:lnSpc>
              <a:spcBef>
                <a:spcPts val="0"/>
              </a:spcBef>
              <a:buNone/>
            </a:pPr>
            <a:endParaRPr lang="en-US" u="sng" dirty="0">
              <a:latin typeface="Baskerville Old Face" panose="02020602080505020303" pitchFamily="18" charset="0"/>
              <a:cs typeface="Calibri"/>
            </a:endParaRPr>
          </a:p>
          <a:p>
            <a:pPr marL="0" indent="0" algn="just">
              <a:lnSpc>
                <a:spcPct val="100000"/>
              </a:lnSpc>
              <a:spcBef>
                <a:spcPts val="0"/>
              </a:spcBef>
              <a:buNone/>
            </a:pPr>
            <a:r>
              <a:rPr lang="it-IT" dirty="0">
                <a:latin typeface="Baskerville Old Face" panose="02020602080505020303" pitchFamily="18" charset="0"/>
                <a:cs typeface="Calibri"/>
              </a:rPr>
              <a:t> </a:t>
            </a:r>
            <a:r>
              <a:rPr lang="it-IT" sz="3100" u="sng" dirty="0">
                <a:latin typeface="Baskerville Old Face" panose="02020602080505020303" pitchFamily="18" charset="0"/>
                <a:cs typeface="Calibri"/>
              </a:rPr>
              <a:t>Un sindacato edile svedese chiede la sottoscrizione da parte della società madre lettone del contratto collettivo dell'edilizia per il cantiere di </a:t>
            </a:r>
            <a:r>
              <a:rPr lang="it-IT" sz="3100" u="sng" dirty="0" err="1">
                <a:latin typeface="Baskerville Old Face" panose="02020602080505020303" pitchFamily="18" charset="0"/>
                <a:cs typeface="Calibri"/>
              </a:rPr>
              <a:t>Vaxholm</a:t>
            </a:r>
            <a:r>
              <a:rPr lang="it-IT" sz="3100" u="sng" dirty="0">
                <a:latin typeface="Baskerville Old Face" panose="02020602080505020303" pitchFamily="18" charset="0"/>
                <a:cs typeface="Calibri"/>
              </a:rPr>
              <a:t> </a:t>
            </a:r>
            <a:r>
              <a:rPr lang="it-IT" sz="3100" dirty="0">
                <a:latin typeface="Baskerville Old Face" panose="02020602080505020303" pitchFamily="18" charset="0"/>
                <a:cs typeface="Calibri"/>
              </a:rPr>
              <a:t>e, in particolare, la garanzia che i lavoratori distaccati avrebbero percepito una retribuzione oraria di SEK 145 (circa EUR 16), basata su statistiche retributive della regione di Stoccolma (Svezia) per il primo trimestre dell'anno 2004, minacciando scioperi in caso contrario.</a:t>
            </a:r>
          </a:p>
          <a:p>
            <a:pPr marL="0" indent="0" algn="just">
              <a:lnSpc>
                <a:spcPct val="100000"/>
              </a:lnSpc>
              <a:spcBef>
                <a:spcPts val="0"/>
              </a:spcBef>
              <a:buNone/>
            </a:pPr>
            <a:r>
              <a:rPr lang="it-IT" sz="3100" dirty="0">
                <a:latin typeface="Calibri"/>
                <a:cs typeface="Calibri"/>
              </a:rPr>
              <a:t>→ Blocchi nel cantiere di </a:t>
            </a:r>
            <a:r>
              <a:rPr lang="it-IT" sz="3100" dirty="0" err="1">
                <a:latin typeface="Calibri"/>
                <a:cs typeface="Calibri"/>
              </a:rPr>
              <a:t>Vaxholm</a:t>
            </a:r>
            <a:r>
              <a:rPr lang="it-IT" sz="3100" dirty="0">
                <a:latin typeface="Calibri"/>
                <a:cs typeface="Calibri"/>
              </a:rPr>
              <a:t> e in tutti gli altri cantieri svedesi della società lettone</a:t>
            </a:r>
          </a:p>
          <a:p>
            <a:pPr marL="0" indent="0" algn="just">
              <a:lnSpc>
                <a:spcPct val="100000"/>
              </a:lnSpc>
              <a:spcBef>
                <a:spcPts val="0"/>
              </a:spcBef>
              <a:buNone/>
            </a:pPr>
            <a:r>
              <a:rPr lang="it-IT" sz="3100" dirty="0">
                <a:latin typeface="Calibri"/>
                <a:cs typeface="Calibri"/>
              </a:rPr>
              <a:t>→ tale impresa non è più stata in condizione di svolgere le proprie attività in Svezia.</a:t>
            </a:r>
          </a:p>
          <a:p>
            <a:pPr marL="0" indent="0" algn="just">
              <a:lnSpc>
                <a:spcPct val="100000"/>
              </a:lnSpc>
              <a:spcBef>
                <a:spcPts val="0"/>
              </a:spcBef>
              <a:buNone/>
            </a:pPr>
            <a:r>
              <a:rPr lang="it-IT" sz="3100" dirty="0">
                <a:latin typeface="Calibri"/>
                <a:cs typeface="Calibri"/>
              </a:rPr>
              <a:t>→  Nel febbraio 2005 il comune di </a:t>
            </a:r>
            <a:r>
              <a:rPr lang="it-IT" sz="3100" dirty="0" err="1">
                <a:latin typeface="Calibri"/>
                <a:cs typeface="Calibri"/>
              </a:rPr>
              <a:t>Vaxholm</a:t>
            </a:r>
            <a:r>
              <a:rPr lang="it-IT" sz="3100" dirty="0">
                <a:latin typeface="Calibri"/>
                <a:cs typeface="Calibri"/>
              </a:rPr>
              <a:t> ha chiesto la risoluzione del contratto che lo vincolava alla società-figlia e, in data 24 marzo 2005, quest'ultima è stata dichiarata fallita. </a:t>
            </a:r>
          </a:p>
          <a:p>
            <a:pPr marL="0" indent="0" algn="just">
              <a:lnSpc>
                <a:spcPct val="100000"/>
              </a:lnSpc>
              <a:spcBef>
                <a:spcPts val="0"/>
              </a:spcBef>
              <a:buNone/>
            </a:pPr>
            <a:endParaRPr lang="it-IT" dirty="0">
              <a:latin typeface="Calibri"/>
              <a:cs typeface="Calibri"/>
            </a:endParaRPr>
          </a:p>
          <a:p>
            <a:pPr marL="0" indent="0" algn="just">
              <a:lnSpc>
                <a:spcPct val="100000"/>
              </a:lnSpc>
              <a:spcBef>
                <a:spcPts val="0"/>
              </a:spcBef>
              <a:buNone/>
            </a:pPr>
            <a:endParaRPr lang="it-IT" dirty="0">
              <a:latin typeface="Baskerville Old Face" panose="02020602080505020303" pitchFamily="18" charset="0"/>
              <a:cs typeface="Calibri"/>
            </a:endParaRPr>
          </a:p>
          <a:p>
            <a:pPr marL="0" indent="0" algn="ctr">
              <a:lnSpc>
                <a:spcPct val="100000"/>
              </a:lnSpc>
              <a:buNone/>
            </a:pPr>
            <a:r>
              <a:rPr lang="it-IT" sz="4600" b="1" dirty="0">
                <a:solidFill>
                  <a:srgbClr val="FF0000"/>
                </a:solidFill>
                <a:latin typeface="Bradley Hand ITC" panose="03070402050302030203" pitchFamily="66" charset="0"/>
                <a:cs typeface="Calibri"/>
              </a:rPr>
              <a:t>La società lettone chiede ai sindacati svedesi (…)</a:t>
            </a:r>
          </a:p>
          <a:p>
            <a:pPr marL="0" indent="0" algn="ctr">
              <a:lnSpc>
                <a:spcPct val="100000"/>
              </a:lnSpc>
              <a:buNone/>
            </a:pPr>
            <a:r>
              <a:rPr lang="it-IT" sz="4600" b="1" dirty="0">
                <a:solidFill>
                  <a:srgbClr val="FF0000"/>
                </a:solidFill>
                <a:latin typeface="Bradley Hand ITC" panose="03070402050302030203" pitchFamily="66" charset="0"/>
                <a:cs typeface="Calibri"/>
              </a:rPr>
              <a:t> il risarcimento del danno</a:t>
            </a:r>
            <a:endParaRPr lang="en-US" sz="4600" dirty="0">
              <a:latin typeface="Baskerville Old Face" panose="02020602080505020303" pitchFamily="18" charset="0"/>
            </a:endParaRPr>
          </a:p>
        </p:txBody>
      </p:sp>
    </p:spTree>
    <p:extLst>
      <p:ext uri="{BB962C8B-B14F-4D97-AF65-F5344CB8AC3E}">
        <p14:creationId xmlns:p14="http://schemas.microsoft.com/office/powerpoint/2010/main" val="2065894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3489" y="365125"/>
            <a:ext cx="11539471" cy="1002281"/>
          </a:xfrm>
        </p:spPr>
        <p:txBody>
          <a:bodyPr>
            <a:normAutofit/>
          </a:bodyPr>
          <a:lstStyle/>
          <a:p>
            <a:pPr algn="ctr"/>
            <a:r>
              <a:rPr lang="de-DE" b="1" dirty="0" err="1">
                <a:solidFill>
                  <a:srgbClr val="FF0000"/>
                </a:solidFill>
                <a:latin typeface="Baskerville Old Face" panose="02020602080505020303" pitchFamily="18" charset="0"/>
              </a:rPr>
              <a:t>ricapitolando</a:t>
            </a:r>
            <a:endParaRPr lang="de-DE" b="1" dirty="0">
              <a:solidFill>
                <a:srgbClr val="FF0000"/>
              </a:solidFill>
              <a:latin typeface="Baskerville Old Face" panose="02020602080505020303" pitchFamily="18" charset="0"/>
            </a:endParaRPr>
          </a:p>
        </p:txBody>
      </p:sp>
      <p:sp>
        <p:nvSpPr>
          <p:cNvPr id="3" name="Inhaltsplatzhalter 2"/>
          <p:cNvSpPr>
            <a:spLocks noGrp="1"/>
          </p:cNvSpPr>
          <p:nvPr>
            <p:ph idx="1"/>
          </p:nvPr>
        </p:nvSpPr>
        <p:spPr>
          <a:xfrm>
            <a:off x="609654" y="1690688"/>
            <a:ext cx="11067140" cy="4935360"/>
          </a:xfrm>
        </p:spPr>
        <p:txBody>
          <a:bodyPr>
            <a:normAutofit/>
          </a:bodyPr>
          <a:lstStyle/>
          <a:p>
            <a:pPr marL="0" indent="0" algn="just">
              <a:lnSpc>
                <a:spcPct val="100000"/>
              </a:lnSpc>
              <a:buNone/>
            </a:pPr>
            <a:r>
              <a:rPr lang="en-US" sz="3200" dirty="0">
                <a:latin typeface="Baskerville Old Face" panose="02020602080505020303" pitchFamily="18" charset="0"/>
              </a:rPr>
              <a:t>Una </a:t>
            </a:r>
            <a:r>
              <a:rPr lang="en-US" sz="3200" dirty="0" err="1">
                <a:latin typeface="Baskerville Old Face" panose="02020602080505020303" pitchFamily="18" charset="0"/>
              </a:rPr>
              <a:t>società</a:t>
            </a:r>
            <a:r>
              <a:rPr lang="en-US" sz="3200" dirty="0">
                <a:latin typeface="Baskerville Old Face" panose="02020602080505020303" pitchFamily="18" charset="0"/>
              </a:rPr>
              <a:t> con </a:t>
            </a:r>
            <a:r>
              <a:rPr lang="en-US" sz="3200" dirty="0" err="1">
                <a:latin typeface="Baskerville Old Face" panose="02020602080505020303" pitchFamily="18" charset="0"/>
              </a:rPr>
              <a:t>sede</a:t>
            </a:r>
            <a:r>
              <a:rPr lang="en-US" sz="3200" dirty="0">
                <a:latin typeface="Baskerville Old Face" panose="02020602080505020303" pitchFamily="18" charset="0"/>
              </a:rPr>
              <a:t> in </a:t>
            </a:r>
            <a:r>
              <a:rPr lang="en-US" sz="3200" dirty="0" err="1">
                <a:latin typeface="Baskerville Old Face" panose="02020602080505020303" pitchFamily="18" charset="0"/>
              </a:rPr>
              <a:t>uno</a:t>
            </a:r>
            <a:r>
              <a:rPr lang="en-US" sz="3200" dirty="0">
                <a:latin typeface="Baskerville Old Face" panose="02020602080505020303" pitchFamily="18" charset="0"/>
              </a:rPr>
              <a:t> </a:t>
            </a:r>
            <a:r>
              <a:rPr lang="en-US" sz="3200" dirty="0" err="1">
                <a:latin typeface="Baskerville Old Face" panose="02020602080505020303" pitchFamily="18" charset="0"/>
              </a:rPr>
              <a:t>Stato</a:t>
            </a:r>
            <a:r>
              <a:rPr lang="en-US" sz="3200" dirty="0">
                <a:latin typeface="Baskerville Old Face" panose="02020602080505020303" pitchFamily="18" charset="0"/>
              </a:rPr>
              <a:t> </a:t>
            </a:r>
            <a:r>
              <a:rPr lang="en-US" sz="3200" dirty="0" err="1">
                <a:latin typeface="Baskerville Old Face" panose="02020602080505020303" pitchFamily="18" charset="0"/>
              </a:rPr>
              <a:t>membro</a:t>
            </a:r>
            <a:r>
              <a:rPr lang="en-US" sz="3200" dirty="0">
                <a:latin typeface="Baskerville Old Face" panose="02020602080505020303" pitchFamily="18" charset="0"/>
              </a:rPr>
              <a:t> </a:t>
            </a:r>
            <a:r>
              <a:rPr lang="en-US" sz="3200" dirty="0" err="1">
                <a:latin typeface="Baskerville Old Face" panose="02020602080505020303" pitchFamily="18" charset="0"/>
              </a:rPr>
              <a:t>si</a:t>
            </a:r>
            <a:r>
              <a:rPr lang="en-US" sz="3200" dirty="0">
                <a:latin typeface="Baskerville Old Face" panose="02020602080505020303" pitchFamily="18" charset="0"/>
              </a:rPr>
              <a:t> </a:t>
            </a:r>
            <a:r>
              <a:rPr lang="en-US" sz="3200" dirty="0" err="1">
                <a:latin typeface="Baskerville Old Face" panose="02020602080505020303" pitchFamily="18" charset="0"/>
              </a:rPr>
              <a:t>aggiudica</a:t>
            </a:r>
            <a:r>
              <a:rPr lang="en-US" sz="3200" dirty="0">
                <a:latin typeface="Baskerville Old Face" panose="02020602080505020303" pitchFamily="18" charset="0"/>
              </a:rPr>
              <a:t> un </a:t>
            </a:r>
            <a:r>
              <a:rPr lang="en-US" sz="3200" dirty="0" err="1">
                <a:latin typeface="Baskerville Old Face" panose="02020602080505020303" pitchFamily="18" charset="0"/>
              </a:rPr>
              <a:t>contratto</a:t>
            </a:r>
            <a:r>
              <a:rPr lang="en-US" sz="3200" dirty="0">
                <a:latin typeface="Baskerville Old Face" panose="02020602080505020303" pitchFamily="18" charset="0"/>
              </a:rPr>
              <a:t> per la </a:t>
            </a:r>
            <a:r>
              <a:rPr lang="en-US" sz="3200" dirty="0" err="1">
                <a:latin typeface="Baskerville Old Face" panose="02020602080505020303" pitchFamily="18" charset="0"/>
              </a:rPr>
              <a:t>prestazione</a:t>
            </a:r>
            <a:r>
              <a:rPr lang="en-US" sz="3200" dirty="0">
                <a:latin typeface="Baskerville Old Face" panose="02020602080505020303" pitchFamily="18" charset="0"/>
              </a:rPr>
              <a:t> di un </a:t>
            </a:r>
            <a:r>
              <a:rPr lang="en-US" sz="3200" dirty="0" err="1">
                <a:latin typeface="Baskerville Old Face" panose="02020602080505020303" pitchFamily="18" charset="0"/>
              </a:rPr>
              <a:t>servizio</a:t>
            </a:r>
            <a:r>
              <a:rPr lang="en-US" sz="3200" dirty="0">
                <a:latin typeface="Baskerville Old Face" panose="02020602080505020303" pitchFamily="18" charset="0"/>
              </a:rPr>
              <a:t> in un </a:t>
            </a:r>
            <a:r>
              <a:rPr lang="en-US" sz="3200" dirty="0" err="1">
                <a:latin typeface="Baskerville Old Face" panose="02020602080505020303" pitchFamily="18" charset="0"/>
              </a:rPr>
              <a:t>altro</a:t>
            </a:r>
            <a:r>
              <a:rPr lang="en-US" sz="3200" dirty="0">
                <a:latin typeface="Baskerville Old Face" panose="02020602080505020303" pitchFamily="18" charset="0"/>
              </a:rPr>
              <a:t> </a:t>
            </a:r>
            <a:r>
              <a:rPr lang="en-US" sz="3200" dirty="0" err="1">
                <a:latin typeface="Baskerville Old Face" panose="02020602080505020303" pitchFamily="18" charset="0"/>
              </a:rPr>
              <a:t>Stato</a:t>
            </a:r>
            <a:r>
              <a:rPr lang="en-US" sz="3200" dirty="0">
                <a:latin typeface="Baskerville Old Face" panose="02020602080505020303" pitchFamily="18" charset="0"/>
              </a:rPr>
              <a:t> </a:t>
            </a:r>
            <a:r>
              <a:rPr lang="en-US" sz="3200" dirty="0" err="1">
                <a:latin typeface="Baskerville Old Face" panose="02020602080505020303" pitchFamily="18" charset="0"/>
              </a:rPr>
              <a:t>membro</a:t>
            </a:r>
            <a:r>
              <a:rPr lang="en-US" sz="3200" dirty="0">
                <a:latin typeface="Baskerville Old Face" panose="02020602080505020303" pitchFamily="18" charset="0"/>
              </a:rPr>
              <a:t>, e </a:t>
            </a:r>
            <a:r>
              <a:rPr lang="en-US" sz="3200" dirty="0" err="1">
                <a:latin typeface="Baskerville Old Face" panose="02020602080505020303" pitchFamily="18" charset="0"/>
              </a:rPr>
              <a:t>allo</a:t>
            </a:r>
            <a:r>
              <a:rPr lang="en-US" sz="3200" dirty="0">
                <a:latin typeface="Baskerville Old Face" panose="02020602080505020303" pitchFamily="18" charset="0"/>
              </a:rPr>
              <a:t> </a:t>
            </a:r>
            <a:r>
              <a:rPr lang="en-US" sz="3200" dirty="0" err="1">
                <a:latin typeface="Baskerville Old Face" panose="02020602080505020303" pitchFamily="18" charset="0"/>
              </a:rPr>
              <a:t>scopo</a:t>
            </a:r>
            <a:r>
              <a:rPr lang="en-US" sz="3200" dirty="0">
                <a:latin typeface="Baskerville Old Face" panose="02020602080505020303" pitchFamily="18" charset="0"/>
              </a:rPr>
              <a:t> </a:t>
            </a:r>
            <a:r>
              <a:rPr lang="en-US" sz="3200" dirty="0" err="1">
                <a:latin typeface="Baskerville Old Face" panose="02020602080505020303" pitchFamily="18" charset="0"/>
              </a:rPr>
              <a:t>si</a:t>
            </a:r>
            <a:r>
              <a:rPr lang="en-US" sz="3200" dirty="0">
                <a:latin typeface="Baskerville Old Face" panose="02020602080505020303" pitchFamily="18" charset="0"/>
              </a:rPr>
              <a:t> </a:t>
            </a:r>
            <a:r>
              <a:rPr lang="en-US" sz="3200" dirty="0" err="1">
                <a:latin typeface="Baskerville Old Face" panose="02020602080505020303" pitchFamily="18" charset="0"/>
              </a:rPr>
              <a:t>avvale</a:t>
            </a:r>
            <a:r>
              <a:rPr lang="en-US" sz="3200" dirty="0">
                <a:latin typeface="Baskerville Old Face" panose="02020602080505020303" pitchFamily="18" charset="0"/>
              </a:rPr>
              <a:t> di </a:t>
            </a:r>
            <a:r>
              <a:rPr lang="en-US" sz="3200" dirty="0" err="1">
                <a:latin typeface="Baskerville Old Face" panose="02020602080505020303" pitchFamily="18" charset="0"/>
              </a:rPr>
              <a:t>propri</a:t>
            </a:r>
            <a:r>
              <a:rPr lang="en-US" sz="3200" dirty="0">
                <a:latin typeface="Baskerville Old Face" panose="02020602080505020303" pitchFamily="18" charset="0"/>
              </a:rPr>
              <a:t> </a:t>
            </a:r>
            <a:r>
              <a:rPr lang="en-US" sz="3200" dirty="0" err="1">
                <a:latin typeface="Baskerville Old Face" panose="02020602080505020303" pitchFamily="18" charset="0"/>
              </a:rPr>
              <a:t>dipendenti</a:t>
            </a:r>
            <a:r>
              <a:rPr lang="en-US" sz="3200" dirty="0">
                <a:latin typeface="Baskerville Old Face" panose="02020602080505020303" pitchFamily="18" charset="0"/>
              </a:rPr>
              <a:t> </a:t>
            </a:r>
            <a:r>
              <a:rPr lang="en-US" sz="3200" dirty="0" err="1">
                <a:latin typeface="Baskerville Old Face" panose="02020602080505020303" pitchFamily="18" charset="0"/>
              </a:rPr>
              <a:t>che</a:t>
            </a:r>
            <a:r>
              <a:rPr lang="en-US" sz="3200" dirty="0">
                <a:latin typeface="Baskerville Old Face" panose="02020602080505020303" pitchFamily="18" charset="0"/>
              </a:rPr>
              <a:t> per </a:t>
            </a:r>
            <a:r>
              <a:rPr lang="en-US" sz="3200" dirty="0" err="1">
                <a:latin typeface="Baskerville Old Face" panose="02020602080505020303" pitchFamily="18" charset="0"/>
              </a:rPr>
              <a:t>svolgere</a:t>
            </a:r>
            <a:r>
              <a:rPr lang="en-US" sz="3200" dirty="0">
                <a:latin typeface="Baskerville Old Face" panose="02020602080505020303" pitchFamily="18" charset="0"/>
              </a:rPr>
              <a:t> </a:t>
            </a:r>
            <a:r>
              <a:rPr lang="en-US" sz="3200" dirty="0" err="1">
                <a:latin typeface="Baskerville Old Face" panose="02020602080505020303" pitchFamily="18" charset="0"/>
              </a:rPr>
              <a:t>il</a:t>
            </a:r>
            <a:r>
              <a:rPr lang="en-US" sz="3200" dirty="0">
                <a:latin typeface="Baskerville Old Face" panose="02020602080505020303" pitchFamily="18" charset="0"/>
              </a:rPr>
              <a:t> </a:t>
            </a:r>
            <a:r>
              <a:rPr lang="en-US" sz="3200" dirty="0" err="1">
                <a:latin typeface="Baskerville Old Face" panose="02020602080505020303" pitchFamily="18" charset="0"/>
              </a:rPr>
              <a:t>servizio</a:t>
            </a:r>
            <a:r>
              <a:rPr lang="en-US" sz="3200" dirty="0">
                <a:latin typeface="Baskerville Old Face" panose="02020602080505020303" pitchFamily="18" charset="0"/>
              </a:rPr>
              <a:t> </a:t>
            </a:r>
            <a:r>
              <a:rPr lang="en-US" sz="3200" dirty="0" err="1">
                <a:latin typeface="Baskerville Old Face" panose="02020602080505020303" pitchFamily="18" charset="0"/>
              </a:rPr>
              <a:t>trascorrono</a:t>
            </a:r>
            <a:r>
              <a:rPr lang="en-US" sz="3200" dirty="0">
                <a:latin typeface="Baskerville Old Face" panose="02020602080505020303" pitchFamily="18" charset="0"/>
              </a:rPr>
              <a:t> la </a:t>
            </a:r>
            <a:r>
              <a:rPr lang="en-US" sz="3200" dirty="0" err="1">
                <a:latin typeface="Baskerville Old Face" panose="02020602080505020303" pitchFamily="18" charset="0"/>
              </a:rPr>
              <a:t>totalità</a:t>
            </a:r>
            <a:r>
              <a:rPr lang="en-US" sz="3200" dirty="0">
                <a:latin typeface="Baskerville Old Face" panose="02020602080505020303" pitchFamily="18" charset="0"/>
              </a:rPr>
              <a:t>/la gran parte del </a:t>
            </a:r>
            <a:r>
              <a:rPr lang="en-US" sz="3200" dirty="0" err="1">
                <a:latin typeface="Baskerville Old Face" panose="02020602080505020303" pitchFamily="18" charset="0"/>
              </a:rPr>
              <a:t>proprio</a:t>
            </a:r>
            <a:r>
              <a:rPr lang="en-US" sz="3200" dirty="0">
                <a:latin typeface="Baskerville Old Face" panose="02020602080505020303" pitchFamily="18" charset="0"/>
              </a:rPr>
              <a:t> tempo di </a:t>
            </a:r>
            <a:r>
              <a:rPr lang="en-US" sz="3200" dirty="0" err="1">
                <a:latin typeface="Baskerville Old Face" panose="02020602080505020303" pitchFamily="18" charset="0"/>
              </a:rPr>
              <a:t>lavoro</a:t>
            </a:r>
            <a:r>
              <a:rPr lang="en-US" sz="3200" dirty="0">
                <a:latin typeface="Baskerville Old Face" panose="02020602080505020303" pitchFamily="18" charset="0"/>
              </a:rPr>
              <a:t> in </a:t>
            </a:r>
            <a:r>
              <a:rPr lang="en-US" sz="3200" dirty="0" err="1">
                <a:latin typeface="Baskerville Old Face" panose="02020602080505020303" pitchFamily="18" charset="0"/>
              </a:rPr>
              <a:t>quello</a:t>
            </a:r>
            <a:r>
              <a:rPr lang="en-US" sz="3200" dirty="0">
                <a:latin typeface="Baskerville Old Face" panose="02020602080505020303" pitchFamily="18" charset="0"/>
              </a:rPr>
              <a:t> </a:t>
            </a:r>
            <a:r>
              <a:rPr lang="en-US" sz="3200" dirty="0" err="1">
                <a:latin typeface="Baskerville Old Face" panose="02020602080505020303" pitchFamily="18" charset="0"/>
              </a:rPr>
              <a:t>Stato</a:t>
            </a:r>
            <a:r>
              <a:rPr lang="en-US" sz="3200" dirty="0">
                <a:latin typeface="Baskerville Old Face" panose="02020602080505020303" pitchFamily="18" charset="0"/>
              </a:rPr>
              <a:t> </a:t>
            </a:r>
            <a:r>
              <a:rPr lang="en-US" sz="3200" dirty="0" err="1">
                <a:latin typeface="Baskerville Old Face" panose="02020602080505020303" pitchFamily="18" charset="0"/>
              </a:rPr>
              <a:t>membro</a:t>
            </a:r>
            <a:endParaRPr lang="en-US" sz="3200" dirty="0">
              <a:latin typeface="Baskerville Old Face" panose="02020602080505020303" pitchFamily="18" charset="0"/>
            </a:endParaRPr>
          </a:p>
          <a:p>
            <a:pPr marL="0" indent="0" algn="just">
              <a:lnSpc>
                <a:spcPct val="100000"/>
              </a:lnSpc>
              <a:buNone/>
            </a:pPr>
            <a:r>
              <a:rPr lang="en-US" sz="3200" dirty="0">
                <a:solidFill>
                  <a:srgbClr val="FF0000"/>
                </a:solidFill>
                <a:latin typeface="Baskerville Old Face" panose="02020602080505020303" pitchFamily="18" charset="0"/>
              </a:rPr>
              <a:t>Uno:</a:t>
            </a:r>
            <a:r>
              <a:rPr lang="en-US" sz="3200" dirty="0">
                <a:solidFill>
                  <a:srgbClr val="361A2F"/>
                </a:solidFill>
                <a:latin typeface="Baskerville Old Face" panose="02020602080505020303" pitchFamily="18" charset="0"/>
              </a:rPr>
              <a:t> lo </a:t>
            </a:r>
            <a:r>
              <a:rPr lang="en-US" sz="3200" dirty="0" err="1">
                <a:solidFill>
                  <a:srgbClr val="361A2F"/>
                </a:solidFill>
                <a:latin typeface="Baskerville Old Face" panose="02020602080505020303" pitchFamily="18" charset="0"/>
              </a:rPr>
              <a:t>Stato</a:t>
            </a:r>
            <a:r>
              <a:rPr lang="en-US" sz="3200" dirty="0">
                <a:solidFill>
                  <a:srgbClr val="361A2F"/>
                </a:solidFill>
                <a:latin typeface="Baskerville Old Face" panose="02020602080505020303" pitchFamily="18" charset="0"/>
              </a:rPr>
              <a:t> </a:t>
            </a:r>
            <a:r>
              <a:rPr lang="en-US" sz="3200" dirty="0" err="1">
                <a:solidFill>
                  <a:srgbClr val="361A2F"/>
                </a:solidFill>
                <a:latin typeface="Baskerville Old Face" panose="02020602080505020303" pitchFamily="18" charset="0"/>
              </a:rPr>
              <a:t>ospite</a:t>
            </a:r>
            <a:r>
              <a:rPr lang="en-US" sz="3200" dirty="0">
                <a:solidFill>
                  <a:srgbClr val="361A2F"/>
                </a:solidFill>
                <a:latin typeface="Baskerville Old Face" panose="02020602080505020303" pitchFamily="18" charset="0"/>
              </a:rPr>
              <a:t> </a:t>
            </a:r>
            <a:r>
              <a:rPr lang="en-US" sz="3200" dirty="0" err="1">
                <a:solidFill>
                  <a:srgbClr val="361A2F"/>
                </a:solidFill>
                <a:latin typeface="Baskerville Old Face" panose="02020602080505020303" pitchFamily="18" charset="0"/>
              </a:rPr>
              <a:t>inquadra</a:t>
            </a:r>
            <a:r>
              <a:rPr lang="en-US" sz="3200" dirty="0">
                <a:solidFill>
                  <a:srgbClr val="361A2F"/>
                </a:solidFill>
                <a:latin typeface="Baskerville Old Face" panose="02020602080505020303" pitchFamily="18" charset="0"/>
              </a:rPr>
              <a:t> </a:t>
            </a:r>
            <a:r>
              <a:rPr lang="en-US" sz="3200" dirty="0" err="1">
                <a:solidFill>
                  <a:srgbClr val="361A2F"/>
                </a:solidFill>
                <a:latin typeface="Baskerville Old Face" panose="02020602080505020303" pitchFamily="18" charset="0"/>
              </a:rPr>
              <a:t>i</a:t>
            </a:r>
            <a:r>
              <a:rPr lang="en-US" sz="3200" dirty="0">
                <a:solidFill>
                  <a:srgbClr val="361A2F"/>
                </a:solidFill>
                <a:latin typeface="Baskerville Old Face" panose="02020602080505020303" pitchFamily="18" charset="0"/>
              </a:rPr>
              <a:t> </a:t>
            </a:r>
            <a:r>
              <a:rPr lang="en-US" sz="3200" dirty="0" err="1">
                <a:solidFill>
                  <a:srgbClr val="361A2F"/>
                </a:solidFill>
                <a:latin typeface="Baskerville Old Face" panose="02020602080505020303" pitchFamily="18" charset="0"/>
              </a:rPr>
              <a:t>dipendenti</a:t>
            </a:r>
            <a:r>
              <a:rPr lang="en-US" sz="3200" dirty="0">
                <a:solidFill>
                  <a:srgbClr val="361A2F"/>
                </a:solidFill>
                <a:latin typeface="Baskerville Old Face" panose="02020602080505020303" pitchFamily="18" charset="0"/>
              </a:rPr>
              <a:t> </a:t>
            </a:r>
            <a:r>
              <a:rPr lang="en-US" sz="3200" dirty="0" err="1">
                <a:solidFill>
                  <a:srgbClr val="361A2F"/>
                </a:solidFill>
                <a:latin typeface="Baskerville Old Face" panose="02020602080505020303" pitchFamily="18" charset="0"/>
              </a:rPr>
              <a:t>nelle</a:t>
            </a:r>
            <a:r>
              <a:rPr lang="en-US" sz="3200" dirty="0">
                <a:solidFill>
                  <a:srgbClr val="361A2F"/>
                </a:solidFill>
                <a:latin typeface="Baskerville Old Face" panose="02020602080505020303" pitchFamily="18" charset="0"/>
              </a:rPr>
              <a:t> </a:t>
            </a:r>
            <a:r>
              <a:rPr lang="en-US" sz="3200" dirty="0" err="1">
                <a:solidFill>
                  <a:srgbClr val="361A2F"/>
                </a:solidFill>
                <a:latin typeface="Baskerville Old Face" panose="02020602080505020303" pitchFamily="18" charset="0"/>
              </a:rPr>
              <a:t>norme</a:t>
            </a:r>
            <a:r>
              <a:rPr lang="en-US" sz="3200" dirty="0">
                <a:solidFill>
                  <a:srgbClr val="361A2F"/>
                </a:solidFill>
                <a:latin typeface="Baskerville Old Face" panose="02020602080505020303" pitchFamily="18" charset="0"/>
              </a:rPr>
              <a:t> sui </a:t>
            </a:r>
            <a:r>
              <a:rPr lang="en-US" sz="3200" dirty="0" err="1">
                <a:solidFill>
                  <a:srgbClr val="361A2F"/>
                </a:solidFill>
                <a:latin typeface="Baskerville Old Face" panose="02020602080505020303" pitchFamily="18" charset="0"/>
              </a:rPr>
              <a:t>lavoratori</a:t>
            </a:r>
            <a:endParaRPr lang="en-US" sz="3200" dirty="0">
              <a:solidFill>
                <a:srgbClr val="361A2F"/>
              </a:solidFill>
              <a:latin typeface="Baskerville Old Face" panose="02020602080505020303" pitchFamily="18" charset="0"/>
            </a:endParaRPr>
          </a:p>
          <a:p>
            <a:pPr marL="0" indent="0" algn="just">
              <a:lnSpc>
                <a:spcPct val="100000"/>
              </a:lnSpc>
              <a:buNone/>
            </a:pPr>
            <a:r>
              <a:rPr lang="en-US" sz="3200" dirty="0">
                <a:solidFill>
                  <a:srgbClr val="FF0000"/>
                </a:solidFill>
                <a:latin typeface="Baskerville Old Face" panose="02020602080505020303" pitchFamily="18" charset="0"/>
              </a:rPr>
              <a:t>Due/Tre</a:t>
            </a:r>
            <a:r>
              <a:rPr lang="en-US" sz="3200" dirty="0">
                <a:solidFill>
                  <a:srgbClr val="361A2F"/>
                </a:solidFill>
                <a:latin typeface="Baskerville Old Face" panose="02020602080505020303" pitchFamily="18" charset="0"/>
              </a:rPr>
              <a:t> Si </a:t>
            </a:r>
            <a:r>
              <a:rPr lang="en-US" sz="3200" dirty="0" err="1">
                <a:solidFill>
                  <a:srgbClr val="361A2F"/>
                </a:solidFill>
                <a:latin typeface="Baskerville Old Face" panose="02020602080505020303" pitchFamily="18" charset="0"/>
              </a:rPr>
              <a:t>cerca</a:t>
            </a:r>
            <a:r>
              <a:rPr lang="en-US" sz="3200" dirty="0">
                <a:solidFill>
                  <a:srgbClr val="361A2F"/>
                </a:solidFill>
                <a:latin typeface="Baskerville Old Face" panose="02020602080505020303" pitchFamily="18" charset="0"/>
              </a:rPr>
              <a:t> di </a:t>
            </a:r>
            <a:r>
              <a:rPr lang="en-US" sz="3200" dirty="0" err="1">
                <a:solidFill>
                  <a:srgbClr val="361A2F"/>
                </a:solidFill>
                <a:latin typeface="Baskerville Old Face" panose="02020602080505020303" pitchFamily="18" charset="0"/>
              </a:rPr>
              <a:t>applicare</a:t>
            </a:r>
            <a:r>
              <a:rPr lang="en-US" sz="3200" dirty="0">
                <a:solidFill>
                  <a:srgbClr val="361A2F"/>
                </a:solidFill>
                <a:latin typeface="Baskerville Old Face" panose="02020602080505020303" pitchFamily="18" charset="0"/>
              </a:rPr>
              <a:t> ai </a:t>
            </a:r>
            <a:r>
              <a:rPr lang="en-US" sz="3200" dirty="0" err="1">
                <a:solidFill>
                  <a:srgbClr val="361A2F"/>
                </a:solidFill>
                <a:latin typeface="Baskerville Old Face" panose="02020602080505020303" pitchFamily="18" charset="0"/>
              </a:rPr>
              <a:t>dipendenti</a:t>
            </a:r>
            <a:r>
              <a:rPr lang="en-US" sz="3200" dirty="0">
                <a:solidFill>
                  <a:srgbClr val="361A2F"/>
                </a:solidFill>
                <a:latin typeface="Baskerville Old Face" panose="02020602080505020303" pitchFamily="18" charset="0"/>
              </a:rPr>
              <a:t> </a:t>
            </a:r>
            <a:r>
              <a:rPr lang="en-US" sz="3200" dirty="0" err="1">
                <a:solidFill>
                  <a:srgbClr val="361A2F"/>
                </a:solidFill>
                <a:latin typeface="Baskerville Old Face" panose="02020602080505020303" pitchFamily="18" charset="0"/>
              </a:rPr>
              <a:t>della</a:t>
            </a:r>
            <a:r>
              <a:rPr lang="en-US" sz="3200" dirty="0">
                <a:solidFill>
                  <a:srgbClr val="361A2F"/>
                </a:solidFill>
                <a:latin typeface="Baskerville Old Face" panose="02020602080505020303" pitchFamily="18" charset="0"/>
              </a:rPr>
              <a:t> </a:t>
            </a:r>
            <a:r>
              <a:rPr lang="en-US" sz="3200" dirty="0" err="1">
                <a:solidFill>
                  <a:srgbClr val="361A2F"/>
                </a:solidFill>
                <a:latin typeface="Baskerville Old Face" panose="02020602080505020303" pitchFamily="18" charset="0"/>
              </a:rPr>
              <a:t>società</a:t>
            </a:r>
            <a:r>
              <a:rPr lang="en-US" sz="3200" dirty="0">
                <a:solidFill>
                  <a:srgbClr val="361A2F"/>
                </a:solidFill>
                <a:latin typeface="Baskerville Old Face" panose="02020602080505020303" pitchFamily="18" charset="0"/>
              </a:rPr>
              <a:t> il </a:t>
            </a:r>
            <a:r>
              <a:rPr lang="en-US" sz="3200" dirty="0" err="1">
                <a:solidFill>
                  <a:srgbClr val="361A2F"/>
                </a:solidFill>
                <a:latin typeface="Baskerville Old Face" panose="02020602080505020303" pitchFamily="18" charset="0"/>
              </a:rPr>
              <a:t>diritto</a:t>
            </a:r>
            <a:r>
              <a:rPr lang="en-US" sz="3200" dirty="0">
                <a:solidFill>
                  <a:srgbClr val="361A2F"/>
                </a:solidFill>
                <a:latin typeface="Baskerville Old Face" panose="02020602080505020303" pitchFamily="18" charset="0"/>
              </a:rPr>
              <a:t> </a:t>
            </a:r>
            <a:r>
              <a:rPr lang="en-US" sz="3200" dirty="0" err="1">
                <a:solidFill>
                  <a:srgbClr val="361A2F"/>
                </a:solidFill>
                <a:latin typeface="Baskerville Old Face" panose="02020602080505020303" pitchFamily="18" charset="0"/>
              </a:rPr>
              <a:t>dello</a:t>
            </a:r>
            <a:r>
              <a:rPr lang="en-US" sz="3200" dirty="0">
                <a:solidFill>
                  <a:srgbClr val="361A2F"/>
                </a:solidFill>
                <a:latin typeface="Baskerville Old Face" panose="02020602080505020303" pitchFamily="18" charset="0"/>
              </a:rPr>
              <a:t> </a:t>
            </a:r>
            <a:r>
              <a:rPr lang="en-US" sz="3200" dirty="0" err="1">
                <a:solidFill>
                  <a:srgbClr val="361A2F"/>
                </a:solidFill>
                <a:latin typeface="Baskerville Old Face" panose="02020602080505020303" pitchFamily="18" charset="0"/>
              </a:rPr>
              <a:t>Stato</a:t>
            </a:r>
            <a:r>
              <a:rPr lang="en-US" sz="3200" dirty="0">
                <a:solidFill>
                  <a:srgbClr val="361A2F"/>
                </a:solidFill>
                <a:latin typeface="Baskerville Old Face" panose="02020602080505020303" pitchFamily="18" charset="0"/>
              </a:rPr>
              <a:t> </a:t>
            </a:r>
            <a:r>
              <a:rPr lang="en-US" sz="3200" dirty="0" err="1">
                <a:solidFill>
                  <a:srgbClr val="361A2F"/>
                </a:solidFill>
                <a:latin typeface="Baskerville Old Face" panose="02020602080505020303" pitchFamily="18" charset="0"/>
              </a:rPr>
              <a:t>ospite</a:t>
            </a:r>
            <a:r>
              <a:rPr lang="en-US" sz="3200" dirty="0">
                <a:solidFill>
                  <a:srgbClr val="361A2F"/>
                </a:solidFill>
                <a:latin typeface="Baskerville Old Face" panose="02020602080505020303" pitchFamily="18" charset="0"/>
              </a:rPr>
              <a:t>, </a:t>
            </a:r>
            <a:r>
              <a:rPr lang="en-US" sz="3200" dirty="0" err="1">
                <a:solidFill>
                  <a:srgbClr val="361A2F"/>
                </a:solidFill>
                <a:latin typeface="Baskerville Old Face" panose="02020602080505020303" pitchFamily="18" charset="0"/>
              </a:rPr>
              <a:t>che</a:t>
            </a:r>
            <a:r>
              <a:rPr lang="en-US" sz="3200" dirty="0">
                <a:solidFill>
                  <a:srgbClr val="361A2F"/>
                </a:solidFill>
                <a:latin typeface="Baskerville Old Face" panose="02020602080505020303" pitchFamily="18" charset="0"/>
              </a:rPr>
              <a:t> </a:t>
            </a:r>
            <a:r>
              <a:rPr lang="en-US" sz="3200" dirty="0" err="1">
                <a:solidFill>
                  <a:srgbClr val="361A2F"/>
                </a:solidFill>
                <a:latin typeface="Baskerville Old Face" panose="02020602080505020303" pitchFamily="18" charset="0"/>
              </a:rPr>
              <a:t>prevede</a:t>
            </a:r>
            <a:r>
              <a:rPr lang="en-US" sz="3200" dirty="0">
                <a:solidFill>
                  <a:srgbClr val="361A2F"/>
                </a:solidFill>
                <a:latin typeface="Baskerville Old Face" panose="02020602080505020303" pitchFamily="18" charset="0"/>
              </a:rPr>
              <a:t> </a:t>
            </a:r>
            <a:r>
              <a:rPr lang="en-US" sz="3200" dirty="0" err="1">
                <a:solidFill>
                  <a:srgbClr val="361A2F"/>
                </a:solidFill>
                <a:latin typeface="Baskerville Old Face" panose="02020602080505020303" pitchFamily="18" charset="0"/>
              </a:rPr>
              <a:t>maggiori</a:t>
            </a:r>
            <a:r>
              <a:rPr lang="en-US" sz="3200" dirty="0">
                <a:solidFill>
                  <a:srgbClr val="361A2F"/>
                </a:solidFill>
                <a:latin typeface="Baskerville Old Face" panose="02020602080505020303" pitchFamily="18" charset="0"/>
              </a:rPr>
              <a:t> </a:t>
            </a:r>
            <a:r>
              <a:rPr lang="en-US" sz="3200" dirty="0" err="1">
                <a:solidFill>
                  <a:srgbClr val="361A2F"/>
                </a:solidFill>
                <a:latin typeface="Baskerville Old Face" panose="02020602080505020303" pitchFamily="18" charset="0"/>
              </a:rPr>
              <a:t>tutele</a:t>
            </a:r>
            <a:r>
              <a:rPr lang="en-US" sz="3200" dirty="0">
                <a:solidFill>
                  <a:srgbClr val="361A2F"/>
                </a:solidFill>
                <a:latin typeface="Baskerville Old Face" panose="02020602080505020303" pitchFamily="18" charset="0"/>
              </a:rPr>
              <a:t> per </a:t>
            </a:r>
            <a:r>
              <a:rPr lang="en-US" sz="3200" dirty="0" err="1">
                <a:solidFill>
                  <a:srgbClr val="361A2F"/>
                </a:solidFill>
                <a:latin typeface="Baskerville Old Face" panose="02020602080505020303" pitchFamily="18" charset="0"/>
              </a:rPr>
              <a:t>lavoratori</a:t>
            </a:r>
            <a:endParaRPr lang="en-US" sz="3200" dirty="0">
              <a:solidFill>
                <a:srgbClr val="FF0000"/>
              </a:solidFill>
              <a:latin typeface="Baskerville Old Face" panose="02020602080505020303" pitchFamily="18" charset="0"/>
            </a:endParaRPr>
          </a:p>
          <a:p>
            <a:pPr marL="0" indent="0" algn="just">
              <a:lnSpc>
                <a:spcPct val="100000"/>
              </a:lnSpc>
              <a:buNone/>
            </a:pPr>
            <a:endParaRPr lang="en-US" sz="3200" u="sng" dirty="0">
              <a:latin typeface="Baskerville Old Face" panose="02020602080505020303" pitchFamily="18" charset="0"/>
            </a:endParaRPr>
          </a:p>
        </p:txBody>
      </p:sp>
    </p:spTree>
    <p:extLst>
      <p:ext uri="{BB962C8B-B14F-4D97-AF65-F5344CB8AC3E}">
        <p14:creationId xmlns:p14="http://schemas.microsoft.com/office/powerpoint/2010/main" val="947972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3489" y="365125"/>
            <a:ext cx="11539471" cy="1002281"/>
          </a:xfrm>
        </p:spPr>
        <p:txBody>
          <a:bodyPr>
            <a:normAutofit/>
          </a:bodyPr>
          <a:lstStyle/>
          <a:p>
            <a:pPr algn="ctr"/>
            <a:r>
              <a:rPr lang="de-DE" b="1" dirty="0" err="1">
                <a:solidFill>
                  <a:srgbClr val="FF0000"/>
                </a:solidFill>
                <a:latin typeface="Baskerville Old Face" panose="02020602080505020303" pitchFamily="18" charset="0"/>
              </a:rPr>
              <a:t>Esito</a:t>
            </a:r>
            <a:r>
              <a:rPr lang="de-DE" b="1" dirty="0">
                <a:solidFill>
                  <a:srgbClr val="FF0000"/>
                </a:solidFill>
                <a:latin typeface="Baskerville Old Face" panose="02020602080505020303" pitchFamily="18" charset="0"/>
              </a:rPr>
              <a:t> di Uno</a:t>
            </a:r>
          </a:p>
        </p:txBody>
      </p:sp>
      <p:sp>
        <p:nvSpPr>
          <p:cNvPr id="3" name="Inhaltsplatzhalter 2"/>
          <p:cNvSpPr>
            <a:spLocks noGrp="1"/>
          </p:cNvSpPr>
          <p:nvPr>
            <p:ph idx="1"/>
          </p:nvPr>
        </p:nvSpPr>
        <p:spPr>
          <a:xfrm>
            <a:off x="609654" y="1690688"/>
            <a:ext cx="11067140" cy="4935360"/>
          </a:xfrm>
        </p:spPr>
        <p:txBody>
          <a:bodyPr>
            <a:normAutofit lnSpcReduction="10000"/>
          </a:bodyPr>
          <a:lstStyle/>
          <a:p>
            <a:pPr marL="0" indent="0" algn="just">
              <a:lnSpc>
                <a:spcPct val="100000"/>
              </a:lnSpc>
              <a:buNone/>
            </a:pPr>
            <a:r>
              <a:rPr lang="it-IT" b="1" dirty="0">
                <a:latin typeface="Baskerville Old Face" panose="02020602080505020303" pitchFamily="18" charset="0"/>
              </a:rPr>
              <a:t>Gli artt. 56 e 57 TFUE </a:t>
            </a:r>
            <a:r>
              <a:rPr lang="it-IT" dirty="0">
                <a:latin typeface="Baskerville Old Face" panose="02020602080505020303" pitchFamily="18" charset="0"/>
              </a:rPr>
              <a:t>[59 e 60 del trattato CEE] [e gli artt. 215 e 216 dell'Atto d'adesione del regno di Spagna e della Repubblica portoghese] devono essere interpretati nel senso che </a:t>
            </a:r>
            <a:r>
              <a:rPr lang="it-IT" b="1" dirty="0">
                <a:latin typeface="Baskerville Old Face" panose="02020602080505020303" pitchFamily="18" charset="0"/>
              </a:rPr>
              <a:t>un'impresa stabilita in Portogallo che fornisca prestazioni di servizi nel settore edile e dei lavori pubblici in un altro Stato membro può trasferirsi col proprio personale fatto venire dal Portogallo per la durata dei lavori di cui trattasi.</a:t>
            </a:r>
            <a:r>
              <a:rPr lang="it-IT" dirty="0">
                <a:latin typeface="Baskerville Old Face" panose="02020602080505020303" pitchFamily="18" charset="0"/>
              </a:rPr>
              <a:t> In tal caso le autorità dello Stato membro nel cui territorio i lavori devono essere effettuati </a:t>
            </a:r>
            <a:r>
              <a:rPr lang="it-IT" dirty="0">
                <a:solidFill>
                  <a:srgbClr val="FF0000"/>
                </a:solidFill>
                <a:latin typeface="Baskerville Old Face" panose="02020602080505020303" pitchFamily="18" charset="0"/>
              </a:rPr>
              <a:t>non possono imporre al prestatore di servizi condizioni che riguardino l'assunzione di manodopera in loco o l'ottenimento di un permesso di lavoro per il personale portoghese. </a:t>
            </a:r>
          </a:p>
          <a:p>
            <a:pPr marL="0" indent="0" algn="ctr">
              <a:lnSpc>
                <a:spcPct val="100000"/>
              </a:lnSpc>
              <a:buNone/>
            </a:pPr>
            <a:r>
              <a:rPr lang="en-US" sz="3200" dirty="0">
                <a:latin typeface="Baskerville Old Face" panose="02020602080505020303" pitchFamily="18" charset="0"/>
              </a:rPr>
              <a:t>Causa C-113/89 </a:t>
            </a:r>
            <a:r>
              <a:rPr lang="en-US" sz="3200" i="1" dirty="0">
                <a:latin typeface="Baskerville Old Face" panose="02020602080505020303" pitchFamily="18" charset="0"/>
              </a:rPr>
              <a:t>Rush Portuguesa</a:t>
            </a:r>
            <a:endParaRPr lang="en-US" sz="3200" dirty="0">
              <a:latin typeface="Baskerville Old Face" panose="02020602080505020303" pitchFamily="18" charset="0"/>
            </a:endParaRPr>
          </a:p>
        </p:txBody>
      </p:sp>
    </p:spTree>
    <p:extLst>
      <p:ext uri="{BB962C8B-B14F-4D97-AF65-F5344CB8AC3E}">
        <p14:creationId xmlns:p14="http://schemas.microsoft.com/office/powerpoint/2010/main" val="4168894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3489" y="247679"/>
            <a:ext cx="11539471" cy="1002281"/>
          </a:xfrm>
        </p:spPr>
        <p:txBody>
          <a:bodyPr>
            <a:normAutofit/>
          </a:bodyPr>
          <a:lstStyle/>
          <a:p>
            <a:pPr algn="ctr"/>
            <a:r>
              <a:rPr lang="de-DE" b="1" dirty="0" err="1">
                <a:solidFill>
                  <a:srgbClr val="FF0000"/>
                </a:solidFill>
                <a:latin typeface="Baskerville Old Face" panose="02020602080505020303" pitchFamily="18" charset="0"/>
              </a:rPr>
              <a:t>Esito</a:t>
            </a:r>
            <a:r>
              <a:rPr lang="de-DE" b="1" dirty="0">
                <a:solidFill>
                  <a:srgbClr val="FF0000"/>
                </a:solidFill>
                <a:latin typeface="Baskerville Old Face" panose="02020602080505020303" pitchFamily="18" charset="0"/>
              </a:rPr>
              <a:t> di Due</a:t>
            </a:r>
          </a:p>
        </p:txBody>
      </p:sp>
      <p:sp>
        <p:nvSpPr>
          <p:cNvPr id="3" name="Inhaltsplatzhalter 2"/>
          <p:cNvSpPr>
            <a:spLocks noGrp="1"/>
          </p:cNvSpPr>
          <p:nvPr>
            <p:ph idx="1"/>
          </p:nvPr>
        </p:nvSpPr>
        <p:spPr>
          <a:xfrm>
            <a:off x="609654" y="1384183"/>
            <a:ext cx="11067140" cy="5241865"/>
          </a:xfrm>
        </p:spPr>
        <p:txBody>
          <a:bodyPr>
            <a:normAutofit fontScale="47500" lnSpcReduction="20000"/>
          </a:bodyPr>
          <a:lstStyle/>
          <a:p>
            <a:pPr marL="0" indent="0" algn="just">
              <a:lnSpc>
                <a:spcPct val="100000"/>
              </a:lnSpc>
              <a:buNone/>
            </a:pPr>
            <a:r>
              <a:rPr lang="it-IT" sz="5100" dirty="0">
                <a:solidFill>
                  <a:srgbClr val="FF0000"/>
                </a:solidFill>
                <a:latin typeface="Baskerville Old Face" panose="02020602080505020303" pitchFamily="18" charset="0"/>
              </a:rPr>
              <a:t>Azioni collettive finalizzate a indurre</a:t>
            </a:r>
            <a:r>
              <a:rPr lang="it-IT" sz="5100" dirty="0">
                <a:latin typeface="Baskerville Old Face" panose="02020602080505020303" pitchFamily="18" charset="0"/>
              </a:rPr>
              <a:t> un’impresa privata stabilita in un certo Stato membro </a:t>
            </a:r>
            <a:r>
              <a:rPr lang="it-IT" sz="5100" dirty="0">
                <a:solidFill>
                  <a:srgbClr val="FF0000"/>
                </a:solidFill>
                <a:latin typeface="Baskerville Old Face" panose="02020602080505020303" pitchFamily="18" charset="0"/>
              </a:rPr>
              <a:t>a sottoscrivere un contratto collettivo di lavoro con un sindacato avente sede nello stesso Stato</a:t>
            </a:r>
            <a:r>
              <a:rPr lang="it-IT" sz="5100" dirty="0">
                <a:latin typeface="Baskerville Old Face" panose="02020602080505020303" pitchFamily="18" charset="0"/>
              </a:rPr>
              <a:t> e ad </a:t>
            </a:r>
            <a:r>
              <a:rPr lang="it-IT" sz="5100" dirty="0">
                <a:solidFill>
                  <a:srgbClr val="FF0000"/>
                </a:solidFill>
                <a:latin typeface="Baskerville Old Face" panose="02020602080505020303" pitchFamily="18" charset="0"/>
              </a:rPr>
              <a:t>applicare le clausole previste da tale contratto ai dipendenti</a:t>
            </a:r>
            <a:r>
              <a:rPr lang="it-IT" sz="5100" b="1" dirty="0">
                <a:latin typeface="Baskerville Old Face" panose="02020602080505020303" pitchFamily="18" charset="0"/>
              </a:rPr>
              <a:t> </a:t>
            </a:r>
            <a:r>
              <a:rPr lang="it-IT" sz="5100" dirty="0">
                <a:latin typeface="Baskerville Old Face" panose="02020602080505020303" pitchFamily="18" charset="0"/>
              </a:rPr>
              <a:t>di una società controllata da tale impresa e stabilita in un altro Stato membro, costituiscono restrizioni ai sensi dell’art. 49 TFUE, </a:t>
            </a:r>
            <a:r>
              <a:rPr lang="it-IT" sz="5100" dirty="0" err="1">
                <a:latin typeface="Baskerville Old Face" panose="02020602080505020303" pitchFamily="18" charset="0"/>
              </a:rPr>
              <a:t>cioé</a:t>
            </a:r>
            <a:r>
              <a:rPr lang="it-IT" sz="5100" dirty="0">
                <a:latin typeface="Baskerville Old Face" panose="02020602080505020303" pitchFamily="18" charset="0"/>
              </a:rPr>
              <a:t> costituiscono un </a:t>
            </a:r>
            <a:r>
              <a:rPr lang="it-IT" sz="5100" u="sng" dirty="0">
                <a:latin typeface="Baskerville Old Face" panose="02020602080505020303" pitchFamily="18" charset="0"/>
              </a:rPr>
              <a:t>ostacolo alla libertà di stabilimento </a:t>
            </a:r>
            <a:r>
              <a:rPr lang="it-IT" sz="5100" i="1" u="sng" dirty="0">
                <a:latin typeface="Baskerville Old Face" panose="02020602080505020303" pitchFamily="18" charset="0"/>
              </a:rPr>
              <a:t>ex </a:t>
            </a:r>
            <a:r>
              <a:rPr lang="it-IT" sz="5100" u="sng" dirty="0">
                <a:latin typeface="Baskerville Old Face" panose="02020602080505020303" pitchFamily="18" charset="0"/>
              </a:rPr>
              <a:t>art. 49 TFUE.</a:t>
            </a:r>
          </a:p>
          <a:p>
            <a:pPr marL="0" indent="0" algn="just">
              <a:lnSpc>
                <a:spcPct val="100000"/>
              </a:lnSpc>
              <a:buNone/>
            </a:pPr>
            <a:endParaRPr lang="it-IT" sz="5100" dirty="0">
              <a:latin typeface="Baskerville Old Face" panose="02020602080505020303" pitchFamily="18" charset="0"/>
            </a:endParaRPr>
          </a:p>
          <a:p>
            <a:pPr marL="0" indent="0" algn="just">
              <a:lnSpc>
                <a:spcPct val="100000"/>
              </a:lnSpc>
              <a:buNone/>
            </a:pPr>
            <a:r>
              <a:rPr lang="it-IT" sz="5100" dirty="0">
                <a:latin typeface="Baskerville Old Face" panose="02020602080505020303" pitchFamily="18" charset="0"/>
              </a:rPr>
              <a:t>Tali restrizioni possono, </a:t>
            </a:r>
            <a:r>
              <a:rPr lang="it-IT" sz="5100" u="sng" dirty="0">
                <a:latin typeface="Baskerville Old Face" panose="02020602080505020303" pitchFamily="18" charset="0"/>
              </a:rPr>
              <a:t>in linea di principio, essere giustificate da una ragione imperativa di interesse generale come la tutela dei lavoratori</a:t>
            </a:r>
            <a:r>
              <a:rPr lang="it-IT" sz="5100" dirty="0">
                <a:latin typeface="Baskerville Old Face" panose="02020602080505020303" pitchFamily="18" charset="0"/>
              </a:rPr>
              <a:t>, purché sia accertato che le stesse sono idonee a garantire la realizzazione del legittimo obiettivo perseguito e non vanno al di là di ciò che è necessario per conseguire tale obiettivo </a:t>
            </a:r>
            <a:r>
              <a:rPr lang="it-IT" sz="5100" u="sng" dirty="0">
                <a:latin typeface="Baskerville Old Face" panose="02020602080505020303" pitchFamily="18" charset="0"/>
              </a:rPr>
              <a:t>(necessità e proporzionalità).</a:t>
            </a:r>
          </a:p>
          <a:p>
            <a:pPr marL="0" indent="0" algn="ctr">
              <a:lnSpc>
                <a:spcPct val="100000"/>
              </a:lnSpc>
              <a:buNone/>
            </a:pPr>
            <a:endParaRPr lang="en-US" sz="3200" dirty="0">
              <a:latin typeface="Baskerville Old Face" panose="02020602080505020303" pitchFamily="18" charset="0"/>
            </a:endParaRPr>
          </a:p>
          <a:p>
            <a:pPr marL="0" indent="0" algn="ctr">
              <a:lnSpc>
                <a:spcPct val="100000"/>
              </a:lnSpc>
              <a:buNone/>
            </a:pPr>
            <a:endParaRPr lang="en-US" sz="3200" dirty="0">
              <a:latin typeface="Baskerville Old Face" panose="02020602080505020303" pitchFamily="18" charset="0"/>
            </a:endParaRPr>
          </a:p>
          <a:p>
            <a:pPr marL="0" indent="0" algn="ctr">
              <a:lnSpc>
                <a:spcPct val="100000"/>
              </a:lnSpc>
              <a:buNone/>
            </a:pPr>
            <a:r>
              <a:rPr lang="en-US" sz="5100" dirty="0">
                <a:latin typeface="Baskerville Old Face" panose="02020602080505020303" pitchFamily="18" charset="0"/>
              </a:rPr>
              <a:t>Causa C-438/05 </a:t>
            </a:r>
            <a:r>
              <a:rPr lang="en-US" sz="5100" i="1" dirty="0">
                <a:latin typeface="Baskerville Old Face" panose="02020602080505020303" pitchFamily="18" charset="0"/>
              </a:rPr>
              <a:t>Viking</a:t>
            </a:r>
            <a:endParaRPr lang="en-US" sz="5100" dirty="0">
              <a:latin typeface="Baskerville Old Face" panose="02020602080505020303" pitchFamily="18" charset="0"/>
            </a:endParaRPr>
          </a:p>
        </p:txBody>
      </p:sp>
    </p:spTree>
    <p:extLst>
      <p:ext uri="{BB962C8B-B14F-4D97-AF65-F5344CB8AC3E}">
        <p14:creationId xmlns:p14="http://schemas.microsoft.com/office/powerpoint/2010/main" val="2194672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3489" y="365125"/>
            <a:ext cx="11539471" cy="1002281"/>
          </a:xfrm>
        </p:spPr>
        <p:txBody>
          <a:bodyPr>
            <a:normAutofit/>
          </a:bodyPr>
          <a:lstStyle/>
          <a:p>
            <a:pPr algn="ctr"/>
            <a:r>
              <a:rPr lang="de-DE" b="1" dirty="0" err="1">
                <a:solidFill>
                  <a:srgbClr val="FF0000"/>
                </a:solidFill>
                <a:latin typeface="Baskerville Old Face" panose="02020602080505020303" pitchFamily="18" charset="0"/>
              </a:rPr>
              <a:t>Esito</a:t>
            </a:r>
            <a:r>
              <a:rPr lang="de-DE" b="1" dirty="0">
                <a:solidFill>
                  <a:srgbClr val="FF0000"/>
                </a:solidFill>
                <a:latin typeface="Baskerville Old Face" panose="02020602080505020303" pitchFamily="18" charset="0"/>
              </a:rPr>
              <a:t> di </a:t>
            </a:r>
            <a:r>
              <a:rPr lang="de-DE" b="1" dirty="0" err="1">
                <a:solidFill>
                  <a:srgbClr val="FF0000"/>
                </a:solidFill>
                <a:latin typeface="Baskerville Old Face" panose="02020602080505020303" pitchFamily="18" charset="0"/>
              </a:rPr>
              <a:t>Tre</a:t>
            </a:r>
            <a:endParaRPr lang="de-DE" b="1" dirty="0">
              <a:solidFill>
                <a:srgbClr val="FF0000"/>
              </a:solidFill>
              <a:latin typeface="Baskerville Old Face" panose="02020602080505020303" pitchFamily="18" charset="0"/>
            </a:endParaRPr>
          </a:p>
        </p:txBody>
      </p:sp>
      <p:sp>
        <p:nvSpPr>
          <p:cNvPr id="3" name="Inhaltsplatzhalter 2"/>
          <p:cNvSpPr>
            <a:spLocks noGrp="1"/>
          </p:cNvSpPr>
          <p:nvPr>
            <p:ph idx="1"/>
          </p:nvPr>
        </p:nvSpPr>
        <p:spPr>
          <a:xfrm>
            <a:off x="609654" y="1690688"/>
            <a:ext cx="11067140" cy="4935360"/>
          </a:xfrm>
        </p:spPr>
        <p:txBody>
          <a:bodyPr>
            <a:normAutofit/>
          </a:bodyPr>
          <a:lstStyle/>
          <a:p>
            <a:pPr marL="0" indent="0" algn="just">
              <a:lnSpc>
                <a:spcPct val="100000"/>
              </a:lnSpc>
              <a:buNone/>
            </a:pPr>
            <a:r>
              <a:rPr lang="it-IT" dirty="0">
                <a:latin typeface="Baskerville Old Face" panose="02020602080505020303" pitchFamily="18" charset="0"/>
              </a:rPr>
              <a:t>Il fatto che </a:t>
            </a:r>
            <a:r>
              <a:rPr lang="it-IT" dirty="0">
                <a:solidFill>
                  <a:srgbClr val="FF0000"/>
                </a:solidFill>
                <a:latin typeface="Baskerville Old Face" panose="02020602080505020303" pitchFamily="18" charset="0"/>
              </a:rPr>
              <a:t>un’organizzazione sindacale</a:t>
            </a:r>
            <a:r>
              <a:rPr lang="it-IT" dirty="0">
                <a:latin typeface="Baskerville Old Face" panose="02020602080505020303" pitchFamily="18" charset="0"/>
              </a:rPr>
              <a:t>,</a:t>
            </a:r>
          </a:p>
          <a:p>
            <a:pPr marL="0" indent="0" algn="just">
              <a:lnSpc>
                <a:spcPct val="100000"/>
              </a:lnSpc>
              <a:buNone/>
            </a:pPr>
            <a:r>
              <a:rPr lang="it-IT" dirty="0">
                <a:latin typeface="Baskerville Old Face" panose="02020602080505020303" pitchFamily="18" charset="0"/>
              </a:rPr>
              <a:t>mediante un'azione collettiva sotto forma di blocco dei cantieri, </a:t>
            </a:r>
            <a:r>
              <a:rPr lang="it-IT" dirty="0">
                <a:solidFill>
                  <a:srgbClr val="FF0000"/>
                </a:solidFill>
                <a:latin typeface="Baskerville Old Face" panose="02020602080505020303" pitchFamily="18" charset="0"/>
              </a:rPr>
              <a:t>tenti di costringere un prestatore di servizi stabilito in un altro Stato membr</a:t>
            </a:r>
            <a:r>
              <a:rPr lang="it-IT" dirty="0">
                <a:latin typeface="Baskerville Old Face" panose="02020602080505020303" pitchFamily="18" charset="0"/>
              </a:rPr>
              <a:t>o ad </a:t>
            </a:r>
            <a:r>
              <a:rPr lang="it-IT" dirty="0">
                <a:solidFill>
                  <a:srgbClr val="FF0000"/>
                </a:solidFill>
                <a:latin typeface="Baskerville Old Face" panose="02020602080505020303" pitchFamily="18" charset="0"/>
              </a:rPr>
              <a:t>avviare con essa una trattativa sulle retribuzioni </a:t>
            </a:r>
            <a:r>
              <a:rPr lang="it-IT" dirty="0">
                <a:latin typeface="Baskerville Old Face" panose="02020602080505020303" pitchFamily="18" charset="0"/>
              </a:rPr>
              <a:t>da pagare ai lavoratori distaccati, nonché a </a:t>
            </a:r>
            <a:r>
              <a:rPr lang="it-IT" dirty="0">
                <a:solidFill>
                  <a:srgbClr val="FF0000"/>
                </a:solidFill>
                <a:latin typeface="Baskerville Old Face" panose="02020602080505020303" pitchFamily="18" charset="0"/>
              </a:rPr>
              <a:t>sottoscrivere un contratto collettivo </a:t>
            </a:r>
            <a:r>
              <a:rPr lang="it-IT" dirty="0">
                <a:latin typeface="Baskerville Old Face" panose="02020602080505020303" pitchFamily="18" charset="0"/>
              </a:rPr>
              <a:t>(…) è un ostacolo alla libera circolazione dei servizi </a:t>
            </a:r>
            <a:r>
              <a:rPr lang="it-IT" i="1" dirty="0">
                <a:latin typeface="Baskerville Old Face" panose="02020602080505020303" pitchFamily="18" charset="0"/>
              </a:rPr>
              <a:t>ex </a:t>
            </a:r>
            <a:r>
              <a:rPr lang="it-IT" dirty="0">
                <a:latin typeface="Baskerville Old Face" panose="02020602080505020303" pitchFamily="18" charset="0"/>
              </a:rPr>
              <a:t>art. 56 TFUE.</a:t>
            </a:r>
          </a:p>
          <a:p>
            <a:pPr marL="0" indent="0" algn="just">
              <a:lnSpc>
                <a:spcPct val="100000"/>
              </a:lnSpc>
              <a:buNone/>
            </a:pPr>
            <a:endParaRPr lang="it-IT" dirty="0">
              <a:latin typeface="Baskerville Old Face" panose="02020602080505020303" pitchFamily="18" charset="0"/>
            </a:endParaRPr>
          </a:p>
          <a:p>
            <a:pPr marL="0" indent="0" algn="just">
              <a:lnSpc>
                <a:spcPct val="100000"/>
              </a:lnSpc>
              <a:buNone/>
            </a:pPr>
            <a:r>
              <a:rPr lang="it-IT" dirty="0">
                <a:latin typeface="Baskerville Old Face" panose="02020602080505020303" pitchFamily="18" charset="0"/>
              </a:rPr>
              <a:t> </a:t>
            </a:r>
            <a:r>
              <a:rPr lang="en-US" sz="3200" dirty="0">
                <a:latin typeface="Baskerville Old Face" panose="02020602080505020303" pitchFamily="18" charset="0"/>
              </a:rPr>
              <a:t>Causa C-341/05 </a:t>
            </a:r>
            <a:r>
              <a:rPr lang="en-US" sz="3200" i="1" dirty="0">
                <a:latin typeface="Baskerville Old Face" panose="02020602080505020303" pitchFamily="18" charset="0"/>
              </a:rPr>
              <a:t>Laval</a:t>
            </a:r>
            <a:endParaRPr lang="en-US" sz="3200" dirty="0">
              <a:latin typeface="Baskerville Old Face" panose="02020602080505020303" pitchFamily="18" charset="0"/>
            </a:endParaRPr>
          </a:p>
          <a:p>
            <a:pPr marL="0" indent="0" algn="ctr">
              <a:lnSpc>
                <a:spcPct val="100000"/>
              </a:lnSpc>
              <a:buNone/>
            </a:pPr>
            <a:endParaRPr lang="en-US" sz="3200" dirty="0">
              <a:latin typeface="Baskerville Old Face" panose="02020602080505020303" pitchFamily="18" charset="0"/>
            </a:endParaRPr>
          </a:p>
        </p:txBody>
      </p:sp>
    </p:spTree>
    <p:extLst>
      <p:ext uri="{BB962C8B-B14F-4D97-AF65-F5344CB8AC3E}">
        <p14:creationId xmlns:p14="http://schemas.microsoft.com/office/powerpoint/2010/main" val="3015853874"/>
      </p:ext>
    </p:extLst>
  </p:cSld>
  <p:clrMapOvr>
    <a:masterClrMapping/>
  </p:clrMapOvr>
</p:sld>
</file>

<file path=ppt/theme/theme1.xml><?xml version="1.0" encoding="utf-8"?>
<a:theme xmlns:a="http://schemas.openxmlformats.org/drawingml/2006/main" name="Office Theme">
  <a:themeElements>
    <a:clrScheme name="Adiacent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Cravatta nera">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6861</TotalTime>
  <Words>1149</Words>
  <Application>Microsoft Office PowerPoint</Application>
  <PresentationFormat>Widescreen</PresentationFormat>
  <Paragraphs>67</Paragraphs>
  <Slides>14</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14</vt:i4>
      </vt:variant>
    </vt:vector>
  </HeadingPairs>
  <TitlesOfParts>
    <vt:vector size="22" baseType="lpstr">
      <vt:lpstr>Arial</vt:lpstr>
      <vt:lpstr>Baskerville Old Face</vt:lpstr>
      <vt:lpstr>Bauhaus 93</vt:lpstr>
      <vt:lpstr>Bradley Hand ITC</vt:lpstr>
      <vt:lpstr>Calibri</vt:lpstr>
      <vt:lpstr>Garamond</vt:lpstr>
      <vt:lpstr>Wingdings</vt:lpstr>
      <vt:lpstr>Office Theme</vt:lpstr>
      <vt:lpstr>     Il trattamento dei lavoratori dipendenti di società erogatrici di servizi in regime di libera circolazione (dumping sociale nell’UE?)</vt:lpstr>
      <vt:lpstr> Esempi</vt:lpstr>
      <vt:lpstr>Uno</vt:lpstr>
      <vt:lpstr>Due</vt:lpstr>
      <vt:lpstr>Tre</vt:lpstr>
      <vt:lpstr>ricapitolando</vt:lpstr>
      <vt:lpstr>Esito di Uno</vt:lpstr>
      <vt:lpstr>Esito di Due</vt:lpstr>
      <vt:lpstr>Esito di Tre</vt:lpstr>
      <vt:lpstr> QUESTIONI GIURIDICHE </vt:lpstr>
      <vt:lpstr>Inquadramento nel TFUE</vt:lpstr>
      <vt:lpstr>L‘applicazione del diritto dello Stato ospite è consentita?</vt:lpstr>
      <vt:lpstr>Libertà fondamentali del trattato contro diritti sociali</vt:lpstr>
      <vt:lpstr>Opportunità di integrazione positiva: Direttiva 96/71/CE emendata nel 2018 relativa al distacco dei lavoratori nell‘ambito di una prestazione di servizi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nationalen und internationalen Wirkungen der Verwerfung einer AGB-Klausel im Verbandsklageverfahren</dc:title>
  <dc:creator>Licia-Maria</dc:creator>
  <cp:lastModifiedBy>Emanuela Pistoia</cp:lastModifiedBy>
  <cp:revision>318</cp:revision>
  <dcterms:created xsi:type="dcterms:W3CDTF">2015-06-03T12:37:49Z</dcterms:created>
  <dcterms:modified xsi:type="dcterms:W3CDTF">2025-03-12T16:45:26Z</dcterms:modified>
</cp:coreProperties>
</file>