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5BBD-02A4-F047-8EA6-727CFD10ABC9}" type="datetimeFigureOut">
              <a:rPr lang="en-IT" smtClean="0"/>
              <a:t>14/03/24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28CD-C270-C84A-BD4F-E483383B7D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6885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E28CD-C270-C84A-BD4F-E483383B7D8B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5846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E28CD-C270-C84A-BD4F-E483383B7D8B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1194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0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81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2AD59-0055-1024-BCBA-62C106D5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74" y="1176617"/>
            <a:ext cx="4949719" cy="2432203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400" i="1" dirty="0"/>
              <a:t>La “</a:t>
            </a:r>
            <a:r>
              <a:rPr lang="en-GB" sz="3400" i="1" dirty="0" err="1"/>
              <a:t>modernizzazione</a:t>
            </a:r>
            <a:r>
              <a:rPr lang="en-GB" sz="3400" i="1" dirty="0"/>
              <a:t> </a:t>
            </a:r>
            <a:r>
              <a:rPr lang="en-GB" sz="3400" i="1" dirty="0" err="1"/>
              <a:t>europea</a:t>
            </a:r>
            <a:r>
              <a:rPr lang="en-GB" sz="3400" i="1" dirty="0"/>
              <a:t>”: </a:t>
            </a:r>
            <a:r>
              <a:rPr lang="en-GB" sz="3400" i="1" dirty="0" err="1"/>
              <a:t>tra</a:t>
            </a:r>
            <a:r>
              <a:rPr lang="en-GB" sz="3400" i="1" dirty="0"/>
              <a:t> </a:t>
            </a:r>
            <a:r>
              <a:rPr lang="en-GB" sz="3400" i="1" dirty="0" err="1"/>
              <a:t>eredità</a:t>
            </a:r>
            <a:r>
              <a:rPr lang="en-GB" sz="3400" i="1" dirty="0"/>
              <a:t> </a:t>
            </a:r>
            <a:r>
              <a:rPr lang="en-GB" sz="3400" i="1" dirty="0" err="1"/>
              <a:t>imperiale</a:t>
            </a:r>
            <a:r>
              <a:rPr lang="en-GB" sz="3400" i="1" dirty="0"/>
              <a:t>, </a:t>
            </a:r>
            <a:r>
              <a:rPr lang="en-GB" sz="3400" i="1" dirty="0" err="1"/>
              <a:t>sviluppo</a:t>
            </a:r>
            <a:r>
              <a:rPr lang="en-GB" sz="3400" i="1" dirty="0"/>
              <a:t> e (</a:t>
            </a:r>
            <a:r>
              <a:rPr lang="en-GB" sz="3400" i="1" dirty="0" err="1"/>
              <a:t>im</a:t>
            </a:r>
            <a:r>
              <a:rPr lang="en-GB" sz="3400" i="1" dirty="0"/>
              <a:t>)</a:t>
            </a:r>
            <a:r>
              <a:rPr lang="en-GB" sz="3400" i="1" dirty="0" err="1"/>
              <a:t>potenza</a:t>
            </a:r>
            <a:br>
              <a:rPr lang="en-GB" sz="3400" i="1" dirty="0"/>
            </a:br>
            <a:endParaRPr lang="en-IT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93282-8C59-837C-BA30-D5F970C15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739" y="5084857"/>
            <a:ext cx="3847365" cy="1024942"/>
          </a:xfrm>
        </p:spPr>
        <p:txBody>
          <a:bodyPr anchor="b">
            <a:normAutofit/>
          </a:bodyPr>
          <a:lstStyle/>
          <a:p>
            <a:endParaRPr lang="en-IT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and person reading a newspaper&#10;&#10;Description automatically generated">
            <a:extLst>
              <a:ext uri="{FF2B5EF4-FFF2-40B4-BE49-F238E27FC236}">
                <a16:creationId xmlns:a16="http://schemas.microsoft.com/office/drawing/2014/main" id="{86768307-1C2D-C38F-369F-3D5ADC32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577247"/>
            <a:ext cx="5181600" cy="38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B50DB2-5844-4710-8205-A7AB1FF46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679" b="2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1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66AF-5EB2-8CD4-3E48-A9111327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T" dirty="0"/>
              <a:t>Crisi di Suez 1956: perché vi fu intervento anglo-francese?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419C-7AE3-987C-B31E-1002857D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it-IT" dirty="0"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tutelare la navigazione internazionale del Canale e quindi i propri interessi; </a:t>
            </a:r>
            <a:endParaRPr lang="it-IT" dirty="0"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impedire che – seguendo l’esempio di Nasser – altri attori regionali minacciassero il loro ruolo imperiale nel Mediterraneo e in Medio Oriente;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per difendere lo status internazionale dell’ «Europa», contestare il suo ruolo di «vassallo» nel mantenimento di un ordine globale a egemonia statunitense</a:t>
            </a:r>
            <a:endParaRPr lang="en-IT" dirty="0"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358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FF51-ABE0-17AA-269A-7FE4227E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Significato della crisi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3924-80C3-FA59-DB3F-57D707FE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dirty="0"/>
              <a:t>USA: </a:t>
            </a:r>
            <a:r>
              <a:rPr lang="it-IT" kern="0" dirty="0">
                <a:effectLst/>
                <a:ea typeface="Calibri" panose="020F0502020204030204" pitchFamily="34" charset="0"/>
              </a:rPr>
              <a:t>l’occupazione del Canale aveva infiammato il panarabismo contribuendo ad allargare il perimetro della guerra fredda al teatro mediorientale</a:t>
            </a:r>
            <a:r>
              <a:rPr lang="en-IT" kern="0" dirty="0">
                <a:ea typeface="Calibri" panose="020F0502020204030204" pitchFamily="34" charset="0"/>
              </a:rPr>
              <a:t>; rafforzato la posizione sovietica</a:t>
            </a:r>
          </a:p>
          <a:p>
            <a:endParaRPr lang="en-IT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</a:t>
            </a:r>
            <a:r>
              <a:rPr lang="en-IT" dirty="0"/>
              <a:t>ressione su alleati europei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44EBB5D-0D22-F3B6-D5D5-808735CA31ED}"/>
              </a:ext>
            </a:extLst>
          </p:cNvPr>
          <p:cNvSpPr/>
          <p:nvPr/>
        </p:nvSpPr>
        <p:spPr>
          <a:xfrm>
            <a:off x="5853684" y="30826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3939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F60D-C938-3FFB-2784-74D1AC16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Lezioni della crisi di Suez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28E12-4D51-CF28-25C3-8A3263E83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Gran bretagna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205F-AF45-DF68-A1F1-54AF7D027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accelerò una presa di coscienza rispetto alla dissoluzione dell’impero britannico</a:t>
            </a:r>
            <a:r>
              <a:rPr lang="en-IT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n-IT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rafforzò la “special relationship”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EA090-2B2F-8A40-D8CA-FD61AAE20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T" dirty="0"/>
              <a:t>FRANCIA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DCFEBC-FD02-1E6D-B168-9CFFC5048F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T" dirty="0"/>
              <a:t>pinta verso più stretta collaborazione europea</a:t>
            </a:r>
          </a:p>
        </p:txBody>
      </p:sp>
    </p:spTree>
    <p:extLst>
      <p:ext uri="{BB962C8B-B14F-4D97-AF65-F5344CB8AC3E}">
        <p14:creationId xmlns:p14="http://schemas.microsoft.com/office/powerpoint/2010/main" val="92866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221E-1025-6475-0005-3F302A26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45" y="1799771"/>
            <a:ext cx="3374701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 err="1"/>
              <a:t>Trattati</a:t>
            </a:r>
            <a:r>
              <a:rPr lang="en-US" sz="4100" dirty="0"/>
              <a:t> di Roma (1957) - CEE</a:t>
            </a: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8DA4E-EA32-B0CC-6D65-0B8D6DD4A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45"/>
          <a:stretch/>
        </p:blipFill>
        <p:spPr>
          <a:xfrm>
            <a:off x="6288990" y="2055874"/>
            <a:ext cx="4988610" cy="28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8073A5-339E-D56C-4E85-32E3965D2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3EEB-B681-07B7-72C9-AA53C7ED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Regime di Associazione con </a:t>
            </a:r>
            <a:r>
              <a:rPr lang="en-GB" dirty="0"/>
              <a:t>I</a:t>
            </a:r>
            <a:r>
              <a:rPr lang="en-IT" dirty="0"/>
              <a:t> PTOM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3AC6-D6F7-9C68-F18A-45757C58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Finalità: promuovere lo sviluppo economico e sociale dei paesi associati; instaurare strette relazioni economiche tra questi ultimi e la Comunità. 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odalità pratiche di tale regime: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 commerciale: realizzazione di un sistema preferenziale degli scambi, nell’ambito del quale ciascun membro associato avrebbe beneficiato della progressiva abolizione dei dazi doganali gravanti sulle importazioni provenienti dagli stati della CEE e dai PTOM.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 </a:t>
            </a:r>
            <a:r>
              <a:rPr 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di sviluppo: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istituzione di un fondo europeo di sviluppo (FES), alimentato con le quote versate dai sei stati membri della Comunità e funzionale alla costruzione di infrastrutture economiche e sociali nei paesi coinvolti. </a:t>
            </a:r>
            <a:endParaRPr lang="en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90471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D0B59-EBE4-8E16-51FF-4FB1698C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714624"/>
            <a:ext cx="4114800" cy="237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E206A9-B2D1-CFD7-6970-67C05FBF9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8" y="1527174"/>
            <a:ext cx="6223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F13D1-C50D-7ECB-9478-85F43CDB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effectLst/>
              </a:rPr>
              <a:t>Convenzi</a:t>
            </a:r>
            <a:r>
              <a:rPr lang="en-US" sz="4800"/>
              <a:t>o</a:t>
            </a:r>
            <a:r>
              <a:rPr lang="en-US" sz="4800">
                <a:effectLst/>
              </a:rPr>
              <a:t>ne di Yaoundé </a:t>
            </a:r>
            <a:endParaRPr lang="en-US" sz="48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908F2D-3DEA-DF18-361B-64C09F757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1" y="1288522"/>
            <a:ext cx="5905500" cy="308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9C446-A877-BC10-15FE-B143EFFA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i="1" u="sng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Differenti</a:t>
            </a:r>
            <a:r>
              <a:rPr lang="en-US" sz="4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approcci al Sud del mondo (1960s)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C4C41-F72B-FB98-17E2-722A29AD6963}"/>
              </a:ext>
            </a:extLst>
          </p:cNvPr>
          <p:cNvSpPr>
            <a:spLocks/>
          </p:cNvSpPr>
          <p:nvPr/>
        </p:nvSpPr>
        <p:spPr>
          <a:xfrm>
            <a:off x="1515663" y="2536723"/>
            <a:ext cx="4413457" cy="717832"/>
          </a:xfrm>
          <a:prstGeom prst="rect">
            <a:avLst/>
          </a:prstGeom>
        </p:spPr>
        <p:txBody>
          <a:bodyPr/>
          <a:lstStyle/>
          <a:p>
            <a:pPr defTabSz="804672">
              <a:spcAft>
                <a:spcPts val="600"/>
              </a:spcAft>
            </a:pPr>
            <a:r>
              <a:rPr lang="en-GB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IT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isione americana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BF10-DB8E-021C-723D-67D5A7810AE3}"/>
              </a:ext>
            </a:extLst>
          </p:cNvPr>
          <p:cNvSpPr>
            <a:spLocks/>
          </p:cNvSpPr>
          <p:nvPr/>
        </p:nvSpPr>
        <p:spPr>
          <a:xfrm>
            <a:off x="1520191" y="3268948"/>
            <a:ext cx="4413457" cy="285933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principi del liberalismo statunitense; 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visione messianica ed </a:t>
            </a:r>
            <a:r>
              <a:rPr lang="it-IT" sz="1584" kern="0" err="1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eccezionalista</a:t>
            </a: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 del paese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aspirazioni della cultura cristiana, intrecciata a un perdurante spirito civilizzatore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imperativo strategico dell’anticomunismo. </a:t>
            </a:r>
            <a:endParaRPr lang="en-IT"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37629-A018-EEE4-A062-AE9E201EA8E3}"/>
              </a:ext>
            </a:extLst>
          </p:cNvPr>
          <p:cNvSpPr>
            <a:spLocks/>
          </p:cNvSpPr>
          <p:nvPr/>
        </p:nvSpPr>
        <p:spPr>
          <a:xfrm>
            <a:off x="6279244" y="2536723"/>
            <a:ext cx="4435192" cy="717832"/>
          </a:xfrm>
          <a:prstGeom prst="rect">
            <a:avLst/>
          </a:prstGeom>
        </p:spPr>
        <p:txBody>
          <a:bodyPr/>
          <a:lstStyle/>
          <a:p>
            <a:pPr defTabSz="804672">
              <a:spcAft>
                <a:spcPts val="600"/>
              </a:spcAft>
            </a:pPr>
            <a:r>
              <a:rPr lang="en-GB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IT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isione europea</a:t>
            </a:r>
            <a:endParaRPr lang="en-I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669D1C-815C-51A4-260D-5A35FDA1F01C}"/>
              </a:ext>
            </a:extLst>
          </p:cNvPr>
          <p:cNvSpPr>
            <a:spLocks/>
          </p:cNvSpPr>
          <p:nvPr/>
        </p:nvSpPr>
        <p:spPr>
          <a:xfrm>
            <a:off x="6279244" y="3268948"/>
            <a:ext cx="4435192" cy="285933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ambizioni di modernizzazione europea – centrata sulla trasformazione delle strutture economiche dei paesi di recente indipendenza attraverso una politica di cooperazione e aiuto allo sviluppo 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Strategia regionale, accordi bilaterali CEE-stati africani, progetti ad hoc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Retaggi di cultura imperiale </a:t>
            </a:r>
          </a:p>
          <a:p>
            <a:pPr defTabSz="804672">
              <a:spcAft>
                <a:spcPts val="600"/>
              </a:spcAft>
            </a:pPr>
            <a:r>
              <a:rPr lang="it-IT" sz="1584" kern="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Scetticismo rispetto al potere trasformativo dell’ingegneria sociale</a:t>
            </a:r>
            <a:r>
              <a:rPr lang="en-IT" sz="1584" kern="1200">
                <a:solidFill>
                  <a:schemeClr val="tx1"/>
                </a:solidFill>
                <a:latin typeface="+mn-lt"/>
                <a:ea typeface="+mn-ea"/>
                <a:cs typeface="Beirut" pitchFamily="2" charset="-78"/>
              </a:rPr>
              <a:t> </a:t>
            </a:r>
          </a:p>
          <a:p>
            <a:pPr>
              <a:spcAft>
                <a:spcPts val="600"/>
              </a:spcAft>
            </a:pPr>
            <a:endParaRPr lang="en-IT"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63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C310-3C34-17BE-F062-BB7B202C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264C-A6DE-9E64-6CA9-BD8E6A736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T" sz="2400" dirty="0"/>
          </a:p>
          <a:p>
            <a:r>
              <a:rPr lang="en-IT" sz="2400" dirty="0"/>
              <a:t>USA e Europea occidentale tra decolonizzazione e politiche di sviluppo (1950—1960s)</a:t>
            </a:r>
          </a:p>
          <a:p>
            <a:r>
              <a:rPr lang="en-GB" sz="2400" dirty="0"/>
              <a:t>I</a:t>
            </a:r>
            <a:r>
              <a:rPr lang="en-IT" sz="2400" dirty="0"/>
              <a:t>l NOEI: USA vs CEE negli anni Settanta</a:t>
            </a:r>
          </a:p>
          <a:p>
            <a:r>
              <a:rPr lang="en-IT" sz="2400" dirty="0"/>
              <a:t>Convergenze e Washington Consensus</a:t>
            </a:r>
          </a:p>
          <a:p>
            <a:r>
              <a:rPr lang="en-IT" sz="2400" dirty="0"/>
              <a:t>“The New Scramble for Africa”?</a:t>
            </a:r>
          </a:p>
        </p:txBody>
      </p:sp>
    </p:spTree>
    <p:extLst>
      <p:ext uri="{BB962C8B-B14F-4D97-AF65-F5344CB8AC3E}">
        <p14:creationId xmlns:p14="http://schemas.microsoft.com/office/powerpoint/2010/main" val="1827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EDB391-3007-2228-23A3-F0D69CC74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9" r="543" b="1"/>
          <a:stretch/>
        </p:blipFill>
        <p:spPr>
          <a:xfrm>
            <a:off x="8715375" y="1143000"/>
            <a:ext cx="3020902" cy="392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50239-78F7-102A-C891-077718F2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983932"/>
            <a:ext cx="7772400" cy="48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5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489AE-D625-029D-2F88-DD32EEEA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193" y="895440"/>
            <a:ext cx="6398207" cy="1560083"/>
          </a:xfrm>
        </p:spPr>
        <p:txBody>
          <a:bodyPr>
            <a:normAutofit/>
          </a:bodyPr>
          <a:lstStyle/>
          <a:p>
            <a:r>
              <a:rPr lang="en-IT" dirty="0">
                <a:latin typeface="Beirut" pitchFamily="2" charset="-78"/>
                <a:cs typeface="Beirut" pitchFamily="2" charset="-78"/>
              </a:rPr>
              <a:t>SHOCK DEGLI ANNI SETTANTA</a:t>
            </a:r>
            <a:endParaRPr lang="en-IT"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6BC138-D1CA-A9AD-85B3-03913056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952"/>
          <a:stretch/>
        </p:blipFill>
        <p:spPr>
          <a:xfrm>
            <a:off x="6472257" y="3636674"/>
            <a:ext cx="3886185" cy="2286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EB92A-FAF9-2EDD-75A6-F24C589DF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3" b="3"/>
          <a:stretch/>
        </p:blipFill>
        <p:spPr>
          <a:xfrm>
            <a:off x="238544" y="599914"/>
            <a:ext cx="3886203" cy="2286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093A2-8373-609B-89F8-E4EDCED26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" r="14201"/>
          <a:stretch/>
        </p:blipFill>
        <p:spPr>
          <a:xfrm>
            <a:off x="218707" y="3514529"/>
            <a:ext cx="3886203" cy="228625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01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69A560-7F91-EC5F-08B8-6A4B3D72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672" y="2753546"/>
            <a:ext cx="5575728" cy="3384289"/>
          </a:xfrm>
        </p:spPr>
        <p:txBody>
          <a:bodyPr anchor="b">
            <a:norm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6393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A1034-1569-BCE4-C98E-8D0D289E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IT" dirty="0"/>
              <a:t>NOEI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C839-A9B6-046D-8695-AD8612B9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it-I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esercizio da parte dei paesi in via di sviluppo del controllo sulle proprie risorse naturali e sugli investimenti stranieri; </a:t>
            </a:r>
          </a:p>
          <a:p>
            <a:r>
              <a:rPr lang="it-I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migliori termini di scambio </a:t>
            </a:r>
            <a:endParaRPr lang="it-IT" sz="18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iù</a:t>
            </a:r>
            <a:r>
              <a:rPr lang="it-I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ampio accesso ai mercati e alle tecnologie dei paesi industrializzati, </a:t>
            </a:r>
          </a:p>
          <a:p>
            <a:r>
              <a:rPr lang="it-I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aumento degli aiuti allo sviluppo</a:t>
            </a:r>
            <a:r>
              <a:rPr lang="en-IT" dirty="0">
                <a:effectLst/>
              </a:rPr>
              <a:t> 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5A960-0A65-372C-65A9-4D54E7F07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8" r="3508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625A1E-029A-2C16-A5F5-D99418AD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REAZIONE EUROPA OCCIDENTALE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02A645-56A4-7152-BD21-AF787C7D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sensibilità rispetto al TERZOMONDISMO</a:t>
            </a:r>
          </a:p>
          <a:p>
            <a:r>
              <a:rPr lang="it-IT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il dialogo internazionale, la cooperazione economica e l’incremento degli aiuti allo sviluppo</a:t>
            </a:r>
            <a:r>
              <a:rPr lang="en-IT" dirty="0">
                <a:effectLst/>
                <a:latin typeface="Beirut" pitchFamily="2" charset="-78"/>
                <a:cs typeface="Beirut" pitchFamily="2" charset="-78"/>
              </a:rPr>
              <a:t> </a:t>
            </a:r>
          </a:p>
          <a:p>
            <a:r>
              <a:rPr lang="en-GB" dirty="0">
                <a:latin typeface="Beirut" pitchFamily="2" charset="-78"/>
                <a:cs typeface="Beirut" pitchFamily="2" charset="-78"/>
              </a:rPr>
              <a:t>D</a:t>
            </a:r>
            <a:r>
              <a:rPr lang="en-IT" dirty="0">
                <a:latin typeface="Beirut" pitchFamily="2" charset="-78"/>
                <a:cs typeface="Beirut" pitchFamily="2" charset="-78"/>
              </a:rPr>
              <a:t>ipendenza energetica + pressioni sociali</a:t>
            </a:r>
          </a:p>
          <a:p>
            <a:pPr marL="0" indent="0">
              <a:buNone/>
            </a:pPr>
            <a:endParaRPr lang="en-IT" dirty="0">
              <a:latin typeface="Beirut" pitchFamily="2" charset="-78"/>
              <a:cs typeface="Beirut" pitchFamily="2" charset="-78"/>
            </a:endParaRPr>
          </a:p>
          <a:p>
            <a:pPr marL="0" indent="0">
              <a:buNone/>
            </a:pPr>
            <a:endParaRPr lang="en-IT" dirty="0"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E009BC5-12E0-569F-7230-78AF02B08F67}"/>
              </a:ext>
            </a:extLst>
          </p:cNvPr>
          <p:cNvSpPr/>
          <p:nvPr/>
        </p:nvSpPr>
        <p:spPr>
          <a:xfrm>
            <a:off x="5853684" y="36596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A02E4-69DC-B3C0-6A97-A294064EA210}"/>
              </a:ext>
            </a:extLst>
          </p:cNvPr>
          <p:cNvSpPr txBox="1"/>
          <p:nvPr/>
        </p:nvSpPr>
        <p:spPr>
          <a:xfrm>
            <a:off x="1687286" y="4996543"/>
            <a:ext cx="94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CONVENZIONE DI LOMÉ, 1975</a:t>
            </a:r>
          </a:p>
        </p:txBody>
      </p:sp>
    </p:spTree>
    <p:extLst>
      <p:ext uri="{BB962C8B-B14F-4D97-AF65-F5344CB8AC3E}">
        <p14:creationId xmlns:p14="http://schemas.microsoft.com/office/powerpoint/2010/main" val="204419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F901D-1F0F-222F-B171-8DE8B44B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en-IT" dirty="0"/>
              <a:t>Novità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F17E-C871-732D-89B3-EEE562B7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it-IT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l’assenza di reciprocità dei vantaggi tariffari</a:t>
            </a:r>
          </a:p>
          <a:p>
            <a:pPr>
              <a:lnSpc>
                <a:spcPct val="110000"/>
              </a:lnSpc>
            </a:pPr>
            <a:r>
              <a:rPr lang="it-IT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meccanismo di stabilizzazione dei proventi derivanti dalle esportazioni (lo STABEX)</a:t>
            </a:r>
          </a:p>
          <a:p>
            <a:pPr>
              <a:lnSpc>
                <a:spcPct val="110000"/>
              </a:lnSpc>
            </a:pPr>
            <a:r>
              <a:rPr lang="it-IT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nuovo titolo relativo alla cooperazione industriale </a:t>
            </a:r>
          </a:p>
          <a:p>
            <a:pPr>
              <a:lnSpc>
                <a:spcPct val="110000"/>
              </a:lnSpc>
            </a:pPr>
            <a:r>
              <a:rPr lang="it-IT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protocollo commerciale sullo zucchero: prodotto che avrebbe goduto di una garanzia comunitaria per il prezzo e la vendita</a:t>
            </a:r>
            <a:r>
              <a:rPr lang="en-IT" dirty="0">
                <a:effectLst/>
              </a:rPr>
              <a:t> </a:t>
            </a:r>
            <a:endParaRPr lang="en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B294B-19DF-D765-0105-3142BAB1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05" y="1747846"/>
            <a:ext cx="4392385" cy="32480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13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9D545-1878-4A4D-EB48-7BDA1D41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endParaRPr lang="en-IT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106D-0D37-81A5-F161-6DEFA9AC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it-IT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«ai clamorosi appelli dei paesi in via di sviluppo per una ridistribuzione della ricchezza dicendo: No, piuttosto pensate ai diritti umani</a:t>
            </a:r>
            <a:r>
              <a:rPr lang="en-IT" kern="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endParaRPr lang="en-IT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T" kern="0" dirty="0">
                <a:latin typeface="Times New Roman" panose="02020603050405020304" pitchFamily="18" charset="0"/>
                <a:ea typeface="Calibri" panose="020F0502020204030204" pitchFamily="34" charset="0"/>
              </a:rPr>
              <a:t>B. Keys 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0612A-B8D3-F6E0-0228-78003351F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4" r="17804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1F22D-BF74-4DAE-32C6-614DD7A25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275" y="1176617"/>
            <a:ext cx="6076725" cy="2432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 superpotenze e la decolonizzazione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0FB49-11C4-C985-8C63-41FB42000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70"/>
          <a:stretch/>
        </p:blipFill>
        <p:spPr>
          <a:xfrm>
            <a:off x="7852145" y="1110909"/>
            <a:ext cx="3425456" cy="19268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09CFDA-926E-6402-CC6A-EF4104D80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507"/>
          <a:stretch/>
        </p:blipFill>
        <p:spPr>
          <a:xfrm>
            <a:off x="7852145" y="3896449"/>
            <a:ext cx="3425456" cy="19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1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103961-3F43-462E-9588-B5C7B4E9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5D8C2-4692-D2AF-892A-8CFF5388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886" y="1527786"/>
            <a:ext cx="4535714" cy="31215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900" dirty="0"/>
              <a:t>“</a:t>
            </a:r>
            <a:r>
              <a:rPr lang="en-US" sz="1900" dirty="0">
                <a:effectLst/>
              </a:rPr>
              <a:t>Eisenhower </a:t>
            </a:r>
            <a:r>
              <a:rPr lang="en-US" sz="1900" dirty="0" err="1">
                <a:effectLst/>
              </a:rPr>
              <a:t>manifestava</a:t>
            </a:r>
            <a:r>
              <a:rPr lang="en-US" sz="1900" dirty="0">
                <a:effectLst/>
              </a:rPr>
              <a:t> ben poco interesse per il carattere </a:t>
            </a:r>
            <a:r>
              <a:rPr lang="en-US" sz="1900" dirty="0" err="1">
                <a:effectLst/>
              </a:rPr>
              <a:t>emancipatorio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dei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movimenti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anticoloniali</a:t>
            </a:r>
            <a:r>
              <a:rPr lang="en-US" sz="1900" dirty="0">
                <a:effectLst/>
              </a:rPr>
              <a:t>, verso </a:t>
            </a:r>
            <a:r>
              <a:rPr lang="en-US" sz="1900" dirty="0" err="1">
                <a:effectLst/>
              </a:rPr>
              <a:t>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quali</a:t>
            </a:r>
            <a:r>
              <a:rPr lang="en-US" sz="1900" dirty="0">
                <a:effectLst/>
              </a:rPr>
              <a:t> non </a:t>
            </a:r>
            <a:r>
              <a:rPr lang="en-US" sz="1900" dirty="0" err="1">
                <a:effectLst/>
              </a:rPr>
              <a:t>nutriva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simpatia</a:t>
            </a:r>
            <a:r>
              <a:rPr lang="en-US" sz="1900" dirty="0">
                <a:effectLst/>
              </a:rPr>
              <a:t>. Per </a:t>
            </a:r>
            <a:r>
              <a:rPr lang="en-US" sz="1900" dirty="0" err="1">
                <a:effectLst/>
              </a:rPr>
              <a:t>sfiducia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culturale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malcelata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condiscendenza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razziale</a:t>
            </a:r>
            <a:r>
              <a:rPr lang="en-US" sz="1900" dirty="0">
                <a:effectLst/>
              </a:rPr>
              <a:t> e </a:t>
            </a:r>
            <a:r>
              <a:rPr lang="en-US" sz="1900" dirty="0" err="1">
                <a:effectLst/>
              </a:rPr>
              <a:t>preoccupazione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geopolitica</a:t>
            </a:r>
            <a:r>
              <a:rPr lang="en-US" sz="1900" dirty="0">
                <a:effectLst/>
              </a:rPr>
              <a:t>, </a:t>
            </a:r>
            <a:r>
              <a:rPr lang="en-US" sz="1900" dirty="0" err="1">
                <a:effectLst/>
              </a:rPr>
              <a:t>l’amministrazione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anteponeva</a:t>
            </a:r>
            <a:r>
              <a:rPr lang="en-US" sz="1900" dirty="0">
                <a:effectLst/>
              </a:rPr>
              <a:t> il </a:t>
            </a:r>
            <a:r>
              <a:rPr lang="en-US" sz="1900" dirty="0" err="1">
                <a:effectLst/>
              </a:rPr>
              <a:t>consolidamento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delle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posizioni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occidentali</a:t>
            </a:r>
            <a:r>
              <a:rPr lang="en-US" sz="1900" dirty="0">
                <a:effectLst/>
              </a:rPr>
              <a:t> a </a:t>
            </a:r>
            <a:r>
              <a:rPr lang="en-US" sz="1900" dirty="0" err="1">
                <a:effectLst/>
              </a:rPr>
              <a:t>ogni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altra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considerazione</a:t>
            </a:r>
            <a:r>
              <a:rPr lang="en-US" sz="1900" dirty="0">
                <a:effectLst/>
              </a:rPr>
              <a:t>”  </a:t>
            </a:r>
            <a:br>
              <a:rPr lang="en-US" sz="1900" dirty="0">
                <a:effectLst/>
              </a:rPr>
            </a:br>
            <a:br>
              <a:rPr lang="en-US" sz="1900" dirty="0">
                <a:effectLst/>
              </a:rPr>
            </a:br>
            <a:r>
              <a:rPr lang="en-US" sz="1900" dirty="0">
                <a:effectLst/>
              </a:rPr>
              <a:t>F. Romero</a:t>
            </a:r>
            <a:br>
              <a:rPr lang="en-US" sz="1900" dirty="0">
                <a:effectLst/>
              </a:rPr>
            </a:br>
            <a:endParaRPr lang="en-US" sz="19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048D584-20A8-B1B9-6679-086F552AA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-1" b="8936"/>
          <a:stretch/>
        </p:blipFill>
        <p:spPr>
          <a:xfrm>
            <a:off x="954990" y="875439"/>
            <a:ext cx="4392515" cy="4994953"/>
          </a:xfrm>
          <a:custGeom>
            <a:avLst/>
            <a:gdLst/>
            <a:ahLst/>
            <a:cxnLst/>
            <a:rect l="l" t="t" r="r" b="b"/>
            <a:pathLst>
              <a:path w="4392515" h="4994953">
                <a:moveTo>
                  <a:pt x="2195998" y="0"/>
                </a:moveTo>
                <a:cubicBezTo>
                  <a:pt x="2196152" y="0"/>
                  <a:pt x="2196359" y="0"/>
                  <a:pt x="2196519" y="0"/>
                </a:cubicBezTo>
                <a:cubicBezTo>
                  <a:pt x="3409352" y="0"/>
                  <a:pt x="4392515" y="983187"/>
                  <a:pt x="4392515" y="2195998"/>
                </a:cubicBezTo>
                <a:lnTo>
                  <a:pt x="4392515" y="4994953"/>
                </a:lnTo>
                <a:lnTo>
                  <a:pt x="0" y="4994953"/>
                </a:lnTo>
                <a:lnTo>
                  <a:pt x="0" y="2195998"/>
                </a:lnTo>
                <a:cubicBezTo>
                  <a:pt x="0" y="983187"/>
                  <a:pt x="983161" y="0"/>
                  <a:pt x="2195998" y="0"/>
                </a:cubicBez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7D2E09-61AE-44FF-8043-0EC73928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DF0FD-62EF-903B-F7B0-2058E8E5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IT" dirty="0"/>
              <a:t>Approccio Einsehower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4935-8C98-22AB-7378-A8ED09A5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en-IT" dirty="0"/>
              <a:t>Promuovere allineamento con Occidente: SEATO; CENTO</a:t>
            </a:r>
          </a:p>
          <a:p>
            <a:r>
              <a:rPr lang="en-IT" dirty="0"/>
              <a:t>New Look: sostegno a forze conservatrici; operazioni clandestine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EC019-6E5C-66A3-8333-143BFF0B1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4" r="23993" b="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F1601-F11A-0A41-6159-F6F79A75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en-IT" dirty="0"/>
              <a:t>Vantaggio sovietico: perché?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B4137-C755-382E-2AC0-D9FED976B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25" r="9309" b="-2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5672-A51C-6D95-0746-F63707F8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/>
          </a:p>
          <a:p>
            <a:pPr marL="457200" indent="-457200">
              <a:buFont typeface="+mj-lt"/>
              <a:buAutoNum type="arabicPeriod"/>
            </a:pP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M</a:t>
            </a:r>
            <a:r>
              <a:rPr lang="en-IT"/>
              <a:t>odello economico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</a:t>
            </a:r>
            <a:r>
              <a:rPr lang="en-IT"/>
              <a:t>ncongruenze sistema americano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L</a:t>
            </a:r>
            <a:r>
              <a:rPr lang="en-IT"/>
              <a:t>egame americano con potenze coloniali europee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0104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BC09-75A5-E11D-1397-437B106B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</a:t>
            </a:r>
            <a:r>
              <a:rPr lang="en-IT" dirty="0"/>
              <a:t>nticolonismo americano: perché?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2B92-C437-B6D0-38F6-6A98CC96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it-IT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elemento cardine del processo di originaria emancipazione delle colonie nordamericane dall’Europa</a:t>
            </a:r>
          </a:p>
          <a:p>
            <a:pPr algn="just"/>
            <a:r>
              <a:rPr lang="it-IT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necessità di non perdere l’accesso a risorse e materie prime dei paesi in via di indipendenza </a:t>
            </a:r>
            <a:endParaRPr lang="it-IT" kern="0" dirty="0"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pPr algn="just"/>
            <a:r>
              <a:rPr lang="it-IT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timore che l’implosione degli imperi europei potesse generare condizioni di instabilità potenzialmente favorevoli al nemico sovietico</a:t>
            </a:r>
          </a:p>
          <a:p>
            <a:pPr algn="just"/>
            <a:r>
              <a:rPr lang="it-IT" kern="0" dirty="0">
                <a:latin typeface="Beirut" pitchFamily="2" charset="-78"/>
                <a:cs typeface="Beirut" pitchFamily="2" charset="-78"/>
              </a:rPr>
              <a:t>Forza del panarabismo</a:t>
            </a:r>
            <a:endParaRPr lang="en-IT" dirty="0"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31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2D61A-6183-29DB-83F9-00D7F4F9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5" y="254000"/>
            <a:ext cx="4711700" cy="635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C7775-5456-62CD-5989-4EE23194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711200"/>
            <a:ext cx="6230402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D4C4-14A1-2DCE-A350-A7268B9B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>
                <a:latin typeface="Beirut" pitchFamily="2" charset="-78"/>
                <a:cs typeface="Beirut" pitchFamily="2" charset="-78"/>
              </a:rPr>
              <a:t>La “minaccia Nasser”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C7A5-2126-97D9-EE83-87E6E13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kern="0" dirty="0">
              <a:effectLst/>
              <a:latin typeface="Beirut" pitchFamily="2" charset="-78"/>
              <a:ea typeface="Calibri" panose="020F0502020204030204" pitchFamily="34" charset="0"/>
              <a:cs typeface="Beirut" pitchFamily="2" charset="-78"/>
            </a:endParaRPr>
          </a:p>
          <a:p>
            <a:r>
              <a:rPr lang="it-IT" sz="2400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invocò</a:t>
            </a:r>
            <a:r>
              <a:rPr lang="it-IT" sz="2400" kern="0" dirty="0"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 </a:t>
            </a:r>
            <a:r>
              <a:rPr lang="it-IT" sz="2400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la dipartita dei soldati britannici dal paese contravvenendo agli accordi del Patto di Baghdad</a:t>
            </a:r>
          </a:p>
          <a:p>
            <a:r>
              <a:rPr lang="it-IT" sz="2400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accettò il finanziamento della Banca Mondiale per la diga di Assuan e </a:t>
            </a:r>
          </a:p>
          <a:p>
            <a:r>
              <a:rPr lang="it-IT" sz="2400" kern="0" dirty="0">
                <a:effectLst/>
                <a:latin typeface="Beirut" pitchFamily="2" charset="-78"/>
                <a:ea typeface="Calibri" panose="020F0502020204030204" pitchFamily="34" charset="0"/>
                <a:cs typeface="Beirut" pitchFamily="2" charset="-78"/>
              </a:rPr>
              <a:t>strinse accordi con i Sovietici per l’invio – tramite la Cecoslovacchia – di materiale militare</a:t>
            </a:r>
            <a:r>
              <a:rPr lang="en-IT" sz="2400" dirty="0">
                <a:effectLst/>
                <a:latin typeface="Beirut" pitchFamily="2" charset="-78"/>
                <a:cs typeface="Beirut" pitchFamily="2" charset="-78"/>
              </a:rPr>
              <a:t> </a:t>
            </a:r>
            <a:endParaRPr lang="en-IT" sz="2400" dirty="0"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216790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744</Words>
  <Application>Microsoft Macintosh PowerPoint</Application>
  <PresentationFormat>Widescreen</PresentationFormat>
  <Paragraphs>85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Beirut</vt:lpstr>
      <vt:lpstr>Calibri</vt:lpstr>
      <vt:lpstr>Georgia Pro Light</vt:lpstr>
      <vt:lpstr>Times New Roman</vt:lpstr>
      <vt:lpstr>VaultVTI</vt:lpstr>
      <vt:lpstr>La “modernizzazione europea”: tra eredità imperiale, sviluppo e (im)potenza </vt:lpstr>
      <vt:lpstr>Temi</vt:lpstr>
      <vt:lpstr>Le superpotenze e la decolonizzazione</vt:lpstr>
      <vt:lpstr>“Eisenhower manifestava ben poco interesse per il carattere emancipatorio dei movimenti anticoloniali, verso i quali non nutriva simpatia. Per sfiducia culturale, malcelata condiscendenza razziale e preoccupazione geopolitica, l’amministrazione anteponeva il consolidamento delle posizioni occidentali a ogni altra considerazione”    F. Romero </vt:lpstr>
      <vt:lpstr>Approccio Einsehower</vt:lpstr>
      <vt:lpstr>Vantaggio sovietico: perché?</vt:lpstr>
      <vt:lpstr>Anticolonismo americano: perché?</vt:lpstr>
      <vt:lpstr>PowerPoint Presentation</vt:lpstr>
      <vt:lpstr>La “minaccia Nasser”</vt:lpstr>
      <vt:lpstr>PowerPoint Presentation</vt:lpstr>
      <vt:lpstr>Crisi di Suez 1956: perché vi fu intervento anglo-francese?</vt:lpstr>
      <vt:lpstr>Significato della crisi</vt:lpstr>
      <vt:lpstr>Lezioni della crisi di Suez</vt:lpstr>
      <vt:lpstr>Trattati di Roma (1957) - CEE</vt:lpstr>
      <vt:lpstr>PowerPoint Presentation</vt:lpstr>
      <vt:lpstr>Regime di Associazione con I PTOM</vt:lpstr>
      <vt:lpstr>PowerPoint Presentation</vt:lpstr>
      <vt:lpstr>Convenzione di Yaoundé </vt:lpstr>
      <vt:lpstr>Differenti approcci al Sud del mondo (1960s)</vt:lpstr>
      <vt:lpstr>PowerPoint Presentation</vt:lpstr>
      <vt:lpstr>SHOCK DEGLI ANNI SETTANTA</vt:lpstr>
      <vt:lpstr>NOEI</vt:lpstr>
      <vt:lpstr>REAZIONE EUROPA OCCIDENTALE</vt:lpstr>
      <vt:lpstr>Novità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Sud del mondo nelle relazioni transatlantiche </dc:title>
  <dc:creator>Alessandra Bitumi</dc:creator>
  <cp:lastModifiedBy>Alessandra Bitumi</cp:lastModifiedBy>
  <cp:revision>9</cp:revision>
  <dcterms:created xsi:type="dcterms:W3CDTF">2023-04-20T10:17:50Z</dcterms:created>
  <dcterms:modified xsi:type="dcterms:W3CDTF">2024-03-14T20:55:12Z</dcterms:modified>
</cp:coreProperties>
</file>