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theme/theme11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4.xml" ContentType="application/vnd.openxmlformats-officedocument.theme+xml"/>
  <Override PartName="/ppt/slideLayouts/slideLayout33.xml" ContentType="application/vnd.openxmlformats-officedocument.presentationml.slideLayout+xml"/>
  <Override PartName="/ppt/theme/theme15.xml" ContentType="application/vnd.openxmlformats-officedocument.theme+xml"/>
  <Override PartName="/ppt/slideLayouts/slideLayout3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86" r:id="rId2"/>
    <p:sldMasterId id="2147483723" r:id="rId3"/>
    <p:sldMasterId id="2147483732" r:id="rId4"/>
    <p:sldMasterId id="2147483736" r:id="rId5"/>
    <p:sldMasterId id="2147483740" r:id="rId6"/>
    <p:sldMasterId id="2147483743" r:id="rId7"/>
    <p:sldMasterId id="2147483746" r:id="rId8"/>
    <p:sldMasterId id="2147483804" r:id="rId9"/>
    <p:sldMasterId id="2147483749" r:id="rId10"/>
    <p:sldMasterId id="2147483801" r:id="rId11"/>
    <p:sldMasterId id="2147483807" r:id="rId12"/>
    <p:sldMasterId id="2147483812" r:id="rId13"/>
    <p:sldMasterId id="2147483817" r:id="rId14"/>
    <p:sldMasterId id="2147483822" r:id="rId15"/>
    <p:sldMasterId id="2147483824" r:id="rId16"/>
  </p:sldMasterIdLst>
  <p:notesMasterIdLst>
    <p:notesMasterId r:id="rId29"/>
  </p:notesMasterIdLst>
  <p:handoutMasterIdLst>
    <p:handoutMasterId r:id="rId30"/>
  </p:handoutMasterIdLst>
  <p:sldIdLst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" initials="K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9999"/>
    <a:srgbClr val="D09E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 autoAdjust="0"/>
    <p:restoredTop sz="94660" autoAdjust="0"/>
  </p:normalViewPr>
  <p:slideViewPr>
    <p:cSldViewPr>
      <p:cViewPr varScale="1">
        <p:scale>
          <a:sx n="74" d="100"/>
          <a:sy n="74" d="100"/>
        </p:scale>
        <p:origin x="12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-362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D0FEF-7F6F-8A41-BF41-BE934E9D209D}" type="datetimeFigureOut">
              <a:rPr lang="en-US" smtClean="0"/>
              <a:t>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2E5F4-15D1-1240-ADEA-F27EC112D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47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3E508-8602-4246-AC62-1059C96B2451}" type="datetimeFigureOut">
              <a:rPr lang="en-US" smtClean="0"/>
              <a:t>2/11/2018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36305-836F-4DC4-8519-4D39157E5B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4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36305-836F-4DC4-8519-4D39157E5B8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89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36305-836F-4DC4-8519-4D39157E5B8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37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36305-836F-4DC4-8519-4D39157E5B8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36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36305-836F-4DC4-8519-4D39157E5B8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3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36305-836F-4DC4-8519-4D39157E5B8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4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36305-836F-4DC4-8519-4D39157E5B8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9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36305-836F-4DC4-8519-4D39157E5B8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75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36305-836F-4DC4-8519-4D39157E5B8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9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36305-836F-4DC4-8519-4D39157E5B8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22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36305-836F-4DC4-8519-4D39157E5B8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94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36305-836F-4DC4-8519-4D39157E5B8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05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36305-836F-4DC4-8519-4D39157E5B8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79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://krugman.blogs.nytimes.com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hyperlink" Target="http://www.gregmankiw.blogspot.com/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freakonomics.com/blog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hyperlink" Target="http://research.stlouisfed.org/fred2/" TargetMode="External"/><Relationship Id="rId4" Type="http://schemas.openxmlformats.org/officeDocument/2006/relationships/hyperlink" Target="http://marginalrevolution.com/" TargetMode="External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Copyright 2015 Worth Publishers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0"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742950" indent="0"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2pPr>
            <a:lvl3pPr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3pPr>
            <a:lvl4pPr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4pPr>
            <a:lvl5pPr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ight Arrow 8">
            <a:hlinkClick r:id="" action="ppaction://noaction"/>
          </p:cNvPr>
          <p:cNvSpPr/>
          <p:nvPr userDrawn="1"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pic>
        <p:nvPicPr>
          <p:cNvPr id="10" name="Picture 9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4496" y="6028188"/>
            <a:ext cx="1143000" cy="85697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76200" cmpd="sng">
            <a:solidFill>
              <a:srgbClr val="F8EF59">
                <a:alpha val="49000"/>
              </a:srgb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5791200"/>
            <a:ext cx="9144000" cy="0"/>
          </a:xfrm>
          <a:prstGeom prst="line">
            <a:avLst/>
          </a:prstGeom>
          <a:ln w="76200" cmpd="sng">
            <a:solidFill>
              <a:srgbClr val="F8EF59">
                <a:alpha val="49000"/>
              </a:srgb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4" name="Down Arrow Callout 3"/>
          <p:cNvSpPr/>
          <p:nvPr userDrawn="1"/>
        </p:nvSpPr>
        <p:spPr>
          <a:xfrm>
            <a:off x="0" y="-29407"/>
            <a:ext cx="3200400" cy="1676400"/>
          </a:xfrm>
          <a:prstGeom prst="downArrowCallout">
            <a:avLst>
              <a:gd name="adj1" fmla="val 32640"/>
              <a:gd name="adj2" fmla="val 28183"/>
              <a:gd name="adj3" fmla="val 25000"/>
              <a:gd name="adj4" fmla="val 61794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/>
              </a:rPr>
              <a:t>     What you will learn in this chapter</a:t>
            </a:r>
            <a:endParaRPr lang="en-US" sz="2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95250" y="95250"/>
            <a:ext cx="304799" cy="266700"/>
          </a:xfrm>
          <a:prstGeom prst="triangle">
            <a:avLst>
              <a:gd name="adj" fmla="val 525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3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Century Gothic"/>
                <a:cs typeface="Century Gothic"/>
              </a:defRPr>
            </a:lvl1pPr>
            <a:lvl2pPr>
              <a:defRPr sz="3200" baseline="0">
                <a:latin typeface="Century Gothic"/>
                <a:cs typeface="Century Gothic"/>
              </a:defRPr>
            </a:lvl2pPr>
            <a:lvl3pPr>
              <a:defRPr sz="2800" baseline="0">
                <a:latin typeface="Century Gothic"/>
                <a:cs typeface="Century Gothic"/>
              </a:defRPr>
            </a:lvl3pPr>
            <a:lvl4pPr>
              <a:defRPr sz="2400" baseline="0">
                <a:latin typeface="Century Gothic"/>
                <a:cs typeface="Century Gothic"/>
              </a:defRPr>
            </a:lvl4pPr>
            <a:lvl5pPr>
              <a:defRPr sz="2400" baseline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062933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98526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Candara" pitchFamily="34" charset="0"/>
              </a:defRPr>
            </a:lvl1pPr>
            <a:lvl2pPr>
              <a:defRPr sz="3200" baseline="0">
                <a:latin typeface="Candara" pitchFamily="34" charset="0"/>
              </a:defRPr>
            </a:lvl2pPr>
            <a:lvl3pPr>
              <a:defRPr sz="2800" baseline="0">
                <a:latin typeface="Candara" pitchFamily="34" charset="0"/>
              </a:defRPr>
            </a:lvl3pPr>
            <a:lvl4pPr>
              <a:defRPr sz="2400" baseline="0">
                <a:latin typeface="Candara" pitchFamily="34" charset="0"/>
              </a:defRPr>
            </a:lvl4pPr>
            <a:lvl5pPr>
              <a:defRPr sz="2400" baseline="0">
                <a:latin typeface="Candar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409840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121599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Century Gothic"/>
                <a:cs typeface="Century Gothic"/>
              </a:defRPr>
            </a:lvl1pPr>
            <a:lvl2pPr>
              <a:defRPr sz="3200" baseline="0">
                <a:latin typeface="Century Gothic"/>
                <a:cs typeface="Century Gothic"/>
              </a:defRPr>
            </a:lvl2pPr>
            <a:lvl3pPr>
              <a:defRPr sz="2800" baseline="0">
                <a:latin typeface="Century Gothic"/>
                <a:cs typeface="Century Gothic"/>
              </a:defRPr>
            </a:lvl3pPr>
            <a:lvl4pPr>
              <a:defRPr sz="2400" baseline="0">
                <a:latin typeface="Century Gothic"/>
                <a:cs typeface="Century Gothic"/>
              </a:defRPr>
            </a:lvl4pPr>
            <a:lvl5pPr>
              <a:defRPr sz="2400" baseline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593089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84434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Century Gothic"/>
                <a:cs typeface="Century Gothic"/>
              </a:defRPr>
            </a:lvl1pPr>
            <a:lvl2pPr>
              <a:defRPr sz="3200" baseline="0">
                <a:latin typeface="Century Gothic"/>
                <a:cs typeface="Century Gothic"/>
              </a:defRPr>
            </a:lvl2pPr>
            <a:lvl3pPr>
              <a:defRPr sz="2800" baseline="0">
                <a:latin typeface="Century Gothic"/>
                <a:cs typeface="Century Gothic"/>
              </a:defRPr>
            </a:lvl3pPr>
            <a:lvl4pPr>
              <a:defRPr sz="2400" baseline="0">
                <a:latin typeface="Century Gothic"/>
                <a:cs typeface="Century Gothic"/>
              </a:defRPr>
            </a:lvl4pPr>
            <a:lvl5pPr>
              <a:defRPr sz="2400" baseline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161410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74573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6719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489" y="0"/>
            <a:ext cx="1140511" cy="77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Copyright 2015 Worth Publishers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ight Arrow 8">
            <a:hlinkClick r:id="" action="ppaction://noaction"/>
          </p:cNvPr>
          <p:cNvSpPr/>
          <p:nvPr userDrawn="1"/>
        </p:nvSpPr>
        <p:spPr>
          <a:xfrm>
            <a:off x="0" y="5952053"/>
            <a:ext cx="1143000" cy="905947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spc="60" dirty="0" smtClean="0">
                <a:ln w="9000" cmpd="sng">
                  <a:noFill/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" action="ppaction://noaction"/>
              </a:rPr>
              <a:t>To </a:t>
            </a:r>
            <a:r>
              <a:rPr lang="en-US" sz="1100" b="1" spc="60" dirty="0" smtClean="0">
                <a:ln w="9000" cmpd="sng">
                  <a:noFill/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</a:rPr>
              <a:t>Active Learning</a:t>
            </a:r>
            <a:endParaRPr lang="en-US" sz="1100" b="1" spc="60" dirty="0">
              <a:ln w="9000" cmpd="sng">
                <a:noFill/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pic>
        <p:nvPicPr>
          <p:cNvPr id="10" name="Picture 9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4496" y="6028188"/>
            <a:ext cx="1143000" cy="85697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126895" y="6209547"/>
            <a:ext cx="63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hlinkClick r:id="" action="ppaction://noaction"/>
              </a:rPr>
              <a:t>To Video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2265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Copyright 2015 Worth Publishers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36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489" y="0"/>
            <a:ext cx="1140511" cy="77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Copyright 2015 Worth Publishers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7745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2451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Copyright 2015 Worth Publishers    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55AF1-12B8-4F2E-9D8C-124ED26B0F03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660037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7315200" cy="2127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Copyright 2015 Worth Publishers   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0120651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Copyright 2015 Worth Publishers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110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489" y="0"/>
            <a:ext cx="1140511" cy="77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Copyright 2015 Worth Publishers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268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2451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Copyright 2015 Worth Publishers    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55AF1-12B8-4F2E-9D8C-124ED26B0F03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6698576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7315200" cy="2127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Copyright 2015 Worth Publishers   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27925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Copyright 2015 Worth Publishers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6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9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3489" y="0"/>
            <a:ext cx="1140511" cy="77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Copyright 2015 Worth Publishers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665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52451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381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Copyright 2015 Worth Publishers    </a:t>
            </a: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457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55AF1-12B8-4F2E-9D8C-124ED26B0F03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5213932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914400" y="6629400"/>
            <a:ext cx="7315200" cy="2127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Copyright 2015 Worth Publishers    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7373660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Copyright 2015 Worth Publishers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82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" y="392043"/>
            <a:ext cx="3263366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 cap="all" spc="-200" baseline="0">
                <a:solidFill>
                  <a:schemeClr val="accent5">
                    <a:lumMod val="7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mtClean="0">
                <a:solidFill>
                  <a:srgbClr val="4BACC6">
                    <a:lumMod val="75000"/>
                  </a:srgbClr>
                </a:solidFill>
              </a:rPr>
              <a:t>ECONOMICS</a:t>
            </a:r>
            <a:endParaRPr lang="en-US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55229" y="6603259"/>
            <a:ext cx="7096993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758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088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pic>
        <p:nvPicPr>
          <p:cNvPr id="5" name="Picture 4" descr="Screen Shot 2014-12-20 at 5.27.50 PM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5592"/>
            <a:ext cx="3985858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-31750"/>
            <a:ext cx="8153400" cy="946150"/>
          </a:xfrm>
          <a:noFill/>
        </p:spPr>
        <p:txBody>
          <a:bodyPr>
            <a:normAutofit/>
          </a:bodyPr>
          <a:lstStyle>
            <a:lvl1pPr algn="l">
              <a:defRPr sz="4400" b="0" spc="0" baseline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 smtClean="0"/>
              <a:t>TAKE A LOOK…..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133"/>
            <a:ext cx="990600" cy="1104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2438400"/>
            <a:ext cx="5245100" cy="3932581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272671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2015 Worth Publishers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8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763" y="5486400"/>
            <a:ext cx="9136063" cy="1371600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anchor="ctr">
            <a:normAutofit/>
          </a:bodyPr>
          <a:lstStyle/>
          <a:p>
            <a:pPr algn="r">
              <a:defRPr/>
            </a:pPr>
            <a:endParaRPr lang="en-US" sz="4800" spc="50" dirty="0">
              <a:latin typeface="Candar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938" y="5181600"/>
            <a:ext cx="887412" cy="186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ea typeface="Tahoma" pitchFamily="34" charset="0"/>
                <a:cs typeface="Tw Cen MT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418306" y="5981184"/>
            <a:ext cx="13589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kern="0" cap="all" spc="300" dirty="0">
                <a:solidFill>
                  <a:schemeClr val="bg1">
                    <a:lumMod val="75000"/>
                  </a:schemeClr>
                </a:solidFill>
                <a:latin typeface="Tw Cen MT"/>
                <a:ea typeface="+mj-ea"/>
                <a:cs typeface="Tw Cen MT"/>
              </a:rPr>
              <a:t>Chapter</a:t>
            </a:r>
            <a:endParaRPr lang="en-US" sz="2000" b="1" kern="0" cap="all" spc="300" dirty="0">
              <a:solidFill>
                <a:schemeClr val="bg1">
                  <a:lumMod val="75000"/>
                </a:schemeClr>
              </a:solidFill>
              <a:latin typeface="Tw Cen MT"/>
              <a:ea typeface="+mj-ea"/>
              <a:cs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5356"/>
            <a:ext cx="769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b="1" i="0" kern="0" cap="small" spc="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34" charset="0"/>
              </a:rPr>
              <a:t>Slides </a:t>
            </a:r>
            <a:r>
              <a:rPr lang="en-US" sz="1400" b="1" i="0" kern="0" cap="small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34" charset="0"/>
              </a:rPr>
              <a:t>by Solina Lindahl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371600" y="5486400"/>
            <a:ext cx="7772400" cy="13715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5400" b="1" i="0" u="none" strike="noStrike" kern="1200" cap="none" spc="100" baseline="0" smtClean="0">
                <a:solidFill>
                  <a:srgbClr val="FF3300"/>
                </a:solidFill>
                <a:effectLst/>
                <a:latin typeface="Candara" pitchFamily="34" charset="0"/>
                <a:ea typeface="+mj-ea"/>
                <a:cs typeface="+mj-cs"/>
              </a:defRPr>
            </a:lvl1pPr>
          </a:lstStyle>
          <a:p>
            <a:r>
              <a:rPr lang="en-US" b="1" kern="0" spc="500" dirty="0" smtClean="0">
                <a:latin typeface="Tw Cen MT"/>
                <a:cs typeface="Tw Cen MT"/>
              </a:rPr>
              <a:t>Supply and Demand</a:t>
            </a:r>
            <a:endParaRPr lang="en-US" b="1" kern="0" spc="5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22087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6019800"/>
            <a:ext cx="9144000" cy="0"/>
          </a:xfrm>
          <a:prstGeom prst="line">
            <a:avLst/>
          </a:prstGeom>
          <a:ln w="57150" cmpd="sng">
            <a:solidFill>
              <a:srgbClr val="F8E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2286000"/>
            <a:ext cx="9144000" cy="0"/>
          </a:xfrm>
          <a:prstGeom prst="line">
            <a:avLst/>
          </a:prstGeom>
          <a:ln w="57150" cmpd="sng">
            <a:solidFill>
              <a:srgbClr val="F8E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1490246"/>
            <a:ext cx="9144000" cy="338554"/>
          </a:xfrm>
          <a:prstGeom prst="rect">
            <a:avLst/>
          </a:prstGeom>
          <a:solidFill>
            <a:srgbClr val="CCFF33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0" i="0" spc="300" dirty="0" smtClean="0">
                <a:solidFill>
                  <a:srgbClr val="F79646"/>
                </a:solidFill>
                <a:latin typeface="+mn-lt"/>
              </a:rPr>
              <a:t>SOME GOOD BLOGS AND OTHER SITES TO GET THE JUICES FLOWING:</a:t>
            </a:r>
            <a:endParaRPr lang="en-US" sz="1600" b="0" i="0" spc="300" dirty="0">
              <a:solidFill>
                <a:srgbClr val="F79646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391400" cy="784225"/>
          </a:xfrm>
          <a:prstGeom prst="rect">
            <a:avLst/>
          </a:prstGeom>
          <a:noFill/>
          <a:effectLst/>
        </p:spPr>
        <p:txBody>
          <a:bodyPr/>
          <a:lstStyle>
            <a:lvl1pPr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sz="4800" b="0" dirty="0" smtClean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Arial" pitchFamily="34" charset="0"/>
              </a:rPr>
              <a:t>FOOD FOR</a:t>
            </a:r>
            <a:r>
              <a:rPr lang="en-US" sz="4800" b="0" baseline="0" dirty="0" smtClean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Arial" pitchFamily="34" charset="0"/>
              </a:rPr>
              <a:t> </a:t>
            </a:r>
            <a:r>
              <a:rPr lang="en-US" sz="4800" b="0" dirty="0" smtClean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Arial" pitchFamily="34" charset="0"/>
              </a:rPr>
              <a:t>THOUGHT….</a:t>
            </a:r>
            <a:endParaRPr lang="en-US" sz="4800" b="0" dirty="0">
              <a:solidFill>
                <a:schemeClr val="accent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2724150" cy="51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213" y="3048000"/>
            <a:ext cx="2998787" cy="53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2686050" cy="65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pic>
        <p:nvPicPr>
          <p:cNvPr id="15" name="Picture 14" descr="Screen Shot 2014-12-20 at 8.46.54 PM.png">
            <a:hlinkClick r:id="rId8"/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4" y="2971800"/>
            <a:ext cx="2692400" cy="59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Screen Shot 2014-12-20 at 8.49.18 PM.png">
            <a:hlinkClick r:id="rId10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4343400"/>
            <a:ext cx="2336800" cy="84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0000">
            <a:off x="8016447" y="97714"/>
            <a:ext cx="787093" cy="132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7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" Target="../slides/slid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9.xml"/><Relationship Id="rId4" Type="http://schemas.openxmlformats.org/officeDocument/2006/relationships/slide" Target="../slides/slide6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0.xml"/><Relationship Id="rId4" Type="http://schemas.openxmlformats.org/officeDocument/2006/relationships/slide" Target="../slides/slide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" Target="../slides/slide1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2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" Target="../slides/slide1.xml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28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" Target="../slides/slide1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3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3.xml"/><Relationship Id="rId4" Type="http://schemas.openxmlformats.org/officeDocument/2006/relationships/slide" Target="../slides/slide1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slide" Target="../slides/slide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6.xml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slide" Target="../slides/slide1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" Target="../slides/slide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slide" Target="../slides/slide1.xml"/><Relationship Id="rId4" Type="http://schemas.openxmlformats.org/officeDocument/2006/relationships/slide" Target="../slides/slid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slide" Target="../slides/slide1.xml"/><Relationship Id="rId4" Type="http://schemas.openxmlformats.org/officeDocument/2006/relationships/slide" Target="../slides/slide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slide" Target="../slides/slide1.xml"/><Relationship Id="rId4" Type="http://schemas.openxmlformats.org/officeDocument/2006/relationships/slide" Target="../slides/slide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slide" Target="../slides/slide1.xml"/><Relationship Id="rId4" Type="http://schemas.openxmlformats.org/officeDocument/2006/relationships/slide" Target="../slides/slid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  <a:alpha val="44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127000" cmpd="sng">
            <a:solidFill>
              <a:schemeClr val="tx2">
                <a:lumMod val="20000"/>
                <a:lumOff val="80000"/>
                <a:alpha val="71000"/>
              </a:scheme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4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Copyright 2015 Worth Publishers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8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4400" b="1" kern="1200" spc="-200" baseline="0">
          <a:solidFill>
            <a:schemeClr val="accent6">
              <a:lumMod val="75000"/>
            </a:schemeClr>
          </a:solidFill>
          <a:latin typeface="Candara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4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dirty="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3558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6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30388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>
            <a:hlinkClick r:id="rId3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  <a:latin typeface="Candara" pitchFamily="34" charset="0"/>
                <a:hlinkClick r:id="rId4" action="ppaction://hlinksldjump"/>
              </a:rPr>
              <a:t>Back to Table of contents</a:t>
            </a:r>
            <a:endParaRPr lang="en-US" sz="800" b="1" dirty="0" smtClean="0">
              <a:solidFill>
                <a:prstClr val="black"/>
              </a:solidFill>
              <a:latin typeface="Candara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dirty="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0" name="Right Arrow 9"/>
          <p:cNvSpPr/>
          <p:nvPr userDrawn="1"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rgbClr val="F8EF59">
              <a:alpha val="38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spc="60" dirty="0" smtClean="0">
                <a:ln w="9000" cmpd="sng">
                  <a:noFill/>
                  <a:prstDash val="solid"/>
                </a:ln>
                <a:solidFill>
                  <a:srgbClr val="C5BE7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APPLICATION VIDEO</a:t>
            </a:r>
            <a:endParaRPr lang="en-US" sz="3200" spc="60" dirty="0">
              <a:ln w="9000" cmpd="sng">
                <a:noFill/>
                <a:prstDash val="solid"/>
              </a:ln>
              <a:solidFill>
                <a:srgbClr val="C5BE7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7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  <a:alpha val="44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127000" cmpd="sng">
            <a:solidFill>
              <a:schemeClr val="tx2">
                <a:lumMod val="20000"/>
                <a:lumOff val="80000"/>
                <a:alpha val="71000"/>
              </a:scheme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  <a:latin typeface="Candara" pitchFamily="34" charset="0"/>
                <a:hlinkClick r:id="rId6" action="ppaction://hlinksldjump"/>
              </a:rPr>
              <a:t>Back to Table of contents</a:t>
            </a:r>
            <a:endParaRPr lang="en-US" sz="800" b="1" dirty="0" smtClean="0">
              <a:solidFill>
                <a:prstClr val="black"/>
              </a:solidFill>
              <a:latin typeface="Candara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Copyright 2015 Worth Publishers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399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4400" b="1" kern="1200" spc="-200" baseline="0">
          <a:solidFill>
            <a:schemeClr val="accent6">
              <a:lumMod val="75000"/>
            </a:schemeClr>
          </a:solidFill>
          <a:latin typeface="Candara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  <a:alpha val="44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127000" cmpd="sng">
            <a:solidFill>
              <a:schemeClr val="tx2">
                <a:lumMod val="20000"/>
                <a:lumOff val="80000"/>
                <a:alpha val="71000"/>
              </a:scheme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  <a:latin typeface="Candara" pitchFamily="34" charset="0"/>
                <a:hlinkClick r:id="rId6" action="ppaction://hlinksldjump"/>
              </a:rPr>
              <a:t>Back to Table of contents</a:t>
            </a:r>
            <a:endParaRPr lang="en-US" sz="800" b="1" dirty="0" smtClean="0">
              <a:solidFill>
                <a:prstClr val="black"/>
              </a:solidFill>
              <a:latin typeface="Candara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Copyright 2015 Worth Publishers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65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4400" b="1" kern="1200" spc="-200" baseline="0">
          <a:solidFill>
            <a:schemeClr val="accent6">
              <a:lumMod val="75000"/>
            </a:schemeClr>
          </a:solidFill>
          <a:latin typeface="Candara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  <a:alpha val="44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127000" cmpd="sng">
            <a:solidFill>
              <a:schemeClr val="tx2">
                <a:lumMod val="20000"/>
                <a:lumOff val="80000"/>
                <a:alpha val="71000"/>
              </a:scheme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  <a:latin typeface="Candara" pitchFamily="34" charset="0"/>
                <a:hlinkClick r:id="rId6" action="ppaction://hlinksldjump"/>
              </a:rPr>
              <a:t>Back to Table of contents</a:t>
            </a:r>
            <a:endParaRPr lang="en-US" sz="800" b="1" dirty="0" smtClean="0">
              <a:solidFill>
                <a:prstClr val="black"/>
              </a:solidFill>
              <a:latin typeface="Candara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Copyright 2015 Worth Publishers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84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4400" b="1" kern="1200" spc="-200" baseline="0">
          <a:solidFill>
            <a:schemeClr val="accent6">
              <a:lumMod val="75000"/>
            </a:schemeClr>
          </a:solidFill>
          <a:latin typeface="Candara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  <a:latin typeface="Candara" pitchFamily="34" charset="0"/>
                <a:hlinkClick r:id="rId4" action="ppaction://hlinksldjump"/>
              </a:rPr>
              <a:t>Back to Table of contents</a:t>
            </a:r>
            <a:endParaRPr lang="en-US" sz="800" b="1" dirty="0" smtClean="0">
              <a:solidFill>
                <a:prstClr val="black"/>
              </a:solidFill>
              <a:latin typeface="Candara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Copyright 2015 Worth Publishers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08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392043"/>
            <a:ext cx="3263366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10234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3854173" y="392043"/>
            <a:ext cx="285308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b="1" i="1" kern="1200" cap="all" spc="-200" baseline="0">
                <a:solidFill>
                  <a:schemeClr val="accent5">
                    <a:lumMod val="7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 smtClean="0">
                <a:solidFill>
                  <a:srgbClr val="F79646">
                    <a:lumMod val="75000"/>
                  </a:srgbClr>
                </a:solidFill>
              </a:rPr>
              <a:t>IN ACTION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63367" y="589723"/>
            <a:ext cx="474870" cy="4859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6225" dir="6960000" sx="122000" sy="122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79646">
                  <a:lumMod val="75000"/>
                </a:srgbClr>
              </a:solidFill>
              <a:latin typeface="Verdana"/>
              <a:cs typeface="Verdana"/>
            </a:endParaRPr>
          </a:p>
        </p:txBody>
      </p:sp>
      <p:sp>
        <p:nvSpPr>
          <p:cNvPr id="4" name="Isosceles Triangle 3"/>
          <p:cNvSpPr/>
          <p:nvPr/>
        </p:nvSpPr>
        <p:spPr>
          <a:xfrm rot="5400000">
            <a:off x="3379193" y="640391"/>
            <a:ext cx="337086" cy="381002"/>
          </a:xfrm>
          <a:prstGeom prst="triangle">
            <a:avLst>
              <a:gd name="adj" fmla="val 4997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66743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-12700" y="480943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66800" y="6553200"/>
            <a:ext cx="75438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 sz="1000" kern="0" cap="all" spc="1060" dirty="0" smtClean="0"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7607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i="0" kern="1200" cap="all" spc="-200" baseline="0">
          <a:solidFill>
            <a:schemeClr val="accent5">
              <a:lumMod val="75000"/>
            </a:schemeClr>
          </a:solidFill>
          <a:latin typeface="Verdana"/>
          <a:ea typeface="+mj-ea"/>
          <a:cs typeface="Verdana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4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Copyright 2015 Worth Publishers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8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30388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8489002" y="623184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 smtClean="0">
                <a:latin typeface="Century Gothic"/>
                <a:cs typeface="Century Gothic"/>
                <a:hlinkClick r:id="rId3" action="ppaction://hlinksldjump"/>
              </a:rPr>
              <a:t>Back to Table of contents</a:t>
            </a:r>
            <a:endParaRPr lang="en-US" sz="800" b="0" dirty="0" smtClean="0">
              <a:latin typeface="Century Gothic"/>
              <a:cs typeface="Century Gothic"/>
            </a:endParaRPr>
          </a:p>
          <a:p>
            <a:endParaRPr lang="en-US" sz="900" b="0" dirty="0">
              <a:latin typeface="Candara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rgbClr val="CBF577">
              <a:alpha val="66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 smtClean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APPLICATION VIDEO</a:t>
            </a:r>
            <a:endParaRPr lang="en-US" sz="3200" b="0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dirty="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7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dirty="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7468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85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spc="0" baseline="0">
          <a:solidFill>
            <a:schemeClr val="accent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Century Gothic"/>
          <a:ea typeface="+mj-ea"/>
          <a:cs typeface="Century Gothic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dirty="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rgbClr val="CBF577">
              <a:alpha val="66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 smtClean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PRACTICE QUESTION</a:t>
            </a:r>
            <a:endParaRPr lang="en-US" sz="3200" b="0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458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5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8" name="Right Arrow 7">
            <a:hlinkClick r:id="" action="ppaction://noaction"/>
          </p:cNvPr>
          <p:cNvSpPr/>
          <p:nvPr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dirty="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458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Oval 9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5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8" name="Right Arrow 7">
            <a:hlinkClick r:id="" action="ppaction://noaction"/>
          </p:cNvPr>
          <p:cNvSpPr/>
          <p:nvPr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dirty="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chemeClr val="accent5">
              <a:lumMod val="40000"/>
              <a:lumOff val="60000"/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 smtClean="0">
                <a:ln w="90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BUSINESS</a:t>
            </a:r>
            <a:r>
              <a:rPr lang="en-US" sz="3200" b="0" spc="60" baseline="0" dirty="0" smtClean="0">
                <a:ln w="90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 CASE</a:t>
            </a:r>
            <a:endParaRPr lang="en-US" sz="3200" b="0" spc="60" dirty="0">
              <a:ln w="9000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3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458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5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11" name="Right Arrow 10">
            <a:hlinkClick r:id="" action="ppaction://noaction"/>
          </p:cNvPr>
          <p:cNvSpPr/>
          <p:nvPr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dirty="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chemeClr val="bg2">
              <a:lumMod val="90000"/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 smtClean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DISCUSS</a:t>
            </a:r>
            <a:endParaRPr lang="en-US" sz="3200" b="0" spc="60" dirty="0">
              <a:ln w="900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5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458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5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11" name="Right Arrow 10">
            <a:hlinkClick r:id="" action="ppaction://noaction"/>
          </p:cNvPr>
          <p:cNvSpPr/>
          <p:nvPr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dirty="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chemeClr val="bg2">
              <a:lumMod val="90000"/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 smtClean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DISCUSS</a:t>
            </a:r>
            <a:endParaRPr lang="en-US" sz="3200" b="0" spc="60" dirty="0">
              <a:ln w="900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9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2</a:t>
            </a:r>
            <a:r>
              <a:rPr lang="en-US" dirty="0"/>
              <a:t>: </a:t>
            </a:r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85900" y="2819400"/>
            <a:ext cx="6172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Graphs in Economics </a:t>
            </a:r>
          </a:p>
        </p:txBody>
      </p:sp>
    </p:spTree>
    <p:extLst>
      <p:ext uri="{BB962C8B-B14F-4D97-AF65-F5344CB8AC3E}">
        <p14:creationId xmlns:p14="http://schemas.microsoft.com/office/powerpoint/2010/main" val="11051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2: Appendix – Graphs in Economics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269" y="838200"/>
            <a:ext cx="6367462" cy="586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2: Appendix – Graphs in Economics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066800"/>
            <a:ext cx="849694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2: Appendix – Graphs in Economics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82" y="1244700"/>
            <a:ext cx="8055718" cy="45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2: Appendix – Graphs in Economics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42" y="838200"/>
            <a:ext cx="848611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2: Appendix – Graphs in Economics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2" y="990600"/>
            <a:ext cx="876965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2: Appendix – Graphs in Economics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01" y="1143000"/>
            <a:ext cx="894389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2: Appendix – Graphs in Economics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28688"/>
            <a:ext cx="7772400" cy="58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2: Appendix – Graphs in Economics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868251"/>
            <a:ext cx="7696200" cy="57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2: Appendix – Graphs in Economics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7467600" cy="563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2: Appendix – Graphs in Economics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57" y="914533"/>
            <a:ext cx="8031685" cy="59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2: Appendix – Graphs in Economics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38200"/>
            <a:ext cx="7772399" cy="574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36b51b489c4ca4a433848442769c5724e52fb9"/>
</p:tagLst>
</file>

<file path=ppt/theme/theme1.xml><?xml version="1.0" encoding="utf-8"?>
<a:theme xmlns:a="http://schemas.openxmlformats.org/drawingml/2006/main" name="2_Custom Design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Custom Design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newer Krugman PPT theme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Krugman 3e main content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9_Krugman 3e main content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Krugman 3e main content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Krugman 3e Pitfalls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Krugman 3e main content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e Krugman Theme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Custom Design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Newest 2e theme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Custom 1">
      <a:majorFont>
        <a:latin typeface="Garamon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Stone ppt Theme1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Stone ppt Theme1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Stone ppt Theme1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3_Stone ppt Theme1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Krugman 3e theme</Template>
  <TotalTime>10324</TotalTime>
  <Words>107</Words>
  <Application>Microsoft Office PowerPoint</Application>
  <PresentationFormat>On-screen Show (4:3)</PresentationFormat>
  <Paragraphs>25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12</vt:i4>
      </vt:variant>
    </vt:vector>
  </HeadingPairs>
  <TitlesOfParts>
    <vt:vector size="36" baseType="lpstr">
      <vt:lpstr>Arial</vt:lpstr>
      <vt:lpstr>Calibri</vt:lpstr>
      <vt:lpstr>Candara</vt:lpstr>
      <vt:lpstr>Century Gothic</vt:lpstr>
      <vt:lpstr>Courier New</vt:lpstr>
      <vt:lpstr>Gill Sans</vt:lpstr>
      <vt:lpstr>Tahoma</vt:lpstr>
      <vt:lpstr>Verdana</vt:lpstr>
      <vt:lpstr>2_Custom Design</vt:lpstr>
      <vt:lpstr>Custom Design</vt:lpstr>
      <vt:lpstr>4e Krugman Theme</vt:lpstr>
      <vt:lpstr>6_Custom Design</vt:lpstr>
      <vt:lpstr>1_Newest 2e theme</vt:lpstr>
      <vt:lpstr>10_Stone ppt Theme1</vt:lpstr>
      <vt:lpstr>11_Stone ppt Theme1</vt:lpstr>
      <vt:lpstr>12_Stone ppt Theme1</vt:lpstr>
      <vt:lpstr>13_Stone ppt Theme1</vt:lpstr>
      <vt:lpstr>7_Custom Design</vt:lpstr>
      <vt:lpstr>newer Krugman PPT theme</vt:lpstr>
      <vt:lpstr>8_Krugman 3e main content</vt:lpstr>
      <vt:lpstr>9_Krugman 3e main content</vt:lpstr>
      <vt:lpstr>10_Krugman 3e main content</vt:lpstr>
      <vt:lpstr>Krugman 3e Pitfalls</vt:lpstr>
      <vt:lpstr>11_Krugman 3e main content</vt:lpstr>
      <vt:lpstr>Chapter 2: Appendix</vt:lpstr>
      <vt:lpstr>Chapter 2: Appendix – Graphs in Economics </vt:lpstr>
      <vt:lpstr>Chapter 2: Appendix – Graphs in Economics </vt:lpstr>
      <vt:lpstr>Chapter 2: Appendix – Graphs in Economics </vt:lpstr>
      <vt:lpstr>Chapter 2: Appendix – Graphs in Economics </vt:lpstr>
      <vt:lpstr>Chapter 2: Appendix – Graphs in Economics </vt:lpstr>
      <vt:lpstr>Chapter 2: Appendix – Graphs in Economics </vt:lpstr>
      <vt:lpstr>Chapter 2: Appendix – Graphs in Economics </vt:lpstr>
      <vt:lpstr>Chapter 2: Appendix – Graphs in Economics </vt:lpstr>
      <vt:lpstr>Chapter 2: Appendix – Graphs in Economics </vt:lpstr>
      <vt:lpstr>Chapter 2: Appendix – Graphs in Economics </vt:lpstr>
      <vt:lpstr>Chapter 2: Appendix – Graphs in Economics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Models: Trade-Offs and Trade</dc:title>
  <dc:subject/>
  <dc:creator>Solina Lindahl</dc:creator>
  <cp:keywords/>
  <dc:description/>
  <cp:lastModifiedBy>Pace, Noemi (ESP)</cp:lastModifiedBy>
  <cp:revision>263</cp:revision>
  <dcterms:created xsi:type="dcterms:W3CDTF">2012-06-20T14:36:21Z</dcterms:created>
  <dcterms:modified xsi:type="dcterms:W3CDTF">2018-02-11T15:34:00Z</dcterms:modified>
  <cp:category/>
</cp:coreProperties>
</file>