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98" r:id="rId2"/>
    <p:sldId id="299" r:id="rId3"/>
    <p:sldId id="331" r:id="rId4"/>
    <p:sldId id="300" r:id="rId5"/>
    <p:sldId id="301" r:id="rId6"/>
    <p:sldId id="302" r:id="rId7"/>
    <p:sldId id="330" r:id="rId8"/>
    <p:sldId id="303" r:id="rId9"/>
    <p:sldId id="304" r:id="rId10"/>
    <p:sldId id="305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00"/>
    <a:srgbClr val="F47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0" autoAdjust="0"/>
    <p:restoredTop sz="94683" autoAdjust="0"/>
  </p:normalViewPr>
  <p:slideViewPr>
    <p:cSldViewPr>
      <p:cViewPr>
        <p:scale>
          <a:sx n="82" d="100"/>
          <a:sy n="82" d="100"/>
        </p:scale>
        <p:origin x="-51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483D9-8982-42C6-B46D-8EB1E8296804}" type="datetimeFigureOut">
              <a:rPr lang="it-IT" smtClean="0"/>
              <a:t>31/10/2017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 smtClean="0"/>
              <a:t>Cap.9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CC8EC-512F-450B-94CD-6D76CA13041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46009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1FA21-8F32-4DA7-83C7-38E92FAA3C16}" type="datetimeFigureOut">
              <a:rPr lang="it-IT" smtClean="0"/>
              <a:t>31/10/2017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 smtClean="0"/>
              <a:t>Cap.9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43156-6B33-456F-A9BB-D39D538113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350830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21081-5D54-42FD-A4B6-10CDA21A9DA4}" type="datetime1">
              <a:rPr lang="it-IT" smtClean="0"/>
              <a:t>31/10/2017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550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15AB-1E05-4932-83BE-DB29029C14C9}" type="datetime1">
              <a:rPr lang="it-IT" smtClean="0"/>
              <a:t>31/10/2017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055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5BF8-CA75-4541-BDB0-96705BD311DB}" type="datetime1">
              <a:rPr lang="it-IT" smtClean="0"/>
              <a:t>31/10/2017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6954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C71EB-BC72-4D54-9CA8-2B367C2155E6}" type="datetime1">
              <a:rPr lang="it-IT" smtClean="0"/>
              <a:t>31/10/2017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5843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651A-4669-4986-85C7-95070E09382B}" type="datetime1">
              <a:rPr lang="it-IT" smtClean="0"/>
              <a:t>31/10/2017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8778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7C8A-7EC3-476C-999A-0F4EE12C8013}" type="datetime1">
              <a:rPr lang="it-IT" smtClean="0"/>
              <a:t>31/10/2017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579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DDBA-42D0-41F8-84E7-9F05C890100F}" type="datetime1">
              <a:rPr lang="it-IT" smtClean="0"/>
              <a:t>31/10/2017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517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AFDA6-F2D3-424C-B87C-960F7746E94A}" type="datetime1">
              <a:rPr lang="it-IT" smtClean="0"/>
              <a:t>31/10/2017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2853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526F9-3641-4A08-ACAC-461C64594C42}" type="datetime1">
              <a:rPr lang="it-IT" smtClean="0"/>
              <a:t>31/10/2017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0632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619FD-595A-4ECA-9808-8FF84D79F561}" type="datetime1">
              <a:rPr lang="it-IT" smtClean="0"/>
              <a:t>31/10/2017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3117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C9555-D64C-4E5D-B4CD-ABAFC03A6B04}" type="datetime1">
              <a:rPr lang="it-IT" smtClean="0"/>
              <a:t>31/10/2017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1025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71338-AAB1-4731-8703-96239434DEE1}" type="datetime1">
              <a:rPr lang="it-IT" smtClean="0"/>
              <a:t>31/10/2017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8830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it-IT" sz="4000" dirty="0"/>
              <a:t>3. LA POLITICA DEL LAVORO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dirty="0"/>
              <a:t>riguarda una serie di interventi per il raggiungimento ed il mantenimento di un elevato e stabile livello occupazionale. Esso può </a:t>
            </a:r>
            <a:r>
              <a:rPr lang="it-IT" dirty="0" smtClean="0"/>
              <a:t>essere </a:t>
            </a:r>
            <a:r>
              <a:rPr lang="it-IT" dirty="0"/>
              <a:t>perseguito con misure economiche sociali e fiscali, ma si fa prevalentemente riferimento a quelle del mercato del lavoro. In tale ambito si distinguono: - interventi passivi – volti alla tutela del reddito della persona in cerca di occupazione (x es. con i sussidi) e – interventi attivi – per rendere più efficiente il funzionamento del mercato del lavoro (x es. la formazione ed il collocamento.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1414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dirty="0"/>
              <a:t>Vengono, inoltre, adottate in molti paesi europei misure per condizionare la percezione dell’indennità di disoccupazione alla ricerca effettiva di un lavoro, a ridurre la durata complessiva e l’importo dei sussidi con il passare del tempo, o ancora a offrire trasferimenti integrativi a chi accetta occupazioni a basso salario.</a:t>
            </a:r>
          </a:p>
          <a:p>
            <a:pPr marL="0" indent="0" algn="just">
              <a:buNone/>
            </a:pPr>
            <a:r>
              <a:rPr lang="it-IT" dirty="0"/>
              <a:t>In Italia era anche prevista la scala mobile, un sistema di indicizzazione x cui le retribuzioni erano agganciate automaticamente all’andamento del costo della vita, al fine di proteggerle dall’erosione dell’aumento del tasso di inflazione. Poi abolita per la crisi e perché essa stessa causava inflazione.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049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 algn="just">
              <a:buNone/>
            </a:pPr>
            <a:r>
              <a:rPr lang="it-IT" sz="3600" dirty="0"/>
              <a:t>Sulla base dei compiti che si prefiggono, ci sono 3 sottogruppi di politiche del lavoro: 1. Misure indirizzate alla regolazione dei rapporti di lavoro; 2. Misure per il sostegno o mantenimento del reddito a fronte di disoccupazione involontaria, temporanea sospensione o riduzione dell’attività lavorativa; 3. Misure per la rimozione </a:t>
            </a:r>
            <a:r>
              <a:rPr lang="it-IT" sz="3600" dirty="0" smtClean="0"/>
              <a:t>degli </a:t>
            </a:r>
            <a:r>
              <a:rPr lang="it-IT" sz="3600" dirty="0"/>
              <a:t>ostacoli all’ingresso e permanenza nel mercato del lavoro o politiche proattive.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0230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pic>
        <p:nvPicPr>
          <p:cNvPr id="1026" name="Picture 2" descr="C:\Users\tecnoapply\Desktop\operai-grattacielo-new-yor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438493"/>
            <a:ext cx="6696744" cy="4448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3808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dirty="0"/>
              <a:t>Nella gran parte dei paesi europei il rapporto di lavoro </a:t>
            </a:r>
            <a:r>
              <a:rPr lang="it-IT" dirty="0" smtClean="0"/>
              <a:t>prevalente</a:t>
            </a:r>
            <a:r>
              <a:rPr lang="it-IT" dirty="0"/>
              <a:t>, è quello a tempo indeterminato, ma si cominciano a registrare incrementi significativi di lavoratori a tempo </a:t>
            </a:r>
            <a:r>
              <a:rPr lang="it-IT" dirty="0" smtClean="0"/>
              <a:t>indeterminato </a:t>
            </a:r>
            <a:r>
              <a:rPr lang="it-IT" dirty="0"/>
              <a:t>o atipici, soprattutto a partire dalla crisi del 2008 e con variazioni da paese a paese. In effetti, c’è un indice di protezione dell’impiego EPL che stabilisce proprio le variazioni legislative nella tutela del lavoro e va da un massimo di rigidità, ad un massimo di flessibilità. L’Italia si attesta intorno al 2,6 a fronte di una media europea di 2,24 punti.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6223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dirty="0"/>
              <a:t>Nel corso degli anni, soprattutto a causa della crisi, in Europa la tendenza comune è di liberalizzare  le condizioni di ricorso ai contratti a termine, e mantenere inalterate le norme a tutela dei rapporti di lavoro a tempo indeterminato e sul licenziamento collettivo.</a:t>
            </a:r>
          </a:p>
          <a:p>
            <a:pPr marL="0" indent="0" algn="just">
              <a:buNone/>
            </a:pPr>
            <a:r>
              <a:rPr lang="it-IT" dirty="0"/>
              <a:t>E’ dunque prevalsa una strategia di riforma a due livelli (</a:t>
            </a:r>
            <a:r>
              <a:rPr lang="it-IT" dirty="0" err="1"/>
              <a:t>two-tiers</a:t>
            </a:r>
            <a:r>
              <a:rPr lang="it-IT" dirty="0"/>
              <a:t> </a:t>
            </a:r>
            <a:r>
              <a:rPr lang="it-IT" dirty="0" err="1"/>
              <a:t>reform</a:t>
            </a:r>
            <a:r>
              <a:rPr lang="it-IT" dirty="0"/>
              <a:t> </a:t>
            </a:r>
            <a:r>
              <a:rPr lang="it-IT" dirty="0" err="1"/>
              <a:t>strategy</a:t>
            </a:r>
            <a:r>
              <a:rPr lang="it-IT" dirty="0"/>
              <a:t>), cioè l’adozione di riforme al margine che hanno interessato i rapporti a termine, lasciando quasi invariato il livello di tutela dei lavoratori a tempo indeterminato (insiders o core </a:t>
            </a:r>
            <a:r>
              <a:rPr lang="it-IT" dirty="0" err="1"/>
              <a:t>workers</a:t>
            </a:r>
            <a:r>
              <a:rPr lang="it-IT" dirty="0"/>
              <a:t>).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56581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it-IT" dirty="0" smtClean="0"/>
              <a:t>Ci sono </a:t>
            </a:r>
            <a:r>
              <a:rPr lang="it-IT" dirty="0"/>
              <a:t>differenze negli ammortizzatori sociali tra paesi europei: 1. Pilastro assicurativo, in cui le prestazioni, sotto forma di indennità di disoccupazione, sono erogate per una durata definita, a fronte di una quota di contributi versati; 2. Pilastro assistenziale dedicato – elargizione di sussidi di disoccupazione, in base a requisiti di reddito, in caso di impossibilità di accedere al primo pilastro o per esaurimento delle spettanze; 3. Pilastro assistenziale generale, cioè non specificamente rivolto ai lavoratori, ma a chi si trova in condizioni di indigenza, fornisce un reddito minimo garantito, in base a stringenti requisiti di reddito e patrimonio. La legge definisce anche le ragioni e le tutele di un eventuale ingiusto licenziamento per le </a:t>
            </a:r>
            <a:r>
              <a:rPr lang="it-IT" dirty="0" smtClean="0"/>
              <a:t>aziende </a:t>
            </a:r>
            <a:r>
              <a:rPr lang="it-IT" dirty="0"/>
              <a:t>con minimo 15 addetti (articolo 18 in Italia).</a:t>
            </a: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9283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ecnoapply\Desktop\8pgfwxb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836712"/>
            <a:ext cx="6912768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2182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dirty="0"/>
              <a:t>Le </a:t>
            </a:r>
            <a:r>
              <a:rPr lang="it-IT" sz="2800" dirty="0" smtClean="0"/>
              <a:t>indennità previste </a:t>
            </a:r>
            <a:r>
              <a:rPr lang="it-IT" sz="2800" dirty="0"/>
              <a:t>dalle assicurazioni sono fondate su tre elementi: </a:t>
            </a:r>
            <a:r>
              <a:rPr lang="it-IT" sz="2800" dirty="0" smtClean="0"/>
              <a:t>1. Generosità</a:t>
            </a:r>
            <a:r>
              <a:rPr lang="it-IT" sz="2800" dirty="0"/>
              <a:t>, finanziamento e requisiti di </a:t>
            </a:r>
            <a:r>
              <a:rPr lang="it-IT" sz="2800" dirty="0" smtClean="0"/>
              <a:t>accesso, stabilita </a:t>
            </a:r>
            <a:r>
              <a:rPr lang="it-IT" sz="2800" dirty="0"/>
              <a:t>in base all’importo ed alla durata dell’erogazione. Il finanziamento deriva di norma dai contributi versati dai lavoratori e dai datori di lavoro, con una percentuale di contribuzione a carico dell’una e/o </a:t>
            </a:r>
            <a:r>
              <a:rPr lang="it-IT" sz="2800" dirty="0" smtClean="0"/>
              <a:t>dell’altra </a:t>
            </a:r>
            <a:r>
              <a:rPr lang="it-IT" sz="2800" dirty="0"/>
              <a:t>che cambia da paese a paese. I requisiti di accesso prevedono che: 1. L’evento sia involontario, cioè determinato da una decisione del datore di lavoro e non dal lavoratore (salvo le eccezioni previste dalla legge); 2. Il </a:t>
            </a:r>
            <a:r>
              <a:rPr lang="it-IT" sz="2800" dirty="0" smtClean="0"/>
              <a:t>lavoratore soddisfi </a:t>
            </a:r>
            <a:r>
              <a:rPr lang="it-IT" sz="2800" dirty="0"/>
              <a:t>specifici requisiti contributivi e di anzianità contributiva. R</a:t>
            </a:r>
            <a:r>
              <a:rPr lang="it-IT" sz="2800" dirty="0" smtClean="0"/>
              <a:t>equisiti escludenti persone </a:t>
            </a:r>
            <a:r>
              <a:rPr lang="it-IT" sz="2800" dirty="0"/>
              <a:t>in cerca di prima occupazione o chi ha </a:t>
            </a:r>
            <a:r>
              <a:rPr lang="it-IT" sz="2800" dirty="0" smtClean="0"/>
              <a:t>carriera lavorativa discontinua, </a:t>
            </a:r>
            <a:r>
              <a:rPr lang="it-IT" sz="2800" dirty="0"/>
              <a:t>per i quali in alcuni paesi </a:t>
            </a:r>
            <a:r>
              <a:rPr lang="it-IT" sz="2800" dirty="0" smtClean="0"/>
              <a:t>europei </a:t>
            </a:r>
            <a:r>
              <a:rPr lang="it-IT" sz="2800" dirty="0"/>
              <a:t>esistono forme di sostegno </a:t>
            </a:r>
            <a:r>
              <a:rPr lang="it-IT" sz="2800" dirty="0" smtClean="0"/>
              <a:t>alternative: </a:t>
            </a:r>
            <a:r>
              <a:rPr lang="it-IT" sz="2800" dirty="0"/>
              <a:t>sussidi</a:t>
            </a:r>
            <a:r>
              <a:rPr lang="it-IT" sz="2800" dirty="0" smtClean="0"/>
              <a:t>, </a:t>
            </a:r>
            <a:r>
              <a:rPr lang="it-IT" sz="2800" dirty="0"/>
              <a:t>subordinati alla prova dei mezzi.</a:t>
            </a:r>
          </a:p>
          <a:p>
            <a:pPr marL="0" indent="0">
              <a:buNone/>
            </a:pP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113049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dirty="0"/>
              <a:t>Le politiche proattive, invece, possono distinguersi in sei tipi: 1. Sussidi all’occupazione; 2. Creazione diretta e temporanea di posti di lavoro; 3. Formazione professionale (anche </a:t>
            </a:r>
            <a:r>
              <a:rPr lang="it-IT" dirty="0" smtClean="0"/>
              <a:t>con contratti apprendistato); </a:t>
            </a:r>
            <a:r>
              <a:rPr lang="it-IT" dirty="0"/>
              <a:t>4. Sostegno finanziario e servizi per la nuova imprenditorialità; 5. Sevizi per l’orientamento e il collocamento lavorativo. Possono, inoltre, </a:t>
            </a:r>
            <a:r>
              <a:rPr lang="it-IT" dirty="0" smtClean="0"/>
              <a:t>esserci </a:t>
            </a:r>
            <a:r>
              <a:rPr lang="it-IT" dirty="0"/>
              <a:t>agevolazioni, prestiti finanziari o servizi di </a:t>
            </a:r>
            <a:r>
              <a:rPr lang="it-IT" dirty="0" smtClean="0"/>
              <a:t>consulenza </a:t>
            </a:r>
            <a:r>
              <a:rPr lang="it-IT" dirty="0"/>
              <a:t>per promuovere l’avvio di nuove imprenditorialità, soprattutto </a:t>
            </a:r>
            <a:r>
              <a:rPr lang="it-IT" dirty="0" smtClean="0"/>
              <a:t>per </a:t>
            </a:r>
            <a:r>
              <a:rPr lang="it-IT" dirty="0"/>
              <a:t>alcune </a:t>
            </a:r>
            <a:r>
              <a:rPr lang="it-IT" dirty="0" smtClean="0"/>
              <a:t>categorie</a:t>
            </a:r>
            <a:r>
              <a:rPr lang="it-IT" dirty="0"/>
              <a:t>:</a:t>
            </a:r>
            <a:r>
              <a:rPr lang="it-IT" dirty="0" smtClean="0"/>
              <a:t> giovani, </a:t>
            </a:r>
            <a:r>
              <a:rPr lang="it-IT" dirty="0"/>
              <a:t>donne, ecc.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55514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849</Words>
  <Application>Microsoft Office PowerPoint</Application>
  <PresentationFormat>Presentazione su schermo (4:3)</PresentationFormat>
  <Paragraphs>12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3. LA POLITICA DEL LAVORO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Globalizzazione economica e sociale</dc:title>
  <dc:creator>GDGiulianova</dc:creator>
  <cp:lastModifiedBy>tecnoapply</cp:lastModifiedBy>
  <cp:revision>85</cp:revision>
  <dcterms:created xsi:type="dcterms:W3CDTF">2016-12-05T13:33:02Z</dcterms:created>
  <dcterms:modified xsi:type="dcterms:W3CDTF">2017-10-31T11:07:20Z</dcterms:modified>
</cp:coreProperties>
</file>