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17"/>
  </p:notesMasterIdLst>
  <p:handoutMasterIdLst>
    <p:handoutMasterId r:id="rId18"/>
  </p:handout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21"/>
    <p:restoredTop sz="78495"/>
  </p:normalViewPr>
  <p:slideViewPr>
    <p:cSldViewPr snapToGrid="0" snapToObjects="1">
      <p:cViewPr varScale="1">
        <p:scale>
          <a:sx n="87" d="100"/>
          <a:sy n="87" d="100"/>
        </p:scale>
        <p:origin x="13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FA823-C3FE-D449-A976-D597C5D8C51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990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B0405-C699-714A-8596-1204A4F21C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066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B0405-C699-714A-8596-1204A4F21C3C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0908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Chirezza = comprensibilità . Rispetto degli schemi</a:t>
            </a:r>
          </a:p>
          <a:p>
            <a:r>
              <a:rPr lang="it-IT" dirty="0"/>
              <a:t>Veritiero e corretto : </a:t>
            </a:r>
            <a:r>
              <a:rPr lang="it-IT" dirty="0" err="1"/>
              <a:t>true</a:t>
            </a:r>
            <a:r>
              <a:rPr lang="it-IT" dirty="0"/>
              <a:t> and fair </a:t>
            </a:r>
            <a:r>
              <a:rPr lang="it-IT" dirty="0" err="1"/>
              <a:t>view</a:t>
            </a:r>
            <a:r>
              <a:rPr lang="it-IT" dirty="0"/>
              <a:t>. Su questo ampio dibattito</a:t>
            </a:r>
          </a:p>
          <a:p>
            <a:r>
              <a:rPr lang="it-IT" dirty="0"/>
              <a:t>Correttezza: atteggiamento mentale degli amministratori onesta neutralità volontà di non privilegiare nessuno in particolare.</a:t>
            </a:r>
          </a:p>
          <a:p>
            <a:r>
              <a:rPr lang="it-IT" dirty="0" err="1"/>
              <a:t>Veriteiro</a:t>
            </a:r>
            <a:r>
              <a:rPr lang="it-IT" dirty="0"/>
              <a:t>: non è </a:t>
            </a:r>
            <a:r>
              <a:rPr lang="it-IT" dirty="0" err="1"/>
              <a:t>possibie</a:t>
            </a:r>
            <a:r>
              <a:rPr lang="it-IT" dirty="0"/>
              <a:t> esattezza matematica per via dei valori soggettivi, non c’è verità assoluta e incontrovertibile. Deve essere almeno </a:t>
            </a:r>
            <a:r>
              <a:rPr lang="it-IT" dirty="0" err="1"/>
              <a:t>attendible</a:t>
            </a:r>
            <a:r>
              <a:rPr lang="it-IT" dirty="0"/>
              <a:t> , ci deve essere coerenza con la realtà gestionale. Non può essere vero ma deve essere veritiero.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B0405-C699-714A-8596-1204A4F21C3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7725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Con l’ammortamento io rinvio al futuro il valore contabile del bene. Che misura l’utilità che secondo me il bene mi darà nel futuro dell’impresa funzionante. Se l’ipotesi </a:t>
            </a:r>
            <a:r>
              <a:rPr lang="it-IT" dirty="0" err="1"/>
              <a:t>e’</a:t>
            </a:r>
            <a:r>
              <a:rPr lang="it-IT" dirty="0"/>
              <a:t> che l’anno successivo chiudo, allora non devo valutare il bene in base all’utilità residua ma in base a quale prezzo ottengo se lo vendo. È diverso.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B0405-C699-714A-8596-1204A4F21C3C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31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587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51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50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00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100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143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73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84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10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173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30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91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tiff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ndazioneoic.eu/?cat=1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frs.org/issued-standards/list-of-standard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dirty="0"/>
              <a:t>Normativa di riferimento, principi generali </a:t>
            </a:r>
            <a:r>
              <a:rPr lang="it-IT" sz="4000"/>
              <a:t>e redazionali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>
                <a:solidFill>
                  <a:schemeClr val="tx1"/>
                </a:solidFill>
              </a:rPr>
              <a:t>Prof.ssa Tiziana di </a:t>
            </a:r>
            <a:r>
              <a:rPr lang="it-IT" b="1" dirty="0" err="1">
                <a:solidFill>
                  <a:schemeClr val="tx1"/>
                </a:solidFill>
              </a:rPr>
              <a:t>cimbrini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ottotitolo 2"/>
          <p:cNvSpPr txBox="1">
            <a:spLocks/>
          </p:cNvSpPr>
          <p:nvPr/>
        </p:nvSpPr>
        <p:spPr>
          <a:xfrm>
            <a:off x="1047750" y="1806703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b="1" dirty="0">
                <a:solidFill>
                  <a:schemeClr val="tx1"/>
                </a:solidFill>
              </a:rPr>
              <a:t>Unit 4 – il bilancio d’esercizio</a:t>
            </a:r>
          </a:p>
          <a:p>
            <a:endParaRPr lang="it-IT" b="1" dirty="0">
              <a:solidFill>
                <a:schemeClr val="tx1"/>
              </a:solidFill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1097280" y="2394857"/>
            <a:ext cx="10008870" cy="2177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93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24F96B-9452-9B43-9371-8EE5FD275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it-IT" dirty="0"/>
              <a:t>La prospettiva di funzionamento dell’impresa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6A6E39-D3F9-F44B-855C-B2D938447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5486400" cy="4023360"/>
          </a:xfrm>
        </p:spPr>
        <p:txBody>
          <a:bodyPr/>
          <a:lstStyle/>
          <a:p>
            <a:r>
              <a:rPr lang="it-IT" dirty="0"/>
              <a:t>NOTO ANCHE COME </a:t>
            </a:r>
            <a:r>
              <a:rPr lang="it-IT" b="1" dirty="0"/>
              <a:t>PRINCIPIO DELLA CONTINUITA’ AZIENDALE</a:t>
            </a:r>
            <a:r>
              <a:rPr lang="it-IT" dirty="0"/>
              <a:t>,</a:t>
            </a:r>
          </a:p>
          <a:p>
            <a:r>
              <a:rPr lang="it-IT" dirty="0"/>
              <a:t>INTERNAZIONALMENTE CHIAMATO </a:t>
            </a:r>
            <a:r>
              <a:rPr lang="it-IT" b="1" dirty="0"/>
              <a:t>GOING CONCERN,</a:t>
            </a:r>
          </a:p>
          <a:p>
            <a:r>
              <a:rPr lang="it-IT" dirty="0"/>
              <a:t>STA AD INDICARE CHE IL BILANCIO DI ESERCIZIO DEVE ESSERE REDATTO</a:t>
            </a:r>
          </a:p>
          <a:p>
            <a:r>
              <a:rPr lang="it-IT" dirty="0"/>
              <a:t>SULL’IPOTESI CHE L’AZIENDA CONTINUI LA PROPRIA ATTIVITA’</a:t>
            </a:r>
          </a:p>
          <a:p>
            <a:r>
              <a:rPr lang="it-IT" dirty="0"/>
              <a:t>OVVERO NON DEVONO ESSERE PRESENTI PROSPETTIVE DI LIQUIDAZIONE DELL’ATTIVITA’ AZIENDALE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EF5996E-CC9A-7C4B-B23A-3A5D0DF33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81AD435-30CD-B545-9C03-8D3692089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06C5E78-6D47-DF4E-84BB-66A946A7F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240" y="2816014"/>
            <a:ext cx="39116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6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E215E2-2AB6-3743-97BD-18501E58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Prevalenza della sostanza sulla forma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26C5AB-04C0-4A46-BABE-278FEEC4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232746"/>
          </a:xfrm>
        </p:spPr>
        <p:txBody>
          <a:bodyPr/>
          <a:lstStyle/>
          <a:p>
            <a:r>
              <a:rPr lang="it-IT" dirty="0"/>
              <a:t>NON SEMPRE FORMA E SOSTANZA DI UN’OPERAZIONE COINCIDONO (ES. LEASING, COMPRAVENDITA CON OBBLIGO DI RETROCESSIONE A TERMINE).</a:t>
            </a:r>
          </a:p>
          <a:p>
            <a:r>
              <a:rPr lang="it-IT" dirty="0"/>
              <a:t>IN BASE A QUESTO PRINCIPIO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495BF97-CF1D-7147-B7C8-3CBBA992B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7E4E5B23-957A-8A44-BD37-3175984C0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4008085E-9DBE-2544-AD3F-F471B499E9A9}"/>
              </a:ext>
            </a:extLst>
          </p:cNvPr>
          <p:cNvSpPr txBox="1"/>
          <p:nvPr/>
        </p:nvSpPr>
        <p:spPr>
          <a:xfrm>
            <a:off x="1097280" y="3078480"/>
            <a:ext cx="376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NELL’OPERAZIONE DI LEASING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F591CB-66EB-2B49-8985-50AA748AE336}"/>
              </a:ext>
            </a:extLst>
          </p:cNvPr>
          <p:cNvSpPr txBox="1"/>
          <p:nvPr/>
        </p:nvSpPr>
        <p:spPr>
          <a:xfrm>
            <a:off x="6446520" y="2966347"/>
            <a:ext cx="376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NELL’OPERAZIONE DI COMPRAVENDITA CON OBBLIGO DI RETROCESSIONE A TERMINE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C1B6331-0A34-BF47-8930-C951F8F3BE30}"/>
              </a:ext>
            </a:extLst>
          </p:cNvPr>
          <p:cNvSpPr txBox="1"/>
          <p:nvPr/>
        </p:nvSpPr>
        <p:spPr>
          <a:xfrm>
            <a:off x="899160" y="3447812"/>
            <a:ext cx="4282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NELLA CONTABILIZZAZIONE DELL’OPERAZIONE SI SEGUE IL METODO PATRIMONIALE (CHE RIFLETTE LA FORMA) MA NELLA NOTA INTEGRATIVA BISOGNA EVIDENZIARE I VALORI RISULTANTI DALLA CONTABILIZZAZIONE SECONDO IL METODO FINANZIARIO (CHE RIFLETTE LA SOSTANZA DELL’OPERAZIONE)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1399AF5-AD1A-1647-B36A-FDE445433A34}"/>
              </a:ext>
            </a:extLst>
          </p:cNvPr>
          <p:cNvSpPr txBox="1"/>
          <p:nvPr/>
        </p:nvSpPr>
        <p:spPr>
          <a:xfrm>
            <a:off x="6274030" y="3889677"/>
            <a:ext cx="4282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LE ATTIVITA’ OGGETTO DI TALI CONTRATTI DEVONO RIMANERE ISCRITTE NELLO STATO PATRIMONIALE DEL VENDITORE</a:t>
            </a:r>
          </a:p>
        </p:txBody>
      </p:sp>
    </p:spTree>
    <p:extLst>
      <p:ext uri="{BB962C8B-B14F-4D97-AF65-F5344CB8AC3E}">
        <p14:creationId xmlns:p14="http://schemas.microsoft.com/office/powerpoint/2010/main" val="141338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F8EC88-69F8-8142-B196-1E93FB983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principio della prudenza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80E560-D0B2-DE46-AEFE-A62499611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766146"/>
          </a:xfrm>
        </p:spPr>
        <p:txBody>
          <a:bodyPr/>
          <a:lstStyle/>
          <a:p>
            <a:r>
              <a:rPr lang="it-IT" dirty="0"/>
              <a:t>La valutazione delle voci deve essere fatta </a:t>
            </a:r>
            <a:r>
              <a:rPr lang="it-IT" b="1" dirty="0"/>
              <a:t>secondo prudenza </a:t>
            </a:r>
          </a:p>
          <a:p>
            <a:r>
              <a:rPr lang="it-IT" dirty="0"/>
              <a:t>Si possono indicare esclusivamente gli utili realizzati alla data di chiusura dell’esercizio</a:t>
            </a:r>
          </a:p>
          <a:p>
            <a:r>
              <a:rPr lang="it-IT" dirty="0"/>
              <a:t>Si deve tener conto dei rischi e delle perdite di competenza dell’esercizio, anche se conosciuti dopo la chiusura di questo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B6029F-FAF7-AA41-B6BC-89DE027FF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B221052-6EF3-9240-AE2F-CCCBBF91D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3874B6A8-D5BA-9C45-97BC-3C9A143216E1}"/>
              </a:ext>
            </a:extLst>
          </p:cNvPr>
          <p:cNvSpPr/>
          <p:nvPr/>
        </p:nvSpPr>
        <p:spPr>
          <a:xfrm>
            <a:off x="990600" y="1737360"/>
            <a:ext cx="10347960" cy="19964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giù 6">
            <a:extLst>
              <a:ext uri="{FF2B5EF4-FFF2-40B4-BE49-F238E27FC236}">
                <a16:creationId xmlns:a16="http://schemas.microsoft.com/office/drawing/2014/main" id="{EB57CB6A-C8F9-1C49-AA4E-A279BE66D7BE}"/>
              </a:ext>
            </a:extLst>
          </p:cNvPr>
          <p:cNvSpPr/>
          <p:nvPr/>
        </p:nvSpPr>
        <p:spPr>
          <a:xfrm>
            <a:off x="5334000" y="3733800"/>
            <a:ext cx="807720" cy="8229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8F7232C-F2EA-9748-ADB6-8BE3D21F5ADC}"/>
              </a:ext>
            </a:extLst>
          </p:cNvPr>
          <p:cNvSpPr txBox="1"/>
          <p:nvPr/>
        </p:nvSpPr>
        <p:spPr>
          <a:xfrm>
            <a:off x="1722120" y="4922520"/>
            <a:ext cx="920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DISPARITA’ DI TRATTAMENTO TRA COMPONENTI POSITIVI E NEGATIVI DI REDDITO</a:t>
            </a:r>
          </a:p>
        </p:txBody>
      </p:sp>
    </p:spTree>
    <p:extLst>
      <p:ext uri="{BB962C8B-B14F-4D97-AF65-F5344CB8AC3E}">
        <p14:creationId xmlns:p14="http://schemas.microsoft.com/office/powerpoint/2010/main" val="3830161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09B92A-D5BD-FB48-B949-559E7EAA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principio della competenza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AB3F1D-0017-2146-A34C-7249673B8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90234"/>
            <a:ext cx="10058400" cy="2383366"/>
          </a:xfrm>
        </p:spPr>
        <p:txBody>
          <a:bodyPr/>
          <a:lstStyle/>
          <a:p>
            <a:pPr algn="ctr"/>
            <a:r>
              <a:rPr lang="it-IT" dirty="0"/>
              <a:t>Si deve tener conto dei </a:t>
            </a:r>
            <a:r>
              <a:rPr lang="it-IT" i="1" dirty="0"/>
              <a:t>proventi e degli oneri di competenza dell’esercizio </a:t>
            </a:r>
            <a:r>
              <a:rPr lang="it-IT" dirty="0"/>
              <a:t>indipendentemente dalla data di incasso o del pagamento</a:t>
            </a:r>
          </a:p>
          <a:p>
            <a:pPr algn="ctr"/>
            <a:endParaRPr lang="it-IT" dirty="0"/>
          </a:p>
          <a:p>
            <a:pPr algn="ctr"/>
            <a:r>
              <a:rPr lang="it-IT" dirty="0"/>
              <a:t>Si deve tener conto </a:t>
            </a:r>
            <a:r>
              <a:rPr lang="it-IT" i="1" dirty="0"/>
              <a:t>dei rischi e delle perdite di competenza de</a:t>
            </a:r>
            <a:r>
              <a:rPr lang="it-IT" dirty="0"/>
              <a:t>ll’esercizio anche conosciuti dopo la chiusura di questo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C6D9212-324A-0944-B536-7D170765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95053AF9-2CAD-1240-B09D-BE382C7DFD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979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C708DD-247A-224E-A29C-53D84B219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costanza dei criteri di valutazione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39ACA33-B459-8346-9961-CE148EC8E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1849966"/>
          </a:xfrm>
        </p:spPr>
        <p:txBody>
          <a:bodyPr/>
          <a:lstStyle/>
          <a:p>
            <a:pPr algn="ctr"/>
            <a:r>
              <a:rPr lang="it-IT" dirty="0"/>
              <a:t>I criteri di valutazione non possono essere modificati da un esercizio all’altro</a:t>
            </a:r>
          </a:p>
          <a:p>
            <a:endParaRPr lang="it-IT" dirty="0"/>
          </a:p>
          <a:p>
            <a:pPr algn="ctr"/>
            <a:r>
              <a:rPr lang="it-IT" dirty="0"/>
              <a:t>GARANTISCE LA COMPARABILITA’ NEL TEMPO DEI BILANCI</a:t>
            </a:r>
          </a:p>
          <a:p>
            <a:pPr algn="ctr"/>
            <a:r>
              <a:rPr lang="it-IT" dirty="0"/>
              <a:t>RIDUCE LO SPAZIO DI ‘MANOVRA’ DA PARTE DEGLI AMMINISTRATORI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5D7440E-ADBC-4541-A7ED-A56C86B53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DDCA489A-40A3-FE49-A7A3-1FF5EA519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egnaposto contenuto 2">
            <a:extLst>
              <a:ext uri="{FF2B5EF4-FFF2-40B4-BE49-F238E27FC236}">
                <a16:creationId xmlns:a16="http://schemas.microsoft.com/office/drawing/2014/main" id="{C24E4D22-BA78-CF4C-AEDB-1F4D3B84D75A}"/>
              </a:ext>
            </a:extLst>
          </p:cNvPr>
          <p:cNvSpPr txBox="1">
            <a:spLocks/>
          </p:cNvSpPr>
          <p:nvPr/>
        </p:nvSpPr>
        <p:spPr>
          <a:xfrm>
            <a:off x="1097280" y="4103795"/>
            <a:ext cx="10058400" cy="18499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dirty="0"/>
              <a:t>NON SI TRATTA DI UN PRINCIPIO ASSOLUTO</a:t>
            </a:r>
          </a:p>
          <a:p>
            <a:pPr algn="ctr"/>
            <a:r>
              <a:rPr lang="it-IT" dirty="0"/>
              <a:t>E’ POSSIBILE, IN CASI ECCEZIONALI,  DEROGARE AL PRINCIPIO DANDONE MOTIVAZIONE E INDICANDONE LA MOTIVAZIONE IN NOTA INTEGRATIVA.</a:t>
            </a:r>
          </a:p>
          <a:p>
            <a:pPr algn="ctr"/>
            <a:r>
              <a:rPr lang="it-IT" dirty="0"/>
              <a:t>E’ INOLTRE SEMPRE OPERATIVA LA DEROGA OBBLIGATORIA RELATIVA A TUTTE LE DISPOSIZIONI DI BILANCIO IN NOME DELLA RAPPRESENTAZIONE VERITIERA E CORRETTA</a:t>
            </a:r>
          </a:p>
        </p:txBody>
      </p:sp>
    </p:spTree>
    <p:extLst>
      <p:ext uri="{BB962C8B-B14F-4D97-AF65-F5344CB8AC3E}">
        <p14:creationId xmlns:p14="http://schemas.microsoft.com/office/powerpoint/2010/main" val="35750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E1302D-BB65-184D-9FB7-A1A5AFC55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principio di separata valutazione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D854409-5D54-C541-A422-C5267CF0E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Gli elementi eterogenei ricompresi nelle singole voci devono essere valutati separatamente.</a:t>
            </a:r>
          </a:p>
          <a:p>
            <a:endParaRPr lang="it-IT" dirty="0"/>
          </a:p>
          <a:p>
            <a:r>
              <a:rPr lang="it-IT" dirty="0"/>
              <a:t>Ad esempio nella voce ‘Altre immobilizzazioni materiali’ possono essere compresi;</a:t>
            </a:r>
          </a:p>
          <a:p>
            <a:r>
              <a:rPr lang="it-IT" sz="1400" dirty="0"/>
              <a:t>Mobili </a:t>
            </a:r>
          </a:p>
          <a:p>
            <a:r>
              <a:rPr lang="it-IT" sz="1400" dirty="0"/>
              <a:t>Computer</a:t>
            </a:r>
          </a:p>
          <a:p>
            <a:r>
              <a:rPr lang="it-IT" sz="1400" dirty="0"/>
              <a:t>Arredi,</a:t>
            </a:r>
          </a:p>
          <a:p>
            <a:r>
              <a:rPr lang="it-IT" sz="1400" dirty="0"/>
              <a:t>Oggetti decorativi</a:t>
            </a:r>
          </a:p>
          <a:p>
            <a:r>
              <a:rPr lang="it-IT" sz="1400" dirty="0"/>
              <a:t>Autovetture</a:t>
            </a:r>
          </a:p>
          <a:p>
            <a:r>
              <a:rPr lang="it-IT" dirty="0"/>
              <a:t>Tutti beni distinti quanto a caratteristiche di uso, obsolescenza, ecc. seguiranno quindi per tali beni processi valutativi distinti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0C6A43-E126-FC47-B668-F8935A0E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F9970E5C-317C-454B-A759-579ED2F8A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44ED1290-ABBC-5649-82DF-867CDB876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424" y="3347720"/>
            <a:ext cx="1385823" cy="77606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A7B8A3B7-B494-E648-9A55-DD00E158E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048" y="3735750"/>
            <a:ext cx="1105662" cy="1105662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F36F64B-E75F-1448-AE4B-C5503D2E11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186" y="3347720"/>
            <a:ext cx="862045" cy="11508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8ED818C-046D-8A48-A2CE-6DC5D14AE6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21321" y="3246798"/>
            <a:ext cx="911227" cy="12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89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380F5B-350F-C143-9686-C6560BFF0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finalità del documento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C87AA0E-739B-CA45-A6F4-34AF553633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1" dirty="0"/>
              <a:t>CONOSCITIVA INTERNA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384ADFC-1DDC-5141-9E05-B82E4E99C6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b="1" dirty="0"/>
              <a:t>INFORMATIVA ESTERNA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58CB257B-09D6-134A-8AF7-62D277C682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it-IT" dirty="0"/>
              <a:t>SOCI DI MINORANZA</a:t>
            </a:r>
          </a:p>
          <a:p>
            <a:r>
              <a:rPr lang="it-IT" dirty="0"/>
              <a:t>LAVORATORI DIPENDENTI</a:t>
            </a:r>
          </a:p>
          <a:p>
            <a:r>
              <a:rPr lang="it-IT" dirty="0"/>
              <a:t>FINANZIATORI</a:t>
            </a:r>
          </a:p>
          <a:p>
            <a:r>
              <a:rPr lang="it-IT" dirty="0"/>
              <a:t>CLIENTI E FORNITORI</a:t>
            </a:r>
          </a:p>
          <a:p>
            <a:r>
              <a:rPr lang="it-IT" dirty="0"/>
              <a:t>AMMINISTRAZIONE FINANZIARIA</a:t>
            </a:r>
          </a:p>
          <a:p>
            <a:r>
              <a:rPr lang="it-IT" dirty="0"/>
              <a:t>SINDACATI DEI LAVORATORI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6B1ED2-A794-2D41-A5C9-917586309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B2A6B2DF-81E3-CF42-889A-1CE902D773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7392617-20A6-B34F-A0E1-98F94453E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0" y="2914650"/>
            <a:ext cx="3492500" cy="23241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12" name="Rettangolo arrotondato 11">
            <a:extLst>
              <a:ext uri="{FF2B5EF4-FFF2-40B4-BE49-F238E27FC236}">
                <a16:creationId xmlns:a16="http://schemas.microsoft.com/office/drawing/2014/main" id="{13BAA366-3214-4840-B49A-212462DBAB33}"/>
              </a:ext>
            </a:extLst>
          </p:cNvPr>
          <p:cNvSpPr/>
          <p:nvPr/>
        </p:nvSpPr>
        <p:spPr>
          <a:xfrm>
            <a:off x="3454400" y="3200401"/>
            <a:ext cx="774700" cy="2540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arentesi graffa chiusa 12">
            <a:extLst>
              <a:ext uri="{FF2B5EF4-FFF2-40B4-BE49-F238E27FC236}">
                <a16:creationId xmlns:a16="http://schemas.microsoft.com/office/drawing/2014/main" id="{F99404B3-CA3F-1E49-B5A9-CBCD4552B256}"/>
              </a:ext>
            </a:extLst>
          </p:cNvPr>
          <p:cNvSpPr/>
          <p:nvPr/>
        </p:nvSpPr>
        <p:spPr>
          <a:xfrm>
            <a:off x="9690100" y="2582334"/>
            <a:ext cx="368300" cy="265641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E69C111-D8F3-F241-ACCE-F02F14BD59A6}"/>
              </a:ext>
            </a:extLst>
          </p:cNvPr>
          <p:cNvSpPr txBox="1"/>
          <p:nvPr/>
        </p:nvSpPr>
        <p:spPr>
          <a:xfrm>
            <a:off x="10335260" y="3587376"/>
            <a:ext cx="1369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Documento di Interesse pubblico</a:t>
            </a:r>
          </a:p>
        </p:txBody>
      </p:sp>
    </p:spTree>
    <p:extLst>
      <p:ext uri="{BB962C8B-B14F-4D97-AF65-F5344CB8AC3E}">
        <p14:creationId xmlns:p14="http://schemas.microsoft.com/office/powerpoint/2010/main" val="214378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>
            <a:extLst>
              <a:ext uri="{FF2B5EF4-FFF2-40B4-BE49-F238E27FC236}">
                <a16:creationId xmlns:a16="http://schemas.microsoft.com/office/drawing/2014/main" id="{58304241-6E95-3F4F-B738-A45725842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regolamentazione del bilancio</a:t>
            </a:r>
          </a:p>
        </p:txBody>
      </p:sp>
      <p:sp>
        <p:nvSpPr>
          <p:cNvPr id="10" name="Segnaposto contenuto 9">
            <a:extLst>
              <a:ext uri="{FF2B5EF4-FFF2-40B4-BE49-F238E27FC236}">
                <a16:creationId xmlns:a16="http://schemas.microsoft.com/office/drawing/2014/main" id="{040E2193-0B02-4947-A2DC-BCAF6CB745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058920" cy="4023360"/>
          </a:xfrm>
        </p:spPr>
        <p:txBody>
          <a:bodyPr/>
          <a:lstStyle/>
          <a:p>
            <a:r>
              <a:rPr lang="it-IT" dirty="0"/>
              <a:t>PER TUTELARE L’INTERESSE PUBBLICO  OCCORRE DISPORRE DI UN SISTEMA DI REGOLE PER EVITARE CHE IL DOCUMENTO DIA UNA VISIONE DISTORTA DELLA REALTA’</a:t>
            </a:r>
          </a:p>
          <a:p>
            <a:endParaRPr lang="it-IT" dirty="0"/>
          </a:p>
          <a:p>
            <a:r>
              <a:rPr lang="it-IT" dirty="0"/>
              <a:t>QUESTO RISCHIO EMERGE SOPRATTUTTO IN CORRISPONDENZA DELLA DETERMINAZIONE DEI VALORI SOGGETTIVI (STIME E CONGETTURE)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4A8FBC-0A20-994C-904E-290DD429C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32E25E60-13F6-6A4F-B173-256692F3E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B89EF5B-3686-F941-BE9D-0286557892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742"/>
          <a:stretch/>
        </p:blipFill>
        <p:spPr>
          <a:xfrm>
            <a:off x="6126480" y="3046024"/>
            <a:ext cx="1370100" cy="23241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09EB7B06-FCAA-F14F-BFB2-98AD7EB466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041"/>
          <a:stretch/>
        </p:blipFill>
        <p:spPr>
          <a:xfrm>
            <a:off x="10231174" y="3009759"/>
            <a:ext cx="1361440" cy="2324100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6D266311-A478-B940-9721-103F725FC8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133"/>
          <a:stretch/>
        </p:blipFill>
        <p:spPr>
          <a:xfrm>
            <a:off x="7670192" y="3082572"/>
            <a:ext cx="238737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1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B1F71B-C402-DE4C-A263-364AC899A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Codice Civile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415A6A-432F-9244-B0B4-9026EA29B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070" y="2059244"/>
            <a:ext cx="10058400" cy="402336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it-IT" dirty="0"/>
              <a:t>DEPOSITO OBBLIGATORIO DEL BILANCIO DELLE SOCIETA’ DI CAPITALI PRESSO LA CAMERA DI COMMERCIO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PRINCIPI GENERALI E REDAZIONALI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STRUTTURA E CONTENUTO DEL DOCUMENTO</a:t>
            </a:r>
          </a:p>
          <a:p>
            <a:pPr>
              <a:buFont typeface="Wingdings" pitchFamily="2" charset="2"/>
              <a:buChar char="Ø"/>
            </a:pPr>
            <a:r>
              <a:rPr lang="it-IT" dirty="0"/>
              <a:t>REVISIONE OBBLIGATORIA PER LE SOCIETA’ QUOTATE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D864843-48BC-2546-9B4E-A46328067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19BEFF9A-98AE-EE43-87E4-D649A88B6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DCEB04E7-FE85-584F-9E00-85A39AB68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6483" y="2714414"/>
            <a:ext cx="3556000" cy="22860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A485C074-25DE-DC40-8867-5B4238F3ED61}"/>
              </a:ext>
            </a:extLst>
          </p:cNvPr>
          <p:cNvSpPr txBox="1"/>
          <p:nvPr/>
        </p:nvSpPr>
        <p:spPr>
          <a:xfrm>
            <a:off x="396240" y="5241110"/>
            <a:ext cx="7726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SI APPLICA  A TUTTE LE IMPRESE ITALIANE AD ECCEZIONE DI QUELLE CHE DEVONO ATTENERSI AI PRINCIPI INTERNAZIONALI IFRS EMANATI DALLO IASB</a:t>
            </a:r>
          </a:p>
        </p:txBody>
      </p:sp>
    </p:spTree>
    <p:extLst>
      <p:ext uri="{BB962C8B-B14F-4D97-AF65-F5344CB8AC3E}">
        <p14:creationId xmlns:p14="http://schemas.microsoft.com/office/powerpoint/2010/main" val="2266459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D2994E-B012-9546-B6A9-5666FB1F3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principi contabili nazionali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D219ADE-6E75-324E-8D4E-351593AE3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6355080" cy="402336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it-IT" sz="2400" dirty="0"/>
              <a:t>EMANATI DALL’ORGANISMO ITALIANO DI CONTABILITA’ (OIC)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/>
              <a:t>COMPLETANO QUANTO PREVISTO DAL CODICE CIVILE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/>
              <a:t>SONO COSTANTEMENTE AGGIORNATI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0AB490A-17BF-0248-8C2F-E7E3E4F09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874CA0B-ACFB-504E-BB4C-EBA3D6B42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CA28388E-589F-0B4E-A92F-D3AE75C83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9580" y="1845734"/>
            <a:ext cx="3086100" cy="20574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540455-884C-A746-8930-A66D7D6DFD0B}"/>
              </a:ext>
            </a:extLst>
          </p:cNvPr>
          <p:cNvSpPr txBox="1"/>
          <p:nvPr/>
        </p:nvSpPr>
        <p:spPr>
          <a:xfrm>
            <a:off x="541020" y="5447010"/>
            <a:ext cx="1117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QUALORA NE’ IL CODICE CIVILE NE’ I PRINCIPI NAZIONALI FORNISCANO RISPOSTE IN UNA SPECIFICA SITUAZIONE, SI APPLICANO I PRINCIPI INTERNAZIONALI PURCHE’ COMPATIBILI CON LA NORMATIVA NAZIONALE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4162AB5-BC83-884B-A7DF-4599F51349F8}"/>
              </a:ext>
            </a:extLst>
          </p:cNvPr>
          <p:cNvSpPr/>
          <p:nvPr/>
        </p:nvSpPr>
        <p:spPr>
          <a:xfrm>
            <a:off x="1097280" y="4388069"/>
            <a:ext cx="393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>
                <a:hlinkClick r:id="rId4"/>
              </a:rPr>
              <a:t>https://www.fondazioneoic.eu/?cat=14</a:t>
            </a:r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2809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419A54-3025-AD4F-BAB5-5C729F2A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principi contabili internazionali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B0BA09-3DBD-3443-B0EC-9998B4695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5331" y="4065906"/>
            <a:ext cx="5135880" cy="409786"/>
          </a:xfrm>
        </p:spPr>
        <p:txBody>
          <a:bodyPr>
            <a:normAutofit fontScale="85000" lnSpcReduction="10000"/>
          </a:bodyPr>
          <a:lstStyle/>
          <a:p>
            <a:r>
              <a:rPr lang="it-IT" dirty="0">
                <a:hlinkClick r:id="rId2"/>
              </a:rPr>
              <a:t>https://www.ifrs.org/issued-standards/list-of-standards/</a:t>
            </a:r>
            <a:r>
              <a:rPr lang="it-IT" dirty="0"/>
              <a:t> 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3631B8B-7FE9-254F-A035-765ABA5CB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94901AD8-6CC9-0A4F-B3BA-903E2DD34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2855183-F218-E547-AF86-C8FC2C07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7469" y="2505922"/>
            <a:ext cx="3851605" cy="1451610"/>
          </a:xfrm>
          <a:prstGeom prst="rect">
            <a:avLst/>
          </a:prstGeom>
        </p:spPr>
      </p:pic>
      <p:sp>
        <p:nvSpPr>
          <p:cNvPr id="11" name="Segnaposto contenuto 2">
            <a:extLst>
              <a:ext uri="{FF2B5EF4-FFF2-40B4-BE49-F238E27FC236}">
                <a16:creationId xmlns:a16="http://schemas.microsoft.com/office/drawing/2014/main" id="{0B89E4E4-F309-304E-B2CE-B53EE251866F}"/>
              </a:ext>
            </a:extLst>
          </p:cNvPr>
          <p:cNvSpPr txBox="1">
            <a:spLocks/>
          </p:cNvSpPr>
          <p:nvPr/>
        </p:nvSpPr>
        <p:spPr>
          <a:xfrm>
            <a:off x="1097280" y="1845734"/>
            <a:ext cx="635508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it-IT" sz="2400" dirty="0"/>
              <a:t>EMANATI DALL’INTERNATIONAL ACCOUNTING STANDARD BOARD (IASB)</a:t>
            </a:r>
          </a:p>
          <a:p>
            <a:pPr>
              <a:buFont typeface="Wingdings" pitchFamily="2" charset="2"/>
              <a:buChar char="Ø"/>
            </a:pPr>
            <a:r>
              <a:rPr lang="it-IT" sz="2400" dirty="0"/>
              <a:t>PRENDONO IL NOME DI INTERNATIONAL FINANCIAL REPORTING STANDARD (IFRS) MENTRE I MENO RECENTI SONO NOTI COME IAS (INTERNATIONAL ACCOUNTING STANDARD)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F9066A84-953F-1144-B285-A715F0D690EB}"/>
              </a:ext>
            </a:extLst>
          </p:cNvPr>
          <p:cNvSpPr txBox="1"/>
          <p:nvPr/>
        </p:nvSpPr>
        <p:spPr>
          <a:xfrm>
            <a:off x="830580" y="4945764"/>
            <a:ext cx="1059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IN BASE AL DL. 38/2005 SONO OBBLIGATORI PER IL BILANCIO DI ESERCIZIO DI:</a:t>
            </a:r>
          </a:p>
          <a:p>
            <a:r>
              <a:rPr lang="it-IT" dirty="0"/>
              <a:t>Società con titoli quotati, società con strumenti finanziari diffusi tra il pubblico, banche, società di intermediazione mobiliare, società di gestione del risparmio.</a:t>
            </a:r>
          </a:p>
          <a:p>
            <a:r>
              <a:rPr lang="it-IT" dirty="0"/>
              <a:t>IN ALTRI CASI PREVISTI DALLA NORMATIVA LA LORO ADOZIONE E’ FACOLTATIVA</a:t>
            </a:r>
          </a:p>
        </p:txBody>
      </p:sp>
    </p:spTree>
    <p:extLst>
      <p:ext uri="{BB962C8B-B14F-4D97-AF65-F5344CB8AC3E}">
        <p14:creationId xmlns:p14="http://schemas.microsoft.com/office/powerpoint/2010/main" val="2665523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EB520-D682-FF40-B31A-83C572E3F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codice civile: le clausole generali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DECE4B-286D-4C4D-B116-9832BF35C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2470574"/>
            <a:ext cx="5699760" cy="2954866"/>
          </a:xfrm>
        </p:spPr>
        <p:txBody>
          <a:bodyPr/>
          <a:lstStyle/>
          <a:p>
            <a:r>
              <a:rPr lang="it-IT" dirty="0"/>
              <a:t>ART. 2423:</a:t>
            </a:r>
          </a:p>
          <a:p>
            <a:r>
              <a:rPr lang="it-IT" i="1" dirty="0"/>
              <a:t>Il bilancio deve essere redatto </a:t>
            </a:r>
          </a:p>
          <a:p>
            <a:r>
              <a:rPr lang="it-IT" i="1" dirty="0"/>
              <a:t>con </a:t>
            </a:r>
            <a:r>
              <a:rPr lang="it-IT" b="1" i="1" dirty="0"/>
              <a:t>chiarezza</a:t>
            </a:r>
            <a:r>
              <a:rPr lang="it-IT" i="1" dirty="0"/>
              <a:t> </a:t>
            </a:r>
          </a:p>
          <a:p>
            <a:r>
              <a:rPr lang="it-IT" i="1" dirty="0"/>
              <a:t>e deve </a:t>
            </a:r>
            <a:r>
              <a:rPr lang="it-IT" b="1" i="1" dirty="0"/>
              <a:t>rappresentare in modo veritiero e corretto </a:t>
            </a:r>
          </a:p>
          <a:p>
            <a:r>
              <a:rPr lang="it-IT" i="1" dirty="0"/>
              <a:t>la situazione patrimoniale e finanziaria della società </a:t>
            </a:r>
          </a:p>
          <a:p>
            <a:r>
              <a:rPr lang="it-IT" i="1" dirty="0"/>
              <a:t>e il risultato economico del periodo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DA462CA-A831-B54E-94D1-1974EEA0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B22BC61A-3F99-BD4B-ADAB-EA5814B1DC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5">
            <a:extLst>
              <a:ext uri="{FF2B5EF4-FFF2-40B4-BE49-F238E27FC236}">
                <a16:creationId xmlns:a16="http://schemas.microsoft.com/office/drawing/2014/main" id="{228322C5-77DC-CB43-A70D-7E0522CE90DB}"/>
              </a:ext>
            </a:extLst>
          </p:cNvPr>
          <p:cNvSpPr/>
          <p:nvPr/>
        </p:nvSpPr>
        <p:spPr>
          <a:xfrm>
            <a:off x="1493520" y="3551767"/>
            <a:ext cx="5090160" cy="79248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2C6B334-4D13-7F46-989A-520843623BD7}"/>
              </a:ext>
            </a:extLst>
          </p:cNvPr>
          <p:cNvCxnSpPr>
            <a:stCxn id="6" idx="6"/>
          </p:cNvCxnSpPr>
          <p:nvPr/>
        </p:nvCxnSpPr>
        <p:spPr>
          <a:xfrm flipV="1">
            <a:off x="6583680" y="3383280"/>
            <a:ext cx="792480" cy="564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49BFC83-757B-AF4F-B431-8FE8982FEFEE}"/>
              </a:ext>
            </a:extLst>
          </p:cNvPr>
          <p:cNvCxnSpPr>
            <a:cxnSpLocks/>
            <a:stCxn id="6" idx="6"/>
          </p:cNvCxnSpPr>
          <p:nvPr/>
        </p:nvCxnSpPr>
        <p:spPr>
          <a:xfrm>
            <a:off x="6583680" y="3948007"/>
            <a:ext cx="792480" cy="334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E95B00-E534-5A47-A6EF-5D6CED96A39A}"/>
              </a:ext>
            </a:extLst>
          </p:cNvPr>
          <p:cNvSpPr txBox="1"/>
          <p:nvPr/>
        </p:nvSpPr>
        <p:spPr>
          <a:xfrm>
            <a:off x="7528560" y="3048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OBBLIGO DI INFORMAZIONI INTEGRATIVE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FA864F05-FC81-044A-8C0B-B3D488D11B95}"/>
              </a:ext>
            </a:extLst>
          </p:cNvPr>
          <p:cNvSpPr txBox="1"/>
          <p:nvPr/>
        </p:nvSpPr>
        <p:spPr>
          <a:xfrm>
            <a:off x="7498080" y="4159581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OBBLIGO DI DEROGA ALLE DISPOSIZIONI DI LEGGE, IN CASI ECCEZIONALI</a:t>
            </a:r>
          </a:p>
        </p:txBody>
      </p:sp>
    </p:spTree>
    <p:extLst>
      <p:ext uri="{BB962C8B-B14F-4D97-AF65-F5344CB8AC3E}">
        <p14:creationId xmlns:p14="http://schemas.microsoft.com/office/powerpoint/2010/main" val="424065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C91D40-D218-3446-ACAF-B11600B7D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principio di rilevanza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5CD4389-0D77-E145-B936-9DC911F028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>
            <a:normAutofit/>
          </a:bodyPr>
          <a:lstStyle/>
          <a:p>
            <a:r>
              <a:rPr lang="it-IT" sz="2800" dirty="0"/>
              <a:t>CONSENTE DI EVITARE L’ESPOSIZIONE IN BILANCIO DI INFORMAZIONI IRRILEVANTI. Es: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D0931EC1-2510-E349-BEF3-8D3421A6A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608581"/>
            <a:ext cx="4937760" cy="2497665"/>
          </a:xfrm>
        </p:spPr>
        <p:txBody>
          <a:bodyPr/>
          <a:lstStyle/>
          <a:p>
            <a:r>
              <a:rPr lang="it-IT" dirty="0"/>
              <a:t>Composizione in nota integrativa di ratei e risconti e altri fondi per rischi ed oneri se di ammontare non significativo;</a:t>
            </a:r>
          </a:p>
          <a:p>
            <a:r>
              <a:rPr lang="it-IT" dirty="0"/>
              <a:t>Ripartizione in nota integrativa dei ricavi delle vendite e prestazioni secondo categorie di attività e aree geografiche se non significativa;</a:t>
            </a:r>
          </a:p>
          <a:p>
            <a:r>
              <a:rPr lang="it-IT" dirty="0"/>
              <a:t>Ecc.</a:t>
            </a:r>
          </a:p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5A3B97F-F728-F144-9B6D-DCBA6366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A791AFD6-0FBF-3E42-AC38-63741EA3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arentesi graffa aperta 7">
            <a:extLst>
              <a:ext uri="{FF2B5EF4-FFF2-40B4-BE49-F238E27FC236}">
                <a16:creationId xmlns:a16="http://schemas.microsoft.com/office/drawing/2014/main" id="{628431D5-4AD6-A640-A849-0A7E76B29616}"/>
              </a:ext>
            </a:extLst>
          </p:cNvPr>
          <p:cNvSpPr/>
          <p:nvPr/>
        </p:nvSpPr>
        <p:spPr>
          <a:xfrm>
            <a:off x="5821680" y="2438400"/>
            <a:ext cx="304800" cy="27279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924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EC40BDB8-146D-C144-AFF8-F7E74FDF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principi di redazione</a:t>
            </a: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A2ED58B9-8BF2-2145-BE4D-5E0D96924D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cap="all" dirty="0"/>
              <a:t> prospettiva di funzionamento dell’impresa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cap="all" dirty="0"/>
              <a:t>Prudenza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cap="all" dirty="0"/>
              <a:t>Prevalenza della sostanza sulla forma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cap="all" dirty="0"/>
              <a:t>Competenza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cap="all" dirty="0"/>
              <a:t>Continuità dei criteri di valutazione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cap="all" dirty="0"/>
              <a:t>Separata valutazione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10F3527-99AE-3248-8137-88BB0480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 descr="logo">
            <a:extLst>
              <a:ext uri="{FF2B5EF4-FFF2-40B4-BE49-F238E27FC236}">
                <a16:creationId xmlns:a16="http://schemas.microsoft.com/office/drawing/2014/main" id="{ECFC3D22-51DB-A148-A41D-C42B191C0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550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0023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3217</TotalTime>
  <Words>990</Words>
  <Application>Microsoft Macintosh PowerPoint</Application>
  <PresentationFormat>Widescreen</PresentationFormat>
  <Paragraphs>120</Paragraphs>
  <Slides>15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Retrospettivo</vt:lpstr>
      <vt:lpstr>Normativa di riferimento, principi generali e redazionali</vt:lpstr>
      <vt:lpstr>Le finalità del documento</vt:lpstr>
      <vt:lpstr>La regolamentazione del bilancio</vt:lpstr>
      <vt:lpstr>Il Codice Civile</vt:lpstr>
      <vt:lpstr>I principi contabili nazionali</vt:lpstr>
      <vt:lpstr>I principi contabili internazionali</vt:lpstr>
      <vt:lpstr>Il codice civile: le clausole generali</vt:lpstr>
      <vt:lpstr>Il principio di rilevanza</vt:lpstr>
      <vt:lpstr>I principi di redazione</vt:lpstr>
      <vt:lpstr>La prospettiva di funzionamento dell’impresa</vt:lpstr>
      <vt:lpstr>Prevalenza della sostanza sulla forma</vt:lpstr>
      <vt:lpstr>Il principio della prudenza</vt:lpstr>
      <vt:lpstr>Il principio della competenza</vt:lpstr>
      <vt:lpstr>La costanza dei criteri di valutazione</vt:lpstr>
      <vt:lpstr>Il principio di separata valutazione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Tiziana Di Cimbrini</dc:creator>
  <cp:lastModifiedBy>Tiziana Di Cimbrini</cp:lastModifiedBy>
  <cp:revision>183</cp:revision>
  <cp:lastPrinted>2017-09-27T12:38:57Z</cp:lastPrinted>
  <dcterms:created xsi:type="dcterms:W3CDTF">2016-01-10T08:40:03Z</dcterms:created>
  <dcterms:modified xsi:type="dcterms:W3CDTF">2019-11-04T14:20:19Z</dcterms:modified>
</cp:coreProperties>
</file>