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35" r:id="rId2"/>
    <p:sldId id="401" r:id="rId3"/>
    <p:sldId id="407" r:id="rId4"/>
    <p:sldId id="405" r:id="rId5"/>
    <p:sldId id="403" r:id="rId6"/>
    <p:sldId id="404" r:id="rId7"/>
    <p:sldId id="400" r:id="rId8"/>
    <p:sldId id="389" r:id="rId9"/>
    <p:sldId id="390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8" r:id="rId30"/>
    <p:sldId id="430" r:id="rId31"/>
    <p:sldId id="429" r:id="rId32"/>
    <p:sldId id="427" r:id="rId33"/>
    <p:sldId id="432" r:id="rId34"/>
    <p:sldId id="431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1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9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01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6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2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16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88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83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68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2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12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09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9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2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86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84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08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03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08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65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97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90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7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75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4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4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26 marzo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26/03/26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La Corte europea dei diritti dell’uomo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r>
              <a:rPr lang="en-US" sz="3600" dirty="0"/>
              <a:t>I </a:t>
            </a:r>
            <a:r>
              <a:rPr lang="en-US" sz="3600" dirty="0" err="1"/>
              <a:t>pareri</a:t>
            </a:r>
            <a:r>
              <a:rPr lang="en-US" sz="3600" dirty="0"/>
              <a:t> </a:t>
            </a:r>
            <a:r>
              <a:rPr lang="en-US" sz="3600" dirty="0" err="1"/>
              <a:t>consultivi</a:t>
            </a:r>
            <a:r>
              <a:rPr lang="en-US" sz="3600" dirty="0"/>
              <a:t> non </a:t>
            </a:r>
            <a:r>
              <a:rPr lang="en-US" sz="3600" dirty="0" err="1"/>
              <a:t>sono</a:t>
            </a:r>
            <a:r>
              <a:rPr lang="en-US" sz="3600" dirty="0"/>
              <a:t> </a:t>
            </a:r>
            <a:r>
              <a:rPr lang="en-US" sz="3600" dirty="0" err="1"/>
              <a:t>vincolanti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Protocollo n. 16 alla CEDU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</a:t>
            </a:r>
          </a:p>
        </p:txBody>
      </p:sp>
    </p:spTree>
    <p:extLst>
      <p:ext uri="{BB962C8B-B14F-4D97-AF65-F5344CB8AC3E}">
        <p14:creationId xmlns:p14="http://schemas.microsoft.com/office/powerpoint/2010/main" val="24637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funzione contenziosa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 err="1"/>
              <a:t>Ogni</a:t>
            </a:r>
            <a:r>
              <a:rPr lang="en-US" sz="3600" dirty="0"/>
              <a:t> Alta </a:t>
            </a:r>
            <a:r>
              <a:rPr lang="en-US" sz="3600" dirty="0" err="1"/>
              <a:t>Parte</a:t>
            </a:r>
            <a:r>
              <a:rPr lang="en-US" sz="3600" dirty="0"/>
              <a:t> </a:t>
            </a:r>
            <a:r>
              <a:rPr lang="en-US" sz="3600" dirty="0" err="1"/>
              <a:t>contraente</a:t>
            </a:r>
            <a:r>
              <a:rPr lang="en-US" sz="3600" dirty="0"/>
              <a:t>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deferire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Corte </a:t>
            </a:r>
            <a:r>
              <a:rPr lang="en-US" sz="3600" dirty="0" err="1"/>
              <a:t>qualunque</a:t>
            </a:r>
            <a:r>
              <a:rPr lang="en-US" sz="3600" dirty="0"/>
              <a:t> </a:t>
            </a:r>
            <a:r>
              <a:rPr lang="en-US" sz="3600" dirty="0" err="1"/>
              <a:t>inosservanza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disposizioni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e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essa</a:t>
            </a:r>
            <a:r>
              <a:rPr lang="en-US" sz="3600" dirty="0"/>
              <a:t> </a:t>
            </a:r>
            <a:r>
              <a:rPr lang="en-US" sz="3600" dirty="0" err="1"/>
              <a:t>ritenga</a:t>
            </a:r>
            <a:r>
              <a:rPr lang="en-US" sz="3600" dirty="0"/>
              <a:t> </a:t>
            </a:r>
            <a:r>
              <a:rPr lang="en-US" sz="3600" dirty="0" err="1"/>
              <a:t>possa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imputata</a:t>
            </a:r>
            <a:r>
              <a:rPr lang="en-US" sz="3600" dirty="0"/>
              <a:t> a </a:t>
            </a:r>
            <a:r>
              <a:rPr lang="en-US" sz="3600" dirty="0" err="1"/>
              <a:t>un’altra</a:t>
            </a:r>
            <a:r>
              <a:rPr lang="en-US" sz="3600" dirty="0"/>
              <a:t> Alta </a:t>
            </a:r>
            <a:r>
              <a:rPr lang="en-US" sz="3600" dirty="0" err="1"/>
              <a:t>Parte</a:t>
            </a:r>
            <a:r>
              <a:rPr lang="en-US" sz="3600" dirty="0"/>
              <a:t> </a:t>
            </a:r>
            <a:r>
              <a:rPr lang="en-US" sz="3600" dirty="0" err="1"/>
              <a:t>contraente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33 CEDU</a:t>
            </a:r>
          </a:p>
          <a:p>
            <a:pPr algn="ctr">
              <a:defRPr/>
            </a:pPr>
            <a:r>
              <a:rPr lang="it-IT" sz="4000" i="1" dirty="0"/>
              <a:t>Ricorsi interstatali</a:t>
            </a:r>
          </a:p>
        </p:txBody>
      </p:sp>
    </p:spTree>
    <p:extLst>
      <p:ext uri="{BB962C8B-B14F-4D97-AF65-F5344CB8AC3E}">
        <p14:creationId xmlns:p14="http://schemas.microsoft.com/office/powerpoint/2010/main" val="313596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63" b="6063"/>
          <a:stretch/>
        </p:blipFill>
        <p:spPr>
          <a:xfrm>
            <a:off x="1143004" y="643467"/>
            <a:ext cx="9905992" cy="5571065"/>
          </a:xfrm>
          <a:prstGeom prst="rect">
            <a:avLst/>
          </a:prstGeom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0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investita</a:t>
            </a:r>
            <a:r>
              <a:rPr lang="en-US" sz="3600" dirty="0"/>
              <a:t> di un </a:t>
            </a:r>
            <a:r>
              <a:rPr lang="en-US" sz="3600" dirty="0" err="1"/>
              <a:t>ricorso</a:t>
            </a:r>
            <a:r>
              <a:rPr lang="en-US" sz="3600" dirty="0"/>
              <a:t>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b="1" dirty="0" err="1"/>
              <a:t>una</a:t>
            </a:r>
            <a:r>
              <a:rPr lang="en-US" sz="3600" b="1" dirty="0"/>
              <a:t> persona </a:t>
            </a:r>
            <a:r>
              <a:rPr lang="en-US" sz="3600" b="1" dirty="0" err="1"/>
              <a:t>fisica</a:t>
            </a:r>
            <a:r>
              <a:rPr lang="en-US" sz="3600" b="1" dirty="0"/>
              <a:t>, </a:t>
            </a:r>
            <a:r>
              <a:rPr lang="en-US" sz="3600" b="1" dirty="0" err="1"/>
              <a:t>un’organizzazione</a:t>
            </a:r>
            <a:r>
              <a:rPr lang="en-US" sz="3600" b="1" dirty="0"/>
              <a:t> non </a:t>
            </a:r>
            <a:r>
              <a:rPr lang="en-US" sz="3600" b="1" dirty="0" err="1"/>
              <a:t>governativa</a:t>
            </a:r>
            <a:r>
              <a:rPr lang="en-US" sz="3600" b="1" dirty="0"/>
              <a:t> o un </a:t>
            </a:r>
            <a:r>
              <a:rPr lang="en-US" sz="3600" b="1" dirty="0" err="1"/>
              <a:t>gruppo</a:t>
            </a:r>
            <a:r>
              <a:rPr lang="en-US" sz="3600" b="1" dirty="0"/>
              <a:t> di </a:t>
            </a:r>
            <a:r>
              <a:rPr lang="en-US" sz="3600" b="1" dirty="0" err="1"/>
              <a:t>privati</a:t>
            </a:r>
            <a:r>
              <a:rPr lang="en-US" sz="3600" b="1" dirty="0"/>
              <a:t> </a:t>
            </a:r>
            <a:r>
              <a:rPr lang="en-US" sz="3600" b="1" dirty="0" err="1"/>
              <a:t>che</a:t>
            </a:r>
            <a:r>
              <a:rPr lang="en-US" sz="3600" b="1" dirty="0"/>
              <a:t> </a:t>
            </a:r>
            <a:r>
              <a:rPr lang="en-US" sz="3600" b="1" dirty="0" err="1"/>
              <a:t>sostenga</a:t>
            </a:r>
            <a:r>
              <a:rPr lang="en-US" sz="3600" b="1" dirty="0"/>
              <a:t> </a:t>
            </a:r>
            <a:r>
              <a:rPr lang="en-US" sz="3600" b="1" dirty="0" err="1"/>
              <a:t>d’essere</a:t>
            </a:r>
            <a:r>
              <a:rPr lang="en-US" sz="3600" b="1" dirty="0"/>
              <a:t> </a:t>
            </a:r>
            <a:r>
              <a:rPr lang="en-US" sz="3600" b="1" dirty="0" err="1"/>
              <a:t>vittima</a:t>
            </a:r>
            <a:r>
              <a:rPr lang="en-US" sz="3600" b="1" dirty="0"/>
              <a:t> di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violazione</a:t>
            </a:r>
            <a:r>
              <a:rPr lang="en-US" sz="3600" dirty="0"/>
              <a:t>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diritti</a:t>
            </a:r>
            <a:r>
              <a:rPr lang="en-US" sz="3600" dirty="0"/>
              <a:t> </a:t>
            </a:r>
            <a:r>
              <a:rPr lang="en-US" sz="3600" dirty="0" err="1"/>
              <a:t>riconosciuti</a:t>
            </a:r>
            <a:r>
              <a:rPr lang="en-US" sz="3600" dirty="0"/>
              <a:t> </a:t>
            </a:r>
            <a:r>
              <a:rPr lang="en-US" sz="3600" dirty="0" err="1"/>
              <a:t>nella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o </a:t>
            </a:r>
            <a:r>
              <a:rPr lang="en-US" sz="3600" dirty="0" err="1"/>
              <a:t>nei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. Le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impegnano</a:t>
            </a:r>
            <a:r>
              <a:rPr lang="en-US" sz="3600" dirty="0"/>
              <a:t> a non </a:t>
            </a:r>
            <a:r>
              <a:rPr lang="en-US" sz="3600" dirty="0" err="1"/>
              <a:t>ostacolare</a:t>
            </a:r>
            <a:r>
              <a:rPr lang="en-US" sz="3600" dirty="0"/>
              <a:t> con alcuna </a:t>
            </a:r>
            <a:r>
              <a:rPr lang="en-US" sz="3600" dirty="0" err="1"/>
              <a:t>misura</a:t>
            </a:r>
            <a:r>
              <a:rPr lang="en-US" sz="3600" dirty="0"/>
              <a:t> </a:t>
            </a:r>
            <a:r>
              <a:rPr lang="en-US" sz="3600" dirty="0" err="1"/>
              <a:t>l’esercizio</a:t>
            </a:r>
            <a:r>
              <a:rPr lang="en-US" sz="3600" dirty="0"/>
              <a:t> </a:t>
            </a:r>
            <a:r>
              <a:rPr lang="en-US" sz="3600" dirty="0" err="1"/>
              <a:t>effettivo</a:t>
            </a:r>
            <a:r>
              <a:rPr lang="en-US" sz="3600" dirty="0"/>
              <a:t> di tale </a:t>
            </a:r>
            <a:r>
              <a:rPr lang="en-US" sz="3600" dirty="0" err="1"/>
              <a:t>diritto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34 CEDU</a:t>
            </a:r>
          </a:p>
          <a:p>
            <a:pPr algn="ctr">
              <a:defRPr/>
            </a:pPr>
            <a:r>
              <a:rPr lang="it-IT" sz="4000" i="1" dirty="0"/>
              <a:t>Ricorsi individuali</a:t>
            </a:r>
          </a:p>
        </p:txBody>
      </p:sp>
    </p:spTree>
    <p:extLst>
      <p:ext uri="{BB962C8B-B14F-4D97-AF65-F5344CB8AC3E}">
        <p14:creationId xmlns:p14="http://schemas.microsoft.com/office/powerpoint/2010/main" val="45430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non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adita</a:t>
            </a:r>
            <a:r>
              <a:rPr lang="en-US" sz="3600" dirty="0"/>
              <a:t> se non dopo </a:t>
            </a:r>
            <a:r>
              <a:rPr lang="en-US" sz="3600" dirty="0" err="1"/>
              <a:t>l’</a:t>
            </a:r>
            <a:r>
              <a:rPr lang="en-US" sz="3600" b="1" dirty="0" err="1"/>
              <a:t>esaurimento</a:t>
            </a:r>
            <a:r>
              <a:rPr lang="en-US" sz="3600" b="1" dirty="0"/>
              <a:t> </a:t>
            </a:r>
            <a:r>
              <a:rPr lang="en-US" sz="3600" b="1" dirty="0" err="1"/>
              <a:t>delle</a:t>
            </a:r>
            <a:r>
              <a:rPr lang="en-US" sz="3600" b="1" dirty="0"/>
              <a:t> vie di </a:t>
            </a:r>
            <a:r>
              <a:rPr lang="en-US" sz="3600" b="1" dirty="0" err="1"/>
              <a:t>ricorso</a:t>
            </a:r>
            <a:r>
              <a:rPr lang="en-US" sz="3600" b="1" dirty="0"/>
              <a:t> interne</a:t>
            </a:r>
            <a:r>
              <a:rPr lang="en-US" sz="3600" dirty="0"/>
              <a:t>, come </a:t>
            </a:r>
            <a:r>
              <a:rPr lang="en-US" sz="3600" dirty="0" err="1"/>
              <a:t>inteso</a:t>
            </a:r>
            <a:r>
              <a:rPr lang="en-US" sz="3600" dirty="0"/>
              <a:t> secondo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principi</a:t>
            </a:r>
            <a:r>
              <a:rPr lang="en-US" sz="3600" dirty="0"/>
              <a:t> di </a:t>
            </a:r>
            <a:r>
              <a:rPr lang="en-US" sz="3600" dirty="0" err="1"/>
              <a:t>diritto</a:t>
            </a:r>
            <a:r>
              <a:rPr lang="en-US" sz="3600" dirty="0"/>
              <a:t> </a:t>
            </a:r>
            <a:r>
              <a:rPr lang="en-US" sz="3600" dirty="0" err="1"/>
              <a:t>internazionale</a:t>
            </a:r>
            <a:r>
              <a:rPr lang="en-US" sz="3600" dirty="0"/>
              <a:t> </a:t>
            </a:r>
            <a:r>
              <a:rPr lang="en-US" sz="3600" dirty="0" err="1"/>
              <a:t>generalmente</a:t>
            </a:r>
            <a:r>
              <a:rPr lang="en-US" sz="3600" dirty="0"/>
              <a:t> </a:t>
            </a:r>
            <a:r>
              <a:rPr lang="en-US" sz="3600" dirty="0" err="1"/>
              <a:t>riconosciuti</a:t>
            </a:r>
            <a:r>
              <a:rPr lang="en-US" sz="3600" dirty="0"/>
              <a:t>, ed </a:t>
            </a:r>
            <a:r>
              <a:rPr lang="en-US" sz="3600" dirty="0" err="1"/>
              <a:t>entro</a:t>
            </a:r>
            <a:r>
              <a:rPr lang="en-US" sz="3600" dirty="0"/>
              <a:t> un </a:t>
            </a:r>
            <a:r>
              <a:rPr lang="en-US" sz="3600" dirty="0" err="1"/>
              <a:t>periodo</a:t>
            </a:r>
            <a:r>
              <a:rPr lang="en-US" sz="3600" dirty="0"/>
              <a:t> di </a:t>
            </a:r>
            <a:r>
              <a:rPr lang="en-US" sz="3600" b="1" dirty="0"/>
              <a:t>quattro </a:t>
            </a:r>
            <a:r>
              <a:rPr lang="en-US" sz="3600" b="1" dirty="0" err="1"/>
              <a:t>mesi</a:t>
            </a:r>
            <a:r>
              <a:rPr lang="en-US" sz="3600" b="1" dirty="0"/>
              <a:t> </a:t>
            </a:r>
            <a:r>
              <a:rPr lang="en-US" sz="3600" dirty="0"/>
              <a:t>a </a:t>
            </a:r>
            <a:r>
              <a:rPr lang="en-US" sz="3600" dirty="0" err="1"/>
              <a:t>partire</a:t>
            </a:r>
            <a:r>
              <a:rPr lang="en-US" sz="3600" dirty="0"/>
              <a:t> </a:t>
            </a:r>
            <a:r>
              <a:rPr lang="en-US" sz="3600" dirty="0" err="1"/>
              <a:t>dalla</a:t>
            </a:r>
            <a:r>
              <a:rPr lang="en-US" sz="3600" dirty="0"/>
              <a:t> data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decisione</a:t>
            </a:r>
            <a:r>
              <a:rPr lang="en-US" sz="3600" dirty="0"/>
              <a:t> interna </a:t>
            </a:r>
            <a:r>
              <a:rPr lang="en-US" sz="3600" dirty="0" err="1"/>
              <a:t>definitiva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1,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50356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960"/>
          <a:stretch/>
        </p:blipFill>
        <p:spPr>
          <a:xfrm>
            <a:off x="2" y="10"/>
            <a:ext cx="12191271" cy="685798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2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non </a:t>
            </a:r>
            <a:r>
              <a:rPr lang="en-US" sz="3600" dirty="0" err="1"/>
              <a:t>accoglie</a:t>
            </a:r>
            <a:r>
              <a:rPr lang="en-US" sz="3600" dirty="0"/>
              <a:t> </a:t>
            </a:r>
            <a:r>
              <a:rPr lang="en-US" sz="3600" dirty="0" err="1"/>
              <a:t>alcun</a:t>
            </a:r>
            <a:r>
              <a:rPr lang="en-US" sz="3600" dirty="0"/>
              <a:t> </a:t>
            </a:r>
            <a:r>
              <a:rPr lang="en-US" sz="3600" dirty="0" err="1"/>
              <a:t>ricorso</a:t>
            </a:r>
            <a:r>
              <a:rPr lang="en-US" sz="3600" dirty="0"/>
              <a:t> </a:t>
            </a:r>
            <a:r>
              <a:rPr lang="en-US" sz="3600" dirty="0" err="1"/>
              <a:t>inoltrato</a:t>
            </a:r>
            <a:r>
              <a:rPr lang="en-US" sz="3600" dirty="0"/>
              <a:t> </a:t>
            </a:r>
            <a:r>
              <a:rPr lang="en-US" sz="3600" dirty="0" err="1"/>
              <a:t>sulla</a:t>
            </a:r>
            <a:r>
              <a:rPr lang="en-US" sz="3600" dirty="0"/>
              <a:t> base </a:t>
            </a:r>
            <a:r>
              <a:rPr lang="en-US" sz="3600" dirty="0" err="1"/>
              <a:t>dell’articolo</a:t>
            </a:r>
            <a:r>
              <a:rPr lang="en-US" sz="3600" dirty="0"/>
              <a:t> 34, se: </a:t>
            </a:r>
          </a:p>
          <a:p>
            <a:pPr marL="742950" indent="-742950" algn="just">
              <a:buAutoNum type="alphaLcParenBoth"/>
            </a:pPr>
            <a:r>
              <a:rPr lang="en-US" sz="3600" dirty="0" err="1"/>
              <a:t>è</a:t>
            </a:r>
            <a:r>
              <a:rPr lang="en-US" sz="3600" dirty="0"/>
              <a:t> </a:t>
            </a:r>
            <a:r>
              <a:rPr lang="en-US" sz="3600" dirty="0" err="1"/>
              <a:t>anonimo</a:t>
            </a:r>
            <a:r>
              <a:rPr lang="en-US" sz="3600" dirty="0"/>
              <a:t>; </a:t>
            </a:r>
            <a:r>
              <a:rPr lang="en-US" sz="3600" dirty="0" err="1"/>
              <a:t>oppure</a:t>
            </a:r>
            <a:endParaRPr lang="en-US" sz="3600" dirty="0"/>
          </a:p>
          <a:p>
            <a:pPr marL="742950" indent="-742950" algn="just">
              <a:buAutoNum type="alphaLcParenBoth"/>
            </a:pPr>
            <a:r>
              <a:rPr lang="en-US" sz="3600" dirty="0" err="1"/>
              <a:t>è</a:t>
            </a:r>
            <a:r>
              <a:rPr lang="en-US" sz="3600" dirty="0"/>
              <a:t> </a:t>
            </a:r>
            <a:r>
              <a:rPr lang="en-US" sz="3600" dirty="0" err="1"/>
              <a:t>essenzialmente</a:t>
            </a:r>
            <a:r>
              <a:rPr lang="en-US" sz="3600" dirty="0"/>
              <a:t> </a:t>
            </a:r>
            <a:r>
              <a:rPr lang="en-US" sz="3600" dirty="0" err="1"/>
              <a:t>identico</a:t>
            </a:r>
            <a:r>
              <a:rPr lang="en-US" sz="3600" dirty="0"/>
              <a:t> a uno </a:t>
            </a:r>
            <a:r>
              <a:rPr lang="en-US" sz="3600" dirty="0" err="1"/>
              <a:t>precedentemente</a:t>
            </a:r>
            <a:r>
              <a:rPr lang="en-US" sz="3600" dirty="0"/>
              <a:t> </a:t>
            </a:r>
            <a:r>
              <a:rPr lang="en-US" sz="3600" dirty="0" err="1"/>
              <a:t>esaminato</a:t>
            </a:r>
            <a:r>
              <a:rPr lang="en-US" sz="3600" dirty="0"/>
              <a:t> </a:t>
            </a:r>
            <a:r>
              <a:rPr lang="en-US" sz="3600" dirty="0" err="1"/>
              <a:t>dalla</a:t>
            </a:r>
            <a:r>
              <a:rPr lang="en-US" sz="3600" dirty="0"/>
              <a:t> Corte o </a:t>
            </a:r>
            <a:r>
              <a:rPr lang="en-US" sz="3600" dirty="0" err="1"/>
              <a:t>gia</a:t>
            </a:r>
            <a:r>
              <a:rPr lang="en-US" sz="3600" dirty="0"/>
              <a:t>̀ </a:t>
            </a:r>
            <a:r>
              <a:rPr lang="en-US" sz="3600" dirty="0" err="1"/>
              <a:t>sottoposto</a:t>
            </a:r>
            <a:r>
              <a:rPr lang="en-US" sz="3600" dirty="0"/>
              <a:t> a </a:t>
            </a:r>
            <a:r>
              <a:rPr lang="en-US" sz="3600" dirty="0" err="1"/>
              <a:t>un’altra</a:t>
            </a:r>
            <a:r>
              <a:rPr lang="en-US" sz="3600" dirty="0"/>
              <a:t> </a:t>
            </a:r>
            <a:r>
              <a:rPr lang="en-US" sz="3600" dirty="0" err="1"/>
              <a:t>istanza</a:t>
            </a:r>
            <a:r>
              <a:rPr lang="en-US" sz="3600" dirty="0"/>
              <a:t> </a:t>
            </a:r>
            <a:r>
              <a:rPr lang="en-US" sz="3600" dirty="0" err="1"/>
              <a:t>internazionale</a:t>
            </a:r>
            <a:r>
              <a:rPr lang="en-US" sz="3600" dirty="0"/>
              <a:t> </a:t>
            </a:r>
            <a:r>
              <a:rPr lang="en-US" sz="3600" dirty="0" err="1"/>
              <a:t>d’inchiesta</a:t>
            </a:r>
            <a:r>
              <a:rPr lang="en-US" sz="3600" dirty="0"/>
              <a:t> o di </a:t>
            </a:r>
            <a:r>
              <a:rPr lang="en-US" sz="3600" dirty="0" err="1"/>
              <a:t>risoluzione</a:t>
            </a:r>
            <a:r>
              <a:rPr lang="en-US" sz="3600" dirty="0"/>
              <a:t> e non </a:t>
            </a:r>
            <a:r>
              <a:rPr lang="en-US" sz="3600" dirty="0" err="1"/>
              <a:t>contiene</a:t>
            </a:r>
            <a:r>
              <a:rPr lang="en-US" sz="3600" dirty="0"/>
              <a:t> </a:t>
            </a:r>
            <a:r>
              <a:rPr lang="en-US" sz="3600" dirty="0" err="1"/>
              <a:t>fatti</a:t>
            </a:r>
            <a:r>
              <a:rPr lang="en-US" sz="3600" dirty="0"/>
              <a:t> </a:t>
            </a:r>
            <a:r>
              <a:rPr lang="en-US" sz="3600" dirty="0" err="1"/>
              <a:t>nuovi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2,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83175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100" dirty="0"/>
              <a:t>La Corte </a:t>
            </a:r>
            <a:r>
              <a:rPr lang="en-US" sz="4100" dirty="0" err="1"/>
              <a:t>dichiara</a:t>
            </a:r>
            <a:r>
              <a:rPr lang="en-US" sz="4100" dirty="0"/>
              <a:t> </a:t>
            </a:r>
            <a:r>
              <a:rPr lang="en-US" sz="4100" dirty="0" err="1"/>
              <a:t>irricevibile</a:t>
            </a:r>
            <a:r>
              <a:rPr lang="en-US" sz="4100" dirty="0"/>
              <a:t> </a:t>
            </a:r>
            <a:r>
              <a:rPr lang="en-US" sz="4100" dirty="0" err="1"/>
              <a:t>ogni</a:t>
            </a:r>
            <a:r>
              <a:rPr lang="en-US" sz="4100" dirty="0"/>
              <a:t>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individuale</a:t>
            </a:r>
            <a:r>
              <a:rPr lang="en-US" sz="4100" dirty="0"/>
              <a:t> </a:t>
            </a:r>
            <a:r>
              <a:rPr lang="en-US" sz="4100" dirty="0" err="1"/>
              <a:t>presentato</a:t>
            </a:r>
            <a:r>
              <a:rPr lang="en-US" sz="4100" dirty="0"/>
              <a:t> ai sensi </a:t>
            </a:r>
            <a:r>
              <a:rPr lang="en-US" sz="4100" dirty="0" err="1"/>
              <a:t>dell’articolo</a:t>
            </a:r>
            <a:r>
              <a:rPr lang="en-US" sz="4100" dirty="0"/>
              <a:t> 34 se </a:t>
            </a:r>
            <a:r>
              <a:rPr lang="en-US" sz="4100" dirty="0" err="1"/>
              <a:t>ritiene</a:t>
            </a:r>
            <a:r>
              <a:rPr lang="en-US" sz="4100" dirty="0"/>
              <a:t> </a:t>
            </a:r>
            <a:r>
              <a:rPr lang="en-US" sz="4100" dirty="0" err="1"/>
              <a:t>che</a:t>
            </a:r>
            <a:r>
              <a:rPr lang="en-US" sz="4100" dirty="0"/>
              <a:t>: </a:t>
            </a:r>
          </a:p>
          <a:p>
            <a:pPr marL="742950" indent="-742950" algn="just">
              <a:buAutoNum type="alphaLcParenBoth"/>
            </a:pPr>
            <a:r>
              <a:rPr lang="en-US" sz="4100" dirty="0"/>
              <a:t>il </a:t>
            </a:r>
            <a:r>
              <a:rPr lang="en-US" sz="4100" dirty="0" err="1"/>
              <a:t>ricorso</a:t>
            </a:r>
            <a:r>
              <a:rPr lang="en-US" sz="4100" dirty="0"/>
              <a:t> è </a:t>
            </a:r>
            <a:r>
              <a:rPr lang="en-US" sz="4100" dirty="0" err="1"/>
              <a:t>incompatibile</a:t>
            </a:r>
            <a:r>
              <a:rPr lang="en-US" sz="4100" dirty="0"/>
              <a:t> con le </a:t>
            </a:r>
            <a:r>
              <a:rPr lang="en-US" sz="4100" dirty="0" err="1"/>
              <a:t>disposizioni</a:t>
            </a:r>
            <a:r>
              <a:rPr lang="en-US" sz="4100" dirty="0"/>
              <a:t> </a:t>
            </a:r>
            <a:r>
              <a:rPr lang="en-US" sz="4100" dirty="0" err="1"/>
              <a:t>della</a:t>
            </a:r>
            <a:r>
              <a:rPr lang="en-US" sz="4100" dirty="0"/>
              <a:t> </a:t>
            </a:r>
            <a:r>
              <a:rPr lang="en-US" sz="4100" dirty="0" err="1"/>
              <a:t>Convenzione</a:t>
            </a:r>
            <a:r>
              <a:rPr lang="en-US" sz="4100" dirty="0"/>
              <a:t> o </a:t>
            </a:r>
            <a:r>
              <a:rPr lang="en-US" sz="4100" dirty="0" err="1"/>
              <a:t>dei</a:t>
            </a:r>
            <a:r>
              <a:rPr lang="en-US" sz="4100" dirty="0"/>
              <a:t> </a:t>
            </a:r>
            <a:r>
              <a:rPr lang="en-US" sz="4100" dirty="0" err="1"/>
              <a:t>suoi</a:t>
            </a:r>
            <a:r>
              <a:rPr lang="en-US" sz="4100" dirty="0"/>
              <a:t> </a:t>
            </a:r>
            <a:r>
              <a:rPr lang="en-US" sz="4100" dirty="0" err="1"/>
              <a:t>Protocolli</a:t>
            </a:r>
            <a:r>
              <a:rPr lang="en-US" sz="4100" dirty="0"/>
              <a:t>, </a:t>
            </a:r>
            <a:r>
              <a:rPr lang="en-US" sz="4100" b="1" dirty="0" err="1"/>
              <a:t>manifestamente</a:t>
            </a:r>
            <a:r>
              <a:rPr lang="en-US" sz="4100" b="1" dirty="0"/>
              <a:t> </a:t>
            </a:r>
            <a:r>
              <a:rPr lang="en-US" sz="4100" b="1" dirty="0" err="1"/>
              <a:t>infondato</a:t>
            </a:r>
            <a:r>
              <a:rPr lang="en-US" sz="4100" dirty="0"/>
              <a:t> o </a:t>
            </a:r>
            <a:r>
              <a:rPr lang="en-US" sz="4100" dirty="0" err="1"/>
              <a:t>abusivo</a:t>
            </a:r>
            <a:r>
              <a:rPr lang="en-US" sz="4100" dirty="0"/>
              <a:t>; o</a:t>
            </a:r>
          </a:p>
          <a:p>
            <a:pPr marL="742950" indent="-742950" algn="just">
              <a:buAutoNum type="alphaLcParenBoth"/>
            </a:pPr>
            <a:r>
              <a:rPr lang="en-US" sz="4100" dirty="0"/>
              <a:t>il </a:t>
            </a:r>
            <a:r>
              <a:rPr lang="en-US" sz="4100" dirty="0" err="1"/>
              <a:t>ricorrente</a:t>
            </a:r>
            <a:r>
              <a:rPr lang="en-US" sz="4100" dirty="0"/>
              <a:t> non ha subito </a:t>
            </a:r>
            <a:r>
              <a:rPr lang="en-US" sz="4100" dirty="0" err="1"/>
              <a:t>alcun</a:t>
            </a:r>
            <a:r>
              <a:rPr lang="en-US" sz="4100" dirty="0"/>
              <a:t> </a:t>
            </a:r>
            <a:r>
              <a:rPr lang="en-US" sz="4100" b="1" dirty="0" err="1"/>
              <a:t>pregiudizio</a:t>
            </a:r>
            <a:r>
              <a:rPr lang="en-US" sz="4100" b="1" dirty="0"/>
              <a:t> </a:t>
            </a:r>
            <a:r>
              <a:rPr lang="en-US" sz="4100" b="1" dirty="0" err="1"/>
              <a:t>importante</a:t>
            </a:r>
            <a:r>
              <a:rPr lang="en-US" sz="4100" dirty="0"/>
              <a:t>, salvo </a:t>
            </a:r>
            <a:r>
              <a:rPr lang="en-US" sz="4100" dirty="0" err="1"/>
              <a:t>che</a:t>
            </a:r>
            <a:r>
              <a:rPr lang="en-US" sz="4100" dirty="0"/>
              <a:t> il rispetto </a:t>
            </a:r>
            <a:r>
              <a:rPr lang="en-US" sz="4100" dirty="0" err="1"/>
              <a:t>dei</a:t>
            </a:r>
            <a:r>
              <a:rPr lang="en-US" sz="4100" dirty="0"/>
              <a:t> </a:t>
            </a:r>
            <a:r>
              <a:rPr lang="en-US" sz="4100" dirty="0" err="1"/>
              <a:t>diritti</a:t>
            </a:r>
            <a:r>
              <a:rPr lang="en-US" sz="4100" dirty="0"/>
              <a:t> </a:t>
            </a:r>
            <a:r>
              <a:rPr lang="en-US" sz="4100" dirty="0" err="1"/>
              <a:t>dell’uomo</a:t>
            </a:r>
            <a:r>
              <a:rPr lang="en-US" sz="4100" dirty="0"/>
              <a:t> </a:t>
            </a:r>
            <a:r>
              <a:rPr lang="en-US" sz="4100" dirty="0" err="1"/>
              <a:t>garantiti</a:t>
            </a:r>
            <a:r>
              <a:rPr lang="en-US" sz="4100" dirty="0"/>
              <a:t> </a:t>
            </a:r>
            <a:r>
              <a:rPr lang="en-US" sz="4100" dirty="0" err="1"/>
              <a:t>dalla</a:t>
            </a:r>
            <a:r>
              <a:rPr lang="en-US" sz="4100" dirty="0"/>
              <a:t> </a:t>
            </a:r>
            <a:r>
              <a:rPr lang="en-US" sz="4100" dirty="0" err="1"/>
              <a:t>Convenzione</a:t>
            </a:r>
            <a:r>
              <a:rPr lang="en-US" sz="4100" dirty="0"/>
              <a:t> e </a:t>
            </a:r>
            <a:r>
              <a:rPr lang="en-US" sz="4100" dirty="0" err="1"/>
              <a:t>dai</a:t>
            </a:r>
            <a:r>
              <a:rPr lang="en-US" sz="4100" dirty="0"/>
              <a:t> </a:t>
            </a:r>
            <a:r>
              <a:rPr lang="en-US" sz="4100" dirty="0" err="1"/>
              <a:t>suoi</a:t>
            </a:r>
            <a:r>
              <a:rPr lang="en-US" sz="4100" dirty="0"/>
              <a:t> </a:t>
            </a:r>
            <a:r>
              <a:rPr lang="en-US" sz="4100" dirty="0" err="1"/>
              <a:t>Protocolli</a:t>
            </a:r>
            <a:r>
              <a:rPr lang="en-US" sz="4100" dirty="0"/>
              <a:t> </a:t>
            </a:r>
            <a:r>
              <a:rPr lang="en-US" sz="4100" dirty="0" err="1"/>
              <a:t>esiga</a:t>
            </a:r>
            <a:r>
              <a:rPr lang="en-US" sz="4100" dirty="0"/>
              <a:t> un </a:t>
            </a:r>
            <a:r>
              <a:rPr lang="en-US" sz="4100" dirty="0" err="1"/>
              <a:t>esame</a:t>
            </a:r>
            <a:r>
              <a:rPr lang="en-US" sz="4100" dirty="0"/>
              <a:t> del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nel</a:t>
            </a:r>
            <a:r>
              <a:rPr lang="en-US" sz="4100" dirty="0"/>
              <a:t> </a:t>
            </a:r>
            <a:r>
              <a:rPr lang="en-US" sz="4100" dirty="0" err="1"/>
              <a:t>merito</a:t>
            </a:r>
            <a:r>
              <a:rPr lang="en-US" sz="4100" dirty="0"/>
              <a:t> e a </a:t>
            </a:r>
            <a:r>
              <a:rPr lang="en-US" sz="4100" dirty="0" err="1"/>
              <a:t>condizione</a:t>
            </a:r>
            <a:r>
              <a:rPr lang="en-US" sz="4100" dirty="0"/>
              <a:t> di non </a:t>
            </a:r>
            <a:r>
              <a:rPr lang="en-US" sz="4100" dirty="0" err="1"/>
              <a:t>rigettare</a:t>
            </a:r>
            <a:r>
              <a:rPr lang="en-US" sz="4100" dirty="0"/>
              <a:t> per </a:t>
            </a:r>
            <a:r>
              <a:rPr lang="en-US" sz="4100" dirty="0" err="1"/>
              <a:t>questo</a:t>
            </a:r>
            <a:r>
              <a:rPr lang="en-US" sz="4100" dirty="0"/>
              <a:t> </a:t>
            </a:r>
            <a:r>
              <a:rPr lang="en-US" sz="4100" dirty="0" err="1"/>
              <a:t>motivo</a:t>
            </a:r>
            <a:r>
              <a:rPr lang="en-US" sz="4100" dirty="0"/>
              <a:t> </a:t>
            </a:r>
            <a:r>
              <a:rPr lang="en-US" sz="4100" dirty="0" err="1"/>
              <a:t>alcun</a:t>
            </a:r>
            <a:r>
              <a:rPr lang="en-US" sz="4100" dirty="0"/>
              <a:t> </a:t>
            </a:r>
            <a:r>
              <a:rPr lang="en-US" sz="4100" dirty="0" err="1"/>
              <a:t>caso</a:t>
            </a:r>
            <a:r>
              <a:rPr lang="en-US" sz="4100" dirty="0"/>
              <a:t> </a:t>
            </a:r>
            <a:r>
              <a:rPr lang="en-US" sz="4100" dirty="0" err="1"/>
              <a:t>che</a:t>
            </a:r>
            <a:r>
              <a:rPr lang="en-US" sz="4100" dirty="0"/>
              <a:t> non </a:t>
            </a:r>
            <a:r>
              <a:rPr lang="en-US" sz="4100" dirty="0" err="1"/>
              <a:t>sia</a:t>
            </a:r>
            <a:r>
              <a:rPr lang="en-US" sz="4100" dirty="0"/>
              <a:t> </a:t>
            </a:r>
            <a:r>
              <a:rPr lang="en-US" sz="4100" dirty="0" err="1"/>
              <a:t>stato</a:t>
            </a:r>
            <a:r>
              <a:rPr lang="en-US" sz="4100" dirty="0"/>
              <a:t> </a:t>
            </a:r>
            <a:r>
              <a:rPr lang="en-US" sz="4100" dirty="0" err="1"/>
              <a:t>debitamente</a:t>
            </a:r>
            <a:r>
              <a:rPr lang="en-US" sz="4100" dirty="0"/>
              <a:t> </a:t>
            </a:r>
            <a:r>
              <a:rPr lang="en-US" sz="4100" dirty="0" err="1"/>
              <a:t>esaminato</a:t>
            </a:r>
            <a:r>
              <a:rPr lang="en-US" sz="4100" dirty="0"/>
              <a:t> da un </a:t>
            </a:r>
            <a:r>
              <a:rPr lang="en-US" sz="4100" dirty="0" err="1"/>
              <a:t>tribunale</a:t>
            </a:r>
            <a:r>
              <a:rPr lang="en-US" sz="4100" dirty="0"/>
              <a:t> </a:t>
            </a:r>
            <a:r>
              <a:rPr lang="en-US" sz="4100" dirty="0" err="1"/>
              <a:t>interno</a:t>
            </a:r>
            <a:r>
              <a:rPr lang="en-US" sz="4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3,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71311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/>
        </p:blipFill>
        <p:spPr>
          <a:xfrm>
            <a:off x="1494971" y="136524"/>
            <a:ext cx="9166653" cy="6721475"/>
          </a:xfrm>
          <a:prstGeom prst="rect">
            <a:avLst/>
          </a:prstGeom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04AA6-F77D-265E-FC3C-7468332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4765351-2671-76EE-3BD7-E06FA557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7996"/>
              </p:ext>
            </p:extLst>
          </p:nvPr>
        </p:nvGraphicFramePr>
        <p:xfrm>
          <a:off x="643467" y="797478"/>
          <a:ext cx="10905067" cy="52630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80987">
                  <a:extLst>
                    <a:ext uri="{9D8B030D-6E8A-4147-A177-3AD203B41FA5}">
                      <a16:colId xmlns:a16="http://schemas.microsoft.com/office/drawing/2014/main" val="2680189939"/>
                    </a:ext>
                  </a:extLst>
                </a:gridCol>
                <a:gridCol w="3821862">
                  <a:extLst>
                    <a:ext uri="{9D8B030D-6E8A-4147-A177-3AD203B41FA5}">
                      <a16:colId xmlns:a16="http://schemas.microsoft.com/office/drawing/2014/main" val="3573234402"/>
                    </a:ext>
                  </a:extLst>
                </a:gridCol>
                <a:gridCol w="3802218">
                  <a:extLst>
                    <a:ext uri="{9D8B030D-6E8A-4147-A177-3AD203B41FA5}">
                      <a16:colId xmlns:a16="http://schemas.microsoft.com/office/drawing/2014/main" val="96989739"/>
                    </a:ext>
                  </a:extLst>
                </a:gridCol>
              </a:tblGrid>
              <a:tr h="694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Trattato</a:t>
                      </a:r>
                      <a:endParaRPr lang="it-IT" sz="3700" dirty="0"/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Organizzazione</a:t>
                      </a: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Corte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1936679935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europea dei diritti dell’uomo del 1950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Consiglio d’Europa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europea dei diritti dell’uomo (Strasburgo, Francia)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700940973"/>
                  </a:ext>
                </a:extLst>
              </a:tr>
              <a:tr h="1736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americana sui diritti dell’uomo del 1969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Organizzazione degli Stati americani (OAS)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interamericana dei diritti dell’uomo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(San José, Costa Rica)</a:t>
                      </a:r>
                    </a:p>
                    <a:p>
                      <a:pPr algn="ctr"/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3094191222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Carta africana dei diritti dell'uomo e dei popoli del 1981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Unione africana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Africana dei Diritti dell'Uomo e dei Popoli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(Arusha, Tanzania)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2482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2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100" dirty="0"/>
              <a:t>Un </a:t>
            </a:r>
            <a:r>
              <a:rPr lang="en-US" sz="4100" b="1" dirty="0" err="1"/>
              <a:t>giudice</a:t>
            </a:r>
            <a:r>
              <a:rPr lang="en-US" sz="4100" b="1" dirty="0"/>
              <a:t> </a:t>
            </a:r>
            <a:r>
              <a:rPr lang="en-US" sz="4100" b="1" dirty="0" err="1"/>
              <a:t>unico</a:t>
            </a:r>
            <a:r>
              <a:rPr lang="en-US" sz="4100" b="1" dirty="0"/>
              <a:t> </a:t>
            </a:r>
            <a:r>
              <a:rPr lang="en-US" sz="4100" b="1" dirty="0" err="1"/>
              <a:t>puo</a:t>
            </a:r>
            <a:r>
              <a:rPr lang="en-US" sz="4100" b="1" dirty="0"/>
              <a:t>̀ </a:t>
            </a:r>
            <a:r>
              <a:rPr lang="en-US" sz="4100" b="1" dirty="0" err="1"/>
              <a:t>dichiarare</a:t>
            </a:r>
            <a:r>
              <a:rPr lang="en-US" sz="4100" b="1" dirty="0"/>
              <a:t> </a:t>
            </a:r>
            <a:r>
              <a:rPr lang="en-US" sz="4100" b="1" dirty="0" err="1"/>
              <a:t>irricevibile</a:t>
            </a:r>
            <a:r>
              <a:rPr lang="en-US" sz="4100" b="1" dirty="0"/>
              <a:t> </a:t>
            </a:r>
            <a:r>
              <a:rPr lang="en-US" sz="4100" dirty="0"/>
              <a:t>o </a:t>
            </a:r>
            <a:r>
              <a:rPr lang="en-US" sz="4100" dirty="0" err="1"/>
              <a:t>cancellare</a:t>
            </a:r>
            <a:r>
              <a:rPr lang="en-US" sz="4100" dirty="0"/>
              <a:t> dal </a:t>
            </a:r>
            <a:r>
              <a:rPr lang="en-US" sz="4100" dirty="0" err="1"/>
              <a:t>ruolo</a:t>
            </a:r>
            <a:r>
              <a:rPr lang="en-US" sz="4100" dirty="0"/>
              <a:t> </a:t>
            </a:r>
            <a:r>
              <a:rPr lang="en-US" sz="4100" dirty="0" err="1"/>
              <a:t>della</a:t>
            </a:r>
            <a:r>
              <a:rPr lang="en-US" sz="4100" dirty="0"/>
              <a:t> Corte un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individuale</a:t>
            </a:r>
            <a:r>
              <a:rPr lang="en-US" sz="4100" dirty="0"/>
              <a:t> </a:t>
            </a:r>
            <a:r>
              <a:rPr lang="en-US" sz="4100" dirty="0" err="1"/>
              <a:t>presentato</a:t>
            </a:r>
            <a:r>
              <a:rPr lang="en-US" sz="4100" dirty="0"/>
              <a:t> ai sensi </a:t>
            </a:r>
            <a:r>
              <a:rPr lang="en-US" sz="4100" dirty="0" err="1"/>
              <a:t>dell’articolo</a:t>
            </a:r>
            <a:r>
              <a:rPr lang="en-US" sz="4100" dirty="0"/>
              <a:t> 34 </a:t>
            </a:r>
            <a:r>
              <a:rPr lang="en-US" sz="4100" dirty="0" err="1"/>
              <a:t>quando</a:t>
            </a:r>
            <a:r>
              <a:rPr lang="en-US" sz="4100" dirty="0"/>
              <a:t> tale </a:t>
            </a:r>
            <a:r>
              <a:rPr lang="en-US" sz="4100" dirty="0" err="1"/>
              <a:t>decisione</a:t>
            </a:r>
            <a:r>
              <a:rPr lang="en-US" sz="4100" dirty="0"/>
              <a:t> </a:t>
            </a:r>
            <a:r>
              <a:rPr lang="en-US" sz="4100" dirty="0" err="1"/>
              <a:t>puo</a:t>
            </a:r>
            <a:r>
              <a:rPr lang="en-US" sz="4100" dirty="0"/>
              <a:t>̀ </a:t>
            </a:r>
            <a:r>
              <a:rPr lang="en-US" sz="4100" dirty="0" err="1"/>
              <a:t>essere</a:t>
            </a:r>
            <a:r>
              <a:rPr lang="en-US" sz="4100" dirty="0"/>
              <a:t> </a:t>
            </a:r>
            <a:r>
              <a:rPr lang="en-US" sz="4100" dirty="0" err="1"/>
              <a:t>adottata</a:t>
            </a:r>
            <a:r>
              <a:rPr lang="en-US" sz="4100" dirty="0"/>
              <a:t> senza </a:t>
            </a:r>
            <a:r>
              <a:rPr lang="en-US" sz="4100" dirty="0" err="1"/>
              <a:t>ulteriori</a:t>
            </a:r>
            <a:r>
              <a:rPr lang="en-US" sz="4100" dirty="0"/>
              <a:t> </a:t>
            </a:r>
            <a:r>
              <a:rPr lang="en-US" sz="4100" dirty="0" err="1"/>
              <a:t>accertamenti</a:t>
            </a:r>
            <a:r>
              <a:rPr lang="en-US" sz="41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100" b="1" dirty="0"/>
              <a:t>La </a:t>
            </a:r>
            <a:r>
              <a:rPr lang="en-US" sz="4100" b="1" dirty="0" err="1"/>
              <a:t>decisione</a:t>
            </a:r>
            <a:r>
              <a:rPr lang="en-US" sz="4100" b="1" dirty="0"/>
              <a:t> è </a:t>
            </a:r>
            <a:r>
              <a:rPr lang="en-US" sz="4100" b="1" dirty="0" err="1"/>
              <a:t>definitiva</a:t>
            </a:r>
            <a:r>
              <a:rPr lang="en-US" sz="41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100" dirty="0"/>
              <a:t>Se non </a:t>
            </a:r>
            <a:r>
              <a:rPr lang="en-US" sz="4100" dirty="0" err="1"/>
              <a:t>dichiara</a:t>
            </a:r>
            <a:r>
              <a:rPr lang="en-US" sz="4100" dirty="0"/>
              <a:t> il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irricevibile</a:t>
            </a:r>
            <a:r>
              <a:rPr lang="en-US" sz="4100" dirty="0"/>
              <a:t> o non lo </a:t>
            </a:r>
            <a:r>
              <a:rPr lang="en-US" sz="4100" dirty="0" err="1"/>
              <a:t>cancella</a:t>
            </a:r>
            <a:r>
              <a:rPr lang="en-US" sz="4100" dirty="0"/>
              <a:t> dal </a:t>
            </a:r>
            <a:r>
              <a:rPr lang="en-US" sz="4100" dirty="0" err="1"/>
              <a:t>ruolo</a:t>
            </a:r>
            <a:r>
              <a:rPr lang="en-US" sz="4100" dirty="0"/>
              <a:t>, il </a:t>
            </a:r>
            <a:r>
              <a:rPr lang="en-US" sz="4100" dirty="0" err="1"/>
              <a:t>giudice</a:t>
            </a:r>
            <a:r>
              <a:rPr lang="en-US" sz="4100" dirty="0"/>
              <a:t> </a:t>
            </a:r>
            <a:r>
              <a:rPr lang="en-US" sz="4100" dirty="0" err="1"/>
              <a:t>unico</a:t>
            </a:r>
            <a:r>
              <a:rPr lang="en-US" sz="4100" dirty="0"/>
              <a:t> lo </a:t>
            </a:r>
            <a:r>
              <a:rPr lang="en-US" sz="4100" dirty="0" err="1"/>
              <a:t>trasmette</a:t>
            </a:r>
            <a:r>
              <a:rPr lang="en-US" sz="4100" dirty="0"/>
              <a:t> a un </a:t>
            </a:r>
            <a:r>
              <a:rPr lang="en-US" sz="4100" dirty="0" err="1"/>
              <a:t>comitato</a:t>
            </a:r>
            <a:r>
              <a:rPr lang="en-US" sz="4100" dirty="0"/>
              <a:t> o a </a:t>
            </a:r>
            <a:r>
              <a:rPr lang="en-US" sz="4100" dirty="0" err="1"/>
              <a:t>una</a:t>
            </a:r>
            <a:r>
              <a:rPr lang="en-US" sz="4100" dirty="0"/>
              <a:t> Camera per </a:t>
            </a:r>
            <a:r>
              <a:rPr lang="en-US" sz="4100" dirty="0" err="1"/>
              <a:t>l’ulteriore</a:t>
            </a:r>
            <a:r>
              <a:rPr lang="en-US" sz="4100" dirty="0"/>
              <a:t> </a:t>
            </a:r>
            <a:r>
              <a:rPr lang="en-US" sz="4100" dirty="0" err="1"/>
              <a:t>esame</a:t>
            </a:r>
            <a:r>
              <a:rPr lang="en-US" sz="4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27 CEDU</a:t>
            </a:r>
          </a:p>
          <a:p>
            <a:pPr algn="ctr">
              <a:defRPr/>
            </a:pPr>
            <a:r>
              <a:rPr lang="it-IT" sz="4000" i="1" dirty="0"/>
              <a:t>Competenza dei giudici unici</a:t>
            </a:r>
          </a:p>
        </p:txBody>
      </p:sp>
    </p:spTree>
    <p:extLst>
      <p:ext uri="{BB962C8B-B14F-4D97-AF65-F5344CB8AC3E}">
        <p14:creationId xmlns:p14="http://schemas.microsoft.com/office/powerpoint/2010/main" val="231300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/>
              <a:t>1. Un </a:t>
            </a:r>
            <a:r>
              <a:rPr lang="en-US" sz="3200" dirty="0" err="1"/>
              <a:t>comitato</a:t>
            </a:r>
            <a:r>
              <a:rPr lang="en-US" sz="3200" dirty="0"/>
              <a:t> </a:t>
            </a:r>
            <a:r>
              <a:rPr lang="en-US" sz="3200" dirty="0" err="1"/>
              <a:t>investito</a:t>
            </a:r>
            <a:r>
              <a:rPr lang="en-US" sz="3200" dirty="0"/>
              <a:t> di un </a:t>
            </a:r>
            <a:r>
              <a:rPr lang="en-US" sz="3200" dirty="0" err="1"/>
              <a:t>ricorso</a:t>
            </a:r>
            <a:r>
              <a:rPr lang="en-US" sz="3200" dirty="0"/>
              <a:t> </a:t>
            </a:r>
            <a:r>
              <a:rPr lang="en-US" sz="3200" dirty="0" err="1"/>
              <a:t>individuale</a:t>
            </a:r>
            <a:r>
              <a:rPr lang="en-US" sz="3200" dirty="0"/>
              <a:t> </a:t>
            </a:r>
            <a:r>
              <a:rPr lang="en-US" sz="3200" dirty="0" err="1"/>
              <a:t>presentato</a:t>
            </a:r>
            <a:r>
              <a:rPr lang="en-US" sz="3200" dirty="0"/>
              <a:t> ai sensi </a:t>
            </a:r>
            <a:r>
              <a:rPr lang="en-US" sz="3200" dirty="0" err="1"/>
              <a:t>dell’articolo</a:t>
            </a:r>
            <a:r>
              <a:rPr lang="en-US" sz="3200" dirty="0"/>
              <a:t> 34 </a:t>
            </a:r>
            <a:r>
              <a:rPr lang="en-US" sz="3200" dirty="0" err="1"/>
              <a:t>può</a:t>
            </a:r>
            <a:r>
              <a:rPr lang="en-US" sz="3200" dirty="0"/>
              <a:t>, con </a:t>
            </a:r>
            <a:r>
              <a:rPr lang="en-US" sz="3200" dirty="0" err="1"/>
              <a:t>voto</a:t>
            </a:r>
            <a:r>
              <a:rPr lang="en-US" sz="3200" dirty="0"/>
              <a:t> </a:t>
            </a:r>
            <a:r>
              <a:rPr lang="en-US" sz="3200" dirty="0" err="1"/>
              <a:t>unanime</a:t>
            </a:r>
            <a:r>
              <a:rPr lang="en-US" sz="3200" dirty="0"/>
              <a:t>: </a:t>
            </a:r>
          </a:p>
          <a:p>
            <a:pPr marL="742950" indent="-742950" algn="just">
              <a:buAutoNum type="alphaLcParenBoth"/>
            </a:pPr>
            <a:r>
              <a:rPr lang="en-US" sz="3200" b="1" dirty="0" err="1"/>
              <a:t>dichiararlo</a:t>
            </a:r>
            <a:r>
              <a:rPr lang="en-US" sz="3200" b="1" dirty="0"/>
              <a:t> </a:t>
            </a:r>
            <a:r>
              <a:rPr lang="en-US" sz="3200" b="1" dirty="0" err="1"/>
              <a:t>irricevibile</a:t>
            </a:r>
            <a:r>
              <a:rPr lang="en-US" sz="3200" b="1" dirty="0"/>
              <a:t> </a:t>
            </a:r>
            <a:r>
              <a:rPr lang="en-US" sz="3200" dirty="0"/>
              <a:t>o </a:t>
            </a:r>
            <a:r>
              <a:rPr lang="en-US" sz="3200" dirty="0" err="1"/>
              <a:t>cancellarlo</a:t>
            </a:r>
            <a:r>
              <a:rPr lang="en-US" sz="3200" dirty="0"/>
              <a:t> dal </a:t>
            </a:r>
            <a:r>
              <a:rPr lang="en-US" sz="3200" dirty="0" err="1"/>
              <a:t>ruolo</a:t>
            </a:r>
            <a:r>
              <a:rPr lang="en-US" sz="3200" dirty="0"/>
              <a:t>, </a:t>
            </a:r>
            <a:r>
              <a:rPr lang="en-US" sz="3200" dirty="0" err="1"/>
              <a:t>quando</a:t>
            </a:r>
            <a:r>
              <a:rPr lang="en-US" sz="3200" dirty="0"/>
              <a:t> tale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puo</a:t>
            </a:r>
            <a:r>
              <a:rPr lang="en-US" sz="3200" dirty="0"/>
              <a:t>̀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adottata</a:t>
            </a:r>
            <a:r>
              <a:rPr lang="en-US" sz="3200" dirty="0"/>
              <a:t> senza </a:t>
            </a:r>
            <a:r>
              <a:rPr lang="en-US" sz="3200" dirty="0" err="1"/>
              <a:t>ulteriore</a:t>
            </a:r>
            <a:r>
              <a:rPr lang="en-US" sz="3200" dirty="0"/>
              <a:t> </a:t>
            </a:r>
            <a:r>
              <a:rPr lang="en-US" sz="3200" dirty="0" err="1"/>
              <a:t>esame</a:t>
            </a:r>
            <a:r>
              <a:rPr lang="en-US" sz="3200" dirty="0"/>
              <a:t>; o</a:t>
            </a:r>
          </a:p>
          <a:p>
            <a:pPr marL="742950" indent="-742950" algn="just">
              <a:buAutoNum type="alphaLcParenBoth"/>
            </a:pPr>
            <a:r>
              <a:rPr lang="en-US" sz="3200" b="1" dirty="0" err="1"/>
              <a:t>dichiararlo</a:t>
            </a:r>
            <a:r>
              <a:rPr lang="en-US" sz="3200" b="1" dirty="0"/>
              <a:t> </a:t>
            </a:r>
            <a:r>
              <a:rPr lang="en-US" sz="3200" b="1" dirty="0" err="1"/>
              <a:t>ricevibile</a:t>
            </a:r>
            <a:r>
              <a:rPr lang="en-US" sz="3200" b="1" dirty="0"/>
              <a:t> e </a:t>
            </a:r>
            <a:r>
              <a:rPr lang="en-US" sz="3200" b="1" dirty="0" err="1"/>
              <a:t>pronunciare</a:t>
            </a:r>
            <a:r>
              <a:rPr lang="en-US" sz="3200" b="1" dirty="0"/>
              <a:t> </a:t>
            </a:r>
            <a:r>
              <a:rPr lang="en-US" sz="3200" b="1" dirty="0" err="1"/>
              <a:t>congiuntamente</a:t>
            </a:r>
            <a:r>
              <a:rPr lang="en-US" sz="3200" b="1" dirty="0"/>
              <a:t> </a:t>
            </a:r>
            <a:r>
              <a:rPr lang="en-US" sz="3200" b="1" dirty="0" err="1"/>
              <a:t>sentenza</a:t>
            </a:r>
            <a:r>
              <a:rPr lang="en-US" sz="3200" b="1" dirty="0"/>
              <a:t> </a:t>
            </a:r>
            <a:r>
              <a:rPr lang="en-US" sz="3200" b="1" dirty="0" err="1"/>
              <a:t>sul</a:t>
            </a:r>
            <a:r>
              <a:rPr lang="en-US" sz="3200" b="1" dirty="0"/>
              <a:t> </a:t>
            </a:r>
            <a:r>
              <a:rPr lang="en-US" sz="3200" b="1" dirty="0" err="1"/>
              <a:t>merito</a:t>
            </a:r>
            <a:r>
              <a:rPr lang="en-US" sz="3200" b="1" dirty="0"/>
              <a:t> </a:t>
            </a:r>
            <a:r>
              <a:rPr lang="en-US" sz="3200" b="1" dirty="0" err="1"/>
              <a:t>quando</a:t>
            </a:r>
            <a:r>
              <a:rPr lang="en-US" sz="3200" b="1" dirty="0"/>
              <a:t> la </a:t>
            </a:r>
            <a:r>
              <a:rPr lang="en-US" sz="3200" b="1" dirty="0" err="1"/>
              <a:t>questione</a:t>
            </a:r>
            <a:r>
              <a:rPr lang="en-US" sz="3200" b="1" dirty="0"/>
              <a:t> </a:t>
            </a:r>
            <a:r>
              <a:rPr lang="en-US" sz="3200" dirty="0" err="1"/>
              <a:t>relativa</a:t>
            </a:r>
            <a:r>
              <a:rPr lang="en-US" sz="3200" dirty="0"/>
              <a:t> </a:t>
            </a:r>
            <a:r>
              <a:rPr lang="en-US" sz="3200" dirty="0" err="1"/>
              <a:t>all’interpretazione</a:t>
            </a:r>
            <a:r>
              <a:rPr lang="en-US" sz="3200" dirty="0"/>
              <a:t> o </a:t>
            </a:r>
            <a:r>
              <a:rPr lang="en-US" sz="3200" dirty="0" err="1"/>
              <a:t>all’applicazione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 o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suoi</a:t>
            </a:r>
            <a:r>
              <a:rPr lang="en-US" sz="3200" dirty="0"/>
              <a:t> </a:t>
            </a:r>
            <a:r>
              <a:rPr lang="en-US" sz="3200" dirty="0" err="1"/>
              <a:t>Protocolli</a:t>
            </a:r>
            <a:r>
              <a:rPr lang="en-US" sz="3200" dirty="0"/>
              <a:t> </a:t>
            </a:r>
            <a:r>
              <a:rPr lang="en-US" sz="3200" dirty="0" err="1"/>
              <a:t>all’origine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causa </a:t>
            </a:r>
            <a:r>
              <a:rPr lang="en-US" sz="3200" b="1" dirty="0"/>
              <a:t>è </a:t>
            </a:r>
            <a:r>
              <a:rPr lang="en-US" sz="3200" b="1" dirty="0" err="1"/>
              <a:t>oggetto</a:t>
            </a:r>
            <a:r>
              <a:rPr lang="en-US" sz="3200" b="1" dirty="0"/>
              <a:t> di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giurisprudenza</a:t>
            </a:r>
            <a:r>
              <a:rPr lang="en-US" sz="3200" b="1" dirty="0"/>
              <a:t> </a:t>
            </a:r>
            <a:r>
              <a:rPr lang="en-US" sz="3200" b="1" dirty="0" err="1"/>
              <a:t>consolidata</a:t>
            </a:r>
            <a:r>
              <a:rPr lang="en-US" sz="3200" dirty="0"/>
              <a:t> [</a:t>
            </a:r>
            <a:r>
              <a:rPr lang="en-US" sz="3200" i="1" dirty="0"/>
              <a:t>well-established case law</a:t>
            </a:r>
            <a:r>
              <a:rPr lang="en-US" sz="3200" dirty="0"/>
              <a:t>] </a:t>
            </a:r>
            <a:r>
              <a:rPr lang="en-US" sz="3200" dirty="0" err="1"/>
              <a:t>della</a:t>
            </a:r>
            <a:r>
              <a:rPr lang="en-US" sz="3200" dirty="0"/>
              <a:t> Corte.</a:t>
            </a:r>
          </a:p>
          <a:p>
            <a:pPr marL="0" indent="0" algn="just">
              <a:buNone/>
            </a:pPr>
            <a:r>
              <a:rPr lang="en-US" sz="3200" dirty="0"/>
              <a:t>2. Le </a:t>
            </a:r>
            <a:r>
              <a:rPr lang="en-US" sz="3200" dirty="0" err="1"/>
              <a:t>decisioni</a:t>
            </a:r>
            <a:r>
              <a:rPr lang="en-US" sz="3200" dirty="0"/>
              <a:t> e le </a:t>
            </a:r>
            <a:r>
              <a:rPr lang="en-US" sz="3200" dirty="0" err="1"/>
              <a:t>sentenze</a:t>
            </a:r>
            <a:r>
              <a:rPr lang="en-US" sz="3200" dirty="0"/>
              <a:t> di cui al </a:t>
            </a:r>
            <a:r>
              <a:rPr lang="en-US" sz="3200" dirty="0" err="1"/>
              <a:t>paragrafo</a:t>
            </a:r>
            <a:r>
              <a:rPr lang="en-US" sz="3200" dirty="0"/>
              <a:t> 1 </a:t>
            </a:r>
            <a:r>
              <a:rPr lang="en-US" sz="3200" dirty="0" err="1"/>
              <a:t>sono</a:t>
            </a:r>
            <a:r>
              <a:rPr lang="en-US" sz="3200" dirty="0"/>
              <a:t> definitive.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28 CEDU</a:t>
            </a:r>
          </a:p>
          <a:p>
            <a:pPr algn="ctr">
              <a:defRPr/>
            </a:pPr>
            <a:r>
              <a:rPr lang="it-IT" sz="4000" i="1" dirty="0"/>
              <a:t>Competenza dei comitati</a:t>
            </a:r>
          </a:p>
        </p:txBody>
      </p:sp>
    </p:spTree>
    <p:extLst>
      <p:ext uri="{BB962C8B-B14F-4D97-AF65-F5344CB8AC3E}">
        <p14:creationId xmlns:p14="http://schemas.microsoft.com/office/powerpoint/2010/main" val="17525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US" sz="3200" dirty="0"/>
              <a:t>Se </a:t>
            </a:r>
            <a:r>
              <a:rPr lang="en-US" sz="3200" dirty="0" err="1"/>
              <a:t>nessuna</a:t>
            </a:r>
            <a:r>
              <a:rPr lang="en-US" sz="3200" dirty="0"/>
              <a:t> </a:t>
            </a:r>
            <a:r>
              <a:rPr lang="en-US" sz="3200" dirty="0" err="1"/>
              <a:t>decisione</a:t>
            </a:r>
            <a:r>
              <a:rPr lang="en-US" sz="3200" dirty="0"/>
              <a:t> è </a:t>
            </a:r>
            <a:r>
              <a:rPr lang="en-US" sz="3200" dirty="0" err="1"/>
              <a:t>stata</a:t>
            </a:r>
            <a:r>
              <a:rPr lang="en-US" sz="3200" dirty="0"/>
              <a:t> </a:t>
            </a:r>
            <a:r>
              <a:rPr lang="en-US" sz="3200" dirty="0" err="1"/>
              <a:t>adottata</a:t>
            </a:r>
            <a:r>
              <a:rPr lang="en-US" sz="3200" dirty="0"/>
              <a:t> ai sensi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articoli</a:t>
            </a:r>
            <a:r>
              <a:rPr lang="en-US" sz="3200" dirty="0"/>
              <a:t> 27 o 28, e </a:t>
            </a:r>
            <a:r>
              <a:rPr lang="en-US" sz="3200" dirty="0" err="1"/>
              <a:t>nessuna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è </a:t>
            </a:r>
            <a:r>
              <a:rPr lang="en-US" sz="3200" dirty="0" err="1"/>
              <a:t>stata</a:t>
            </a:r>
            <a:r>
              <a:rPr lang="en-US" sz="3200" dirty="0"/>
              <a:t> </a:t>
            </a:r>
            <a:r>
              <a:rPr lang="en-US" sz="3200" dirty="0" err="1"/>
              <a:t>pronunciata</a:t>
            </a:r>
            <a:r>
              <a:rPr lang="en-US" sz="3200" dirty="0"/>
              <a:t> ai sensi </a:t>
            </a:r>
            <a:r>
              <a:rPr lang="en-US" sz="3200" dirty="0" err="1"/>
              <a:t>dell’articolo</a:t>
            </a:r>
            <a:r>
              <a:rPr lang="en-US" sz="3200" dirty="0"/>
              <a:t> 28,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Camere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pronuncia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e </a:t>
            </a:r>
            <a:r>
              <a:rPr lang="en-US" sz="3200" dirty="0" err="1"/>
              <a:t>sul</a:t>
            </a:r>
            <a:r>
              <a:rPr lang="en-US" sz="3200" dirty="0"/>
              <a:t> </a:t>
            </a:r>
            <a:r>
              <a:rPr lang="en-US" sz="3200" dirty="0" err="1"/>
              <a:t>merito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individuali</a:t>
            </a:r>
            <a:r>
              <a:rPr lang="en-US" sz="3200" b="1" dirty="0"/>
              <a:t> </a:t>
            </a:r>
            <a:r>
              <a:rPr lang="en-US" sz="3200" dirty="0" err="1"/>
              <a:t>presentati</a:t>
            </a:r>
            <a:r>
              <a:rPr lang="en-US" sz="3200" dirty="0"/>
              <a:t> ai sensi </a:t>
            </a:r>
            <a:r>
              <a:rPr lang="en-US" sz="3200" dirty="0" err="1"/>
              <a:t>dell’articolo</a:t>
            </a:r>
            <a:r>
              <a:rPr lang="en-US" sz="3200" dirty="0"/>
              <a:t> 34. La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</a:t>
            </a:r>
            <a:r>
              <a:rPr lang="en-US" sz="3200" dirty="0" err="1"/>
              <a:t>puo</a:t>
            </a:r>
            <a:r>
              <a:rPr lang="en-US" sz="3200" dirty="0"/>
              <a:t>̀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adottata</a:t>
            </a:r>
            <a:r>
              <a:rPr lang="en-US" sz="3200" dirty="0"/>
              <a:t> </a:t>
            </a:r>
            <a:r>
              <a:rPr lang="en-US" sz="3200" dirty="0" err="1"/>
              <a:t>separatamente</a:t>
            </a:r>
            <a:r>
              <a:rPr lang="en-US" sz="3200" dirty="0"/>
              <a:t>.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200" dirty="0"/>
              <a:t>Una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Camere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pronuncia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e </a:t>
            </a:r>
            <a:r>
              <a:rPr lang="en-US" sz="3200" dirty="0" err="1"/>
              <a:t>sul</a:t>
            </a:r>
            <a:r>
              <a:rPr lang="en-US" sz="3200" dirty="0"/>
              <a:t> </a:t>
            </a:r>
            <a:r>
              <a:rPr lang="en-US" sz="3200" dirty="0" err="1"/>
              <a:t>merito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governativi</a:t>
            </a:r>
            <a:r>
              <a:rPr lang="en-US" sz="3200" b="1" dirty="0"/>
              <a:t> </a:t>
            </a:r>
            <a:r>
              <a:rPr lang="en-US" sz="3200" dirty="0" err="1"/>
              <a:t>presentati</a:t>
            </a:r>
            <a:r>
              <a:rPr lang="en-US" sz="3200" dirty="0"/>
              <a:t> in virtù </a:t>
            </a:r>
            <a:r>
              <a:rPr lang="en-US" sz="3200" dirty="0" err="1"/>
              <a:t>dell’articolo</a:t>
            </a:r>
            <a:r>
              <a:rPr lang="en-US" sz="3200" dirty="0"/>
              <a:t> 33. Salvo </a:t>
            </a:r>
            <a:r>
              <a:rPr lang="en-US" sz="3200" dirty="0" err="1"/>
              <a:t>diversa</a:t>
            </a:r>
            <a:r>
              <a:rPr lang="en-US" sz="3200" dirty="0"/>
              <a:t>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 in </a:t>
            </a:r>
            <a:r>
              <a:rPr lang="en-US" sz="3200" dirty="0" err="1"/>
              <a:t>casi</a:t>
            </a:r>
            <a:r>
              <a:rPr lang="en-US" sz="3200" dirty="0"/>
              <a:t> </a:t>
            </a:r>
            <a:r>
              <a:rPr lang="en-US" sz="3200" dirty="0" err="1"/>
              <a:t>eccezionali</a:t>
            </a:r>
            <a:r>
              <a:rPr lang="en-US" sz="3200" dirty="0"/>
              <a:t>, la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è </a:t>
            </a:r>
            <a:r>
              <a:rPr lang="en-US" sz="3200" dirty="0" err="1"/>
              <a:t>adottata</a:t>
            </a:r>
            <a:r>
              <a:rPr lang="en-US" sz="3200" dirty="0"/>
              <a:t> </a:t>
            </a:r>
            <a:r>
              <a:rPr lang="en-US" sz="3200" dirty="0" err="1"/>
              <a:t>separatamente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29 CEDU</a:t>
            </a:r>
          </a:p>
          <a:p>
            <a:pPr algn="ctr">
              <a:defRPr/>
            </a:pPr>
            <a:r>
              <a:rPr lang="it-IT" sz="4000" i="1" dirty="0"/>
              <a:t>Competenza delle Camere</a:t>
            </a:r>
          </a:p>
        </p:txBody>
      </p:sp>
    </p:spTree>
    <p:extLst>
      <p:ext uri="{BB962C8B-B14F-4D97-AF65-F5344CB8AC3E}">
        <p14:creationId xmlns:p14="http://schemas.microsoft.com/office/powerpoint/2010/main" val="324078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600" dirty="0"/>
              <a:t>Se la </a:t>
            </a:r>
            <a:r>
              <a:rPr lang="en-US" sz="3600" dirty="0" err="1"/>
              <a:t>questione</a:t>
            </a:r>
            <a:r>
              <a:rPr lang="en-US" sz="3600" dirty="0"/>
              <a:t> </a:t>
            </a:r>
            <a:r>
              <a:rPr lang="en-US" sz="3600" dirty="0" err="1"/>
              <a:t>oggetto</a:t>
            </a:r>
            <a:r>
              <a:rPr lang="en-US" sz="3600" dirty="0"/>
              <a:t> del </a:t>
            </a:r>
            <a:r>
              <a:rPr lang="en-US" sz="3600" dirty="0" err="1"/>
              <a:t>ricorso</a:t>
            </a:r>
            <a:r>
              <a:rPr lang="en-US" sz="3600" dirty="0"/>
              <a:t> </a:t>
            </a:r>
            <a:r>
              <a:rPr lang="en-US" sz="3600" dirty="0" err="1"/>
              <a:t>all’esame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Camera </a:t>
            </a:r>
            <a:r>
              <a:rPr lang="en-US" sz="3600" dirty="0" err="1"/>
              <a:t>solleva</a:t>
            </a:r>
            <a:r>
              <a:rPr lang="en-US" sz="3600" dirty="0"/>
              <a:t> </a:t>
            </a:r>
            <a:r>
              <a:rPr lang="en-US" sz="3600" b="1" dirty="0" err="1"/>
              <a:t>gravi</a:t>
            </a:r>
            <a:r>
              <a:rPr lang="en-US" sz="3600" b="1" dirty="0"/>
              <a:t> </a:t>
            </a:r>
            <a:r>
              <a:rPr lang="en-US" sz="3600" b="1" dirty="0" err="1"/>
              <a:t>problemi</a:t>
            </a:r>
            <a:r>
              <a:rPr lang="en-US" sz="3600" b="1" dirty="0"/>
              <a:t> di </a:t>
            </a:r>
            <a:r>
              <a:rPr lang="en-US" sz="3600" b="1" dirty="0" err="1"/>
              <a:t>interpretazione</a:t>
            </a:r>
            <a:r>
              <a:rPr lang="en-US" sz="3600" b="1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o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, o se la </a:t>
            </a:r>
            <a:r>
              <a:rPr lang="en-US" sz="3600" dirty="0" err="1"/>
              <a:t>sua</a:t>
            </a:r>
            <a:r>
              <a:rPr lang="en-US" sz="3600" dirty="0"/>
              <a:t> </a:t>
            </a:r>
            <a:r>
              <a:rPr lang="en-US" sz="3600" dirty="0" err="1"/>
              <a:t>soluzione</a:t>
            </a:r>
            <a:r>
              <a:rPr lang="en-US" sz="3600" dirty="0"/>
              <a:t> </a:t>
            </a:r>
            <a:r>
              <a:rPr lang="en-US" sz="3600" dirty="0" err="1"/>
              <a:t>rischia</a:t>
            </a:r>
            <a:r>
              <a:rPr lang="en-US" sz="3600" dirty="0"/>
              <a:t> di </a:t>
            </a:r>
            <a:r>
              <a:rPr lang="en-US" sz="3600" dirty="0" err="1"/>
              <a:t>dar</a:t>
            </a:r>
            <a:r>
              <a:rPr lang="en-US" sz="3600" dirty="0"/>
              <a:t> </a:t>
            </a:r>
            <a:r>
              <a:rPr lang="en-US" sz="3600" dirty="0" err="1"/>
              <a:t>luogo</a:t>
            </a:r>
            <a:r>
              <a:rPr lang="en-US" sz="3600" dirty="0"/>
              <a:t> a un </a:t>
            </a:r>
            <a:r>
              <a:rPr lang="en-US" sz="3600" b="1" dirty="0" err="1"/>
              <a:t>contrasto</a:t>
            </a:r>
            <a:r>
              <a:rPr lang="en-US" sz="3600" b="1" dirty="0"/>
              <a:t> con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sentenza</a:t>
            </a:r>
            <a:r>
              <a:rPr lang="en-US" sz="3600" b="1" dirty="0"/>
              <a:t> </a:t>
            </a:r>
            <a:r>
              <a:rPr lang="en-US" sz="3600" b="1" dirty="0" err="1"/>
              <a:t>pronunciata</a:t>
            </a:r>
            <a:r>
              <a:rPr lang="en-US" sz="3600" b="1" dirty="0"/>
              <a:t> </a:t>
            </a:r>
            <a:r>
              <a:rPr lang="en-US" sz="3600" b="1" dirty="0" err="1"/>
              <a:t>anteriormente</a:t>
            </a:r>
            <a:r>
              <a:rPr lang="en-US" sz="3600" b="1" dirty="0"/>
              <a:t> </a:t>
            </a:r>
            <a:r>
              <a:rPr lang="en-US" sz="3600" b="1" dirty="0" err="1"/>
              <a:t>dalla</a:t>
            </a:r>
            <a:r>
              <a:rPr lang="en-US" sz="3600" b="1" dirty="0"/>
              <a:t> Corte</a:t>
            </a:r>
            <a:r>
              <a:rPr lang="en-US" sz="3600" dirty="0"/>
              <a:t>, la Camera, </a:t>
            </a:r>
            <a:r>
              <a:rPr lang="en-US" sz="3600" dirty="0" err="1"/>
              <a:t>fino</a:t>
            </a:r>
            <a:r>
              <a:rPr lang="en-US" sz="3600" dirty="0"/>
              <a:t> a </a:t>
            </a:r>
            <a:r>
              <a:rPr lang="en-US" sz="3600" dirty="0" err="1"/>
              <a:t>quando</a:t>
            </a:r>
            <a:r>
              <a:rPr lang="en-US" sz="3600" dirty="0"/>
              <a:t> non </a:t>
            </a:r>
            <a:r>
              <a:rPr lang="en-US" sz="3600" dirty="0" err="1"/>
              <a:t>abbia</a:t>
            </a:r>
            <a:r>
              <a:rPr lang="en-US" sz="3600" dirty="0"/>
              <a:t> </a:t>
            </a:r>
            <a:r>
              <a:rPr lang="en-US" sz="3600" dirty="0" err="1"/>
              <a:t>pronunciato</a:t>
            </a:r>
            <a:r>
              <a:rPr lang="en-US" sz="3600" dirty="0"/>
              <a:t> la </a:t>
            </a:r>
            <a:r>
              <a:rPr lang="en-US" sz="3600" dirty="0" err="1"/>
              <a:t>sua</a:t>
            </a:r>
            <a:r>
              <a:rPr lang="en-US" sz="3600" dirty="0"/>
              <a:t> </a:t>
            </a:r>
            <a:r>
              <a:rPr lang="en-US" sz="3600" dirty="0" err="1"/>
              <a:t>sentenza</a:t>
            </a:r>
            <a:r>
              <a:rPr lang="en-US" sz="3600" dirty="0"/>
              <a:t>, </a:t>
            </a:r>
            <a:r>
              <a:rPr lang="en-US" sz="3600" dirty="0" err="1"/>
              <a:t>puo</a:t>
            </a:r>
            <a:r>
              <a:rPr lang="en-US" sz="3600" dirty="0"/>
              <a:t>̀ </a:t>
            </a:r>
            <a:r>
              <a:rPr lang="en-US" sz="3600" dirty="0" err="1"/>
              <a:t>rimettere</a:t>
            </a:r>
            <a:r>
              <a:rPr lang="en-US" sz="3600" dirty="0"/>
              <a:t> il </a:t>
            </a:r>
            <a:r>
              <a:rPr lang="en-US" sz="3600" dirty="0" err="1"/>
              <a:t>caso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Grande Camera.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30 CEDU</a:t>
            </a:r>
          </a:p>
          <a:p>
            <a:pPr algn="ctr">
              <a:defRPr/>
            </a:pPr>
            <a:r>
              <a:rPr lang="it-IT" sz="4000" i="1" dirty="0"/>
              <a:t>Rimessione alla Grande Camera</a:t>
            </a:r>
          </a:p>
        </p:txBody>
      </p:sp>
    </p:spTree>
    <p:extLst>
      <p:ext uri="{BB962C8B-B14F-4D97-AF65-F5344CB8AC3E}">
        <p14:creationId xmlns:p14="http://schemas.microsoft.com/office/powerpoint/2010/main" val="115599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742950" indent="-742950" algn="just">
              <a:buAutoNum type="arabicPeriod"/>
            </a:pPr>
            <a:r>
              <a:rPr lang="en-US" sz="3600" dirty="0"/>
              <a:t>Le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impegnano</a:t>
            </a:r>
            <a:r>
              <a:rPr lang="en-US" sz="3600" dirty="0"/>
              <a:t> a </a:t>
            </a:r>
            <a:r>
              <a:rPr lang="en-US" sz="3600" dirty="0" err="1"/>
              <a:t>conformarsi</a:t>
            </a:r>
            <a:r>
              <a:rPr lang="en-US" sz="3600" dirty="0"/>
              <a:t> alle </a:t>
            </a:r>
            <a:r>
              <a:rPr lang="en-US" sz="3600" dirty="0" err="1"/>
              <a:t>sentenze</a:t>
            </a:r>
            <a:r>
              <a:rPr lang="en-US" sz="3600" dirty="0"/>
              <a:t> definitive </a:t>
            </a:r>
            <a:r>
              <a:rPr lang="en-US" sz="3600" dirty="0" err="1"/>
              <a:t>della</a:t>
            </a:r>
            <a:r>
              <a:rPr lang="en-US" sz="3600" dirty="0"/>
              <a:t> Corte </a:t>
            </a:r>
            <a:r>
              <a:rPr lang="en-US" sz="3600" dirty="0" err="1"/>
              <a:t>sulle</a:t>
            </a:r>
            <a:r>
              <a:rPr lang="en-US" sz="3600" dirty="0"/>
              <a:t> </a:t>
            </a:r>
            <a:r>
              <a:rPr lang="en-US" sz="3600" dirty="0" err="1"/>
              <a:t>controversie</a:t>
            </a:r>
            <a:r>
              <a:rPr lang="en-US" sz="3600" dirty="0"/>
              <a:t> </a:t>
            </a:r>
            <a:r>
              <a:rPr lang="en-US" sz="3600" dirty="0" err="1"/>
              <a:t>nelle</a:t>
            </a:r>
            <a:r>
              <a:rPr lang="en-US" sz="3600" dirty="0"/>
              <a:t> </a:t>
            </a:r>
            <a:r>
              <a:rPr lang="en-US" sz="3600" dirty="0" err="1"/>
              <a:t>quali</a:t>
            </a:r>
            <a:r>
              <a:rPr lang="en-US" sz="3600" dirty="0"/>
              <a:t> </a:t>
            </a:r>
            <a:r>
              <a:rPr lang="en-US" sz="3600" dirty="0" err="1"/>
              <a:t>sono</a:t>
            </a:r>
            <a:r>
              <a:rPr lang="en-US" sz="3600" dirty="0"/>
              <a:t> parti.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La </a:t>
            </a:r>
            <a:r>
              <a:rPr lang="en-US" sz="3600" dirty="0" err="1"/>
              <a:t>sentenza</a:t>
            </a:r>
            <a:r>
              <a:rPr lang="en-US" sz="3600" dirty="0"/>
              <a:t> </a:t>
            </a:r>
            <a:r>
              <a:rPr lang="en-US" sz="3600" dirty="0" err="1"/>
              <a:t>definitiva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Corte è </a:t>
            </a:r>
            <a:r>
              <a:rPr lang="en-US" sz="3600" dirty="0" err="1"/>
              <a:t>trasmessa</a:t>
            </a:r>
            <a:r>
              <a:rPr lang="en-US" sz="3600" dirty="0"/>
              <a:t> al </a:t>
            </a:r>
            <a:r>
              <a:rPr lang="en-US" sz="3600" dirty="0" err="1"/>
              <a:t>Comitato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Ministri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ne </a:t>
            </a:r>
            <a:r>
              <a:rPr lang="en-US" sz="3600" dirty="0" err="1"/>
              <a:t>controlla</a:t>
            </a:r>
            <a:r>
              <a:rPr lang="en-US" sz="3600" dirty="0"/>
              <a:t> </a:t>
            </a:r>
            <a:r>
              <a:rPr lang="en-US" sz="3600" dirty="0" err="1"/>
              <a:t>l’esecuzione</a:t>
            </a:r>
            <a:r>
              <a:rPr lang="en-US" sz="36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46 CEDU</a:t>
            </a:r>
          </a:p>
          <a:p>
            <a:pPr algn="ctr">
              <a:defRPr/>
            </a:pPr>
            <a:r>
              <a:rPr lang="it-IT" sz="4000" i="1" dirty="0"/>
              <a:t>Forza vincolante ed esecuzione delle sentenze </a:t>
            </a:r>
          </a:p>
        </p:txBody>
      </p:sp>
    </p:spTree>
    <p:extLst>
      <p:ext uri="{BB962C8B-B14F-4D97-AF65-F5344CB8AC3E}">
        <p14:creationId xmlns:p14="http://schemas.microsoft.com/office/powerpoint/2010/main" val="178925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4000" dirty="0"/>
              <a:t>Se la Corte </a:t>
            </a:r>
            <a:r>
              <a:rPr lang="en-US" sz="4000" dirty="0" err="1"/>
              <a:t>dichiara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vi è </a:t>
            </a:r>
            <a:r>
              <a:rPr lang="en-US" sz="4000" dirty="0" err="1"/>
              <a:t>stata</a:t>
            </a:r>
            <a:r>
              <a:rPr lang="en-US" sz="4000" dirty="0"/>
              <a:t> </a:t>
            </a:r>
            <a:r>
              <a:rPr lang="en-US" sz="4000" dirty="0" err="1"/>
              <a:t>violazione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Convenzione</a:t>
            </a:r>
            <a:r>
              <a:rPr lang="en-US" sz="4000" dirty="0"/>
              <a:t> o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suoi</a:t>
            </a:r>
            <a:r>
              <a:rPr lang="en-US" sz="4000" dirty="0"/>
              <a:t> </a:t>
            </a:r>
            <a:r>
              <a:rPr lang="en-US" sz="4000" dirty="0" err="1"/>
              <a:t>Protocolli</a:t>
            </a:r>
            <a:r>
              <a:rPr lang="en-US" sz="4000" dirty="0"/>
              <a:t> e se il </a:t>
            </a:r>
            <a:r>
              <a:rPr lang="en-US" sz="4000" dirty="0" err="1"/>
              <a:t>diritto</a:t>
            </a:r>
            <a:r>
              <a:rPr lang="en-US" sz="4000" dirty="0"/>
              <a:t> </a:t>
            </a:r>
            <a:r>
              <a:rPr lang="en-US" sz="4000" dirty="0" err="1"/>
              <a:t>interno</a:t>
            </a:r>
            <a:r>
              <a:rPr lang="en-US" sz="4000" dirty="0"/>
              <a:t> </a:t>
            </a:r>
            <a:r>
              <a:rPr lang="en-US" sz="4000" dirty="0" err="1"/>
              <a:t>dell’Alta</a:t>
            </a:r>
            <a:r>
              <a:rPr lang="en-US" sz="4000" dirty="0"/>
              <a:t> </a:t>
            </a:r>
            <a:r>
              <a:rPr lang="en-US" sz="4000" dirty="0" err="1"/>
              <a:t>Parte</a:t>
            </a:r>
            <a:r>
              <a:rPr lang="en-US" sz="4000" dirty="0"/>
              <a:t> </a:t>
            </a:r>
            <a:r>
              <a:rPr lang="en-US" sz="4000" dirty="0" err="1"/>
              <a:t>contraente</a:t>
            </a:r>
            <a:r>
              <a:rPr lang="en-US" sz="4000" dirty="0"/>
              <a:t> non </a:t>
            </a:r>
            <a:r>
              <a:rPr lang="en-US" sz="4000" dirty="0" err="1"/>
              <a:t>permette</a:t>
            </a:r>
            <a:r>
              <a:rPr lang="en-US" sz="4000" dirty="0"/>
              <a:t> se non in modo </a:t>
            </a:r>
            <a:r>
              <a:rPr lang="en-US" sz="4000" dirty="0" err="1"/>
              <a:t>imperfetto</a:t>
            </a:r>
            <a:r>
              <a:rPr lang="en-US" sz="4000" dirty="0"/>
              <a:t> di </a:t>
            </a:r>
            <a:r>
              <a:rPr lang="en-US" sz="4000" b="1" dirty="0" err="1"/>
              <a:t>rimuovere</a:t>
            </a:r>
            <a:r>
              <a:rPr lang="en-US" sz="4000" b="1" dirty="0"/>
              <a:t> le </a:t>
            </a:r>
            <a:r>
              <a:rPr lang="en-US" sz="4000" b="1" dirty="0" err="1"/>
              <a:t>conseguenze</a:t>
            </a:r>
            <a:r>
              <a:rPr lang="en-US" sz="4000" b="1" dirty="0"/>
              <a:t> </a:t>
            </a:r>
            <a:r>
              <a:rPr lang="en-US" sz="4000" dirty="0"/>
              <a:t>di tale </a:t>
            </a:r>
            <a:r>
              <a:rPr lang="en-US" sz="4000" dirty="0" err="1"/>
              <a:t>violazione</a:t>
            </a:r>
            <a:r>
              <a:rPr lang="en-US" sz="4000" dirty="0"/>
              <a:t>, la Corte </a:t>
            </a:r>
            <a:r>
              <a:rPr lang="en-US" sz="4000" dirty="0" err="1"/>
              <a:t>accorda</a:t>
            </a:r>
            <a:r>
              <a:rPr lang="en-US" sz="4000" dirty="0"/>
              <a:t>, se del </a:t>
            </a:r>
            <a:r>
              <a:rPr lang="en-US" sz="4000" dirty="0" err="1"/>
              <a:t>caso</a:t>
            </a:r>
            <a:r>
              <a:rPr lang="en-US" sz="4000" dirty="0"/>
              <a:t>, </a:t>
            </a:r>
            <a:r>
              <a:rPr lang="en-US" sz="4000" dirty="0" err="1"/>
              <a:t>un’</a:t>
            </a:r>
            <a:r>
              <a:rPr lang="en-US" sz="4000" b="1" dirty="0" err="1"/>
              <a:t>equa</a:t>
            </a:r>
            <a:r>
              <a:rPr lang="en-US" sz="4000" b="1" dirty="0"/>
              <a:t> </a:t>
            </a:r>
            <a:r>
              <a:rPr lang="en-US" sz="4000" b="1" dirty="0" err="1"/>
              <a:t>soddisfazione</a:t>
            </a:r>
            <a:r>
              <a:rPr lang="en-US" sz="4000" b="1" dirty="0"/>
              <a:t> </a:t>
            </a:r>
            <a:r>
              <a:rPr lang="en-US" sz="4000" dirty="0" err="1"/>
              <a:t>alla</a:t>
            </a:r>
            <a:r>
              <a:rPr lang="en-US" sz="4000" dirty="0"/>
              <a:t> </a:t>
            </a:r>
            <a:r>
              <a:rPr lang="en-US" sz="4000" dirty="0" err="1"/>
              <a:t>parte</a:t>
            </a:r>
            <a:r>
              <a:rPr lang="en-US" sz="4000" dirty="0"/>
              <a:t> </a:t>
            </a:r>
            <a:r>
              <a:rPr lang="en-US" sz="4000" dirty="0" err="1"/>
              <a:t>lesa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41 CEDU</a:t>
            </a:r>
          </a:p>
          <a:p>
            <a:pPr algn="ctr">
              <a:defRPr/>
            </a:pPr>
            <a:r>
              <a:rPr lang="it-IT" sz="4000" i="1" dirty="0"/>
              <a:t>Equa soddisfazione</a:t>
            </a:r>
          </a:p>
        </p:txBody>
      </p:sp>
    </p:spTree>
    <p:extLst>
      <p:ext uri="{BB962C8B-B14F-4D97-AF65-F5344CB8AC3E}">
        <p14:creationId xmlns:p14="http://schemas.microsoft.com/office/powerpoint/2010/main" val="49029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sz="5100" dirty="0"/>
              <a:t>1. La Corte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decidere</a:t>
            </a:r>
            <a:r>
              <a:rPr lang="en-US" sz="5100" dirty="0"/>
              <a:t> di </a:t>
            </a:r>
            <a:r>
              <a:rPr lang="en-US" sz="5100" dirty="0" err="1"/>
              <a:t>applicare</a:t>
            </a:r>
            <a:r>
              <a:rPr lang="en-US" sz="5100" dirty="0"/>
              <a:t> la </a:t>
            </a:r>
            <a:r>
              <a:rPr lang="en-US" sz="5100" dirty="0" err="1"/>
              <a:t>procedura</a:t>
            </a:r>
            <a:r>
              <a:rPr lang="en-US" sz="5100" dirty="0"/>
              <a:t>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 </a:t>
            </a:r>
            <a:r>
              <a:rPr lang="en-US" sz="5100" dirty="0" err="1"/>
              <a:t>pilota</a:t>
            </a:r>
            <a:r>
              <a:rPr lang="en-US" sz="5100" dirty="0"/>
              <a:t> […] </a:t>
            </a:r>
            <a:r>
              <a:rPr lang="en-US" sz="5100" dirty="0" err="1"/>
              <a:t>quando</a:t>
            </a:r>
            <a:r>
              <a:rPr lang="en-US" sz="5100" dirty="0"/>
              <a:t> </a:t>
            </a:r>
            <a:r>
              <a:rPr lang="en-US" sz="5100" dirty="0" err="1"/>
              <a:t>i</a:t>
            </a:r>
            <a:r>
              <a:rPr lang="en-US" sz="5100" dirty="0"/>
              <a:t> </a:t>
            </a:r>
            <a:r>
              <a:rPr lang="en-US" sz="5100" dirty="0" err="1"/>
              <a:t>fatti</a:t>
            </a:r>
            <a:r>
              <a:rPr lang="en-US" sz="5100" dirty="0"/>
              <a:t> </a:t>
            </a:r>
            <a:r>
              <a:rPr lang="en-US" sz="5100" dirty="0" err="1"/>
              <a:t>all’origine</a:t>
            </a:r>
            <a:r>
              <a:rPr lang="en-US" sz="5100" dirty="0"/>
              <a:t> di un </a:t>
            </a:r>
            <a:r>
              <a:rPr lang="en-US" sz="5100" dirty="0" err="1"/>
              <a:t>ricorso</a:t>
            </a:r>
            <a:r>
              <a:rPr lang="en-US" sz="5100" dirty="0"/>
              <a:t> </a:t>
            </a:r>
            <a:r>
              <a:rPr lang="en-US" sz="5100" dirty="0" err="1"/>
              <a:t>presentato</a:t>
            </a:r>
            <a:r>
              <a:rPr lang="en-US" sz="5100" dirty="0"/>
              <a:t> </a:t>
            </a:r>
            <a:r>
              <a:rPr lang="en-US" sz="5100" dirty="0" err="1"/>
              <a:t>dinanzi</a:t>
            </a:r>
            <a:r>
              <a:rPr lang="en-US" sz="5100" dirty="0"/>
              <a:t> ad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rivelano</a:t>
            </a:r>
            <a:r>
              <a:rPr lang="en-US" sz="5100" dirty="0"/>
              <a:t> </a:t>
            </a:r>
            <a:r>
              <a:rPr lang="en-US" sz="5100" dirty="0" err="1"/>
              <a:t>l’esistenza</a:t>
            </a:r>
            <a:r>
              <a:rPr lang="en-US" sz="5100" dirty="0"/>
              <a:t>, </a:t>
            </a:r>
            <a:r>
              <a:rPr lang="en-US" sz="5100" dirty="0" err="1"/>
              <a:t>nella</a:t>
            </a:r>
            <a:r>
              <a:rPr lang="en-US" sz="5100" dirty="0"/>
              <a:t> </a:t>
            </a:r>
            <a:r>
              <a:rPr lang="en-US" sz="5100" dirty="0" err="1"/>
              <a:t>Parte</a:t>
            </a:r>
            <a:r>
              <a:rPr lang="en-US" sz="5100" dirty="0"/>
              <a:t> </a:t>
            </a:r>
            <a:r>
              <a:rPr lang="en-US" sz="5100" dirty="0" err="1"/>
              <a:t>contraente</a:t>
            </a:r>
            <a:r>
              <a:rPr lang="en-US" sz="5100" dirty="0"/>
              <a:t> </a:t>
            </a:r>
            <a:r>
              <a:rPr lang="en-US" sz="5100" dirty="0" err="1"/>
              <a:t>interessata</a:t>
            </a:r>
            <a:r>
              <a:rPr lang="en-US" sz="5100" dirty="0"/>
              <a:t>, di un </a:t>
            </a:r>
            <a:r>
              <a:rPr lang="en-US" sz="5100" dirty="0" err="1"/>
              <a:t>problema</a:t>
            </a:r>
            <a:r>
              <a:rPr lang="en-US" sz="5100" dirty="0"/>
              <a:t> </a:t>
            </a:r>
            <a:r>
              <a:rPr lang="en-US" sz="5100" dirty="0" err="1"/>
              <a:t>strutturale</a:t>
            </a:r>
            <a:r>
              <a:rPr lang="en-US" sz="5100" dirty="0"/>
              <a:t> o </a:t>
            </a:r>
            <a:r>
              <a:rPr lang="en-US" sz="5100" dirty="0" err="1"/>
              <a:t>sistemico</a:t>
            </a:r>
            <a:r>
              <a:rPr lang="en-US" sz="5100" dirty="0"/>
              <a:t> […] </a:t>
            </a:r>
            <a:r>
              <a:rPr lang="en-US" sz="5100" dirty="0" err="1"/>
              <a:t>che</a:t>
            </a:r>
            <a:r>
              <a:rPr lang="en-US" sz="5100" dirty="0"/>
              <a:t> ha </a:t>
            </a:r>
            <a:r>
              <a:rPr lang="en-US" sz="5100" dirty="0" err="1"/>
              <a:t>dato</a:t>
            </a:r>
            <a:r>
              <a:rPr lang="en-US" sz="5100" dirty="0"/>
              <a:t> </a:t>
            </a:r>
            <a:r>
              <a:rPr lang="en-US" sz="5100" dirty="0" err="1"/>
              <a:t>luogo</a:t>
            </a:r>
            <a:r>
              <a:rPr lang="en-US" sz="5100" dirty="0"/>
              <a:t> o </a:t>
            </a:r>
            <a:r>
              <a:rPr lang="en-US" sz="5100" dirty="0" err="1"/>
              <a:t>potrebbe</a:t>
            </a:r>
            <a:r>
              <a:rPr lang="en-US" sz="5100" dirty="0"/>
              <a:t> dare </a:t>
            </a:r>
            <a:r>
              <a:rPr lang="en-US" sz="5100" dirty="0" err="1"/>
              <a:t>luogo</a:t>
            </a:r>
            <a:r>
              <a:rPr lang="en-US" sz="5100" dirty="0"/>
              <a:t> </a:t>
            </a:r>
            <a:r>
              <a:rPr lang="en-US" sz="5100" dirty="0" err="1"/>
              <a:t>alla</a:t>
            </a:r>
            <a:r>
              <a:rPr lang="en-US" sz="5100" dirty="0"/>
              <a:t> </a:t>
            </a:r>
            <a:r>
              <a:rPr lang="en-US" sz="5100" dirty="0" err="1"/>
              <a:t>presentazione</a:t>
            </a:r>
            <a:r>
              <a:rPr lang="en-US" sz="5100" dirty="0"/>
              <a:t> di </a:t>
            </a:r>
            <a:r>
              <a:rPr lang="en-US" sz="5100" dirty="0" err="1"/>
              <a:t>altri</a:t>
            </a:r>
            <a:r>
              <a:rPr lang="en-US" sz="5100" dirty="0"/>
              <a:t> </a:t>
            </a:r>
            <a:r>
              <a:rPr lang="en-US" sz="5100" dirty="0" err="1"/>
              <a:t>ricorsi</a:t>
            </a:r>
            <a:r>
              <a:rPr lang="en-US" sz="5100" dirty="0"/>
              <a:t> </a:t>
            </a:r>
            <a:r>
              <a:rPr lang="en-US" sz="5100" dirty="0" err="1"/>
              <a:t>analoghi</a:t>
            </a:r>
            <a:r>
              <a:rPr lang="en-US" sz="5100" dirty="0"/>
              <a:t>. […]</a:t>
            </a:r>
          </a:p>
          <a:p>
            <a:pPr marL="0" indent="0" algn="just">
              <a:buNone/>
            </a:pPr>
            <a:r>
              <a:rPr lang="en-US" sz="5100" dirty="0"/>
              <a:t>3. La Corte </a:t>
            </a:r>
            <a:r>
              <a:rPr lang="en-US" sz="5100" dirty="0" err="1"/>
              <a:t>deve</a:t>
            </a:r>
            <a:r>
              <a:rPr lang="en-US" sz="5100" dirty="0"/>
              <a:t> </a:t>
            </a:r>
            <a:r>
              <a:rPr lang="en-US" sz="5100" dirty="0" err="1"/>
              <a:t>indicare</a:t>
            </a:r>
            <a:r>
              <a:rPr lang="en-US" sz="5100" dirty="0"/>
              <a:t> </a:t>
            </a:r>
            <a:r>
              <a:rPr lang="en-US" sz="5100" dirty="0" err="1"/>
              <a:t>nella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 </a:t>
            </a:r>
            <a:r>
              <a:rPr lang="en-US" sz="5100" dirty="0" err="1"/>
              <a:t>pilota</a:t>
            </a:r>
            <a:r>
              <a:rPr lang="en-US" sz="5100" dirty="0"/>
              <a:t> da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adottata</a:t>
            </a:r>
            <a:r>
              <a:rPr lang="en-US" sz="5100" dirty="0"/>
              <a:t> la natura del </a:t>
            </a:r>
            <a:r>
              <a:rPr lang="en-US" sz="5100" dirty="0" err="1"/>
              <a:t>problema</a:t>
            </a:r>
            <a:r>
              <a:rPr lang="en-US" sz="5100" dirty="0"/>
              <a:t> </a:t>
            </a:r>
            <a:r>
              <a:rPr lang="en-US" sz="5100" dirty="0" err="1"/>
              <a:t>strutturale</a:t>
            </a:r>
            <a:r>
              <a:rPr lang="en-US" sz="5100" dirty="0"/>
              <a:t> o </a:t>
            </a:r>
            <a:r>
              <a:rPr lang="en-US" sz="5100" dirty="0" err="1"/>
              <a:t>sistemico</a:t>
            </a:r>
            <a:r>
              <a:rPr lang="en-US" sz="5100" dirty="0"/>
              <a:t> o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disfunzione</a:t>
            </a:r>
            <a:r>
              <a:rPr lang="en-US" sz="5100" dirty="0"/>
              <a:t> da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constatata</a:t>
            </a:r>
            <a:r>
              <a:rPr lang="en-US" sz="5100" dirty="0"/>
              <a:t>, e il </a:t>
            </a:r>
            <a:r>
              <a:rPr lang="en-US" sz="5100" dirty="0" err="1"/>
              <a:t>tipo</a:t>
            </a:r>
            <a:r>
              <a:rPr lang="en-US" sz="5100" dirty="0"/>
              <a:t> di </a:t>
            </a:r>
            <a:r>
              <a:rPr lang="en-US" sz="5100" dirty="0" err="1"/>
              <a:t>misure</a:t>
            </a:r>
            <a:r>
              <a:rPr lang="en-US" sz="5100" dirty="0"/>
              <a:t> </a:t>
            </a:r>
            <a:r>
              <a:rPr lang="en-US" sz="5100" dirty="0" err="1"/>
              <a:t>riparatorie</a:t>
            </a:r>
            <a:r>
              <a:rPr lang="en-US" sz="5100" dirty="0"/>
              <a:t> </a:t>
            </a:r>
            <a:r>
              <a:rPr lang="en-US" sz="5100" dirty="0" err="1"/>
              <a:t>che</a:t>
            </a:r>
            <a:r>
              <a:rPr lang="en-US" sz="5100" dirty="0"/>
              <a:t> la </a:t>
            </a:r>
            <a:r>
              <a:rPr lang="en-US" sz="5100" dirty="0" err="1"/>
              <a:t>Parte</a:t>
            </a:r>
            <a:r>
              <a:rPr lang="en-US" sz="5100" dirty="0"/>
              <a:t> </a:t>
            </a:r>
            <a:r>
              <a:rPr lang="en-US" sz="5100" dirty="0" err="1"/>
              <a:t>contraente</a:t>
            </a:r>
            <a:r>
              <a:rPr lang="en-US" sz="5100" dirty="0"/>
              <a:t> </a:t>
            </a:r>
            <a:r>
              <a:rPr lang="en-US" sz="5100" dirty="0" err="1"/>
              <a:t>interessata</a:t>
            </a:r>
            <a:r>
              <a:rPr lang="en-US" sz="5100" dirty="0"/>
              <a:t> </a:t>
            </a:r>
            <a:r>
              <a:rPr lang="en-US" sz="5100" dirty="0" err="1"/>
              <a:t>deve</a:t>
            </a:r>
            <a:r>
              <a:rPr lang="en-US" sz="5100" dirty="0"/>
              <a:t> </a:t>
            </a:r>
            <a:r>
              <a:rPr lang="en-US" sz="5100" dirty="0" err="1"/>
              <a:t>adottare</a:t>
            </a:r>
            <a:r>
              <a:rPr lang="en-US" sz="5100" dirty="0"/>
              <a:t> a </a:t>
            </a:r>
            <a:r>
              <a:rPr lang="en-US" sz="5100" dirty="0" err="1"/>
              <a:t>livello</a:t>
            </a:r>
            <a:r>
              <a:rPr lang="en-US" sz="5100" dirty="0"/>
              <a:t> </a:t>
            </a:r>
            <a:r>
              <a:rPr lang="en-US" sz="5100" dirty="0" err="1"/>
              <a:t>interno</a:t>
            </a:r>
            <a:r>
              <a:rPr lang="en-US" sz="5100" dirty="0"/>
              <a:t> in </a:t>
            </a:r>
            <a:r>
              <a:rPr lang="en-US" sz="5100" dirty="0" err="1"/>
              <a:t>applicazione</a:t>
            </a:r>
            <a:r>
              <a:rPr lang="en-US" sz="5100" dirty="0"/>
              <a:t> del </a:t>
            </a:r>
            <a:r>
              <a:rPr lang="en-US" sz="5100" dirty="0" err="1"/>
              <a:t>dispositivo</a:t>
            </a:r>
            <a:r>
              <a:rPr lang="en-US" sz="5100" dirty="0"/>
              <a:t>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.</a:t>
            </a:r>
          </a:p>
          <a:p>
            <a:pPr marL="0" indent="0" algn="just">
              <a:buNone/>
            </a:pPr>
            <a:r>
              <a:rPr lang="en-US" sz="5100" dirty="0"/>
              <a:t>4. La Corte, </a:t>
            </a:r>
            <a:r>
              <a:rPr lang="en-US" sz="5100" dirty="0" err="1"/>
              <a:t>nel</a:t>
            </a:r>
            <a:r>
              <a:rPr lang="en-US" sz="5100" dirty="0"/>
              <a:t> </a:t>
            </a:r>
            <a:r>
              <a:rPr lang="en-US" sz="5100" dirty="0" err="1"/>
              <a:t>dispositivo</a:t>
            </a:r>
            <a:r>
              <a:rPr lang="en-US" sz="5100" dirty="0"/>
              <a:t>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 </a:t>
            </a:r>
            <a:r>
              <a:rPr lang="en-US" sz="5100" dirty="0" err="1"/>
              <a:t>pilota</a:t>
            </a:r>
            <a:r>
              <a:rPr lang="en-US" sz="5100" dirty="0"/>
              <a:t> da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adottata</a:t>
            </a:r>
            <a:r>
              <a:rPr lang="en-US" sz="5100" dirty="0"/>
              <a:t>,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fissare</a:t>
            </a:r>
            <a:r>
              <a:rPr lang="en-US" sz="5100" dirty="0"/>
              <a:t> un </a:t>
            </a:r>
            <a:r>
              <a:rPr lang="en-US" sz="5100" dirty="0" err="1"/>
              <a:t>termine</a:t>
            </a:r>
            <a:r>
              <a:rPr lang="en-US" sz="5100" dirty="0"/>
              <a:t> per </a:t>
            </a:r>
            <a:r>
              <a:rPr lang="en-US" sz="5100" dirty="0" err="1"/>
              <a:t>l’adozione</a:t>
            </a:r>
            <a:r>
              <a:rPr lang="en-US" sz="5100" dirty="0"/>
              <a:t> </a:t>
            </a:r>
            <a:r>
              <a:rPr lang="en-US" sz="5100" dirty="0" err="1"/>
              <a:t>delle</a:t>
            </a:r>
            <a:r>
              <a:rPr lang="en-US" sz="5100" dirty="0"/>
              <a:t> </a:t>
            </a:r>
            <a:r>
              <a:rPr lang="en-US" sz="5100" dirty="0" err="1"/>
              <a:t>misure</a:t>
            </a:r>
            <a:r>
              <a:rPr lang="en-US" sz="5100" dirty="0"/>
              <a:t> </a:t>
            </a:r>
            <a:r>
              <a:rPr lang="en-US" sz="5100" dirty="0" err="1"/>
              <a:t>menzionate</a:t>
            </a:r>
            <a:r>
              <a:rPr lang="en-US" sz="5100" dirty="0"/>
              <a:t> al </a:t>
            </a:r>
            <a:r>
              <a:rPr lang="en-US" sz="5100" dirty="0" err="1"/>
              <a:t>precedente</a:t>
            </a:r>
            <a:r>
              <a:rPr lang="en-US" sz="5100" dirty="0"/>
              <a:t> punto 3[…].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61 Regolamento Corte EDU</a:t>
            </a:r>
          </a:p>
          <a:p>
            <a:pPr algn="ctr">
              <a:defRPr/>
            </a:pPr>
            <a:r>
              <a:rPr lang="it-IT" sz="4000" i="1" dirty="0"/>
              <a:t>Procedura della sentenza pilota</a:t>
            </a:r>
          </a:p>
        </p:txBody>
      </p:sp>
    </p:spTree>
    <p:extLst>
      <p:ext uri="{BB962C8B-B14F-4D97-AF65-F5344CB8AC3E}">
        <p14:creationId xmlns:p14="http://schemas.microsoft.com/office/powerpoint/2010/main" val="2997895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/>
              <a:t>5. 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adotta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pilota</a:t>
            </a:r>
            <a:r>
              <a:rPr lang="en-US" sz="3200" dirty="0"/>
              <a:t>, la Corte </a:t>
            </a:r>
            <a:r>
              <a:rPr lang="en-US" sz="3200" dirty="0" err="1"/>
              <a:t>può</a:t>
            </a:r>
            <a:r>
              <a:rPr lang="en-US" sz="3200" dirty="0"/>
              <a:t> </a:t>
            </a:r>
            <a:r>
              <a:rPr lang="en-US" sz="3200" dirty="0" err="1"/>
              <a:t>riservarsi</a:t>
            </a:r>
            <a:r>
              <a:rPr lang="en-US" sz="3200" dirty="0"/>
              <a:t>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 </a:t>
            </a:r>
            <a:r>
              <a:rPr lang="en-US" sz="3200" dirty="0" err="1"/>
              <a:t>l’esame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questione</a:t>
            </a:r>
            <a:r>
              <a:rPr lang="en-US" sz="3200" dirty="0"/>
              <a:t> </a:t>
            </a:r>
            <a:r>
              <a:rPr lang="en-US" sz="3200" dirty="0" err="1"/>
              <a:t>dell’equa</a:t>
            </a:r>
            <a:r>
              <a:rPr lang="en-US" sz="3200" dirty="0"/>
              <a:t> </a:t>
            </a:r>
            <a:r>
              <a:rPr lang="en-US" sz="3200" dirty="0" err="1"/>
              <a:t>soddisfazione</a:t>
            </a:r>
            <a:r>
              <a:rPr lang="en-US" sz="3200" dirty="0"/>
              <a:t>, in </a:t>
            </a:r>
            <a:r>
              <a:rPr lang="en-US" sz="3200" dirty="0" err="1"/>
              <a:t>attesa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la </a:t>
            </a:r>
            <a:r>
              <a:rPr lang="en-US" sz="3200" dirty="0" err="1"/>
              <a:t>Parte</a:t>
            </a:r>
            <a:r>
              <a:rPr lang="en-US" sz="3200" dirty="0"/>
              <a:t> </a:t>
            </a:r>
            <a:r>
              <a:rPr lang="en-US" sz="3200" dirty="0" err="1"/>
              <a:t>contraente</a:t>
            </a:r>
            <a:r>
              <a:rPr lang="en-US" sz="3200" dirty="0"/>
              <a:t> </a:t>
            </a:r>
            <a:r>
              <a:rPr lang="en-US" sz="3200" dirty="0" err="1"/>
              <a:t>convenuta</a:t>
            </a:r>
            <a:r>
              <a:rPr lang="en-US" sz="3200" dirty="0"/>
              <a:t> </a:t>
            </a:r>
            <a:r>
              <a:rPr lang="en-US" sz="3200" dirty="0" err="1"/>
              <a:t>adotti</a:t>
            </a:r>
            <a:r>
              <a:rPr lang="en-US" sz="3200" dirty="0"/>
              <a:t> le </a:t>
            </a:r>
            <a:r>
              <a:rPr lang="en-US" sz="3200" dirty="0" err="1"/>
              <a:t>misure</a:t>
            </a:r>
            <a:r>
              <a:rPr lang="en-US" sz="3200" dirty="0"/>
              <a:t> </a:t>
            </a:r>
            <a:r>
              <a:rPr lang="en-US" sz="3200" dirty="0" err="1"/>
              <a:t>individuali</a:t>
            </a:r>
            <a:r>
              <a:rPr lang="en-US" sz="3200" dirty="0"/>
              <a:t> e </a:t>
            </a:r>
            <a:r>
              <a:rPr lang="en-US" sz="3200" dirty="0" err="1"/>
              <a:t>generali</a:t>
            </a:r>
            <a:r>
              <a:rPr lang="en-US" sz="3200" dirty="0"/>
              <a:t> indicate </a:t>
            </a:r>
            <a:r>
              <a:rPr lang="en-US" sz="3200" dirty="0" err="1"/>
              <a:t>nella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.</a:t>
            </a:r>
          </a:p>
          <a:p>
            <a:pPr marL="0" indent="0" algn="just">
              <a:buNone/>
            </a:pPr>
            <a:r>
              <a:rPr lang="en-US" sz="3200" dirty="0"/>
              <a:t>6. a)  </a:t>
            </a:r>
            <a:r>
              <a:rPr lang="en-US" sz="3200" dirty="0" err="1"/>
              <a:t>All’occorrenza</a:t>
            </a:r>
            <a:r>
              <a:rPr lang="en-US" sz="3200" dirty="0"/>
              <a:t>, </a:t>
            </a:r>
            <a:r>
              <a:rPr lang="en-US" sz="3200" b="1" dirty="0"/>
              <a:t>la Corte </a:t>
            </a:r>
            <a:r>
              <a:rPr lang="en-US" sz="3200" b="1" dirty="0" err="1"/>
              <a:t>può</a:t>
            </a:r>
            <a:r>
              <a:rPr lang="en-US" sz="3200" b="1" dirty="0"/>
              <a:t> </a:t>
            </a:r>
            <a:r>
              <a:rPr lang="en-US" sz="3200" b="1" dirty="0" err="1"/>
              <a:t>rinviare</a:t>
            </a:r>
            <a:r>
              <a:rPr lang="en-US" sz="3200" b="1" dirty="0"/>
              <a:t> </a:t>
            </a:r>
            <a:r>
              <a:rPr lang="en-US" sz="3200" b="1" dirty="0" err="1"/>
              <a:t>l’esame</a:t>
            </a:r>
            <a:r>
              <a:rPr lang="en-US" sz="3200" b="1" dirty="0"/>
              <a:t> di tutti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r>
              <a:rPr lang="en-US" sz="3200" b="1" dirty="0"/>
              <a:t> </a:t>
            </a:r>
            <a:r>
              <a:rPr lang="en-US" sz="3200" b="1" dirty="0" err="1"/>
              <a:t>traggono</a:t>
            </a:r>
            <a:r>
              <a:rPr lang="en-US" sz="3200" b="1" dirty="0"/>
              <a:t> </a:t>
            </a:r>
            <a:r>
              <a:rPr lang="en-US" sz="3200" b="1" dirty="0" err="1"/>
              <a:t>origine</a:t>
            </a:r>
            <a:r>
              <a:rPr lang="en-US" sz="3200" b="1" dirty="0"/>
              <a:t> da uno </a:t>
            </a:r>
            <a:r>
              <a:rPr lang="en-US" sz="3200" b="1" dirty="0" err="1"/>
              <a:t>stesso</a:t>
            </a:r>
            <a:r>
              <a:rPr lang="en-US" sz="3200" b="1" dirty="0"/>
              <a:t> </a:t>
            </a:r>
            <a:r>
              <a:rPr lang="en-US" sz="3200" b="1" dirty="0" err="1"/>
              <a:t>motivo</a:t>
            </a:r>
            <a:r>
              <a:rPr lang="en-US" sz="3200" b="1" dirty="0"/>
              <a:t> </a:t>
            </a:r>
            <a:r>
              <a:rPr lang="en-US" sz="3200" dirty="0"/>
              <a:t>in </a:t>
            </a:r>
            <a:r>
              <a:rPr lang="en-US" sz="3200" dirty="0" err="1"/>
              <a:t>attesa</a:t>
            </a:r>
            <a:r>
              <a:rPr lang="en-US" sz="3200" dirty="0"/>
              <a:t> </a:t>
            </a:r>
            <a:r>
              <a:rPr lang="en-US" sz="3200" dirty="0" err="1"/>
              <a:t>dell’adozione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misure</a:t>
            </a:r>
            <a:r>
              <a:rPr lang="en-US" sz="3200" dirty="0"/>
              <a:t> </a:t>
            </a:r>
            <a:r>
              <a:rPr lang="en-US" sz="3200" dirty="0" err="1"/>
              <a:t>riparatorie</a:t>
            </a:r>
            <a:r>
              <a:rPr lang="en-US" sz="3200" dirty="0"/>
              <a:t> indicate </a:t>
            </a:r>
            <a:r>
              <a:rPr lang="en-US" sz="3200" dirty="0" err="1"/>
              <a:t>nel</a:t>
            </a:r>
            <a:r>
              <a:rPr lang="en-US" sz="3200" dirty="0"/>
              <a:t> </a:t>
            </a:r>
            <a:r>
              <a:rPr lang="en-US" sz="3200" dirty="0" err="1"/>
              <a:t>dispositivo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pilota</a:t>
            </a:r>
            <a:r>
              <a:rPr lang="en-US" sz="3200" dirty="0"/>
              <a:t>. […]</a:t>
            </a:r>
          </a:p>
          <a:p>
            <a:pPr marL="0" indent="0" algn="just">
              <a:buNone/>
            </a:pPr>
            <a:r>
              <a:rPr lang="en-US" sz="3200" dirty="0"/>
              <a:t>8.  </a:t>
            </a:r>
            <a:r>
              <a:rPr lang="en-US" sz="3200" b="1" dirty="0"/>
              <a:t>Se la </a:t>
            </a:r>
            <a:r>
              <a:rPr lang="en-US" sz="3200" b="1" dirty="0" err="1"/>
              <a:t>Parte</a:t>
            </a:r>
            <a:r>
              <a:rPr lang="en-US" sz="3200" b="1" dirty="0"/>
              <a:t> </a:t>
            </a:r>
            <a:r>
              <a:rPr lang="en-US" sz="3200" b="1" dirty="0" err="1"/>
              <a:t>contraente</a:t>
            </a:r>
            <a:r>
              <a:rPr lang="en-US" sz="3200" b="1" dirty="0"/>
              <a:t> </a:t>
            </a:r>
            <a:r>
              <a:rPr lang="en-US" sz="3200" b="1" dirty="0" err="1"/>
              <a:t>interessata</a:t>
            </a:r>
            <a:r>
              <a:rPr lang="en-US" sz="3200" b="1" dirty="0"/>
              <a:t> non </a:t>
            </a:r>
            <a:r>
              <a:rPr lang="en-US" sz="3200" b="1" dirty="0" err="1"/>
              <a:t>si</a:t>
            </a:r>
            <a:r>
              <a:rPr lang="en-US" sz="3200" b="1" dirty="0"/>
              <a:t> </a:t>
            </a:r>
            <a:r>
              <a:rPr lang="en-US" sz="3200" b="1" dirty="0" err="1"/>
              <a:t>conforma</a:t>
            </a:r>
            <a:r>
              <a:rPr lang="en-US" sz="3200" b="1" dirty="0"/>
              <a:t> </a:t>
            </a:r>
            <a:r>
              <a:rPr lang="en-US" sz="3200" dirty="0"/>
              <a:t>al </a:t>
            </a:r>
            <a:r>
              <a:rPr lang="en-US" sz="3200" dirty="0" err="1"/>
              <a:t>dispositivo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pilota</a:t>
            </a:r>
            <a:r>
              <a:rPr lang="en-US" sz="3200" dirty="0"/>
              <a:t>, </a:t>
            </a:r>
            <a:r>
              <a:rPr lang="en-US" sz="3200" b="1" dirty="0"/>
              <a:t>la Corte</a:t>
            </a:r>
            <a:r>
              <a:rPr lang="en-US" sz="3200" dirty="0"/>
              <a:t>, salvo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contraria</a:t>
            </a:r>
            <a:r>
              <a:rPr lang="en-US" sz="3200" dirty="0"/>
              <a:t>, </a:t>
            </a:r>
            <a:r>
              <a:rPr lang="en-US" sz="3200" b="1" dirty="0" err="1"/>
              <a:t>riprende</a:t>
            </a:r>
            <a:r>
              <a:rPr lang="en-US" sz="3200" b="1" dirty="0"/>
              <a:t> </a:t>
            </a:r>
            <a:r>
              <a:rPr lang="en-US" sz="3200" b="1" dirty="0" err="1"/>
              <a:t>l’esame</a:t>
            </a:r>
            <a:r>
              <a:rPr lang="en-US" sz="3200" b="1" dirty="0"/>
              <a:t> </a:t>
            </a:r>
            <a:r>
              <a:rPr lang="en-US" sz="3200" b="1" dirty="0" err="1"/>
              <a:t>dei</a:t>
            </a:r>
            <a:r>
              <a:rPr lang="en-US" sz="3200" b="1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r>
              <a:rPr lang="en-US" sz="3200" b="1" dirty="0"/>
              <a:t> </a:t>
            </a:r>
            <a:r>
              <a:rPr lang="en-US" sz="3200" b="1" dirty="0" err="1"/>
              <a:t>sono</a:t>
            </a:r>
            <a:r>
              <a:rPr lang="en-US" sz="3200" b="1" dirty="0"/>
              <a:t> </a:t>
            </a:r>
            <a:r>
              <a:rPr lang="en-US" sz="3200" b="1" dirty="0" err="1"/>
              <a:t>stati</a:t>
            </a:r>
            <a:r>
              <a:rPr lang="en-US" sz="3200" b="1" dirty="0"/>
              <a:t> </a:t>
            </a:r>
            <a:r>
              <a:rPr lang="en-US" sz="3200" b="1" dirty="0" err="1"/>
              <a:t>rinviati</a:t>
            </a:r>
            <a:r>
              <a:rPr lang="en-US" sz="3200" b="1" dirty="0"/>
              <a:t> </a:t>
            </a:r>
            <a:r>
              <a:rPr lang="en-US" sz="3200" dirty="0"/>
              <a:t>in </a:t>
            </a:r>
            <a:r>
              <a:rPr lang="en-US" sz="3200" dirty="0" err="1"/>
              <a:t>applicazione</a:t>
            </a:r>
            <a:r>
              <a:rPr lang="en-US" sz="3200" dirty="0"/>
              <a:t> del </a:t>
            </a:r>
            <a:r>
              <a:rPr lang="en-US" sz="3200" dirty="0" err="1"/>
              <a:t>precedente</a:t>
            </a:r>
            <a:r>
              <a:rPr lang="en-US" sz="3200" dirty="0"/>
              <a:t> punto 6.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61 Regolamento Corte EDU</a:t>
            </a:r>
          </a:p>
          <a:p>
            <a:pPr algn="ctr">
              <a:defRPr/>
            </a:pPr>
            <a:r>
              <a:rPr lang="it-IT" sz="4000" i="1" dirty="0"/>
              <a:t>Procedura della sentenza pilota</a:t>
            </a:r>
          </a:p>
        </p:txBody>
      </p:sp>
    </p:spTree>
    <p:extLst>
      <p:ext uri="{BB962C8B-B14F-4D97-AF65-F5344CB8AC3E}">
        <p14:creationId xmlns:p14="http://schemas.microsoft.com/office/powerpoint/2010/main" val="362025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200" i="1" dirty="0"/>
              <a:t>Per </a:t>
            </a:r>
            <a:r>
              <a:rPr lang="en-US" sz="3200" i="1" dirty="0" err="1"/>
              <a:t>questi</a:t>
            </a:r>
            <a:r>
              <a:rPr lang="en-US" sz="3200" i="1" dirty="0"/>
              <a:t> </a:t>
            </a:r>
            <a:r>
              <a:rPr lang="en-US" sz="3200" i="1" dirty="0" err="1"/>
              <a:t>motivi</a:t>
            </a:r>
            <a:r>
              <a:rPr lang="en-US" sz="3200" i="1" dirty="0"/>
              <a:t>, la Corte, </a:t>
            </a:r>
            <a:r>
              <a:rPr lang="en-US" sz="3200" i="1" dirty="0" err="1"/>
              <a:t>all’unanimità</a:t>
            </a:r>
            <a:r>
              <a:rPr lang="en-US" sz="3200" i="1" dirty="0"/>
              <a:t>:</a:t>
            </a:r>
          </a:p>
          <a:p>
            <a:pPr marL="0" indent="0" algn="just">
              <a:buNone/>
            </a:pPr>
            <a:r>
              <a:rPr lang="en-US" sz="3200" dirty="0"/>
              <a:t>[…]</a:t>
            </a:r>
          </a:p>
          <a:p>
            <a:pPr marL="0" indent="0" algn="just">
              <a:buNone/>
            </a:pPr>
            <a:r>
              <a:rPr lang="en-US" sz="3200" dirty="0"/>
              <a:t>3. </a:t>
            </a:r>
            <a:r>
              <a:rPr lang="en-US" sz="3200" dirty="0" err="1"/>
              <a:t>Dichiara</a:t>
            </a:r>
            <a:r>
              <a:rPr lang="en-US" sz="3200" dirty="0"/>
              <a:t> </a:t>
            </a:r>
            <a:r>
              <a:rPr lang="en-US" sz="3200" dirty="0" err="1"/>
              <a:t>che</a:t>
            </a:r>
            <a:r>
              <a:rPr lang="en-US" sz="3200" dirty="0"/>
              <a:t> vi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stata</a:t>
            </a:r>
            <a:r>
              <a:rPr lang="en-US" sz="3200" dirty="0"/>
              <a:t> </a:t>
            </a:r>
            <a:r>
              <a:rPr lang="en-US" sz="3200" dirty="0" err="1"/>
              <a:t>violazione</a:t>
            </a:r>
            <a:r>
              <a:rPr lang="en-US" sz="3200" dirty="0"/>
              <a:t> </a:t>
            </a:r>
            <a:r>
              <a:rPr lang="en-US" sz="3200" dirty="0" err="1"/>
              <a:t>dell’articolo</a:t>
            </a:r>
            <a:r>
              <a:rPr lang="en-US" sz="3200" dirty="0"/>
              <a:t> 3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;</a:t>
            </a:r>
          </a:p>
          <a:p>
            <a:pPr marL="0" indent="0" algn="just">
              <a:buNone/>
            </a:pPr>
            <a:r>
              <a:rPr lang="en-US" sz="3200" dirty="0"/>
              <a:t>4. </a:t>
            </a:r>
            <a:r>
              <a:rPr lang="en-US" sz="3200" dirty="0" err="1"/>
              <a:t>Dichiara</a:t>
            </a:r>
            <a:r>
              <a:rPr lang="en-US" sz="3200" dirty="0"/>
              <a:t> </a:t>
            </a:r>
            <a:r>
              <a:rPr lang="en-US" sz="3200" dirty="0" err="1"/>
              <a:t>che</a:t>
            </a:r>
            <a:r>
              <a:rPr lang="en-US" sz="3200" dirty="0"/>
              <a:t> lo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convenuto</a:t>
            </a:r>
            <a:r>
              <a:rPr lang="en-US" sz="3200" dirty="0"/>
              <a:t> </a:t>
            </a:r>
            <a:r>
              <a:rPr lang="en-US" sz="3200" dirty="0" err="1"/>
              <a:t>dovrà</a:t>
            </a:r>
            <a:r>
              <a:rPr lang="en-US" sz="3200" dirty="0"/>
              <a:t>, </a:t>
            </a:r>
            <a:r>
              <a:rPr lang="en-US" sz="3200" dirty="0" err="1"/>
              <a:t>entro</a:t>
            </a:r>
            <a:r>
              <a:rPr lang="en-US" sz="3200" dirty="0"/>
              <a:t> un anno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in cui la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sarà</a:t>
            </a:r>
            <a:r>
              <a:rPr lang="en-US" sz="3200" dirty="0"/>
              <a:t> </a:t>
            </a:r>
            <a:r>
              <a:rPr lang="en-US" sz="3200" dirty="0" err="1"/>
              <a:t>divenuta</a:t>
            </a:r>
            <a:r>
              <a:rPr lang="en-US" sz="3200" dirty="0"/>
              <a:t> </a:t>
            </a:r>
            <a:r>
              <a:rPr lang="en-US" sz="3200" dirty="0" err="1"/>
              <a:t>definitiva</a:t>
            </a:r>
            <a:r>
              <a:rPr lang="en-US" sz="3200" dirty="0"/>
              <a:t> in </a:t>
            </a:r>
            <a:r>
              <a:rPr lang="en-US" sz="3200" dirty="0" err="1"/>
              <a:t>virtù</a:t>
            </a:r>
            <a:r>
              <a:rPr lang="en-US" sz="3200" dirty="0"/>
              <a:t> </a:t>
            </a:r>
            <a:r>
              <a:rPr lang="en-US" sz="3200" dirty="0" err="1"/>
              <a:t>dell’articolo</a:t>
            </a:r>
            <a:r>
              <a:rPr lang="en-US" sz="3200" dirty="0"/>
              <a:t> 44 § 2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, </a:t>
            </a:r>
            <a:r>
              <a:rPr lang="en-US" sz="3200" dirty="0" err="1"/>
              <a:t>istituire</a:t>
            </a:r>
            <a:r>
              <a:rPr lang="en-US" sz="3200" dirty="0"/>
              <a:t> un </a:t>
            </a:r>
            <a:r>
              <a:rPr lang="en-US" sz="3200" dirty="0" err="1"/>
              <a:t>ricorso</a:t>
            </a:r>
            <a:r>
              <a:rPr lang="en-US" sz="3200" dirty="0"/>
              <a:t> o un </a:t>
            </a:r>
            <a:r>
              <a:rPr lang="en-US" sz="3200" dirty="0" err="1"/>
              <a:t>insieme</a:t>
            </a:r>
            <a:r>
              <a:rPr lang="en-US" sz="3200" dirty="0"/>
              <a:t> di </a:t>
            </a:r>
            <a:r>
              <a:rPr lang="en-US" sz="3200" dirty="0" err="1"/>
              <a:t>ricorsi</a:t>
            </a:r>
            <a:r>
              <a:rPr lang="en-US" sz="3200" dirty="0"/>
              <a:t> </a:t>
            </a:r>
            <a:r>
              <a:rPr lang="en-US" sz="3200" dirty="0" err="1"/>
              <a:t>interni</a:t>
            </a:r>
            <a:r>
              <a:rPr lang="en-US" sz="3200" dirty="0"/>
              <a:t> </a:t>
            </a:r>
            <a:r>
              <a:rPr lang="en-US" sz="3200" dirty="0" err="1"/>
              <a:t>effettivi</a:t>
            </a:r>
            <a:r>
              <a:rPr lang="en-US" sz="3200" dirty="0"/>
              <a:t> </a:t>
            </a:r>
            <a:r>
              <a:rPr lang="en-US" sz="3200" dirty="0" err="1"/>
              <a:t>idonei</a:t>
            </a:r>
            <a:r>
              <a:rPr lang="en-US" sz="3200" dirty="0"/>
              <a:t> ad </a:t>
            </a:r>
            <a:r>
              <a:rPr lang="en-US" sz="3200" dirty="0" err="1"/>
              <a:t>offrire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riparazione</a:t>
            </a:r>
            <a:r>
              <a:rPr lang="en-US" sz="3200" dirty="0"/>
              <a:t> </a:t>
            </a:r>
            <a:r>
              <a:rPr lang="en-US" sz="3200" dirty="0" err="1"/>
              <a:t>adeguata</a:t>
            </a:r>
            <a:r>
              <a:rPr lang="en-US" sz="3200" dirty="0"/>
              <a:t> e </a:t>
            </a:r>
            <a:r>
              <a:rPr lang="en-US" sz="3200" dirty="0" err="1"/>
              <a:t>sufficiente</a:t>
            </a:r>
            <a:r>
              <a:rPr lang="en-US" sz="3200" dirty="0"/>
              <a:t> in </a:t>
            </a:r>
            <a:r>
              <a:rPr lang="en-US" sz="3200" dirty="0" err="1"/>
              <a:t>caso</a:t>
            </a:r>
            <a:r>
              <a:rPr lang="en-US" sz="3200" dirty="0"/>
              <a:t> di </a:t>
            </a:r>
            <a:r>
              <a:rPr lang="en-US" sz="3200" dirty="0" err="1"/>
              <a:t>sovraffollamento</a:t>
            </a:r>
            <a:r>
              <a:rPr lang="en-US" sz="3200" dirty="0"/>
              <a:t> </a:t>
            </a:r>
            <a:r>
              <a:rPr lang="en-US" sz="3200" dirty="0" err="1"/>
              <a:t>carcerario</a:t>
            </a:r>
            <a:r>
              <a:rPr lang="en-US" sz="3200" dirty="0"/>
              <a:t>, e </a:t>
            </a:r>
            <a:r>
              <a:rPr lang="en-US" sz="3200" dirty="0" err="1"/>
              <a:t>ciò</a:t>
            </a:r>
            <a:r>
              <a:rPr lang="en-US" sz="3200" dirty="0"/>
              <a:t> </a:t>
            </a:r>
            <a:r>
              <a:rPr lang="en-US" sz="3200" dirty="0" err="1"/>
              <a:t>conformemente</a:t>
            </a:r>
            <a:r>
              <a:rPr lang="en-US" sz="3200" dirty="0"/>
              <a:t> ai </a:t>
            </a:r>
            <a:r>
              <a:rPr lang="en-US" sz="3200" dirty="0" err="1"/>
              <a:t>principi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 come </a:t>
            </a:r>
            <a:r>
              <a:rPr lang="en-US" sz="3200" dirty="0" err="1"/>
              <a:t>stabiliti</a:t>
            </a:r>
            <a:r>
              <a:rPr lang="en-US" sz="3200" dirty="0"/>
              <a:t> </a:t>
            </a:r>
            <a:r>
              <a:rPr lang="en-US" sz="3200" dirty="0" err="1"/>
              <a:t>nella</a:t>
            </a:r>
            <a:r>
              <a:rPr lang="en-US" sz="3200" dirty="0"/>
              <a:t> </a:t>
            </a:r>
            <a:r>
              <a:rPr lang="en-US" sz="3200" dirty="0" err="1"/>
              <a:t>giurisprudenza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Corte;</a:t>
            </a:r>
          </a:p>
          <a:p>
            <a:pPr marL="0" indent="0" algn="just">
              <a:buNone/>
            </a:pPr>
            <a:r>
              <a:rPr lang="en-US" sz="3200" dirty="0"/>
              <a:t>5. </a:t>
            </a:r>
            <a:r>
              <a:rPr lang="en-US" sz="3200" dirty="0" err="1"/>
              <a:t>Dichiara</a:t>
            </a:r>
            <a:r>
              <a:rPr lang="en-US" sz="3200" dirty="0"/>
              <a:t> </a:t>
            </a:r>
            <a:r>
              <a:rPr lang="en-US" sz="3200" dirty="0" err="1"/>
              <a:t>che</a:t>
            </a:r>
            <a:r>
              <a:rPr lang="en-US" sz="3200" dirty="0"/>
              <a:t>, in </a:t>
            </a:r>
            <a:r>
              <a:rPr lang="en-US" sz="3200" dirty="0" err="1"/>
              <a:t>attesa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vengano</a:t>
            </a:r>
            <a:r>
              <a:rPr lang="en-US" sz="3200" dirty="0"/>
              <a:t> </a:t>
            </a:r>
            <a:r>
              <a:rPr lang="en-US" sz="3200" dirty="0" err="1"/>
              <a:t>adottate</a:t>
            </a:r>
            <a:r>
              <a:rPr lang="en-US" sz="3200" dirty="0"/>
              <a:t> le </a:t>
            </a:r>
            <a:r>
              <a:rPr lang="en-US" sz="3200" dirty="0" err="1"/>
              <a:t>misure</a:t>
            </a:r>
            <a:r>
              <a:rPr lang="en-US" sz="3200" dirty="0"/>
              <a:t> di cui sopra, la Corte </a:t>
            </a:r>
            <a:r>
              <a:rPr lang="en-US" sz="3200" dirty="0" err="1"/>
              <a:t>differirà</a:t>
            </a:r>
            <a:r>
              <a:rPr lang="en-US" sz="3200" dirty="0"/>
              <a:t>, per la </a:t>
            </a:r>
            <a:r>
              <a:rPr lang="en-US" sz="3200" dirty="0" err="1"/>
              <a:t>durata</a:t>
            </a:r>
            <a:r>
              <a:rPr lang="en-US" sz="3200" dirty="0"/>
              <a:t> di un anno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in cui la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sarà</a:t>
            </a:r>
            <a:r>
              <a:rPr lang="en-US" sz="3200" dirty="0"/>
              <a:t> </a:t>
            </a:r>
            <a:r>
              <a:rPr lang="en-US" sz="3200" dirty="0" err="1"/>
              <a:t>divenuta</a:t>
            </a:r>
            <a:r>
              <a:rPr lang="en-US" sz="3200" dirty="0"/>
              <a:t> </a:t>
            </a:r>
            <a:r>
              <a:rPr lang="en-US" sz="3200" dirty="0" err="1"/>
              <a:t>definitiva</a:t>
            </a:r>
            <a:r>
              <a:rPr lang="en-US" sz="3200" dirty="0"/>
              <a:t>, la </a:t>
            </a:r>
            <a:r>
              <a:rPr lang="en-US" sz="3200" dirty="0" err="1"/>
              <a:t>procedura</a:t>
            </a:r>
            <a:r>
              <a:rPr lang="en-US" sz="3200" dirty="0"/>
              <a:t> in </a:t>
            </a:r>
            <a:r>
              <a:rPr lang="en-US" sz="3200" dirty="0" err="1"/>
              <a:t>tutte</a:t>
            </a:r>
            <a:r>
              <a:rPr lang="en-US" sz="3200" dirty="0"/>
              <a:t> le cause non </a:t>
            </a:r>
            <a:r>
              <a:rPr lang="en-US" sz="3200" dirty="0" err="1"/>
              <a:t>ancora</a:t>
            </a:r>
            <a:r>
              <a:rPr lang="en-US" sz="3200" dirty="0"/>
              <a:t> </a:t>
            </a:r>
            <a:r>
              <a:rPr lang="en-US" sz="3200" dirty="0" err="1"/>
              <a:t>comunicate</a:t>
            </a:r>
            <a:r>
              <a:rPr lang="en-US" sz="3200" dirty="0"/>
              <a:t> </a:t>
            </a:r>
            <a:r>
              <a:rPr lang="en-US" sz="3200" dirty="0" err="1"/>
              <a:t>aventi</a:t>
            </a:r>
            <a:r>
              <a:rPr lang="en-US" sz="3200" dirty="0"/>
              <a:t> </a:t>
            </a:r>
            <a:r>
              <a:rPr lang="en-US" sz="3200" dirty="0" err="1"/>
              <a:t>unicamente</a:t>
            </a:r>
            <a:r>
              <a:rPr lang="en-US" sz="3200" dirty="0"/>
              <a:t> ad </a:t>
            </a:r>
            <a:r>
              <a:rPr lang="en-US" sz="3200" dirty="0" err="1"/>
              <a:t>oggetto</a:t>
            </a:r>
            <a:r>
              <a:rPr lang="en-US" sz="3200" dirty="0"/>
              <a:t> il </a:t>
            </a:r>
            <a:r>
              <a:rPr lang="en-US" sz="3200" dirty="0" err="1"/>
              <a:t>sovraffollamento</a:t>
            </a:r>
            <a:r>
              <a:rPr lang="en-US" sz="3200" dirty="0"/>
              <a:t> </a:t>
            </a:r>
            <a:r>
              <a:rPr lang="en-US" sz="3200" dirty="0" err="1"/>
              <a:t>carcerario</a:t>
            </a:r>
            <a:r>
              <a:rPr lang="en-US" sz="3200" dirty="0"/>
              <a:t> in Italia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i="1" dirty="0"/>
              <a:t>Torreggiani e altri c. Italia</a:t>
            </a:r>
          </a:p>
          <a:p>
            <a:pPr algn="ctr">
              <a:defRPr/>
            </a:pPr>
            <a:r>
              <a:rPr lang="it-IT" sz="4000" dirty="0"/>
              <a:t>Sentenza 8 gennaio 2013</a:t>
            </a:r>
          </a:p>
        </p:txBody>
      </p:sp>
    </p:spTree>
    <p:extLst>
      <p:ext uri="{BB962C8B-B14F-4D97-AF65-F5344CB8AC3E}">
        <p14:creationId xmlns:p14="http://schemas.microsoft.com/office/powerpoint/2010/main" val="2418452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Si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ritenere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precisi</a:t>
            </a:r>
            <a:r>
              <a:rPr lang="en-US" dirty="0"/>
              <a:t> </a:t>
            </a:r>
            <a:r>
              <a:rPr lang="en-US" dirty="0" err="1"/>
              <a:t>obblighi</a:t>
            </a:r>
            <a:r>
              <a:rPr lang="en-US" dirty="0"/>
              <a:t> </a:t>
            </a:r>
            <a:r>
              <a:rPr lang="en-US" dirty="0" err="1"/>
              <a:t>nascenti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 […] </a:t>
            </a:r>
            <a:r>
              <a:rPr lang="en-US" dirty="0" err="1"/>
              <a:t>portino</a:t>
            </a:r>
            <a:r>
              <a:rPr lang="en-US" dirty="0"/>
              <a:t> </a:t>
            </a:r>
            <a:r>
              <a:rPr lang="en-US" dirty="0" err="1"/>
              <a:t>necessariamente</a:t>
            </a:r>
            <a:r>
              <a:rPr lang="en-US" dirty="0"/>
              <a:t> a </a:t>
            </a:r>
            <a:r>
              <a:rPr lang="en-US" dirty="0" err="1"/>
              <a:t>concludere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, in </a:t>
            </a:r>
            <a:r>
              <a:rPr lang="en-US" dirty="0" err="1"/>
              <a:t>materia</a:t>
            </a:r>
            <a:r>
              <a:rPr lang="en-US" dirty="0"/>
              <a:t> di </a:t>
            </a:r>
            <a:r>
              <a:rPr lang="en-US" dirty="0" err="1"/>
              <a:t>violazione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 (e in </a:t>
            </a:r>
            <a:r>
              <a:rPr lang="en-US" dirty="0" err="1"/>
              <a:t>particolare</a:t>
            </a:r>
            <a:r>
              <a:rPr lang="en-US" dirty="0"/>
              <a:t> in </a:t>
            </a:r>
            <a:r>
              <a:rPr lang="en-US" dirty="0" err="1"/>
              <a:t>presenza</a:t>
            </a:r>
            <a:r>
              <a:rPr lang="en-US" dirty="0"/>
              <a:t> di </a:t>
            </a:r>
            <a:r>
              <a:rPr lang="en-US" dirty="0" err="1"/>
              <a:t>gravi</a:t>
            </a:r>
            <a:r>
              <a:rPr lang="en-US" dirty="0"/>
              <a:t> </a:t>
            </a:r>
            <a:r>
              <a:rPr lang="en-US" dirty="0" err="1"/>
              <a:t>violazioni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difesa</a:t>
            </a:r>
            <a:r>
              <a:rPr lang="en-US" dirty="0"/>
              <a:t>), il </a:t>
            </a:r>
            <a:r>
              <a:rPr lang="en-US" dirty="0" err="1"/>
              <a:t>giudice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</a:t>
            </a:r>
            <a:r>
              <a:rPr lang="en-US" dirty="0" err="1"/>
              <a:t>italiano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tenuto a </a:t>
            </a:r>
            <a:r>
              <a:rPr lang="en-US" b="1" dirty="0" err="1"/>
              <a:t>conformarsi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giurisprudenza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Corte di </a:t>
            </a:r>
            <a:r>
              <a:rPr lang="en-US" b="1" dirty="0" err="1"/>
              <a:t>Strasburgo</a:t>
            </a:r>
            <a:r>
              <a:rPr lang="en-US" b="1" dirty="0"/>
              <a:t>, </a:t>
            </a:r>
            <a:r>
              <a:rPr lang="en-US" b="1" dirty="0" err="1"/>
              <a:t>anche</a:t>
            </a:r>
            <a:r>
              <a:rPr lang="en-US" b="1" dirty="0"/>
              <a:t> se </a:t>
            </a:r>
            <a:r>
              <a:rPr lang="en-US" b="1" dirty="0" err="1"/>
              <a:t>ciò</a:t>
            </a:r>
            <a:r>
              <a:rPr lang="en-US" b="1" dirty="0"/>
              <a:t> </a:t>
            </a:r>
            <a:r>
              <a:rPr lang="en-US" b="1" dirty="0" err="1"/>
              <a:t>comporta</a:t>
            </a:r>
            <a:r>
              <a:rPr lang="en-US" b="1" dirty="0"/>
              <a:t> la </a:t>
            </a:r>
            <a:r>
              <a:rPr lang="en-US" b="1" dirty="0" err="1"/>
              <a:t>necessità</a:t>
            </a:r>
            <a:r>
              <a:rPr lang="en-US" b="1" dirty="0"/>
              <a:t> di </a:t>
            </a:r>
            <a:r>
              <a:rPr lang="en-US" b="1" dirty="0" err="1"/>
              <a:t>mettere</a:t>
            </a:r>
            <a:br>
              <a:rPr lang="en-US" b="1" dirty="0"/>
            </a:br>
            <a:r>
              <a:rPr lang="en-US" b="1" dirty="0"/>
              <a:t>in </a:t>
            </a:r>
            <a:r>
              <a:rPr lang="en-US" b="1" dirty="0" err="1"/>
              <a:t>discussione</a:t>
            </a:r>
            <a:r>
              <a:rPr lang="en-US" dirty="0"/>
              <a:t>, </a:t>
            </a:r>
            <a:r>
              <a:rPr lang="en-US" dirty="0" err="1"/>
              <a:t>attraverso</a:t>
            </a:r>
            <a:r>
              <a:rPr lang="en-US" dirty="0"/>
              <a:t> il </a:t>
            </a:r>
            <a:r>
              <a:rPr lang="en-US" dirty="0" err="1"/>
              <a:t>riesame</a:t>
            </a:r>
            <a:r>
              <a:rPr lang="en-US" dirty="0"/>
              <a:t> o la </a:t>
            </a:r>
            <a:r>
              <a:rPr lang="en-US" dirty="0" err="1"/>
              <a:t>riapertura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procedimenti</a:t>
            </a:r>
            <a:r>
              <a:rPr lang="en-US" dirty="0"/>
              <a:t> </a:t>
            </a:r>
            <a:r>
              <a:rPr lang="en-US" dirty="0" err="1"/>
              <a:t>penali</a:t>
            </a:r>
            <a:r>
              <a:rPr lang="en-US" dirty="0"/>
              <a:t>, </a:t>
            </a:r>
            <a:r>
              <a:rPr lang="en-US" b="1" dirty="0" err="1"/>
              <a:t>l’intangibilità</a:t>
            </a:r>
            <a:r>
              <a:rPr lang="en-US" b="1" dirty="0"/>
              <a:t> del </a:t>
            </a:r>
            <a:r>
              <a:rPr lang="en-US" b="1" dirty="0" err="1"/>
              <a:t>giudicato</a:t>
            </a:r>
            <a:r>
              <a:rPr lang="en-US" dirty="0"/>
              <a:t>. […] </a:t>
            </a:r>
            <a:r>
              <a:rPr lang="en-US" dirty="0" err="1"/>
              <a:t>Pertanto</a:t>
            </a:r>
            <a:r>
              <a:rPr lang="en-US" dirty="0"/>
              <a:t>, </a:t>
            </a:r>
            <a:r>
              <a:rPr lang="en-US" dirty="0" err="1"/>
              <a:t>sulla</a:t>
            </a:r>
            <a:r>
              <a:rPr lang="en-US" dirty="0"/>
              <a:t> base di </a:t>
            </a:r>
            <a:r>
              <a:rPr lang="en-US" dirty="0" err="1"/>
              <a:t>quanto</a:t>
            </a:r>
            <a:r>
              <a:rPr lang="en-US" dirty="0"/>
              <a:t> sin qui </a:t>
            </a:r>
            <a:r>
              <a:rPr lang="en-US" dirty="0" err="1"/>
              <a:t>argomentato</a:t>
            </a:r>
            <a:r>
              <a:rPr lang="en-US" dirty="0"/>
              <a:t>, </a:t>
            </a:r>
            <a:r>
              <a:rPr lang="en-US" dirty="0" err="1"/>
              <a:t>questa</a:t>
            </a:r>
            <a:r>
              <a:rPr lang="en-US" dirty="0"/>
              <a:t> Corte di </a:t>
            </a:r>
            <a:r>
              <a:rPr lang="en-US" dirty="0" err="1"/>
              <a:t>legittimità</a:t>
            </a:r>
            <a:r>
              <a:rPr lang="en-US" dirty="0"/>
              <a:t> </a:t>
            </a:r>
            <a:r>
              <a:rPr lang="en-US" dirty="0" err="1"/>
              <a:t>ritiene</a:t>
            </a:r>
            <a:r>
              <a:rPr lang="en-US" dirty="0"/>
              <a:t> di dover </a:t>
            </a:r>
            <a:r>
              <a:rPr lang="en-US" dirty="0" err="1"/>
              <a:t>formulare</a:t>
            </a:r>
            <a:r>
              <a:rPr lang="en-US" dirty="0"/>
              <a:t> il </a:t>
            </a:r>
            <a:r>
              <a:rPr lang="en-US" dirty="0" err="1"/>
              <a:t>seguente</a:t>
            </a:r>
            <a:r>
              <a:rPr lang="en-US" dirty="0"/>
              <a:t>  principio di </a:t>
            </a:r>
            <a:r>
              <a:rPr lang="en-US" dirty="0" err="1"/>
              <a:t>diritto</a:t>
            </a:r>
            <a:r>
              <a:rPr lang="en-US" dirty="0"/>
              <a:t>: "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pronunciare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richiesta</a:t>
            </a:r>
            <a:r>
              <a:rPr lang="en-US" dirty="0"/>
              <a:t> di </a:t>
            </a:r>
            <a:r>
              <a:rPr lang="en-US" dirty="0" err="1"/>
              <a:t>restituzione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termine</a:t>
            </a:r>
            <a:r>
              <a:rPr lang="en-US" dirty="0"/>
              <a:t> per </a:t>
            </a:r>
            <a:r>
              <a:rPr lang="en-US" dirty="0" err="1"/>
              <a:t>appellare</a:t>
            </a:r>
            <a:r>
              <a:rPr lang="en-US" dirty="0"/>
              <a:t> </a:t>
            </a:r>
            <a:r>
              <a:rPr lang="en-US" dirty="0" err="1"/>
              <a:t>proposta</a:t>
            </a:r>
            <a:r>
              <a:rPr lang="en-US" dirty="0"/>
              <a:t> da un </a:t>
            </a:r>
            <a:r>
              <a:rPr lang="en-US" dirty="0" err="1"/>
              <a:t>condannato</a:t>
            </a:r>
            <a:r>
              <a:rPr lang="en-US" dirty="0"/>
              <a:t> dopo </a:t>
            </a:r>
            <a:r>
              <a:rPr lang="en-US" dirty="0" err="1"/>
              <a:t>che</a:t>
            </a:r>
            <a:r>
              <a:rPr lang="en-US" dirty="0"/>
              <a:t> il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ricorso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accolto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Corte </a:t>
            </a:r>
            <a:r>
              <a:rPr lang="en-US" dirty="0" err="1"/>
              <a:t>europea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dell'uomo</a:t>
            </a:r>
            <a:r>
              <a:rPr lang="en-US" dirty="0"/>
              <a:t>, il </a:t>
            </a:r>
            <a:r>
              <a:rPr lang="en-US" dirty="0" err="1"/>
              <a:t>giudice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tenuto a </a:t>
            </a:r>
            <a:r>
              <a:rPr lang="en-US" dirty="0" err="1"/>
              <a:t>conformarsi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decisione</a:t>
            </a:r>
            <a:r>
              <a:rPr lang="en-US" dirty="0"/>
              <a:t> di </a:t>
            </a:r>
            <a:r>
              <a:rPr lang="en-US" dirty="0" err="1"/>
              <a:t>detta</a:t>
            </a:r>
            <a:r>
              <a:rPr lang="en-US" dirty="0"/>
              <a:t> Corte, con cui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riconosciuto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celebrato</a:t>
            </a:r>
            <a:r>
              <a:rPr lang="en-US" dirty="0"/>
              <a:t> in absentia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non  </a:t>
            </a:r>
            <a:r>
              <a:rPr lang="en-US" dirty="0" err="1"/>
              <a:t>equo</a:t>
            </a:r>
            <a:r>
              <a:rPr lang="en-US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i="1" dirty="0" err="1"/>
              <a:t>Somogyi</a:t>
            </a:r>
            <a:endParaRPr lang="it-IT" sz="4000" i="1" dirty="0"/>
          </a:p>
          <a:p>
            <a:pPr algn="ctr">
              <a:defRPr/>
            </a:pPr>
            <a:r>
              <a:rPr lang="it-IT" sz="4000" dirty="0"/>
              <a:t>Corte di Cassazione, n. 32678/2006</a:t>
            </a:r>
          </a:p>
        </p:txBody>
      </p:sp>
    </p:spTree>
    <p:extLst>
      <p:ext uri="{BB962C8B-B14F-4D97-AF65-F5344CB8AC3E}">
        <p14:creationId xmlns:p14="http://schemas.microsoft.com/office/powerpoint/2010/main" val="352346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/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5813"/>
            <a:ext cx="10515600" cy="481115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200" dirty="0"/>
              <a:t>La </a:t>
            </a:r>
            <a:r>
              <a:rPr lang="en-US" sz="3200" dirty="0" err="1"/>
              <a:t>revisione</a:t>
            </a:r>
            <a:r>
              <a:rPr lang="en-US" sz="3200" dirty="0"/>
              <a:t> </a:t>
            </a:r>
            <a:r>
              <a:rPr lang="en-US" sz="3200" dirty="0" err="1"/>
              <a:t>può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richiesta</a:t>
            </a:r>
            <a:r>
              <a:rPr lang="en-US" sz="3200" dirty="0"/>
              <a:t>: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fatti</a:t>
            </a:r>
            <a:r>
              <a:rPr lang="en-US" sz="3200" dirty="0"/>
              <a:t> </a:t>
            </a:r>
            <a:r>
              <a:rPr lang="en-US" sz="3200" dirty="0" err="1"/>
              <a:t>stabiliti</a:t>
            </a:r>
            <a:r>
              <a:rPr lang="en-US" sz="3200" dirty="0"/>
              <a:t> a </a:t>
            </a:r>
            <a:r>
              <a:rPr lang="en-US" sz="3200" dirty="0" err="1"/>
              <a:t>fondamento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o del </a:t>
            </a:r>
            <a:r>
              <a:rPr lang="en-US" sz="3200" dirty="0" err="1"/>
              <a:t>decreto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di </a:t>
            </a:r>
            <a:r>
              <a:rPr lang="en-US" sz="3200" dirty="0" err="1"/>
              <a:t>condanna</a:t>
            </a:r>
            <a:r>
              <a:rPr lang="en-US" sz="3200" dirty="0"/>
              <a:t> non </a:t>
            </a:r>
            <a:r>
              <a:rPr lang="en-US" sz="3200" dirty="0" err="1"/>
              <a:t>possono</a:t>
            </a:r>
            <a:r>
              <a:rPr lang="en-US" sz="3200" dirty="0"/>
              <a:t> </a:t>
            </a:r>
            <a:r>
              <a:rPr lang="en-US" sz="3200" dirty="0" err="1"/>
              <a:t>conciliarsi</a:t>
            </a:r>
            <a:r>
              <a:rPr lang="en-US" sz="3200" dirty="0"/>
              <a:t> con </a:t>
            </a:r>
            <a:r>
              <a:rPr lang="en-US" sz="3200" dirty="0" err="1"/>
              <a:t>quelli</a:t>
            </a:r>
            <a:r>
              <a:rPr lang="en-US" sz="3200" dirty="0"/>
              <a:t> </a:t>
            </a:r>
            <a:r>
              <a:rPr lang="en-US" sz="3200" dirty="0" err="1"/>
              <a:t>stabiliti</a:t>
            </a:r>
            <a:r>
              <a:rPr lang="en-US" sz="3200" dirty="0"/>
              <a:t> in </a:t>
            </a:r>
            <a:r>
              <a:rPr lang="en-US" sz="3200" dirty="0" err="1"/>
              <a:t>un’altra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</a:t>
            </a:r>
            <a:r>
              <a:rPr lang="en-US" sz="3200" dirty="0" err="1"/>
              <a:t>irrevocabile</a:t>
            </a:r>
            <a:r>
              <a:rPr lang="en-US" sz="3200" dirty="0"/>
              <a:t> […];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la </a:t>
            </a:r>
            <a:r>
              <a:rPr lang="en-US" sz="3200" dirty="0" err="1"/>
              <a:t>sentenza</a:t>
            </a:r>
            <a:r>
              <a:rPr lang="en-US" sz="3200" dirty="0"/>
              <a:t> o il </a:t>
            </a:r>
            <a:r>
              <a:rPr lang="en-US" sz="3200" dirty="0" err="1"/>
              <a:t>decreto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di </a:t>
            </a:r>
            <a:r>
              <a:rPr lang="en-US" sz="3200" dirty="0" err="1"/>
              <a:t>condanna</a:t>
            </a:r>
            <a:r>
              <a:rPr lang="en-US" sz="3200" dirty="0"/>
              <a:t> </a:t>
            </a:r>
            <a:r>
              <a:rPr lang="en-US" sz="3200" dirty="0" err="1"/>
              <a:t>hanno</a:t>
            </a:r>
            <a:r>
              <a:rPr lang="en-US" sz="3200" dirty="0"/>
              <a:t> ritenuto la </a:t>
            </a:r>
            <a:r>
              <a:rPr lang="en-US" sz="3200" dirty="0" err="1"/>
              <a:t>sussistenza</a:t>
            </a:r>
            <a:r>
              <a:rPr lang="en-US" sz="3200" dirty="0"/>
              <a:t> del </a:t>
            </a:r>
            <a:r>
              <a:rPr lang="en-US" sz="3200" dirty="0" err="1"/>
              <a:t>reato</a:t>
            </a:r>
            <a:r>
              <a:rPr lang="en-US" sz="3200" dirty="0"/>
              <a:t> a </a:t>
            </a:r>
            <a:r>
              <a:rPr lang="en-US" sz="3200" dirty="0" err="1"/>
              <a:t>carico</a:t>
            </a:r>
            <a:r>
              <a:rPr lang="en-US" sz="3200" dirty="0"/>
              <a:t> del </a:t>
            </a:r>
            <a:r>
              <a:rPr lang="en-US" sz="3200" dirty="0" err="1"/>
              <a:t>condannato</a:t>
            </a:r>
            <a:r>
              <a:rPr lang="en-US" sz="3200" dirty="0"/>
              <a:t> in </a:t>
            </a:r>
            <a:r>
              <a:rPr lang="en-US" sz="3200" dirty="0" err="1"/>
              <a:t>conseguenza</a:t>
            </a:r>
            <a:r>
              <a:rPr lang="en-US" sz="3200" dirty="0"/>
              <a:t> di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del </a:t>
            </a:r>
            <a:r>
              <a:rPr lang="en-US" sz="3200" dirty="0" err="1"/>
              <a:t>giudice</a:t>
            </a:r>
            <a:r>
              <a:rPr lang="en-US" sz="3200" dirty="0"/>
              <a:t> civile o </a:t>
            </a:r>
            <a:r>
              <a:rPr lang="en-US" sz="3200" dirty="0" err="1"/>
              <a:t>amministrativo</a:t>
            </a:r>
            <a:r>
              <a:rPr lang="en-US" sz="3200" dirty="0"/>
              <a:t>, </a:t>
            </a:r>
            <a:r>
              <a:rPr lang="en-US" sz="3200" dirty="0" err="1"/>
              <a:t>successivamente</a:t>
            </a:r>
            <a:r>
              <a:rPr lang="en-US" sz="3200" dirty="0"/>
              <a:t> </a:t>
            </a:r>
            <a:r>
              <a:rPr lang="en-US" sz="3200" dirty="0" err="1"/>
              <a:t>revocata</a:t>
            </a:r>
            <a:r>
              <a:rPr lang="en-US" sz="3200" dirty="0"/>
              <a:t>,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abbia</a:t>
            </a:r>
            <a:r>
              <a:rPr lang="en-US" sz="3200" dirty="0"/>
              <a:t> </a:t>
            </a:r>
            <a:r>
              <a:rPr lang="en-US" sz="3200" dirty="0" err="1"/>
              <a:t>deciso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 </a:t>
            </a:r>
            <a:r>
              <a:rPr lang="en-US" sz="3200" dirty="0" err="1"/>
              <a:t>questioni</a:t>
            </a:r>
            <a:r>
              <a:rPr lang="en-US" sz="3200" dirty="0"/>
              <a:t> </a:t>
            </a:r>
            <a:r>
              <a:rPr lang="en-US" sz="3200" dirty="0" err="1"/>
              <a:t>pregiudiziali</a:t>
            </a:r>
            <a:r>
              <a:rPr lang="en-US" sz="3200" dirty="0"/>
              <a:t> […];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dopo la </a:t>
            </a:r>
            <a:r>
              <a:rPr lang="en-US" sz="3200" dirty="0" err="1"/>
              <a:t>condanna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</a:t>
            </a:r>
            <a:r>
              <a:rPr lang="en-US" sz="3200" dirty="0" err="1"/>
              <a:t>sopravvenute</a:t>
            </a:r>
            <a:r>
              <a:rPr lang="en-US" sz="3200" dirty="0"/>
              <a:t> o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scoprono</a:t>
            </a:r>
            <a:r>
              <a:rPr lang="en-US" sz="3200" dirty="0"/>
              <a:t> </a:t>
            </a:r>
            <a:r>
              <a:rPr lang="en-US" sz="3200" dirty="0" err="1"/>
              <a:t>nuove</a:t>
            </a:r>
            <a:r>
              <a:rPr lang="en-US" sz="3200" dirty="0"/>
              <a:t> prove </a:t>
            </a:r>
            <a:r>
              <a:rPr lang="en-US" sz="3200" dirty="0" err="1"/>
              <a:t>che</a:t>
            </a:r>
            <a:r>
              <a:rPr lang="en-US" sz="3200" dirty="0"/>
              <a:t>, sole o unite a quelle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valutate</a:t>
            </a:r>
            <a:r>
              <a:rPr lang="en-US" sz="3200" dirty="0"/>
              <a:t>, </a:t>
            </a:r>
            <a:r>
              <a:rPr lang="en-US" sz="3200" dirty="0" err="1"/>
              <a:t>dimostrano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il </a:t>
            </a:r>
            <a:r>
              <a:rPr lang="en-US" sz="3200" dirty="0" err="1"/>
              <a:t>condannato</a:t>
            </a:r>
            <a:r>
              <a:rPr lang="en-US" sz="3200" dirty="0"/>
              <a:t> </a:t>
            </a:r>
            <a:r>
              <a:rPr lang="en-US" sz="3200" dirty="0" err="1"/>
              <a:t>deve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prosciolto</a:t>
            </a:r>
            <a:r>
              <a:rPr lang="en-US" sz="3200" dirty="0"/>
              <a:t> […];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dimostrato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la </a:t>
            </a:r>
            <a:r>
              <a:rPr lang="en-US" sz="3200" dirty="0" err="1"/>
              <a:t>condanna</a:t>
            </a:r>
            <a:r>
              <a:rPr lang="en-US" sz="3200" dirty="0"/>
              <a:t> </a:t>
            </a:r>
            <a:r>
              <a:rPr lang="en-US" sz="3200" dirty="0" err="1"/>
              <a:t>venne</a:t>
            </a:r>
            <a:r>
              <a:rPr lang="en-US" sz="3200" dirty="0"/>
              <a:t> </a:t>
            </a:r>
            <a:r>
              <a:rPr lang="en-US" sz="3200" dirty="0" err="1"/>
              <a:t>pronunciata</a:t>
            </a:r>
            <a:r>
              <a:rPr lang="en-US" sz="3200" dirty="0"/>
              <a:t> in </a:t>
            </a:r>
            <a:r>
              <a:rPr lang="en-US" sz="3200" dirty="0" err="1"/>
              <a:t>conseguenza</a:t>
            </a:r>
            <a:r>
              <a:rPr lang="en-US" sz="3200" dirty="0"/>
              <a:t> di </a:t>
            </a:r>
            <a:r>
              <a:rPr lang="en-US" sz="3200" dirty="0" err="1"/>
              <a:t>falsità</a:t>
            </a:r>
            <a:r>
              <a:rPr lang="en-US" sz="3200" dirty="0"/>
              <a:t> in </a:t>
            </a:r>
            <a:r>
              <a:rPr lang="en-US" sz="3200" dirty="0" err="1"/>
              <a:t>atti</a:t>
            </a:r>
            <a:r>
              <a:rPr lang="en-US" sz="3200" dirty="0"/>
              <a:t> o in </a:t>
            </a:r>
            <a:r>
              <a:rPr lang="en-US" sz="3200" dirty="0" err="1"/>
              <a:t>giudizio</a:t>
            </a:r>
            <a:r>
              <a:rPr lang="en-US" sz="3200" dirty="0"/>
              <a:t> o di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fatto</a:t>
            </a:r>
            <a:r>
              <a:rPr lang="en-US" sz="3200" dirty="0"/>
              <a:t> </a:t>
            </a:r>
            <a:r>
              <a:rPr lang="en-US" sz="3200" dirty="0" err="1"/>
              <a:t>previsto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</a:t>
            </a:r>
            <a:r>
              <a:rPr lang="en-US" sz="3200" dirty="0" err="1"/>
              <a:t>legge</a:t>
            </a:r>
            <a:r>
              <a:rPr lang="en-US" sz="3200" dirty="0"/>
              <a:t> come </a:t>
            </a:r>
            <a:r>
              <a:rPr lang="en-US" sz="3200" dirty="0" err="1"/>
              <a:t>reato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630 c.p.c.</a:t>
            </a:r>
          </a:p>
        </p:txBody>
      </p:sp>
    </p:spTree>
    <p:extLst>
      <p:ext uri="{BB962C8B-B14F-4D97-AF65-F5344CB8AC3E}">
        <p14:creationId xmlns:p14="http://schemas.microsoft.com/office/powerpoint/2010/main" val="189624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[…] </a:t>
            </a:r>
            <a:r>
              <a:rPr lang="en-US" sz="3200" dirty="0" err="1"/>
              <a:t>dichiara</a:t>
            </a:r>
            <a:r>
              <a:rPr lang="en-US" sz="3200" dirty="0"/>
              <a:t> </a:t>
            </a:r>
            <a:r>
              <a:rPr lang="en-US" sz="3200" dirty="0" err="1"/>
              <a:t>l’illegittimità</a:t>
            </a:r>
            <a:r>
              <a:rPr lang="en-US" sz="3200" dirty="0"/>
              <a:t> </a:t>
            </a:r>
            <a:r>
              <a:rPr lang="en-US" sz="3200" dirty="0" err="1"/>
              <a:t>costituzionale</a:t>
            </a:r>
            <a:r>
              <a:rPr lang="en-US" sz="3200" dirty="0"/>
              <a:t> </a:t>
            </a:r>
            <a:r>
              <a:rPr lang="en-US" sz="3200" dirty="0" err="1"/>
              <a:t>dell’art</a:t>
            </a:r>
            <a:r>
              <a:rPr lang="en-US" sz="3200" dirty="0"/>
              <a:t>. 630 del </a:t>
            </a:r>
            <a:r>
              <a:rPr lang="en-US" sz="3200" dirty="0" err="1"/>
              <a:t>codice</a:t>
            </a:r>
            <a:r>
              <a:rPr lang="en-US" sz="3200" dirty="0"/>
              <a:t> di </a:t>
            </a:r>
            <a:r>
              <a:rPr lang="en-US" sz="3200" dirty="0" err="1"/>
              <a:t>procedura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, </a:t>
            </a:r>
            <a:r>
              <a:rPr lang="en-US" sz="3200" dirty="0" err="1"/>
              <a:t>nella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in cui non </a:t>
            </a:r>
            <a:r>
              <a:rPr lang="en-US" sz="3200" dirty="0" err="1"/>
              <a:t>prevede</a:t>
            </a:r>
            <a:r>
              <a:rPr lang="en-US" sz="3200" dirty="0"/>
              <a:t> un </a:t>
            </a:r>
            <a:r>
              <a:rPr lang="en-US" sz="3200" dirty="0" err="1"/>
              <a:t>diverso</a:t>
            </a:r>
            <a:r>
              <a:rPr lang="en-US" sz="3200" dirty="0"/>
              <a:t> </a:t>
            </a:r>
            <a:r>
              <a:rPr lang="en-US" sz="3200" dirty="0" err="1"/>
              <a:t>caso</a:t>
            </a:r>
            <a:r>
              <a:rPr lang="en-US" sz="3200" dirty="0"/>
              <a:t> di </a:t>
            </a:r>
            <a:r>
              <a:rPr lang="en-US" sz="3200" dirty="0" err="1"/>
              <a:t>revisione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o del </a:t>
            </a:r>
            <a:r>
              <a:rPr lang="en-US" sz="3200" dirty="0" err="1"/>
              <a:t>decreto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di </a:t>
            </a:r>
            <a:r>
              <a:rPr lang="en-US" sz="3200" dirty="0" err="1"/>
              <a:t>condanna</a:t>
            </a:r>
            <a:r>
              <a:rPr lang="en-US" sz="3200" dirty="0"/>
              <a:t> al fine di </a:t>
            </a:r>
            <a:r>
              <a:rPr lang="en-US" sz="3200" dirty="0" err="1"/>
              <a:t>conseguire</a:t>
            </a:r>
            <a:r>
              <a:rPr lang="en-US" sz="3200" dirty="0"/>
              <a:t> la </a:t>
            </a:r>
            <a:r>
              <a:rPr lang="en-US" sz="3200" dirty="0" err="1"/>
              <a:t>riapertura</a:t>
            </a:r>
            <a:r>
              <a:rPr lang="en-US" sz="3200" dirty="0"/>
              <a:t> del </a:t>
            </a:r>
            <a:r>
              <a:rPr lang="en-US" sz="3200" dirty="0" err="1"/>
              <a:t>processo</a:t>
            </a:r>
            <a:r>
              <a:rPr lang="en-US" sz="3200" dirty="0"/>
              <a:t>,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ciò</a:t>
            </a:r>
            <a:r>
              <a:rPr lang="en-US" sz="3200" dirty="0"/>
              <a:t> </a:t>
            </a:r>
            <a:r>
              <a:rPr lang="en-US" sz="3200" dirty="0" err="1"/>
              <a:t>sia</a:t>
            </a:r>
            <a:r>
              <a:rPr lang="en-US" sz="3200" dirty="0"/>
              <a:t> </a:t>
            </a:r>
            <a:r>
              <a:rPr lang="en-US" sz="3200" dirty="0" err="1"/>
              <a:t>necessario</a:t>
            </a:r>
            <a:r>
              <a:rPr lang="en-US" sz="3200" dirty="0"/>
              <a:t>, ai sensi </a:t>
            </a:r>
            <a:r>
              <a:rPr lang="en-US" sz="3200" dirty="0" err="1"/>
              <a:t>dell’art</a:t>
            </a:r>
            <a:r>
              <a:rPr lang="en-US" sz="3200" dirty="0"/>
              <a:t>. 46, </a:t>
            </a:r>
            <a:r>
              <a:rPr lang="en-US" sz="3200" dirty="0" err="1"/>
              <a:t>paragrafo</a:t>
            </a:r>
            <a:r>
              <a:rPr lang="en-US" sz="3200" dirty="0"/>
              <a:t> 1,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 per la </a:t>
            </a:r>
            <a:r>
              <a:rPr lang="en-US" sz="3200" dirty="0" err="1"/>
              <a:t>salvaguardia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diritti</a:t>
            </a:r>
            <a:r>
              <a:rPr lang="en-US" sz="3200" dirty="0"/>
              <a:t> </a:t>
            </a:r>
            <a:r>
              <a:rPr lang="en-US" sz="3200" dirty="0" err="1"/>
              <a:t>dell’uomo</a:t>
            </a:r>
            <a:r>
              <a:rPr lang="en-US" sz="3200" dirty="0"/>
              <a:t> e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libertà</a:t>
            </a:r>
            <a:r>
              <a:rPr lang="en-US" sz="3200" dirty="0"/>
              <a:t> </a:t>
            </a:r>
            <a:r>
              <a:rPr lang="en-US" sz="3200" dirty="0" err="1"/>
              <a:t>fondamentali</a:t>
            </a:r>
            <a:r>
              <a:rPr lang="en-US" sz="3200" dirty="0"/>
              <a:t>, per </a:t>
            </a:r>
            <a:r>
              <a:rPr lang="en-US" sz="3200" dirty="0" err="1"/>
              <a:t>conformarsi</a:t>
            </a:r>
            <a:r>
              <a:rPr lang="en-US" sz="3200" dirty="0"/>
              <a:t> ad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definitiva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 </a:t>
            </a:r>
            <a:r>
              <a:rPr lang="en-US" sz="3200" dirty="0" err="1"/>
              <a:t>europea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diritti</a:t>
            </a:r>
            <a:r>
              <a:rPr lang="en-US" sz="3200" dirty="0"/>
              <a:t> </a:t>
            </a:r>
            <a:r>
              <a:rPr lang="en-US" sz="3200" dirty="0" err="1"/>
              <a:t>dell’uomo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Corte Costituzionale, n. 113/2011</a:t>
            </a:r>
          </a:p>
        </p:txBody>
      </p:sp>
    </p:spTree>
    <p:extLst>
      <p:ext uri="{BB962C8B-B14F-4D97-AF65-F5344CB8AC3E}">
        <p14:creationId xmlns:p14="http://schemas.microsoft.com/office/powerpoint/2010/main" val="2097690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r>
              <a:rPr lang="it-IT" sz="4400" i="1" dirty="0"/>
              <a:t>res iudicata</a:t>
            </a:r>
          </a:p>
          <a:p>
            <a:pPr marL="0" indent="0" algn="ctr">
              <a:buNone/>
            </a:pPr>
            <a:r>
              <a:rPr lang="it-IT" sz="4400" dirty="0"/>
              <a:t>vs</a:t>
            </a:r>
          </a:p>
          <a:p>
            <a:pPr marL="0" indent="0" algn="ctr">
              <a:buNone/>
            </a:pPr>
            <a:r>
              <a:rPr lang="it-IT" sz="4400" i="1" dirty="0"/>
              <a:t>res interpretata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05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La </a:t>
            </a:r>
            <a:r>
              <a:rPr lang="en-US" sz="4000" dirty="0" err="1"/>
              <a:t>potestà</a:t>
            </a:r>
            <a:r>
              <a:rPr lang="en-US" sz="4000" dirty="0"/>
              <a:t> </a:t>
            </a:r>
            <a:r>
              <a:rPr lang="en-US" sz="4000" dirty="0" err="1"/>
              <a:t>legislativa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 err="1"/>
              <a:t>esercitata</a:t>
            </a:r>
            <a:r>
              <a:rPr lang="en-US" sz="4000" dirty="0"/>
              <a:t> </a:t>
            </a:r>
            <a:r>
              <a:rPr lang="en-US" sz="4000" dirty="0" err="1"/>
              <a:t>dallo</a:t>
            </a:r>
            <a:r>
              <a:rPr lang="en-US" sz="4000" dirty="0"/>
              <a:t> </a:t>
            </a:r>
            <a:r>
              <a:rPr lang="en-US" sz="4000" dirty="0" err="1"/>
              <a:t>Stato</a:t>
            </a:r>
            <a:r>
              <a:rPr lang="en-US" sz="4000" dirty="0"/>
              <a:t> e </a:t>
            </a:r>
            <a:r>
              <a:rPr lang="en-US" sz="4000" dirty="0" err="1"/>
              <a:t>dalle</a:t>
            </a:r>
            <a:r>
              <a:rPr lang="en-US" sz="4000" dirty="0"/>
              <a:t> </a:t>
            </a:r>
            <a:r>
              <a:rPr lang="en-US" sz="4000" dirty="0" err="1"/>
              <a:t>Regioni</a:t>
            </a:r>
            <a:r>
              <a:rPr lang="en-US" sz="4000" dirty="0"/>
              <a:t> </a:t>
            </a:r>
            <a:r>
              <a:rPr lang="en-US" sz="4000" dirty="0" err="1"/>
              <a:t>nel</a:t>
            </a:r>
            <a:r>
              <a:rPr lang="en-US" sz="4000" dirty="0"/>
              <a:t> rispetto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Costituzione</a:t>
            </a:r>
            <a:r>
              <a:rPr lang="en-US" sz="4000" dirty="0"/>
              <a:t>, </a:t>
            </a:r>
            <a:r>
              <a:rPr lang="en-US" sz="4000" dirty="0" err="1"/>
              <a:t>nonchè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vincoli</a:t>
            </a:r>
            <a:r>
              <a:rPr lang="en-US" sz="4000" dirty="0"/>
              <a:t> </a:t>
            </a:r>
            <a:r>
              <a:rPr lang="en-US" sz="4000" dirty="0" err="1"/>
              <a:t>derivanti</a:t>
            </a:r>
            <a:r>
              <a:rPr lang="en-US" sz="4000" dirty="0"/>
              <a:t> </a:t>
            </a:r>
            <a:r>
              <a:rPr lang="en-US" sz="4000" dirty="0" err="1"/>
              <a:t>dall’ordinamento</a:t>
            </a:r>
            <a:r>
              <a:rPr lang="en-US" sz="4000" dirty="0"/>
              <a:t> </a:t>
            </a:r>
            <a:r>
              <a:rPr lang="en-US" sz="4000" dirty="0" err="1"/>
              <a:t>comunitario</a:t>
            </a:r>
            <a:r>
              <a:rPr lang="en-US" sz="4000" dirty="0"/>
              <a:t> e </a:t>
            </a:r>
            <a:r>
              <a:rPr lang="en-US" sz="4000" dirty="0" err="1"/>
              <a:t>dagli</a:t>
            </a:r>
            <a:r>
              <a:rPr lang="en-US" sz="4000" dirty="0"/>
              <a:t> </a:t>
            </a:r>
            <a:r>
              <a:rPr lang="en-US" sz="4000" dirty="0" err="1"/>
              <a:t>obblighi</a:t>
            </a:r>
            <a:r>
              <a:rPr lang="en-US" sz="4000" dirty="0"/>
              <a:t> </a:t>
            </a:r>
            <a:r>
              <a:rPr lang="en-US" sz="4000" dirty="0" err="1"/>
              <a:t>internazionali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117, c. 1, Cost.</a:t>
            </a:r>
          </a:p>
        </p:txBody>
      </p:sp>
    </p:spTree>
    <p:extLst>
      <p:ext uri="{BB962C8B-B14F-4D97-AF65-F5344CB8AC3E}">
        <p14:creationId xmlns:p14="http://schemas.microsoft.com/office/powerpoint/2010/main" val="17570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[…] lo </a:t>
            </a:r>
            <a:r>
              <a:rPr lang="en-US" sz="3200" dirty="0" err="1"/>
              <a:t>scrutinio</a:t>
            </a:r>
            <a:r>
              <a:rPr lang="en-US" sz="3200" dirty="0"/>
              <a:t> di </a:t>
            </a:r>
            <a:r>
              <a:rPr lang="en-US" sz="3200" dirty="0" err="1"/>
              <a:t>legittimità</a:t>
            </a:r>
            <a:r>
              <a:rPr lang="en-US" sz="3200" dirty="0"/>
              <a:t> </a:t>
            </a:r>
            <a:r>
              <a:rPr lang="en-US" sz="3200" dirty="0" err="1"/>
              <a:t>costituzionale</a:t>
            </a:r>
            <a:r>
              <a:rPr lang="en-US" sz="3200" dirty="0"/>
              <a:t> </a:t>
            </a:r>
            <a:r>
              <a:rPr lang="en-US" sz="3200" dirty="0" err="1"/>
              <a:t>chiesto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Corte </a:t>
            </a:r>
            <a:r>
              <a:rPr lang="en-US" sz="3200" dirty="0" err="1"/>
              <a:t>rimettente</a:t>
            </a:r>
            <a:r>
              <a:rPr lang="en-US" sz="3200" dirty="0"/>
              <a:t> </a:t>
            </a:r>
            <a:r>
              <a:rPr lang="en-US" sz="3200" dirty="0" err="1"/>
              <a:t>deve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condotto</a:t>
            </a:r>
            <a:r>
              <a:rPr lang="en-US" sz="3200" dirty="0"/>
              <a:t> in modo da </a:t>
            </a:r>
            <a:r>
              <a:rPr lang="en-US" sz="3200" dirty="0" err="1"/>
              <a:t>verificare</a:t>
            </a:r>
            <a:r>
              <a:rPr lang="en-US" sz="3200" dirty="0"/>
              <a:t>: a) se </a:t>
            </a:r>
            <a:r>
              <a:rPr lang="en-US" sz="3200" dirty="0" err="1"/>
              <a:t>effettivamente</a:t>
            </a:r>
            <a:r>
              <a:rPr lang="en-US" sz="3200" dirty="0"/>
              <a:t> vi </a:t>
            </a:r>
            <a:r>
              <a:rPr lang="en-US" sz="3200" dirty="0" err="1"/>
              <a:t>sia</a:t>
            </a:r>
            <a:r>
              <a:rPr lang="en-US" sz="3200" dirty="0"/>
              <a:t> </a:t>
            </a:r>
            <a:r>
              <a:rPr lang="en-US" sz="3200" dirty="0" err="1"/>
              <a:t>contrasto</a:t>
            </a:r>
            <a:r>
              <a:rPr lang="en-US" sz="3200" dirty="0"/>
              <a:t> non </a:t>
            </a:r>
            <a:r>
              <a:rPr lang="en-US" sz="3200" dirty="0" err="1"/>
              <a:t>risolvibile</a:t>
            </a:r>
            <a:r>
              <a:rPr lang="en-US" sz="3200" dirty="0"/>
              <a:t> in via </a:t>
            </a:r>
            <a:r>
              <a:rPr lang="en-US" sz="3200" dirty="0" err="1"/>
              <a:t>interpretativa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la </a:t>
            </a:r>
            <a:r>
              <a:rPr lang="en-US" sz="3200" dirty="0" err="1"/>
              <a:t>norma</a:t>
            </a:r>
            <a:r>
              <a:rPr lang="en-US" sz="3200" dirty="0"/>
              <a:t> </a:t>
            </a:r>
            <a:r>
              <a:rPr lang="en-US" sz="3200" dirty="0" err="1"/>
              <a:t>censurata</a:t>
            </a:r>
            <a:r>
              <a:rPr lang="en-US" sz="3200" dirty="0"/>
              <a:t> e le </a:t>
            </a:r>
            <a:r>
              <a:rPr lang="en-US" sz="3200" b="1" dirty="0" err="1"/>
              <a:t>norme</a:t>
            </a:r>
            <a:r>
              <a:rPr lang="en-US" sz="3200" b="1" dirty="0"/>
              <a:t> </a:t>
            </a:r>
            <a:r>
              <a:rPr lang="en-US" sz="3200" b="1" dirty="0" err="1"/>
              <a:t>della</a:t>
            </a:r>
            <a:r>
              <a:rPr lang="en-US" sz="3200" b="1" dirty="0"/>
              <a:t> CEDU, come interpretate </a:t>
            </a:r>
            <a:r>
              <a:rPr lang="en-US" sz="3200" b="1" dirty="0" err="1"/>
              <a:t>dalla</a:t>
            </a:r>
            <a:r>
              <a:rPr lang="en-US" sz="3200" b="1" dirty="0"/>
              <a:t> Corte </a:t>
            </a:r>
            <a:r>
              <a:rPr lang="en-US" sz="3200" b="1" dirty="0" err="1"/>
              <a:t>europea</a:t>
            </a:r>
            <a:r>
              <a:rPr lang="en-US" sz="3200" b="1" dirty="0"/>
              <a:t> ed </a:t>
            </a:r>
            <a:r>
              <a:rPr lang="en-US" sz="3200" b="1" dirty="0" err="1"/>
              <a:t>assunte</a:t>
            </a:r>
            <a:r>
              <a:rPr lang="en-US" sz="3200" b="1" dirty="0"/>
              <a:t> come </a:t>
            </a:r>
            <a:r>
              <a:rPr lang="en-US" sz="3200" b="1" dirty="0" err="1"/>
              <a:t>fonti</a:t>
            </a:r>
            <a:r>
              <a:rPr lang="en-US" sz="3200" b="1" dirty="0"/>
              <a:t> </a:t>
            </a:r>
            <a:r>
              <a:rPr lang="en-US" sz="3200" b="1" dirty="0" err="1"/>
              <a:t>integratrici</a:t>
            </a:r>
            <a:r>
              <a:rPr lang="en-US" sz="3200" b="1" dirty="0"/>
              <a:t> del </a:t>
            </a:r>
            <a:r>
              <a:rPr lang="en-US" sz="3200" b="1" dirty="0" err="1"/>
              <a:t>parametro</a:t>
            </a:r>
            <a:r>
              <a:rPr lang="en-US" sz="3200" b="1" dirty="0"/>
              <a:t> di </a:t>
            </a:r>
            <a:r>
              <a:rPr lang="en-US" sz="3200" b="1" dirty="0" err="1"/>
              <a:t>costituzionalità</a:t>
            </a:r>
            <a:r>
              <a:rPr lang="en-US" sz="3200" b="1" dirty="0"/>
              <a:t> di cui </a:t>
            </a:r>
            <a:r>
              <a:rPr lang="en-US" sz="3200" b="1" dirty="0" err="1"/>
              <a:t>all'art</a:t>
            </a:r>
            <a:r>
              <a:rPr lang="en-US" sz="3200" b="1" dirty="0"/>
              <a:t>. 117, primo comma, Cost.</a:t>
            </a:r>
            <a:r>
              <a:rPr lang="en-US" sz="3200" dirty="0"/>
              <a:t>; b) se le </a:t>
            </a:r>
            <a:r>
              <a:rPr lang="en-US" sz="3200" dirty="0" err="1"/>
              <a:t>norme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CEDU invocate come </a:t>
            </a:r>
            <a:r>
              <a:rPr lang="en-US" sz="3200" dirty="0" err="1"/>
              <a:t>integrazione</a:t>
            </a:r>
            <a:r>
              <a:rPr lang="en-US" sz="3200" dirty="0"/>
              <a:t> del </a:t>
            </a:r>
            <a:r>
              <a:rPr lang="en-US" sz="3200" dirty="0" err="1"/>
              <a:t>parametro</a:t>
            </a:r>
            <a:r>
              <a:rPr lang="en-US" sz="3200" dirty="0"/>
              <a:t>, </a:t>
            </a:r>
            <a:r>
              <a:rPr lang="en-US" sz="3200" dirty="0" err="1"/>
              <a:t>nell'interpretazione</a:t>
            </a:r>
            <a:r>
              <a:rPr lang="en-US" sz="3200" dirty="0"/>
              <a:t> ad </a:t>
            </a:r>
            <a:r>
              <a:rPr lang="en-US" sz="3200" dirty="0" err="1"/>
              <a:t>esse</a:t>
            </a:r>
            <a:r>
              <a:rPr lang="en-US" sz="3200" dirty="0"/>
              <a:t> data </a:t>
            </a:r>
            <a:r>
              <a:rPr lang="en-US" sz="3200" dirty="0" err="1"/>
              <a:t>dalla</a:t>
            </a:r>
            <a:r>
              <a:rPr lang="en-US" sz="3200" dirty="0"/>
              <a:t> </a:t>
            </a:r>
            <a:r>
              <a:rPr lang="en-US" sz="3200" dirty="0" err="1"/>
              <a:t>medesima</a:t>
            </a:r>
            <a:r>
              <a:rPr lang="en-US" sz="3200" dirty="0"/>
              <a:t> Corte, </a:t>
            </a:r>
            <a:r>
              <a:rPr lang="en-US" sz="3200" dirty="0" err="1"/>
              <a:t>siano</a:t>
            </a:r>
            <a:r>
              <a:rPr lang="en-US" sz="3200" dirty="0"/>
              <a:t> </a:t>
            </a:r>
            <a:r>
              <a:rPr lang="en-US" sz="3200" dirty="0" err="1"/>
              <a:t>compatibili</a:t>
            </a:r>
            <a:r>
              <a:rPr lang="en-US" sz="3200" dirty="0"/>
              <a:t> con </a:t>
            </a:r>
            <a:r>
              <a:rPr lang="en-US" sz="3200" dirty="0" err="1"/>
              <a:t>l'ordinamento</a:t>
            </a:r>
            <a:r>
              <a:rPr lang="en-US" sz="3200" dirty="0"/>
              <a:t> </a:t>
            </a:r>
            <a:r>
              <a:rPr lang="en-US" sz="3200" dirty="0" err="1"/>
              <a:t>costituzionale</a:t>
            </a:r>
            <a:r>
              <a:rPr lang="en-US" sz="3200" dirty="0"/>
              <a:t> </a:t>
            </a:r>
            <a:r>
              <a:rPr lang="en-US" sz="3200" dirty="0" err="1"/>
              <a:t>italiano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Corte Costituzionale, n. 348/2007</a:t>
            </a:r>
          </a:p>
        </p:txBody>
      </p:sp>
    </p:spTree>
    <p:extLst>
      <p:ext uri="{BB962C8B-B14F-4D97-AF65-F5344CB8AC3E}">
        <p14:creationId xmlns:p14="http://schemas.microsoft.com/office/powerpoint/2010/main" val="4432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2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" y="10"/>
            <a:ext cx="12191271" cy="685798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funzione consultiva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3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/>
              <a:t>La Corte </a:t>
            </a:r>
            <a:r>
              <a:rPr lang="en-US" dirty="0" err="1"/>
              <a:t>puo</a:t>
            </a:r>
            <a:r>
              <a:rPr lang="en-US" dirty="0"/>
              <a:t>̀,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richiesta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,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pareri</a:t>
            </a:r>
            <a:r>
              <a:rPr lang="en-US" dirty="0"/>
              <a:t> </a:t>
            </a:r>
            <a:r>
              <a:rPr lang="en-US" dirty="0" err="1"/>
              <a:t>consultivi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questioni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relative </a:t>
            </a:r>
            <a:r>
              <a:rPr lang="en-US" dirty="0" err="1"/>
              <a:t>all’interpretazione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suoi</a:t>
            </a:r>
            <a:r>
              <a:rPr lang="en-US" dirty="0"/>
              <a:t> </a:t>
            </a:r>
            <a:r>
              <a:rPr lang="en-US" dirty="0" err="1"/>
              <a:t>Protocolli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err="1"/>
              <a:t>Tali</a:t>
            </a:r>
            <a:r>
              <a:rPr lang="en-US" b="1" dirty="0"/>
              <a:t> </a:t>
            </a:r>
            <a:r>
              <a:rPr lang="en-US" b="1" dirty="0" err="1"/>
              <a:t>pareri</a:t>
            </a:r>
            <a:r>
              <a:rPr lang="en-US" b="1" dirty="0"/>
              <a:t> non </a:t>
            </a:r>
            <a:r>
              <a:rPr lang="en-US" b="1" dirty="0" err="1"/>
              <a:t>devono</a:t>
            </a:r>
            <a:r>
              <a:rPr lang="en-US" b="1" dirty="0"/>
              <a:t> </a:t>
            </a:r>
            <a:r>
              <a:rPr lang="en-US" b="1" dirty="0" err="1"/>
              <a:t>riguardare</a:t>
            </a:r>
            <a:r>
              <a:rPr lang="en-US" b="1" dirty="0"/>
              <a:t> </a:t>
            </a:r>
            <a:r>
              <a:rPr lang="en-US" b="1" dirty="0" err="1"/>
              <a:t>questioni</a:t>
            </a:r>
            <a:r>
              <a:rPr lang="en-US" b="1" dirty="0"/>
              <a:t> </a:t>
            </a:r>
            <a:r>
              <a:rPr lang="en-US" b="1" dirty="0" err="1"/>
              <a:t>inerenti</a:t>
            </a:r>
            <a:r>
              <a:rPr lang="en-US" b="1" dirty="0"/>
              <a:t> al </a:t>
            </a:r>
            <a:r>
              <a:rPr lang="en-US" b="1" dirty="0" err="1"/>
              <a:t>contenuto</a:t>
            </a:r>
            <a:r>
              <a:rPr lang="en-US" b="1" dirty="0"/>
              <a:t> o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portata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diritti</a:t>
            </a:r>
            <a:r>
              <a:rPr lang="en-US" b="1" dirty="0"/>
              <a:t> e </a:t>
            </a:r>
            <a:r>
              <a:rPr lang="en-US" b="1" dirty="0" err="1"/>
              <a:t>liberta</a:t>
            </a:r>
            <a:r>
              <a:rPr lang="en-US" b="1" dirty="0"/>
              <a:t>̀ </a:t>
            </a:r>
            <a:r>
              <a:rPr lang="en-US" b="1" dirty="0" err="1"/>
              <a:t>definiti</a:t>
            </a:r>
            <a:r>
              <a:rPr lang="en-US" b="1" dirty="0"/>
              <a:t> </a:t>
            </a:r>
            <a:r>
              <a:rPr lang="en-US" b="1" dirty="0" err="1"/>
              <a:t>nel</a:t>
            </a:r>
            <a:r>
              <a:rPr lang="en-US" b="1" dirty="0"/>
              <a:t> </a:t>
            </a:r>
            <a:r>
              <a:rPr lang="en-US" b="1" dirty="0" err="1"/>
              <a:t>Titolo</a:t>
            </a:r>
            <a:r>
              <a:rPr lang="en-US" b="1" dirty="0"/>
              <a:t> I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Convenzione</a:t>
            </a:r>
            <a:r>
              <a:rPr lang="en-US" b="1" dirty="0"/>
              <a:t> e </a:t>
            </a:r>
            <a:r>
              <a:rPr lang="en-US" b="1" dirty="0" err="1"/>
              <a:t>nei</a:t>
            </a:r>
            <a:r>
              <a:rPr lang="en-US" b="1" dirty="0"/>
              <a:t> </a:t>
            </a:r>
            <a:r>
              <a:rPr lang="en-US" b="1" dirty="0" err="1"/>
              <a:t>Protocolli</a:t>
            </a:r>
            <a:r>
              <a:rPr lang="en-US" b="1" dirty="0"/>
              <a:t>, né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altre</a:t>
            </a:r>
            <a:r>
              <a:rPr lang="en-US" b="1" dirty="0"/>
              <a:t> </a:t>
            </a:r>
            <a:r>
              <a:rPr lang="en-US" b="1" dirty="0" err="1"/>
              <a:t>questioni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cui la Corte o il </a:t>
            </a:r>
            <a:r>
              <a:rPr lang="en-US" b="1" dirty="0" err="1"/>
              <a:t>Comitato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Ministri</a:t>
            </a:r>
            <a:r>
              <a:rPr lang="en-US" b="1" dirty="0"/>
              <a:t> </a:t>
            </a:r>
            <a:r>
              <a:rPr lang="en-US" b="1" dirty="0" err="1"/>
              <a:t>potrebbero</a:t>
            </a:r>
            <a:r>
              <a:rPr lang="en-US" b="1" dirty="0"/>
              <a:t> </a:t>
            </a:r>
            <a:r>
              <a:rPr lang="en-US" b="1" dirty="0" err="1"/>
              <a:t>doversi</a:t>
            </a:r>
            <a:r>
              <a:rPr lang="en-US" b="1" dirty="0"/>
              <a:t> </a:t>
            </a:r>
            <a:r>
              <a:rPr lang="en-US" b="1" dirty="0" err="1"/>
              <a:t>pronunciare</a:t>
            </a:r>
            <a:r>
              <a:rPr lang="en-US" b="1" dirty="0"/>
              <a:t> in </a:t>
            </a:r>
            <a:r>
              <a:rPr lang="en-US" b="1" dirty="0" err="1"/>
              <a:t>seguito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presentazione</a:t>
            </a:r>
            <a:r>
              <a:rPr lang="en-US" b="1" dirty="0"/>
              <a:t> di un </a:t>
            </a:r>
            <a:r>
              <a:rPr lang="en-US" b="1" dirty="0" err="1"/>
              <a:t>ricorso</a:t>
            </a:r>
            <a:r>
              <a:rPr lang="en-US" b="1" dirty="0"/>
              <a:t> </a:t>
            </a:r>
            <a:r>
              <a:rPr lang="en-US" dirty="0" err="1"/>
              <a:t>previsto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La </a:t>
            </a:r>
            <a:r>
              <a:rPr lang="en-US" dirty="0" err="1"/>
              <a:t>decisione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 di </a:t>
            </a:r>
            <a:r>
              <a:rPr lang="en-US" dirty="0" err="1"/>
              <a:t>chiedere</a:t>
            </a:r>
            <a:r>
              <a:rPr lang="en-US" dirty="0"/>
              <a:t> un </a:t>
            </a:r>
            <a:r>
              <a:rPr lang="en-US" dirty="0" err="1"/>
              <a:t>parere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Corte è </a:t>
            </a:r>
            <a:r>
              <a:rPr lang="en-US" dirty="0" err="1"/>
              <a:t>adottata</a:t>
            </a:r>
            <a:r>
              <a:rPr lang="en-US" dirty="0"/>
              <a:t> con un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maggioranza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rappresentanti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avere</a:t>
            </a:r>
            <a:r>
              <a:rPr lang="en-US" dirty="0"/>
              <a:t> un </a:t>
            </a:r>
            <a:r>
              <a:rPr lang="en-US" dirty="0" err="1"/>
              <a:t>seggio</a:t>
            </a:r>
            <a:r>
              <a:rPr lang="en-US" dirty="0"/>
              <a:t> in </a:t>
            </a:r>
            <a:r>
              <a:rPr lang="en-US" dirty="0" err="1"/>
              <a:t>seno</a:t>
            </a:r>
            <a:r>
              <a:rPr lang="en-US" dirty="0"/>
              <a:t> al </a:t>
            </a:r>
            <a:r>
              <a:rPr lang="en-US" dirty="0" err="1"/>
              <a:t>Comitato</a:t>
            </a:r>
            <a:r>
              <a:rPr lang="en-US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47 CEDU</a:t>
            </a:r>
          </a:p>
          <a:p>
            <a:pPr algn="ctr">
              <a:defRPr/>
            </a:pPr>
            <a:r>
              <a:rPr lang="it-IT" sz="4000" i="1" dirty="0"/>
              <a:t>Pareri consultivi</a:t>
            </a:r>
          </a:p>
        </p:txBody>
      </p:sp>
    </p:spTree>
    <p:extLst>
      <p:ext uri="{BB962C8B-B14F-4D97-AF65-F5344CB8AC3E}">
        <p14:creationId xmlns:p14="http://schemas.microsoft.com/office/powerpoint/2010/main" val="321265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en-US" sz="3400" dirty="0"/>
              <a:t>Le </a:t>
            </a:r>
            <a:r>
              <a:rPr lang="en-US" sz="3400" dirty="0" err="1"/>
              <a:t>più</a:t>
            </a:r>
            <a:r>
              <a:rPr lang="en-US" sz="3400" dirty="0"/>
              <a:t> </a:t>
            </a:r>
            <a:r>
              <a:rPr lang="en-US" sz="3400" dirty="0" err="1"/>
              <a:t>alte</a:t>
            </a:r>
            <a:r>
              <a:rPr lang="en-US" sz="3400" dirty="0"/>
              <a:t> </a:t>
            </a:r>
            <a:r>
              <a:rPr lang="en-US" sz="3400" dirty="0" err="1"/>
              <a:t>giurisdizioni</a:t>
            </a:r>
            <a:r>
              <a:rPr lang="en-US" sz="3400" dirty="0"/>
              <a:t> di </a:t>
            </a:r>
            <a:r>
              <a:rPr lang="en-US" sz="3400" dirty="0" err="1"/>
              <a:t>un’Alta</a:t>
            </a:r>
            <a:r>
              <a:rPr lang="en-US" sz="3400" dirty="0"/>
              <a:t> </a:t>
            </a:r>
            <a:r>
              <a:rPr lang="en-US" sz="3400" dirty="0" err="1"/>
              <a:t>Parte</a:t>
            </a:r>
            <a:r>
              <a:rPr lang="en-US" sz="3400" dirty="0"/>
              <a:t> </a:t>
            </a:r>
            <a:r>
              <a:rPr lang="en-US" sz="3400" dirty="0" err="1"/>
              <a:t>contraente</a:t>
            </a:r>
            <a:r>
              <a:rPr lang="en-US" sz="3400" dirty="0"/>
              <a:t>, designate </a:t>
            </a:r>
            <a:r>
              <a:rPr lang="en-US" sz="3400" dirty="0" err="1"/>
              <a:t>conformemente</a:t>
            </a:r>
            <a:r>
              <a:rPr lang="en-US" sz="3400" dirty="0"/>
              <a:t> </a:t>
            </a:r>
            <a:r>
              <a:rPr lang="en-US" sz="3400" dirty="0" err="1"/>
              <a:t>all’articolo</a:t>
            </a:r>
            <a:r>
              <a:rPr lang="en-US" sz="3400" dirty="0"/>
              <a:t> 10, </a:t>
            </a:r>
            <a:r>
              <a:rPr lang="en-US" sz="3400" dirty="0" err="1"/>
              <a:t>possono</a:t>
            </a:r>
            <a:r>
              <a:rPr lang="en-US" sz="3400" dirty="0"/>
              <a:t> </a:t>
            </a:r>
            <a:r>
              <a:rPr lang="en-US" sz="3400" dirty="0" err="1"/>
              <a:t>presentare</a:t>
            </a:r>
            <a:r>
              <a:rPr lang="en-US" sz="3400" dirty="0"/>
              <a:t> </a:t>
            </a:r>
            <a:r>
              <a:rPr lang="en-US" sz="3400" dirty="0" err="1"/>
              <a:t>alla</a:t>
            </a:r>
            <a:r>
              <a:rPr lang="en-US" sz="3400" dirty="0"/>
              <a:t> Corte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b="1" dirty="0" err="1"/>
              <a:t>richieste</a:t>
            </a:r>
            <a:r>
              <a:rPr lang="en-US" sz="3400" b="1" dirty="0"/>
              <a:t> di </a:t>
            </a:r>
            <a:r>
              <a:rPr lang="en-US" sz="3400" b="1" dirty="0" err="1"/>
              <a:t>pareri</a:t>
            </a:r>
            <a:r>
              <a:rPr lang="en-US" sz="3400" b="1" dirty="0"/>
              <a:t> </a:t>
            </a:r>
            <a:r>
              <a:rPr lang="en-US" sz="3400" b="1" dirty="0" err="1"/>
              <a:t>consultivi</a:t>
            </a:r>
            <a:r>
              <a:rPr lang="en-US" sz="3400" b="1" dirty="0"/>
              <a:t> </a:t>
            </a:r>
            <a:r>
              <a:rPr lang="en-US" sz="3400" b="1" dirty="0" err="1"/>
              <a:t>su</a:t>
            </a:r>
            <a:r>
              <a:rPr lang="en-US" sz="3400" b="1" dirty="0"/>
              <a:t> </a:t>
            </a:r>
            <a:r>
              <a:rPr lang="en-US" sz="3400" b="1" dirty="0" err="1"/>
              <a:t>questioni</a:t>
            </a:r>
            <a:r>
              <a:rPr lang="en-US" sz="3400" b="1" dirty="0"/>
              <a:t> di principio relative </a:t>
            </a:r>
            <a:r>
              <a:rPr lang="en-US" sz="3400" b="1" dirty="0" err="1"/>
              <a:t>all’interpretazione</a:t>
            </a:r>
            <a:r>
              <a:rPr lang="en-US" sz="3400" b="1" dirty="0"/>
              <a:t> o </a:t>
            </a:r>
            <a:r>
              <a:rPr lang="en-US" sz="3400" b="1" dirty="0" err="1"/>
              <a:t>all’applicazione</a:t>
            </a:r>
            <a:r>
              <a:rPr lang="en-US" sz="3400" b="1" dirty="0"/>
              <a:t> </a:t>
            </a:r>
            <a:r>
              <a:rPr lang="en-US" sz="3400" b="1" dirty="0" err="1"/>
              <a:t>dei</a:t>
            </a:r>
            <a:r>
              <a:rPr lang="en-US" sz="3400" b="1" dirty="0"/>
              <a:t> </a:t>
            </a:r>
            <a:r>
              <a:rPr lang="en-US" sz="3400" b="1" dirty="0" err="1"/>
              <a:t>diritti</a:t>
            </a:r>
            <a:r>
              <a:rPr lang="en-US" sz="3400" b="1" dirty="0"/>
              <a:t> e </a:t>
            </a:r>
            <a:r>
              <a:rPr lang="en-US" sz="3400" b="1" dirty="0" err="1"/>
              <a:t>delle</a:t>
            </a:r>
            <a:r>
              <a:rPr lang="en-US" sz="3400" b="1" dirty="0"/>
              <a:t> </a:t>
            </a:r>
            <a:r>
              <a:rPr lang="en-US" sz="3400" b="1" dirty="0" err="1"/>
              <a:t>libertà</a:t>
            </a:r>
            <a:r>
              <a:rPr lang="en-US" sz="3400" b="1" dirty="0"/>
              <a:t> </a:t>
            </a:r>
            <a:r>
              <a:rPr lang="en-US" sz="3400" b="1" dirty="0" err="1"/>
              <a:t>definiti</a:t>
            </a:r>
            <a:r>
              <a:rPr lang="en-US" sz="3400" b="1" dirty="0"/>
              <a:t> </a:t>
            </a:r>
            <a:r>
              <a:rPr lang="en-US" sz="3400" b="1" dirty="0" err="1"/>
              <a:t>dalla</a:t>
            </a:r>
            <a:r>
              <a:rPr lang="en-US" sz="3400" b="1" dirty="0"/>
              <a:t> </a:t>
            </a:r>
            <a:r>
              <a:rPr lang="en-US" sz="3400" b="1" dirty="0" err="1"/>
              <a:t>Convenzione</a:t>
            </a:r>
            <a:r>
              <a:rPr lang="en-US" sz="3400" b="1" dirty="0"/>
              <a:t> o </a:t>
            </a:r>
            <a:r>
              <a:rPr lang="en-US" sz="3400" b="1" dirty="0" err="1"/>
              <a:t>dai</a:t>
            </a:r>
            <a:r>
              <a:rPr lang="en-US" sz="3400" b="1" dirty="0"/>
              <a:t> </a:t>
            </a:r>
            <a:r>
              <a:rPr lang="en-US" sz="3400" b="1" dirty="0" err="1"/>
              <a:t>suoi</a:t>
            </a:r>
            <a:r>
              <a:rPr lang="en-US" sz="3400" b="1" dirty="0"/>
              <a:t> </a:t>
            </a:r>
            <a:r>
              <a:rPr lang="en-US" sz="3400" b="1" dirty="0" err="1"/>
              <a:t>protocolli</a:t>
            </a:r>
            <a:r>
              <a:rPr lang="en-US" sz="3400" dirty="0"/>
              <a:t>.</a:t>
            </a:r>
          </a:p>
          <a:p>
            <a:pPr marL="514350" indent="-514350" algn="just">
              <a:buAutoNum type="arabicPeriod"/>
            </a:pPr>
            <a:r>
              <a:rPr lang="en-US" sz="3400" dirty="0"/>
              <a:t>La </a:t>
            </a:r>
            <a:r>
              <a:rPr lang="en-US" sz="3400" dirty="0" err="1"/>
              <a:t>giurisdizione</a:t>
            </a:r>
            <a:r>
              <a:rPr lang="en-US" sz="3400" dirty="0"/>
              <a:t> </a:t>
            </a:r>
            <a:r>
              <a:rPr lang="en-US" sz="3400" dirty="0" err="1"/>
              <a:t>che</a:t>
            </a:r>
            <a:r>
              <a:rPr lang="en-US" sz="3400" dirty="0"/>
              <a:t> </a:t>
            </a:r>
            <a:r>
              <a:rPr lang="en-US" sz="3400" dirty="0" err="1"/>
              <a:t>presenta</a:t>
            </a:r>
            <a:r>
              <a:rPr lang="en-US" sz="3400" dirty="0"/>
              <a:t> la </a:t>
            </a:r>
            <a:r>
              <a:rPr lang="en-US" sz="3400" dirty="0" err="1"/>
              <a:t>domanda</a:t>
            </a:r>
            <a:r>
              <a:rPr lang="en-US" sz="3400" dirty="0"/>
              <a:t> </a:t>
            </a:r>
            <a:r>
              <a:rPr lang="en-US" sz="3400" dirty="0" err="1"/>
              <a:t>può</a:t>
            </a:r>
            <a:r>
              <a:rPr lang="en-US" sz="3400" dirty="0"/>
              <a:t> </a:t>
            </a:r>
            <a:r>
              <a:rPr lang="en-US" sz="3400" dirty="0" err="1"/>
              <a:t>chiedere</a:t>
            </a:r>
            <a:r>
              <a:rPr lang="en-US" sz="3400" dirty="0"/>
              <a:t> un </a:t>
            </a:r>
            <a:r>
              <a:rPr lang="en-US" sz="3400" dirty="0" err="1"/>
              <a:t>parere</a:t>
            </a:r>
            <a:r>
              <a:rPr lang="en-US" sz="3400" dirty="0"/>
              <a:t> </a:t>
            </a:r>
            <a:r>
              <a:rPr lang="en-US" sz="3400" dirty="0" err="1"/>
              <a:t>consultivo</a:t>
            </a:r>
            <a:r>
              <a:rPr lang="en-US" sz="3400" dirty="0"/>
              <a:t> solo </a:t>
            </a:r>
            <a:r>
              <a:rPr lang="en-US" sz="3400" dirty="0" err="1"/>
              <a:t>nell’ambito</a:t>
            </a:r>
            <a:r>
              <a:rPr lang="en-US" sz="3400" dirty="0"/>
              <a:t> di </a:t>
            </a:r>
            <a:r>
              <a:rPr lang="en-US" sz="3400" dirty="0" err="1"/>
              <a:t>una</a:t>
            </a:r>
            <a:r>
              <a:rPr lang="en-US" sz="3400" dirty="0"/>
              <a:t> causa pendente </a:t>
            </a:r>
            <a:r>
              <a:rPr lang="en-US" sz="3400" dirty="0" err="1"/>
              <a:t>dinanzi</a:t>
            </a:r>
            <a:r>
              <a:rPr lang="en-US" sz="3400" dirty="0"/>
              <a:t> ad </a:t>
            </a:r>
            <a:r>
              <a:rPr lang="en-US" sz="3400" dirty="0" err="1"/>
              <a:t>essa</a:t>
            </a:r>
            <a:r>
              <a:rPr lang="en-US" sz="3400" dirty="0"/>
              <a:t>.</a:t>
            </a:r>
          </a:p>
          <a:p>
            <a:pPr marL="514350" indent="-514350" algn="just">
              <a:buAutoNum type="arabicPeriod"/>
            </a:pPr>
            <a:r>
              <a:rPr lang="en-US" sz="3400" dirty="0"/>
              <a:t>La </a:t>
            </a:r>
            <a:r>
              <a:rPr lang="en-US" sz="3400" dirty="0" err="1"/>
              <a:t>giurisdizione</a:t>
            </a:r>
            <a:r>
              <a:rPr lang="en-US" sz="3400" dirty="0"/>
              <a:t> </a:t>
            </a:r>
            <a:r>
              <a:rPr lang="en-US" sz="3400" dirty="0" err="1"/>
              <a:t>che</a:t>
            </a:r>
            <a:r>
              <a:rPr lang="en-US" sz="3400" dirty="0"/>
              <a:t> </a:t>
            </a:r>
            <a:r>
              <a:rPr lang="en-US" sz="3400" dirty="0" err="1"/>
              <a:t>presenta</a:t>
            </a:r>
            <a:r>
              <a:rPr lang="en-US" sz="3400" dirty="0"/>
              <a:t> la </a:t>
            </a:r>
            <a:r>
              <a:rPr lang="en-US" sz="3400" dirty="0" err="1"/>
              <a:t>domanda</a:t>
            </a:r>
            <a:r>
              <a:rPr lang="en-US" sz="3400" dirty="0"/>
              <a:t> </a:t>
            </a:r>
            <a:r>
              <a:rPr lang="en-US" sz="3400" dirty="0" err="1"/>
              <a:t>deve</a:t>
            </a:r>
            <a:r>
              <a:rPr lang="en-US" sz="3400" dirty="0"/>
              <a:t> </a:t>
            </a:r>
            <a:r>
              <a:rPr lang="en-US" sz="3400" dirty="0" err="1"/>
              <a:t>motivare</a:t>
            </a:r>
            <a:r>
              <a:rPr lang="en-US" sz="3400" dirty="0"/>
              <a:t> la </a:t>
            </a:r>
            <a:r>
              <a:rPr lang="en-US" sz="3400" dirty="0" err="1"/>
              <a:t>richiesta</a:t>
            </a:r>
            <a:r>
              <a:rPr lang="en-US" sz="3400" dirty="0"/>
              <a:t> di </a:t>
            </a:r>
            <a:r>
              <a:rPr lang="en-US" sz="3400" dirty="0" err="1"/>
              <a:t>parere</a:t>
            </a:r>
            <a:r>
              <a:rPr lang="en-US" sz="3400" dirty="0"/>
              <a:t> e </a:t>
            </a:r>
            <a:r>
              <a:rPr lang="en-US" sz="3400" dirty="0" err="1"/>
              <a:t>produrre</a:t>
            </a:r>
            <a:r>
              <a:rPr lang="en-US" sz="3400" dirty="0"/>
              <a:t> </a:t>
            </a:r>
            <a:r>
              <a:rPr lang="en-US" sz="3400" dirty="0" err="1"/>
              <a:t>gli</a:t>
            </a:r>
            <a:r>
              <a:rPr lang="en-US" sz="3400" dirty="0"/>
              <a:t> </a:t>
            </a:r>
            <a:r>
              <a:rPr lang="en-US" sz="3400" dirty="0" err="1"/>
              <a:t>elementi</a:t>
            </a:r>
            <a:r>
              <a:rPr lang="en-US" sz="3400" dirty="0"/>
              <a:t> </a:t>
            </a:r>
            <a:r>
              <a:rPr lang="en-US" sz="3400" dirty="0" err="1"/>
              <a:t>pertinenti</a:t>
            </a:r>
            <a:r>
              <a:rPr lang="en-US" sz="3400" dirty="0"/>
              <a:t> </a:t>
            </a:r>
            <a:r>
              <a:rPr lang="en-US" sz="3400" dirty="0" err="1"/>
              <a:t>inerenti</a:t>
            </a:r>
            <a:r>
              <a:rPr lang="en-US" sz="3400" dirty="0"/>
              <a:t> al </a:t>
            </a:r>
            <a:r>
              <a:rPr lang="en-US" sz="3400" dirty="0" err="1"/>
              <a:t>contesto</a:t>
            </a:r>
            <a:r>
              <a:rPr lang="en-US" sz="3400" dirty="0"/>
              <a:t> </a:t>
            </a:r>
            <a:r>
              <a:rPr lang="en-US" sz="3400" dirty="0" err="1"/>
              <a:t>giuridico</a:t>
            </a:r>
            <a:r>
              <a:rPr lang="en-US" sz="3400" dirty="0"/>
              <a:t> e </a:t>
            </a:r>
            <a:r>
              <a:rPr lang="en-US" sz="3400" dirty="0" err="1"/>
              <a:t>fattuale</a:t>
            </a:r>
            <a:r>
              <a:rPr lang="en-US" sz="3400" dirty="0"/>
              <a:t> </a:t>
            </a:r>
            <a:r>
              <a:rPr lang="en-US" sz="3400" dirty="0" err="1"/>
              <a:t>della</a:t>
            </a:r>
            <a:r>
              <a:rPr lang="en-US" sz="3400" dirty="0"/>
              <a:t> causa pendente.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Protocollo n. 16 alla CEDU (2013; in </a:t>
            </a:r>
            <a:r>
              <a:rPr lang="it-IT" sz="4000" dirty="0" err="1"/>
              <a:t>vig</a:t>
            </a:r>
            <a:r>
              <a:rPr lang="it-IT" sz="4000" dirty="0"/>
              <a:t>. 2018)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2810614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2107</Words>
  <Application>Microsoft Macintosh PowerPoint</Application>
  <PresentationFormat>Widescreen</PresentationFormat>
  <Paragraphs>204</Paragraphs>
  <Slides>34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309</cp:revision>
  <dcterms:created xsi:type="dcterms:W3CDTF">2023-02-07T10:10:48Z</dcterms:created>
  <dcterms:modified xsi:type="dcterms:W3CDTF">2026-03-26T09:37:48Z</dcterms:modified>
</cp:coreProperties>
</file>