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57"/>
  </p:notesMasterIdLst>
  <p:handoutMasterIdLst>
    <p:handoutMasterId r:id="rId58"/>
  </p:handoutMasterIdLst>
  <p:sldIdLst>
    <p:sldId id="373" r:id="rId5"/>
    <p:sldId id="261" r:id="rId6"/>
    <p:sldId id="280" r:id="rId7"/>
    <p:sldId id="273" r:id="rId8"/>
    <p:sldId id="314" r:id="rId9"/>
    <p:sldId id="378" r:id="rId10"/>
    <p:sldId id="501" r:id="rId11"/>
    <p:sldId id="487" r:id="rId12"/>
    <p:sldId id="488" r:id="rId13"/>
    <p:sldId id="475" r:id="rId14"/>
    <p:sldId id="502" r:id="rId15"/>
    <p:sldId id="476" r:id="rId16"/>
    <p:sldId id="477" r:id="rId17"/>
    <p:sldId id="381" r:id="rId18"/>
    <p:sldId id="382" r:id="rId19"/>
    <p:sldId id="400" r:id="rId20"/>
    <p:sldId id="489" r:id="rId21"/>
    <p:sldId id="491" r:id="rId22"/>
    <p:sldId id="490" r:id="rId23"/>
    <p:sldId id="492" r:id="rId24"/>
    <p:sldId id="471" r:id="rId25"/>
    <p:sldId id="472" r:id="rId26"/>
    <p:sldId id="478" r:id="rId27"/>
    <p:sldId id="479" r:id="rId28"/>
    <p:sldId id="480" r:id="rId29"/>
    <p:sldId id="481" r:id="rId30"/>
    <p:sldId id="495" r:id="rId31"/>
    <p:sldId id="401" r:id="rId32"/>
    <p:sldId id="499" r:id="rId33"/>
    <p:sldId id="384" r:id="rId34"/>
    <p:sldId id="500" r:id="rId35"/>
    <p:sldId id="473" r:id="rId36"/>
    <p:sldId id="385" r:id="rId37"/>
    <p:sldId id="482" r:id="rId38"/>
    <p:sldId id="497" r:id="rId39"/>
    <p:sldId id="503" r:id="rId40"/>
    <p:sldId id="504" r:id="rId41"/>
    <p:sldId id="498" r:id="rId42"/>
    <p:sldId id="483" r:id="rId43"/>
    <p:sldId id="398" r:id="rId44"/>
    <p:sldId id="386" r:id="rId45"/>
    <p:sldId id="474" r:id="rId46"/>
    <p:sldId id="505" r:id="rId47"/>
    <p:sldId id="388" r:id="rId48"/>
    <p:sldId id="387" r:id="rId49"/>
    <p:sldId id="484" r:id="rId50"/>
    <p:sldId id="485" r:id="rId51"/>
    <p:sldId id="496" r:id="rId52"/>
    <p:sldId id="486" r:id="rId53"/>
    <p:sldId id="406" r:id="rId54"/>
    <p:sldId id="493" r:id="rId55"/>
    <p:sldId id="494" r:id="rId56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 Santinelli" initials="GS" lastIdx="1" clrIdx="0">
    <p:extLst>
      <p:ext uri="{19B8F6BF-5375-455C-9EA6-DF929625EA0E}">
        <p15:presenceInfo xmlns:p15="http://schemas.microsoft.com/office/powerpoint/2012/main" userId="S::Santinelli.2215829@studenti.uniroma1.it::824e9d55-68a3-4902-aecc-d0672f3fcb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9A27"/>
    <a:srgbClr val="F26925"/>
    <a:srgbClr val="E58C09"/>
    <a:srgbClr val="43467B"/>
    <a:srgbClr val="87175F"/>
    <a:srgbClr val="E19E6B"/>
    <a:srgbClr val="EEEEEE"/>
    <a:srgbClr val="F69E1D"/>
    <a:srgbClr val="EEC621"/>
    <a:srgbClr val="AEA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A6EBFA4-1BC5-49C9-9711-B2794B10A421}" type="datetime1">
              <a:rPr lang="it-IT" smtClean="0">
                <a:latin typeface="Tw Cen MT" panose="020B0602020104020603" pitchFamily="34" charset="0"/>
              </a:rPr>
              <a:t>12/09/25</a:t>
            </a:fld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BB1589-0F8A-400D-AEF4-57688446A2F5}" type="slidenum">
              <a:rPr lang="it-IT" smtClean="0">
                <a:latin typeface="Tw Cen MT" panose="020B0602020104020603" pitchFamily="34" charset="0"/>
              </a:rPr>
              <a:t>‹N›</a:t>
            </a:fld>
            <a:endParaRPr lang="it-IT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47:24.57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8665,'35'0'0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3T16:34:47.51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50 100 9922,'0'-33'0,"0"0"0,-6 21 0,-10-4 0,10 10 0,-16 6 0,22 0 0,0 0 0,0 22 0,0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3T17:09:05.56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27 1 9209,'-3'26'0,"-6"0"0,6 1 0,-5-1 0,5 0 0,14-11 0,4-3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fld id="{DC3F789C-A80B-4C65-96CE-E17EF7ED4642}" type="datetime1">
              <a:rPr lang="it-IT" noProof="0" smtClean="0"/>
              <a:t>12/09/25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fld id="{DAE5FABD-26C8-4F74-B1E3-45BC91BC9D7B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74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91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olo_Curr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3416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Smeral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Aranc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cele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Grig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Blu_patch triangol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3416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3416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titolo_Giallo intens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_barra forme bianca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2" name="Segnaposto testo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3416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metà immagine orizzontal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709677"/>
            <a:ext cx="11094717" cy="1500876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3416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53200" y="2667001"/>
            <a:ext cx="5090157" cy="3543552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3416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titolo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617492"/>
            <a:ext cx="9890759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46520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tà immagin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testo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immagini multipl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4" name="Segnaposto immagine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5" name="Segnaposto immagine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intera con barra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titolo_Giallo intens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2" name="Segnaposto testo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3" name="Segnaposto testo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4" name="Segnaposto testo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3416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27803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3416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immagine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7" name="Segnaposto numero diapositiva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5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immagine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contenuto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cona contenuto 2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cona contenuto 3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55214"/>
            <a:ext cx="3810000" cy="341632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88549"/>
            <a:ext cx="3810000" cy="341632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5021885"/>
            <a:ext cx="3810000" cy="341632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lato patch icona contenuto 3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lato patch 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immagine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1</a:t>
            </a:r>
          </a:p>
        </p:txBody>
      </p:sp>
      <p:sp>
        <p:nvSpPr>
          <p:cNvPr id="30" name="Segnaposto immagine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2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3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35" name="Segnaposto testo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immagine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6" name="Segnaposto immagine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immagine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Segnaposto immagine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2" name="Segnaposto immagine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3" name="Segnaposto immagine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4" name="Segnaposto testo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5" name="Segnaposto testo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6" name="Segnaposto testo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7" name="Segnaposto testo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8" name="Segnaposto testo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9" name="Segnaposto testo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lide titolo_Giallo inten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egnaposto immagine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39" name="Segnaposto testo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0" name="Segnaposto testo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1" name="Segnaposto immagine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2" name="Segnaposto testo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3" name="Segnaposto testo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4" name="Segnaposto immagine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5" name="Segnaposto testo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6" name="Segnaposto testo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7" name="Segnaposto immagine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8" name="Segnaposto testo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9" name="Segnaposto testo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lato patch 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didascalia immagine_bl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didascalia immagine_arancio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6" name="Segnaposto testo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lide titolo_Giallo intens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2" name="Segnaposto testo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2" name="Segnaposto testo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mfasi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341632"/>
          </a:xfrm>
          <a:solidFill>
            <a:schemeClr val="accent1"/>
          </a:solidFill>
        </p:spPr>
        <p:txBody>
          <a:bodyPr wrap="square" lIns="640080" rIns="91440" rtlCol="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454C5448-5DFC-9E03-F68C-7D6FB26011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93077" y="0"/>
            <a:ext cx="19700363" cy="14179611"/>
          </a:xfrm>
          <a:solidFill>
            <a:schemeClr val="tx1"/>
          </a:solidFill>
        </p:spPr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E6D7AF60-A054-A06D-8E8E-DD74C7E6CD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343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3F360F-5778-9FD2-0106-E97449325F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761" y="761998"/>
            <a:ext cx="11111844" cy="5408114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C40E99-BF1C-520C-9D08-80D7A2C4FE0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4377" y="753646"/>
            <a:ext cx="11111845" cy="5784967"/>
          </a:xfrm>
          <a:solidFill>
            <a:srgbClr val="F26925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it-IT" sz="2200" b="1" i="1">
                <a:latin typeface="Arial"/>
                <a:ea typeface="+mn-lt"/>
                <a:cs typeface="+mn-lt"/>
              </a:rPr>
              <a:t>  Cos’è il brief? </a:t>
            </a:r>
          </a:p>
          <a:p>
            <a:pPr algn="ctr"/>
            <a:endParaRPr lang="it-IT" sz="2200">
              <a:latin typeface="Arial"/>
              <a:ea typeface="+mn-lt"/>
              <a:cs typeface="+mn-lt"/>
            </a:endParaRPr>
          </a:p>
          <a:p>
            <a:pPr algn="ctr"/>
            <a:r>
              <a:rPr lang="it-IT" sz="2200">
                <a:latin typeface="Arial"/>
                <a:ea typeface="+mn-lt"/>
                <a:cs typeface="+mn-lt"/>
              </a:rPr>
              <a:t>• È il primo passo di un progetto di </a:t>
            </a:r>
            <a:r>
              <a:rPr lang="it-IT" sz="2200" err="1">
                <a:latin typeface="Arial"/>
                <a:ea typeface="+mn-lt"/>
                <a:cs typeface="+mn-lt"/>
              </a:rPr>
              <a:t>digital</a:t>
            </a:r>
            <a:r>
              <a:rPr lang="it-IT" sz="2200">
                <a:latin typeface="Arial"/>
                <a:ea typeface="+mn-lt"/>
                <a:cs typeface="+mn-lt"/>
              </a:rPr>
              <a:t> marketing. </a:t>
            </a:r>
          </a:p>
          <a:p>
            <a:pPr algn="ctr"/>
            <a:endParaRPr lang="it-IT" sz="2200">
              <a:latin typeface="Arial"/>
              <a:ea typeface="+mn-lt"/>
              <a:cs typeface="+mn-lt"/>
            </a:endParaRPr>
          </a:p>
          <a:p>
            <a:pPr algn="ctr"/>
            <a:r>
              <a:rPr lang="it-IT" sz="2200">
                <a:latin typeface="Arial"/>
                <a:ea typeface="+mn-lt"/>
                <a:cs typeface="+mn-lt"/>
              </a:rPr>
              <a:t>• Serve a definire e condividere gli obiettivi dell’azienda. </a:t>
            </a:r>
          </a:p>
          <a:p>
            <a:pPr algn="ctr"/>
            <a:endParaRPr lang="it-IT" sz="2200">
              <a:latin typeface="Arial"/>
              <a:ea typeface="+mn-lt"/>
              <a:cs typeface="+mn-lt"/>
            </a:endParaRPr>
          </a:p>
          <a:p>
            <a:pPr algn="ctr"/>
            <a:endParaRPr lang="it-IT" sz="2200" b="1">
              <a:latin typeface="Arial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8FEFE1-BA1C-8EE6-B77E-454C721C9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10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7E48D9E-B0BA-2D01-8569-B640E2A8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658" y="27765"/>
            <a:ext cx="8235603" cy="7342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b="1">
                <a:latin typeface="Arial"/>
                <a:cs typeface="Arial"/>
              </a:rPr>
              <a:t>IN SINTESI</a:t>
            </a:r>
          </a:p>
        </p:txBody>
      </p:sp>
      <p:pic>
        <p:nvPicPr>
          <p:cNvPr id="7" name="Segnaposto immagine 6" descr="Immagine che contiene testo, schermata, cerchi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03C4BF47-A644-926D-534A-C9182EAC2F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5510" r="5510"/>
          <a:stretch/>
        </p:blipFill>
        <p:spPr>
          <a:xfrm>
            <a:off x="3018382" y="2577724"/>
            <a:ext cx="6003834" cy="36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7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45892C-9E0D-4A0A-986A-0367CE7F4C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2188" y="240080"/>
            <a:ext cx="11759019" cy="6097046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26EB01-4A88-930A-7753-F7776EEADDF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3227" y="1087675"/>
            <a:ext cx="9919778" cy="4322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800" b="1">
                <a:latin typeface="Arial"/>
                <a:cs typeface="Arial"/>
              </a:rPr>
              <a:t>• Si concretizza in un documento scritto che contiene: </a:t>
            </a:r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it-IT" sz="2800">
                <a:latin typeface="Arial"/>
                <a:cs typeface="Arial"/>
              </a:rPr>
              <a:t>• il tema della campagna; </a:t>
            </a:r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it-IT" sz="2800">
                <a:latin typeface="Arial"/>
                <a:cs typeface="Arial"/>
              </a:rPr>
              <a:t>• il target (le persone a cui si rivolge); </a:t>
            </a:r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it-IT" sz="2800">
                <a:latin typeface="Arial"/>
                <a:cs typeface="Arial"/>
              </a:rPr>
              <a:t>• i canali da utilizzare; </a:t>
            </a:r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it-IT" sz="2800">
                <a:latin typeface="Arial"/>
                <a:cs typeface="Arial"/>
              </a:rPr>
              <a:t>• gli asset del brand (logo, tone of voice, materiali esistenti, ecc.); </a:t>
            </a:r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it-IT" sz="2800">
                <a:latin typeface="Arial"/>
                <a:cs typeface="Arial"/>
              </a:rPr>
              <a:t>• le specifiche sui formati creativi richiesti.</a:t>
            </a:r>
            <a:r>
              <a:rPr lang="it-IT" sz="3000">
                <a:latin typeface="Arial"/>
                <a:cs typeface="Arial"/>
              </a:rPr>
              <a:t> 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F32834-8C4B-35BB-5A9F-A14033681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11</a:t>
            </a:fld>
            <a:endParaRPr lang="it-IT" noProof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F7B0B11E-F19E-30B6-7BE8-C4138954A64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4636" b="4636"/>
          <a:stretch/>
        </p:blipFill>
        <p:spPr>
          <a:xfrm>
            <a:off x="8310463" y="3872630"/>
            <a:ext cx="3358089" cy="20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1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AC93C7B6-5D05-BDCF-522E-5C4C1B90D6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B643F1-7DCF-9B19-B39D-B03756DF8A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2188" y="814189"/>
            <a:ext cx="11623320" cy="542899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9AC19C3-62F3-015B-8E40-D4EEBD46F71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27008" y="1077237"/>
            <a:ext cx="11328956" cy="4980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it-IT" sz="2400" i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 Il brief ha un ruolo chiave perché: </a:t>
            </a:r>
          </a:p>
          <a:p>
            <a:pPr algn="ctr"/>
            <a:endParaRPr lang="it-IT" sz="2000" b="1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it-IT" sz="2000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1. Definisce le basi creative </a:t>
            </a:r>
            <a:r>
              <a:rPr lang="it-IT" sz="2000">
                <a:solidFill>
                  <a:schemeClr val="tx1"/>
                </a:solidFill>
                <a:latin typeface="Arial"/>
                <a:ea typeface="+mn-lt"/>
                <a:cs typeface="+mn-lt"/>
              </a:rPr>
              <a:t>→ da qui parte lo sviluppo della campagna. </a:t>
            </a:r>
          </a:p>
          <a:p>
            <a:pPr algn="ctr"/>
            <a:endParaRPr lang="it-IT" sz="2000" b="1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it-IT" sz="2000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2. Aiuta l’azienda a chiarire i propri obiettivi </a:t>
            </a:r>
            <a:r>
              <a:rPr lang="it-IT" sz="2000">
                <a:solidFill>
                  <a:schemeClr val="tx1"/>
                </a:solidFill>
                <a:latin typeface="Arial"/>
                <a:ea typeface="+mn-lt"/>
                <a:cs typeface="+mn-lt"/>
              </a:rPr>
              <a:t>→ li rende espliciti e concreti. </a:t>
            </a:r>
          </a:p>
          <a:p>
            <a:pPr algn="ctr"/>
            <a:endParaRPr lang="it-IT" sz="2000" b="1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it-IT" sz="2000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3. Allinea tutti i player coinvolti </a:t>
            </a:r>
            <a:r>
              <a:rPr lang="it-IT" sz="2000">
                <a:solidFill>
                  <a:schemeClr val="tx1"/>
                </a:solidFill>
                <a:latin typeface="Arial"/>
                <a:ea typeface="+mn-lt"/>
                <a:cs typeface="+mn-lt"/>
              </a:rPr>
              <a:t>→ media manager, agenzie creative, consulenti. </a:t>
            </a:r>
            <a:endParaRPr lang="it-IT">
              <a:solidFill>
                <a:schemeClr val="tx1"/>
              </a:solidFill>
            </a:endParaRPr>
          </a:p>
          <a:p>
            <a:pPr algn="ctr"/>
            <a:endParaRPr lang="it-IT" sz="2000" b="1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it-IT" sz="2000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4. Migliora la qualità del lavoro </a:t>
            </a:r>
            <a:r>
              <a:rPr lang="it-IT" sz="2000">
                <a:solidFill>
                  <a:schemeClr val="tx1"/>
                </a:solidFill>
                <a:latin typeface="Arial"/>
                <a:ea typeface="+mn-lt"/>
                <a:cs typeface="+mn-lt"/>
              </a:rPr>
              <a:t>→ tutti sanno quali sono scopi e obiettivi. </a:t>
            </a:r>
            <a:endParaRPr lang="it-IT">
              <a:solidFill>
                <a:schemeClr val="tx1"/>
              </a:solidFill>
            </a:endParaRPr>
          </a:p>
          <a:p>
            <a:pPr algn="ctr"/>
            <a:endParaRPr lang="it-IT" sz="2000" b="1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it-IT" sz="2000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5. Fa risparmiare tempo e denaro </a:t>
            </a:r>
            <a:r>
              <a:rPr lang="it-IT" sz="2000">
                <a:solidFill>
                  <a:schemeClr val="tx1"/>
                </a:solidFill>
                <a:latin typeface="Arial"/>
                <a:ea typeface="+mn-lt"/>
                <a:cs typeface="+mn-lt"/>
              </a:rPr>
              <a:t>→ evita sprechi e riduce revisioni inutili. </a:t>
            </a:r>
            <a:endParaRPr lang="it-IT">
              <a:solidFill>
                <a:schemeClr val="tx1"/>
              </a:solidFill>
            </a:endParaRPr>
          </a:p>
          <a:p>
            <a:pPr algn="ctr"/>
            <a:endParaRPr lang="it-IT" sz="2000" b="1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it-IT" sz="2000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6. Rende più equa la remunerazione e </a:t>
            </a:r>
            <a:r>
              <a:rPr lang="it-IT" sz="2000">
                <a:solidFill>
                  <a:schemeClr val="tx1"/>
                </a:solidFill>
                <a:latin typeface="Arial"/>
                <a:ea typeface="+mn-lt"/>
                <a:cs typeface="+mn-lt"/>
              </a:rPr>
              <a:t>stabilisce fin dall’inizio: </a:t>
            </a:r>
            <a:endParaRPr lang="it-IT">
              <a:solidFill>
                <a:schemeClr val="tx1"/>
              </a:solidFill>
            </a:endParaRPr>
          </a:p>
          <a:p>
            <a:pPr algn="ctr"/>
            <a:r>
              <a:rPr lang="it-IT" sz="2000">
                <a:solidFill>
                  <a:schemeClr val="tx1"/>
                </a:solidFill>
                <a:latin typeface="Arial"/>
                <a:ea typeface="+mn-lt"/>
                <a:cs typeface="+mn-lt"/>
              </a:rPr>
              <a:t>• cosa ci si aspetta dall’agenzia; </a:t>
            </a:r>
          </a:p>
          <a:p>
            <a:pPr algn="ctr"/>
            <a:r>
              <a:rPr lang="it-IT" sz="2000">
                <a:solidFill>
                  <a:schemeClr val="tx1"/>
                </a:solidFill>
                <a:latin typeface="Arial"/>
                <a:ea typeface="+mn-lt"/>
                <a:cs typeface="+mn-lt"/>
              </a:rPr>
              <a:t>• quali sono i criteri per valutare la soddisfazione e il successo.</a:t>
            </a:r>
            <a:endParaRPr lang="it-IT" sz="20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61E75C-B66E-515D-54D1-7F59D4BEE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12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C882DB12-255F-4336-E4A0-7DC989D1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859" y="131107"/>
            <a:ext cx="7724123" cy="817740"/>
          </a:xfrm>
        </p:spPr>
        <p:txBody>
          <a:bodyPr>
            <a:noAutofit/>
          </a:bodyPr>
          <a:lstStyle/>
          <a:p>
            <a:r>
              <a:rPr lang="it-IT" sz="3100" b="1" i="1">
                <a:solidFill>
                  <a:schemeClr val="tx1"/>
                </a:solidFill>
                <a:latin typeface="Arial"/>
                <a:cs typeface="Arial"/>
              </a:rPr>
              <a:t>Perché è importante il brief?</a:t>
            </a:r>
            <a:endParaRPr lang="it-IT" i="1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578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848EF032-E255-1AC2-2210-F6A7E9F052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A064A0-F327-FF26-3034-44762B01D9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2187" y="1116900"/>
            <a:ext cx="11351925" cy="5011458"/>
          </a:xfrm>
          <a:ln w="76200"/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ED374CB-0BC7-4FDC-CC24-BBC015ED1F8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7446" y="1327757"/>
            <a:ext cx="10733970" cy="4406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it-IT">
                <a:solidFill>
                  <a:schemeClr val="tx1"/>
                </a:solidFill>
                <a:latin typeface="Arial"/>
                <a:ea typeface="+mn-lt"/>
                <a:cs typeface="Arial"/>
              </a:rPr>
              <a:t> La capacità di scrivere un brief efficace può determinare il successo o il fallimento di una campagna: </a:t>
            </a:r>
          </a:p>
          <a:p>
            <a:pPr algn="ctr"/>
            <a:endParaRPr lang="it-IT" b="1">
              <a:solidFill>
                <a:schemeClr val="tx1"/>
              </a:solidFill>
              <a:latin typeface="Arial"/>
              <a:ea typeface="+mn-lt"/>
              <a:cs typeface="Arial"/>
            </a:endParaRPr>
          </a:p>
          <a:p>
            <a:pPr algn="ctr"/>
            <a:r>
              <a:rPr lang="it-IT" b="1" i="1">
                <a:solidFill>
                  <a:schemeClr val="tx1"/>
                </a:solidFill>
                <a:latin typeface="Arial"/>
                <a:ea typeface="+mn-lt"/>
                <a:cs typeface="Arial"/>
              </a:rPr>
              <a:t>• un buon brief</a:t>
            </a:r>
            <a:r>
              <a:rPr lang="it-IT">
                <a:solidFill>
                  <a:schemeClr val="tx1"/>
                </a:solidFill>
                <a:latin typeface="Arial"/>
                <a:ea typeface="+mn-lt"/>
                <a:cs typeface="Arial"/>
              </a:rPr>
              <a:t> → porta a una campagna coinvolgente e </a:t>
            </a:r>
            <a:r>
              <a:rPr lang="it-IT" b="1">
                <a:solidFill>
                  <a:schemeClr val="tx1"/>
                </a:solidFill>
                <a:latin typeface="Arial"/>
                <a:ea typeface="+mn-lt"/>
                <a:cs typeface="Arial"/>
              </a:rPr>
              <a:t>capace di generare i risultati desiderati; </a:t>
            </a:r>
            <a:endParaRPr lang="it-IT" b="1">
              <a:solidFill>
                <a:schemeClr val="tx1"/>
              </a:solidFill>
            </a:endParaRPr>
          </a:p>
          <a:p>
            <a:pPr algn="ctr"/>
            <a:endParaRPr lang="it-IT" b="1" i="1">
              <a:solidFill>
                <a:schemeClr val="tx1"/>
              </a:solidFill>
              <a:latin typeface="Arial"/>
              <a:ea typeface="+mn-lt"/>
              <a:cs typeface="Arial"/>
            </a:endParaRPr>
          </a:p>
          <a:p>
            <a:pPr algn="ctr"/>
            <a:r>
              <a:rPr lang="it-IT" b="1" i="1">
                <a:solidFill>
                  <a:schemeClr val="tx1"/>
                </a:solidFill>
                <a:latin typeface="Arial"/>
                <a:ea typeface="+mn-lt"/>
                <a:cs typeface="Arial"/>
              </a:rPr>
              <a:t>• un cattivo brief </a:t>
            </a:r>
            <a:r>
              <a:rPr lang="it-IT">
                <a:solidFill>
                  <a:schemeClr val="tx1"/>
                </a:solidFill>
                <a:latin typeface="Arial"/>
                <a:ea typeface="+mn-lt"/>
                <a:cs typeface="Arial"/>
              </a:rPr>
              <a:t>→ rischia di produrre una campagna che non colpisce il pubblico, </a:t>
            </a:r>
            <a:r>
              <a:rPr lang="it-IT" b="1">
                <a:solidFill>
                  <a:schemeClr val="tx1"/>
                </a:solidFill>
                <a:latin typeface="Arial"/>
                <a:ea typeface="+mn-lt"/>
                <a:cs typeface="Arial"/>
              </a:rPr>
              <a:t>lasciandolo indifferente.</a:t>
            </a:r>
            <a:endParaRPr lang="it-IT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3A5E41-F0EC-9F43-18DF-29B33E993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13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DAA86ECE-2A42-8D3B-571C-5FE2156E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9" y="162421"/>
            <a:ext cx="11220971" cy="828179"/>
          </a:xfrm>
        </p:spPr>
        <p:txBody>
          <a:bodyPr>
            <a:normAutofit/>
          </a:bodyPr>
          <a:lstStyle/>
          <a:p>
            <a:r>
              <a:rPr lang="it-IT" sz="3200" b="1">
                <a:solidFill>
                  <a:schemeClr val="tx1"/>
                </a:solidFill>
                <a:latin typeface="Arial"/>
                <a:cs typeface="Arial"/>
              </a:rPr>
              <a:t>Perché saper scrivere un brief è cruciale?</a:t>
            </a:r>
            <a:endParaRPr lang="it-IT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62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232B2F-B51A-F8A3-99B4-6F5B6BF67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03" y="352901"/>
            <a:ext cx="11969193" cy="75197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>
                <a:latin typeface="Arial"/>
                <a:ea typeface="+mj-lt"/>
                <a:cs typeface="+mj-lt"/>
              </a:rPr>
              <a:t>5.2 Come sviluppare un briefing</a:t>
            </a:r>
            <a:endParaRPr lang="it-IT" b="1">
              <a:latin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9D674A-6A89-0626-E5A8-DD610B75C4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6792" y="1507697"/>
            <a:ext cx="10609810" cy="20740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it-IT" sz="2800">
                <a:latin typeface="Arial"/>
                <a:ea typeface="+mn-lt"/>
                <a:cs typeface="+mn-lt"/>
              </a:rPr>
              <a:t>Il ruolo principale di un marketer è </a:t>
            </a:r>
            <a:r>
              <a:rPr lang="it-IT" sz="2800" b="1">
                <a:latin typeface="Arial"/>
                <a:ea typeface="+mn-lt"/>
                <a:cs typeface="+mn-lt"/>
              </a:rPr>
              <a:t>risolvere costantemente nuovi e diversi tipi di sfide,</a:t>
            </a:r>
            <a:r>
              <a:rPr lang="it-IT" sz="2800">
                <a:latin typeface="Arial"/>
                <a:ea typeface="+mn-lt"/>
                <a:cs typeface="+mn-lt"/>
              </a:rPr>
              <a:t> per esempio gestire un cambiamento nel mercato, o un nuovo concorrente che perturba lo status quo o ancora un nuovo trend che sposta improvvisamente la domanda dei consumatori finali.</a:t>
            </a:r>
          </a:p>
          <a:p>
            <a:pPr marL="0" indent="0" algn="ctr">
              <a:buNone/>
            </a:pPr>
            <a:endParaRPr lang="it-IT" sz="2800">
              <a:latin typeface="Tw Cen MT Condensed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A04520-4657-CAC2-CB7E-4FE8C2DFE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14</a:t>
            </a:fld>
            <a:endParaRPr lang="it-IT" noProof="0"/>
          </a:p>
        </p:txBody>
      </p:sp>
      <p:pic>
        <p:nvPicPr>
          <p:cNvPr id="5" name="Immagine 4" descr="Immagine che contiene calzature, vestiti, arredo, cartone animato&#10;&#10;Il contenuto generato dall&amp;#39;IA potrebbe non essere corretto.">
            <a:extLst>
              <a:ext uri="{FF2B5EF4-FFF2-40B4-BE49-F238E27FC236}">
                <a16:creationId xmlns:a16="http://schemas.microsoft.com/office/drawing/2014/main" id="{F7E94176-5376-419E-11C6-303A92FE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67" y="3789123"/>
            <a:ext cx="4034426" cy="27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57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209850-81F6-B322-6D17-785BFDE1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3927599" y="-134004"/>
            <a:ext cx="6275968" cy="286404"/>
          </a:xfrm>
        </p:spPr>
        <p:txBody>
          <a:bodyPr>
            <a:normAutofit fontScale="90000"/>
          </a:bodyPr>
          <a:lstStyle/>
          <a:p>
            <a:endParaRPr lang="it-IT" sz="3600" b="1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0851E1-BF9C-812B-279F-BCFA2579F0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1595" y="474115"/>
            <a:ext cx="11540696" cy="5964783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2BBB6C-1450-F10D-857F-C28749F3A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15</a:t>
            </a:fld>
            <a:endParaRPr lang="it-IT" noProof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942AE3-3231-E56F-2440-6A1C9E91AA75}"/>
              </a:ext>
            </a:extLst>
          </p:cNvPr>
          <p:cNvSpPr txBox="1"/>
          <p:nvPr/>
        </p:nvSpPr>
        <p:spPr>
          <a:xfrm>
            <a:off x="621883" y="769940"/>
            <a:ext cx="10958132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400" b="1">
                <a:latin typeface="Arial"/>
                <a:ea typeface="+mn-lt"/>
                <a:cs typeface="+mn-lt"/>
              </a:rPr>
              <a:t>Il brief è lo strumento principale </a:t>
            </a:r>
            <a:r>
              <a:rPr lang="it-IT" sz="2400">
                <a:latin typeface="Arial"/>
                <a:ea typeface="+mn-lt"/>
                <a:cs typeface="+mn-lt"/>
              </a:rPr>
              <a:t>con cui affrontare queste sfide. </a:t>
            </a:r>
          </a:p>
          <a:p>
            <a:pPr algn="ctr"/>
            <a:endParaRPr lang="it-IT" sz="2400">
              <a:latin typeface="Arial"/>
              <a:ea typeface="+mn-lt"/>
              <a:cs typeface="+mn-lt"/>
            </a:endParaRPr>
          </a:p>
          <a:p>
            <a:pPr algn="ctr"/>
            <a:r>
              <a:rPr lang="it-IT" sz="2400">
                <a:latin typeface="Arial"/>
                <a:ea typeface="+mn-lt"/>
                <a:cs typeface="+mn-lt"/>
              </a:rPr>
              <a:t>Nel contesto di una relazione cliente/agenzia si dibatte spesso su chi sia l'</a:t>
            </a:r>
            <a:r>
              <a:rPr lang="it-IT" sz="2400" err="1">
                <a:latin typeface="Arial"/>
                <a:ea typeface="+mn-lt"/>
                <a:cs typeface="+mn-lt"/>
              </a:rPr>
              <a:t>owner</a:t>
            </a:r>
            <a:r>
              <a:rPr lang="it-IT" sz="2400">
                <a:latin typeface="Arial"/>
                <a:ea typeface="+mn-lt"/>
                <a:cs typeface="+mn-lt"/>
              </a:rPr>
              <a:t> di questa fase del progetto, ma si tratta di una falsa contrapposizione: </a:t>
            </a:r>
          </a:p>
          <a:p>
            <a:pPr algn="ctr"/>
            <a:endParaRPr lang="it-IT" sz="2400">
              <a:latin typeface="Arial"/>
              <a:ea typeface="+mn-lt"/>
              <a:cs typeface="+mn-lt"/>
            </a:endParaRP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latin typeface="Arial"/>
                <a:ea typeface="+mn-lt"/>
                <a:cs typeface="+mn-lt"/>
              </a:rPr>
              <a:t>il cliente ha la responsabilità di definire la sfida </a:t>
            </a:r>
            <a:r>
              <a:rPr lang="it-IT" sz="2400">
                <a:latin typeface="Arial"/>
                <a:ea typeface="+mn-lt"/>
                <a:cs typeface="+mn-lt"/>
              </a:rPr>
              <a:t>al meglio delle sue capacità, basandosi sulla sua intima conoscenza del marchio, delle ricerche di mercato e del prodotto/servizio; </a:t>
            </a:r>
          </a:p>
          <a:p>
            <a:pPr marL="342900" indent="-342900" algn="ctr">
              <a:buFont typeface="Arial"/>
              <a:buChar char="•"/>
            </a:pPr>
            <a:endParaRPr lang="it-IT" sz="2400">
              <a:latin typeface="Arial"/>
              <a:ea typeface="+mn-lt"/>
              <a:cs typeface="+mn-lt"/>
            </a:endParaRPr>
          </a:p>
          <a:p>
            <a:pPr marL="342900" indent="-342900" algn="ctr">
              <a:buFont typeface="Arial"/>
              <a:buChar char="•"/>
            </a:pPr>
            <a:r>
              <a:rPr lang="it-IT" sz="2400">
                <a:latin typeface="Arial"/>
                <a:ea typeface="+mn-lt"/>
                <a:cs typeface="+mn-lt"/>
              </a:rPr>
              <a:t> </a:t>
            </a:r>
            <a:r>
              <a:rPr lang="it-IT" sz="2400" b="1">
                <a:latin typeface="Arial"/>
                <a:ea typeface="+mn-lt"/>
                <a:cs typeface="+mn-lt"/>
              </a:rPr>
              <a:t>l'agenzia ha il compito di aiutare il cliente a tradurre le sfide in decisioni concrete,</a:t>
            </a:r>
            <a:r>
              <a:rPr lang="it-IT" sz="2400">
                <a:latin typeface="Arial"/>
                <a:ea typeface="+mn-lt"/>
                <a:cs typeface="+mn-lt"/>
              </a:rPr>
              <a:t> relative ai contenuti, alla pianificazione media, al monitoraggio e valutazione dei risultati</a:t>
            </a:r>
            <a:r>
              <a:rPr lang="it-IT" sz="2200">
                <a:latin typeface="Arial"/>
                <a:ea typeface="+mn-lt"/>
                <a:cs typeface="+mn-lt"/>
              </a:rPr>
              <a:t>.</a:t>
            </a:r>
            <a:endParaRPr lang="it-IT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777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89F138-10B2-D9F5-1495-5558E08D32CD}"/>
              </a:ext>
            </a:extLst>
          </p:cNvPr>
          <p:cNvSpPr txBox="1"/>
          <p:nvPr/>
        </p:nvSpPr>
        <p:spPr>
          <a:xfrm>
            <a:off x="510265" y="340629"/>
            <a:ext cx="3773330" cy="278121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it-IT" sz="3200">
                <a:latin typeface="Arial"/>
                <a:cs typeface="Arial"/>
              </a:rPr>
              <a:t>Tutti gli attori coinvolti sono chiamati a dare il loro contributo nel processo di definizione del marketing brief, che può essere articolato nelle attività di seguito illustrate. </a:t>
            </a:r>
            <a:endParaRPr lang="it-IT">
              <a:latin typeface="Arial"/>
              <a:cs typeface="Arial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C441CF9-280C-1127-1FA8-E8A205CE6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vert="horz" lIns="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it-IT" smtClean="0"/>
              <a:pPr>
                <a:spcAft>
                  <a:spcPts val="600"/>
                </a:spcAft>
              </a:pPr>
              <a:t>16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254107D-D65A-BFF3-22D3-FDC6EAF57D01}"/>
              </a:ext>
            </a:extLst>
          </p:cNvPr>
          <p:cNvSpPr txBox="1"/>
          <p:nvPr/>
        </p:nvSpPr>
        <p:spPr>
          <a:xfrm>
            <a:off x="5423771" y="340288"/>
            <a:ext cx="6219171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latin typeface="Arial"/>
                <a:cs typeface="Arial"/>
              </a:rPr>
              <a:t>Passo 1: </a:t>
            </a:r>
            <a:r>
              <a:rPr lang="en-US" sz="2400" b="1" i="1" err="1">
                <a:latin typeface="Arial"/>
                <a:cs typeface="Arial"/>
              </a:rPr>
              <a:t>Valutare</a:t>
            </a:r>
            <a:r>
              <a:rPr lang="en-US" sz="2400" b="1" i="1">
                <a:latin typeface="Arial"/>
                <a:cs typeface="Arial"/>
              </a:rPr>
              <a:t> la </a:t>
            </a:r>
            <a:r>
              <a:rPr lang="en-US" sz="2400" b="1" i="1" err="1">
                <a:latin typeface="Arial"/>
                <a:cs typeface="Arial"/>
              </a:rPr>
              <a:t>situazione</a:t>
            </a:r>
            <a:r>
              <a:rPr lang="en-US" sz="2400" b="1" i="1">
                <a:latin typeface="Arial"/>
                <a:cs typeface="Arial"/>
              </a:rPr>
              <a:t> La prima </a:t>
            </a:r>
            <a:r>
              <a:rPr lang="en-US" sz="2400" b="1" i="1" err="1">
                <a:latin typeface="Arial"/>
                <a:cs typeface="Arial"/>
              </a:rPr>
              <a:t>attività</a:t>
            </a:r>
            <a:r>
              <a:rPr lang="en-US" sz="2400" b="1" i="1">
                <a:latin typeface="Arial"/>
                <a:cs typeface="Arial"/>
              </a:rPr>
              <a:t> per la </a:t>
            </a:r>
            <a:r>
              <a:rPr lang="en-US" sz="2400" b="1" i="1" err="1">
                <a:latin typeface="Arial"/>
                <a:cs typeface="Arial"/>
              </a:rPr>
              <a:t>definizione</a:t>
            </a:r>
            <a:r>
              <a:rPr lang="en-US" sz="2400" b="1" i="1">
                <a:latin typeface="Arial"/>
                <a:cs typeface="Arial"/>
              </a:rPr>
              <a:t> di un brief è la </a:t>
            </a:r>
            <a:r>
              <a:rPr lang="en-US" sz="2400" b="1" i="1" err="1">
                <a:latin typeface="Arial"/>
                <a:cs typeface="Arial"/>
              </a:rPr>
              <a:t>valutazione</a:t>
            </a:r>
            <a:r>
              <a:rPr lang="en-US" sz="2400" b="1" i="1">
                <a:latin typeface="Arial"/>
                <a:cs typeface="Arial"/>
              </a:rPr>
              <a:t> </a:t>
            </a:r>
            <a:r>
              <a:rPr lang="en-US" sz="2400" b="1" i="1" err="1">
                <a:latin typeface="Arial"/>
                <a:cs typeface="Arial"/>
              </a:rPr>
              <a:t>dello</a:t>
            </a:r>
            <a:r>
              <a:rPr lang="en-US" sz="2400" b="1" i="1">
                <a:latin typeface="Arial"/>
                <a:cs typeface="Arial"/>
              </a:rPr>
              <a:t> status quo, per </a:t>
            </a:r>
            <a:r>
              <a:rPr lang="en-US" sz="2400" b="1" i="1" err="1">
                <a:latin typeface="Arial"/>
                <a:cs typeface="Arial"/>
              </a:rPr>
              <a:t>indicare</a:t>
            </a:r>
            <a:r>
              <a:rPr lang="en-US" sz="2400" b="1" i="1">
                <a:latin typeface="Arial"/>
                <a:cs typeface="Arial"/>
              </a:rPr>
              <a:t> la </a:t>
            </a:r>
            <a:r>
              <a:rPr lang="en-US" sz="2400" b="1" i="1" err="1">
                <a:latin typeface="Arial"/>
                <a:cs typeface="Arial"/>
              </a:rPr>
              <a:t>situazione</a:t>
            </a:r>
            <a:r>
              <a:rPr lang="en-US" sz="2400" b="1" i="1">
                <a:latin typeface="Arial"/>
                <a:cs typeface="Arial"/>
              </a:rPr>
              <a:t> </a:t>
            </a:r>
            <a:r>
              <a:rPr lang="en-US" sz="2400" b="1" i="1" err="1">
                <a:latin typeface="Arial"/>
                <a:cs typeface="Arial"/>
              </a:rPr>
              <a:t>attuale</a:t>
            </a:r>
            <a:r>
              <a:rPr lang="en-US" sz="2400" b="1" i="1">
                <a:latin typeface="Arial"/>
                <a:cs typeface="Arial"/>
              </a:rPr>
              <a:t> del brand e </a:t>
            </a:r>
            <a:r>
              <a:rPr lang="en-US" sz="2400" b="1" i="1" err="1">
                <a:latin typeface="Arial"/>
                <a:cs typeface="Arial"/>
              </a:rPr>
              <a:t>i</a:t>
            </a:r>
            <a:r>
              <a:rPr lang="en-US" sz="2400" b="1" i="1">
                <a:latin typeface="Arial"/>
                <a:cs typeface="Arial"/>
              </a:rPr>
              <a:t> </a:t>
            </a:r>
            <a:r>
              <a:rPr lang="en-US" sz="2400" b="1" i="1" err="1">
                <a:latin typeface="Arial"/>
                <a:cs typeface="Arial"/>
              </a:rPr>
              <a:t>cambiamenti</a:t>
            </a:r>
            <a:r>
              <a:rPr lang="en-US" sz="2400" b="1" i="1">
                <a:latin typeface="Arial"/>
                <a:cs typeface="Arial"/>
              </a:rPr>
              <a:t> </a:t>
            </a:r>
            <a:r>
              <a:rPr lang="en-US" sz="2400" b="1" i="1" err="1">
                <a:latin typeface="Arial"/>
                <a:cs typeface="Arial"/>
              </a:rPr>
              <a:t>attesi</a:t>
            </a:r>
            <a:r>
              <a:rPr lang="en-US" sz="2400" b="1" i="1">
                <a:latin typeface="Arial"/>
                <a:cs typeface="Arial"/>
              </a:rPr>
              <a:t>. </a:t>
            </a:r>
            <a:endParaRPr lang="it-IT" sz="2400" b="1" i="1">
              <a:latin typeface="Arial"/>
              <a:cs typeface="Arial"/>
            </a:endParaRPr>
          </a:p>
          <a:p>
            <a:endParaRPr lang="en-US" sz="2400" b="1" i="1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Il </a:t>
            </a:r>
            <a:r>
              <a:rPr lang="en-US" sz="2400" err="1">
                <a:latin typeface="Arial"/>
                <a:cs typeface="Arial"/>
              </a:rPr>
              <a:t>progetto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basato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sul</a:t>
            </a:r>
            <a:r>
              <a:rPr lang="en-US" sz="2400">
                <a:latin typeface="Arial"/>
                <a:cs typeface="Arial"/>
              </a:rPr>
              <a:t> briefing </a:t>
            </a:r>
            <a:r>
              <a:rPr lang="en-US" sz="2400" err="1">
                <a:latin typeface="Arial"/>
                <a:cs typeface="Arial"/>
              </a:rPr>
              <a:t>sarà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infatti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una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sorta</a:t>
            </a:r>
            <a:r>
              <a:rPr lang="en-US" sz="2400">
                <a:latin typeface="Arial"/>
                <a:cs typeface="Arial"/>
              </a:rPr>
              <a:t> di </a:t>
            </a:r>
            <a:r>
              <a:rPr lang="en-US" sz="2400" err="1">
                <a:latin typeface="Arial"/>
                <a:cs typeface="Arial"/>
              </a:rPr>
              <a:t>ponte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tra</a:t>
            </a:r>
            <a:r>
              <a:rPr lang="en-US" sz="2400">
                <a:latin typeface="Arial"/>
                <a:cs typeface="Arial"/>
              </a:rPr>
              <a:t> le due </a:t>
            </a:r>
            <a:r>
              <a:rPr lang="en-US" sz="2400" err="1">
                <a:latin typeface="Arial"/>
                <a:cs typeface="Arial"/>
              </a:rPr>
              <a:t>situazioni</a:t>
            </a:r>
            <a:r>
              <a:rPr lang="en-US" sz="2400">
                <a:latin typeface="Arial"/>
                <a:cs typeface="Arial"/>
              </a:rPr>
              <a:t> (</a:t>
            </a:r>
            <a:r>
              <a:rPr lang="en-US" sz="2400" err="1">
                <a:latin typeface="Arial"/>
                <a:cs typeface="Arial"/>
              </a:rPr>
              <a:t>l'attuale</a:t>
            </a:r>
            <a:r>
              <a:rPr lang="en-US" sz="2400">
                <a:latin typeface="Arial"/>
                <a:cs typeface="Arial"/>
              </a:rPr>
              <a:t> e la desiderata), ed è per </a:t>
            </a:r>
            <a:r>
              <a:rPr lang="en-US" sz="2400" err="1">
                <a:latin typeface="Arial"/>
                <a:cs typeface="Arial"/>
              </a:rPr>
              <a:t>questo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che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l'analisi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iniziale</a:t>
            </a:r>
            <a:r>
              <a:rPr lang="en-US" sz="2400">
                <a:latin typeface="Arial"/>
                <a:cs typeface="Arial"/>
              </a:rPr>
              <a:t> è </a:t>
            </a:r>
            <a:r>
              <a:rPr lang="en-US" sz="2400" err="1">
                <a:latin typeface="Arial"/>
                <a:cs typeface="Arial"/>
              </a:rPr>
              <a:t>fondamentale</a:t>
            </a:r>
            <a:r>
              <a:rPr lang="en-US" sz="2400">
                <a:latin typeface="Arial"/>
                <a:cs typeface="Arial"/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Si </a:t>
            </a:r>
            <a:r>
              <a:rPr lang="en-US" sz="2400" err="1">
                <a:latin typeface="Arial"/>
                <a:cs typeface="Arial"/>
              </a:rPr>
              <a:t>tratta</a:t>
            </a:r>
            <a:r>
              <a:rPr lang="en-US" sz="2400">
                <a:latin typeface="Arial"/>
                <a:cs typeface="Arial"/>
              </a:rPr>
              <a:t> di </a:t>
            </a:r>
            <a:r>
              <a:rPr lang="en-US" sz="2400" err="1">
                <a:latin typeface="Arial"/>
                <a:cs typeface="Arial"/>
              </a:rPr>
              <a:t>un'attività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che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coinvolge</a:t>
            </a:r>
            <a:r>
              <a:rPr lang="en-US" sz="2400">
                <a:latin typeface="Arial"/>
                <a:cs typeface="Arial"/>
              </a:rPr>
              <a:t> tutti </a:t>
            </a:r>
            <a:r>
              <a:rPr lang="en-US" sz="2400" err="1">
                <a:latin typeface="Arial"/>
                <a:cs typeface="Arial"/>
              </a:rPr>
              <a:t>gli</a:t>
            </a:r>
            <a:r>
              <a:rPr lang="en-US" sz="2400">
                <a:latin typeface="Arial"/>
                <a:cs typeface="Arial"/>
              </a:rPr>
              <a:t> stakeholder e le </a:t>
            </a:r>
            <a:r>
              <a:rPr lang="en-US" sz="2400" err="1">
                <a:latin typeface="Arial"/>
                <a:cs typeface="Arial"/>
              </a:rPr>
              <a:t>funzioni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aziendali</a:t>
            </a:r>
            <a:r>
              <a:rPr lang="en-US" sz="2400">
                <a:latin typeface="Arial"/>
                <a:cs typeface="Arial"/>
              </a:rPr>
              <a:t>: 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 marketing; 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ricerca</a:t>
            </a:r>
            <a:r>
              <a:rPr lang="en-US" sz="2400">
                <a:latin typeface="Arial"/>
                <a:cs typeface="Arial"/>
              </a:rPr>
              <a:t> e </a:t>
            </a:r>
            <a:r>
              <a:rPr lang="en-US" sz="2400" err="1">
                <a:latin typeface="Arial"/>
                <a:cs typeface="Arial"/>
              </a:rPr>
              <a:t>sviluppo</a:t>
            </a:r>
            <a:r>
              <a:rPr lang="en-US" sz="2400">
                <a:latin typeface="Arial"/>
                <a:cs typeface="Arial"/>
              </a:rPr>
              <a:t>; 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insight; 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vendite</a:t>
            </a:r>
            <a:r>
              <a:rPr lang="en-US" sz="2400">
                <a:latin typeface="Arial"/>
                <a:cs typeface="Arial"/>
              </a:rPr>
              <a:t>; 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consumatori</a:t>
            </a:r>
            <a:r>
              <a:rPr lang="en-US" sz="2400">
                <a:latin typeface="Arial"/>
                <a:cs typeface="Arial"/>
              </a:rPr>
              <a:t>.</a:t>
            </a:r>
            <a:endParaRPr lang="en-US" sz="2400">
              <a:latin typeface="Tw Cen MT"/>
              <a:cs typeface="Arial"/>
            </a:endParaRPr>
          </a:p>
        </p:txBody>
      </p:sp>
      <p:pic>
        <p:nvPicPr>
          <p:cNvPr id="4" name="Immagine 3" descr="Immagine che contiene testo, schermata, Carattere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1898B6A0-9E02-52FF-4E12-5F69D95F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01" y="3431217"/>
            <a:ext cx="4788597" cy="278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80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1F6BED9-AA93-4F18-ED8F-AEA7AE26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069" y="360267"/>
            <a:ext cx="10805160" cy="707886"/>
          </a:xfrm>
        </p:spPr>
        <p:txBody>
          <a:bodyPr/>
          <a:lstStyle/>
          <a:p>
            <a:r>
              <a:rPr lang="it-IT" b="1">
                <a:latin typeface="Arial"/>
                <a:cs typeface="Arial"/>
              </a:rPr>
              <a:t>Stakeholder e funzioni aziendali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ED8E21F-CB46-F1C0-BA69-3EFEDE6342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67216" y="1226507"/>
            <a:ext cx="9251933" cy="3222237"/>
          </a:xfrm>
          <a:solidFill>
            <a:srgbClr val="E58C09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it-IT" sz="2800" i="1" u="sng">
                <a:latin typeface="Arial"/>
                <a:cs typeface="Arial"/>
              </a:rPr>
              <a:t> Stakeholder</a:t>
            </a:r>
            <a:endParaRPr lang="it-IT" sz="2800" i="1" u="sng"/>
          </a:p>
          <a:p>
            <a:pPr marL="0" indent="0" algn="ctr">
              <a:buNone/>
            </a:pPr>
            <a:endParaRPr lang="it-IT" sz="2800" i="1" u="sng">
              <a:latin typeface="Arial"/>
              <a:ea typeface="+mn-lt"/>
              <a:cs typeface="Arial"/>
            </a:endParaRPr>
          </a:p>
          <a:p>
            <a:pPr algn="ctr">
              <a:buFont typeface="Calibri" panose="020B0604020202020204" pitchFamily="34" charset="0"/>
              <a:buChar char="-"/>
            </a:pPr>
            <a:r>
              <a:rPr lang="it-IT" sz="2400">
                <a:latin typeface="Arial"/>
                <a:ea typeface="+mn-lt"/>
                <a:cs typeface="Arial"/>
              </a:rPr>
              <a:t>Gli stakeholder sono tutti i </a:t>
            </a:r>
            <a:r>
              <a:rPr lang="it-IT" sz="2400" b="1">
                <a:latin typeface="Arial"/>
                <a:ea typeface="+mn-lt"/>
                <a:cs typeface="Arial"/>
              </a:rPr>
              <a:t>soggetti che hanno un interesse (diretto o indiretto) nelle attività di un’azienda.</a:t>
            </a:r>
            <a:endParaRPr lang="it-IT" sz="2400" b="1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it-IT" sz="2400" b="1">
                <a:latin typeface="Arial"/>
                <a:cs typeface="Arial"/>
              </a:rPr>
              <a:t> Esempi </a:t>
            </a:r>
            <a:r>
              <a:rPr lang="it-IT" sz="2400">
                <a:latin typeface="Arial"/>
                <a:cs typeface="Arial"/>
              </a:rPr>
              <a:t>di stakeholder:</a:t>
            </a:r>
          </a:p>
          <a:p>
            <a:pPr algn="ctr">
              <a:buFont typeface="Calibri" panose="020B0604020202020204" pitchFamily="34" charset="0"/>
              <a:buChar char="-"/>
            </a:pPr>
            <a:r>
              <a:rPr lang="it-IT" sz="2400" u="sng">
                <a:latin typeface="Arial"/>
                <a:ea typeface="+mn-lt"/>
                <a:cs typeface="Arial"/>
              </a:rPr>
              <a:t>Interni</a:t>
            </a:r>
            <a:r>
              <a:rPr lang="it-IT" sz="2400">
                <a:latin typeface="Arial"/>
                <a:ea typeface="+mn-lt"/>
                <a:cs typeface="Arial"/>
              </a:rPr>
              <a:t>: dipendenti, manager, proprietari</a:t>
            </a:r>
            <a:endParaRPr lang="it-IT" sz="2400">
              <a:latin typeface="Arial"/>
              <a:cs typeface="Arial"/>
            </a:endParaRPr>
          </a:p>
          <a:p>
            <a:pPr algn="ctr">
              <a:buFont typeface="Calibri" panose="020B0604020202020204" pitchFamily="34" charset="0"/>
              <a:buChar char="-"/>
            </a:pPr>
            <a:r>
              <a:rPr lang="it-IT" sz="2400" u="sng">
                <a:latin typeface="Arial"/>
                <a:ea typeface="+mn-lt"/>
                <a:cs typeface="Arial"/>
              </a:rPr>
              <a:t>Esterni</a:t>
            </a:r>
            <a:r>
              <a:rPr lang="it-IT" sz="2400">
                <a:latin typeface="Arial"/>
                <a:ea typeface="+mn-lt"/>
                <a:cs typeface="Arial"/>
              </a:rPr>
              <a:t>: clienti, fornitori, investitori, istituzioni, comunità locali</a:t>
            </a:r>
            <a:endParaRPr lang="it-IT" sz="2400">
              <a:latin typeface="Arial"/>
              <a:cs typeface="Arial"/>
            </a:endParaRPr>
          </a:p>
          <a:p>
            <a:pPr marL="0" indent="0" algn="ctr">
              <a:buNone/>
            </a:pPr>
            <a:endParaRPr lang="it-IT" sz="2400">
              <a:latin typeface="Arial"/>
              <a:ea typeface="+mn-lt"/>
              <a:cs typeface="+mn-lt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DEC7E5-9818-8113-11DF-CDA80A3E1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77272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97F650B-D6AA-623C-8AD6-C25FC2AA8E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271" y="490396"/>
            <a:ext cx="10661110" cy="58581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sz="2800" b="1" i="1">
                <a:latin typeface="Arial"/>
                <a:cs typeface="Arial"/>
              </a:rPr>
              <a:t>Perché sono importanti?</a:t>
            </a:r>
            <a:endParaRPr lang="it-IT">
              <a:latin typeface="Tw Cen MT"/>
              <a:cs typeface="Arial"/>
            </a:endParaRPr>
          </a:p>
          <a:p>
            <a:pPr marL="0" indent="0" algn="ctr">
              <a:buNone/>
            </a:pPr>
            <a:br>
              <a:rPr lang="it-IT" sz="2400" b="1" i="1">
                <a:latin typeface="Arial"/>
                <a:cs typeface="Arial"/>
              </a:rPr>
            </a:br>
            <a:r>
              <a:rPr lang="it-IT" sz="2400" b="1" i="1">
                <a:latin typeface="Arial"/>
                <a:cs typeface="Arial"/>
              </a:rPr>
              <a:t> </a:t>
            </a:r>
            <a:r>
              <a:rPr lang="it-IT" sz="2400" u="sng">
                <a:latin typeface="Arial"/>
                <a:cs typeface="Arial"/>
              </a:rPr>
              <a:t>Perché le loro esigenze e aspettative influenzano le decisioni e il successo dell’azienda.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D5C4F1-DABB-DB77-4CD4-CEB49C1F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18</a:t>
            </a:fld>
            <a:endParaRPr lang="it-IT" noProof="0"/>
          </a:p>
        </p:txBody>
      </p:sp>
      <p:pic>
        <p:nvPicPr>
          <p:cNvPr id="8" name="Segnaposto immagine 7" descr="Immagine che contiene testo, schermata, diagramma, cerchio&#10;&#10;Il contenuto generato dall&amp;#39;IA potrebbe non essere corretto.">
            <a:extLst>
              <a:ext uri="{FF2B5EF4-FFF2-40B4-BE49-F238E27FC236}">
                <a16:creationId xmlns:a16="http://schemas.microsoft.com/office/drawing/2014/main" id="{97B673FA-FDDD-79F5-DD72-305E92DE8F8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-3071" t="-1721" r="-614" b="-215"/>
          <a:stretch>
            <a:fillRect/>
          </a:stretch>
        </p:blipFill>
        <p:spPr>
          <a:xfrm>
            <a:off x="2455623" y="2552574"/>
            <a:ext cx="6771555" cy="41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58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E48BF9D-7343-A2F7-DA7F-6889E93B21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7683" y="391440"/>
            <a:ext cx="11611000" cy="59570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800" i="1" u="sng">
                <a:latin typeface="Arial"/>
                <a:cs typeface="Arial"/>
              </a:rPr>
              <a:t>Funzioni aziendali</a:t>
            </a:r>
          </a:p>
          <a:p>
            <a:pPr marL="0" indent="0">
              <a:buNone/>
            </a:pPr>
            <a:r>
              <a:rPr lang="it-IT">
                <a:latin typeface="Arial"/>
                <a:ea typeface="+mn-lt"/>
                <a:cs typeface="+mn-lt"/>
              </a:rPr>
              <a:t>Sono i </a:t>
            </a:r>
            <a:r>
              <a:rPr lang="it-IT" b="1">
                <a:latin typeface="Arial"/>
                <a:ea typeface="+mn-lt"/>
                <a:cs typeface="+mn-lt"/>
              </a:rPr>
              <a:t>settori operativi</a:t>
            </a:r>
            <a:r>
              <a:rPr lang="it-IT">
                <a:latin typeface="Arial"/>
                <a:ea typeface="+mn-lt"/>
                <a:cs typeface="+mn-lt"/>
              </a:rPr>
              <a:t> in cui è organizzata un’azienda per svolgere le sue attività.</a:t>
            </a:r>
            <a:endParaRPr lang="it-IT">
              <a:latin typeface="Arial"/>
              <a:cs typeface="Arial"/>
            </a:endParaRPr>
          </a:p>
          <a:p>
            <a:pPr marL="0" indent="0">
              <a:buNone/>
            </a:pPr>
            <a:endParaRPr lang="it-IT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 b="1">
                <a:latin typeface="Arial"/>
                <a:cs typeface="Arial"/>
              </a:rPr>
              <a:t>Principali funzioni:</a:t>
            </a:r>
            <a:endParaRPr lang="it-IT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b="1">
                <a:latin typeface="Arial"/>
                <a:ea typeface="+mn-lt"/>
                <a:cs typeface="+mn-lt"/>
              </a:rPr>
              <a:t>Produzione</a:t>
            </a:r>
            <a:r>
              <a:rPr lang="it-IT">
                <a:latin typeface="Arial"/>
                <a:ea typeface="+mn-lt"/>
                <a:cs typeface="+mn-lt"/>
              </a:rPr>
              <a:t> – Realizza beni o servizi</a:t>
            </a:r>
            <a:endParaRPr lang="it-IT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b="1">
                <a:latin typeface="Arial"/>
                <a:ea typeface="+mn-lt"/>
                <a:cs typeface="+mn-lt"/>
              </a:rPr>
              <a:t>Marketing</a:t>
            </a:r>
            <a:r>
              <a:rPr lang="it-IT">
                <a:latin typeface="Arial"/>
                <a:ea typeface="+mn-lt"/>
                <a:cs typeface="+mn-lt"/>
              </a:rPr>
              <a:t> – Analizza il mercato e promuove il prodotto</a:t>
            </a:r>
            <a:endParaRPr lang="it-IT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b="1">
                <a:latin typeface="Arial"/>
                <a:ea typeface="+mn-lt"/>
                <a:cs typeface="+mn-lt"/>
              </a:rPr>
              <a:t>Finanza</a:t>
            </a:r>
            <a:r>
              <a:rPr lang="it-IT">
                <a:latin typeface="Arial"/>
                <a:ea typeface="+mn-lt"/>
                <a:cs typeface="+mn-lt"/>
              </a:rPr>
              <a:t> – Gestisce risorse economiche e investimenti</a:t>
            </a:r>
            <a:endParaRPr lang="it-IT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b="1">
                <a:latin typeface="Arial"/>
                <a:ea typeface="+mn-lt"/>
                <a:cs typeface="+mn-lt"/>
              </a:rPr>
              <a:t>Risorse Umane (HR)</a:t>
            </a:r>
            <a:r>
              <a:rPr lang="it-IT">
                <a:latin typeface="Arial"/>
                <a:ea typeface="+mn-lt"/>
                <a:cs typeface="+mn-lt"/>
              </a:rPr>
              <a:t> – Seleziona, forma e gestisce il personale</a:t>
            </a:r>
            <a:endParaRPr lang="it-IT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b="1">
                <a:latin typeface="Arial"/>
                <a:ea typeface="+mn-lt"/>
                <a:cs typeface="+mn-lt"/>
              </a:rPr>
              <a:t>Amministrazione</a:t>
            </a:r>
            <a:r>
              <a:rPr lang="it-IT">
                <a:latin typeface="Arial"/>
                <a:ea typeface="+mn-lt"/>
                <a:cs typeface="+mn-lt"/>
              </a:rPr>
              <a:t> – Coordina attività burocratiche e contabili</a:t>
            </a:r>
            <a:endParaRPr lang="it-IT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b="1">
                <a:latin typeface="Arial"/>
                <a:ea typeface="+mn-lt"/>
                <a:cs typeface="+mn-lt"/>
              </a:rPr>
              <a:t>Ricerca e Sviluppo (R&amp;D)</a:t>
            </a:r>
            <a:r>
              <a:rPr lang="it-IT">
                <a:latin typeface="Arial"/>
                <a:ea typeface="+mn-lt"/>
                <a:cs typeface="+mn-lt"/>
              </a:rPr>
              <a:t> – Inventa e migliora prodotti o processi</a:t>
            </a:r>
            <a:endParaRPr lang="it-IT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endParaRPr lang="it-IT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endParaRPr lang="it-IT" b="1">
              <a:latin typeface="Arial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6E7E34-D1E0-2500-D013-0E475306E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25708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F216440E-67A3-AD1E-9889-5F61DBB478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950724" cy="6986722"/>
          </a:xfrm>
        </p:spPr>
      </p:sp>
      <p:sp>
        <p:nvSpPr>
          <p:cNvPr id="285" name="Segnaposto testo 284">
            <a:extLst>
              <a:ext uri="{FF2B5EF4-FFF2-40B4-BE49-F238E27FC236}">
                <a16:creationId xmlns:a16="http://schemas.microsoft.com/office/drawing/2014/main" id="{C0BF9B80-F084-4423-8C1C-E79BE8298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7194" y="121066"/>
            <a:ext cx="5550785" cy="6541134"/>
          </a:xfrm>
        </p:spPr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851D69D-889A-167A-4B6A-F89DCE1CBA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7615337">
            <a:off x="-1426140" y="3605277"/>
            <a:ext cx="9630397" cy="199087"/>
          </a:xfrm>
        </p:spPr>
        <p:txBody>
          <a:bodyPr>
            <a:normAutofit fontScale="40000" lnSpcReduction="20000"/>
          </a:bodyPr>
          <a:lstStyle/>
          <a:p>
            <a:endParaRPr lang="it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C6B86326-2AE7-1379-76E7-7FBF6BC1163C}"/>
                  </a:ext>
                </a:extLst>
              </p14:cNvPr>
              <p14:cNvContentPartPr/>
              <p14:nvPr/>
            </p14:nvContentPartPr>
            <p14:xfrm>
              <a:off x="6015343" y="3291713"/>
              <a:ext cx="12960" cy="36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C6B86326-2AE7-1379-76E7-7FBF6BC116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4543" y="3280913"/>
                <a:ext cx="34200" cy="21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D318E557-695B-6D14-8DB2-36958D44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999" y="356047"/>
            <a:ext cx="4278850" cy="56759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4B00B6B-B7E5-C62C-36B4-274C73D0A22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039" y="399923"/>
            <a:ext cx="4114800" cy="1981200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cap="none" spc="0">
                <a:solidFill>
                  <a:srgbClr val="003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Marketing Strategy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4D46D74-9A69-0E29-770D-F21AC745ED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096" r="20562" b="11808"/>
          <a:stretch>
            <a:fillRect/>
          </a:stretch>
        </p:blipFill>
        <p:spPr>
          <a:xfrm>
            <a:off x="5407195" y="6266973"/>
            <a:ext cx="5504122" cy="289531"/>
          </a:xfrm>
          <a:prstGeom prst="rect">
            <a:avLst/>
          </a:prstGeom>
        </p:spPr>
      </p:pic>
      <p:sp>
        <p:nvSpPr>
          <p:cNvPr id="8" name="Sottotitolo 7">
            <a:extLst>
              <a:ext uri="{FF2B5EF4-FFF2-40B4-BE49-F238E27FC236}">
                <a16:creationId xmlns:a16="http://schemas.microsoft.com/office/drawing/2014/main" id="{A2C27848-1063-89FE-3D9E-D2C844E113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B3F9F1B-6BCA-3865-0DEF-C922965FCF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709" y="694151"/>
            <a:ext cx="10504536" cy="1980072"/>
          </a:xfr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800" b="1">
                <a:latin typeface="Arial"/>
                <a:cs typeface="Arial"/>
              </a:rPr>
              <a:t>  Perché sono importanti?</a:t>
            </a:r>
            <a:endParaRPr lang="it-IT" sz="2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 sz="2400" u="sng">
                <a:latin typeface="Arial"/>
                <a:cs typeface="Arial"/>
              </a:rPr>
              <a:t>   Perché ogni funzione contribuisce in modo specifico al raggiungimento degli obiettivi aziendali.</a:t>
            </a:r>
            <a:endParaRPr lang="it-IT" sz="240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D643B2-2699-84D4-A73A-A609752DF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20</a:t>
            </a:fld>
            <a:endParaRPr lang="it-IT" noProof="0"/>
          </a:p>
        </p:txBody>
      </p:sp>
      <p:pic>
        <p:nvPicPr>
          <p:cNvPr id="8" name="Immagine 7" descr="Immagine che contiene testo, cartone animato, Carattere, cerchio&#10;&#10;Il contenuto generato dall&amp;#39;IA potrebbe non essere corretto.">
            <a:extLst>
              <a:ext uri="{FF2B5EF4-FFF2-40B4-BE49-F238E27FC236}">
                <a16:creationId xmlns:a16="http://schemas.microsoft.com/office/drawing/2014/main" id="{F1DBA7CC-443C-DC11-2353-8878B0AD9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271" y="2794348"/>
            <a:ext cx="4271898" cy="355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2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testo, cerchio, clipart, disegno&#10;&#10;Il contenuto generato dall&amp;#39;IA potrebbe non essere corretto.">
            <a:extLst>
              <a:ext uri="{FF2B5EF4-FFF2-40B4-BE49-F238E27FC236}">
                <a16:creationId xmlns:a16="http://schemas.microsoft.com/office/drawing/2014/main" id="{03BE4F0E-0629-65CC-C80D-930D6FDB2D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09901" y="958117"/>
            <a:ext cx="6205397" cy="5054741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3FD40D-7443-3E71-1DB7-BE4EE0172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21</a:t>
            </a:fld>
            <a:endParaRPr lang="it-IT" noProof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C3C984-7464-4238-B958-C4812AB99F43}"/>
              </a:ext>
            </a:extLst>
          </p:cNvPr>
          <p:cNvSpPr txBox="1"/>
          <p:nvPr/>
        </p:nvSpPr>
        <p:spPr>
          <a:xfrm>
            <a:off x="340836" y="1098569"/>
            <a:ext cx="556906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/>
              <a:t>Analisi del contesto → Comprendere bene la situazione attuale (mercato, brand, consumatori) per sapere da dove si parte.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Scoperta del punto chiave → Individuare un’idea centrale forte che diventi la base della strategia.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Rilevazione delle barriere → Capire quali ostacoli possono impedire il raggiungimento degli obiettivi (budget, percezione, comportamento, ecc.).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Costruzione della direzione strategica → Definire il piano: come superare gli ostacoli, sfruttare gli </a:t>
            </a:r>
            <a:r>
              <a:rPr lang="it-IT" err="1"/>
              <a:t>insight</a:t>
            </a:r>
            <a:r>
              <a:rPr lang="it-IT"/>
              <a:t> e che tipo di approccio comunicativo usare.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Definizione dell’obiettivo operativo → Stabilire il compito preciso della campagna: cosa ottenere, da chi e come.</a:t>
            </a:r>
          </a:p>
        </p:txBody>
      </p:sp>
    </p:spTree>
    <p:extLst>
      <p:ext uri="{BB962C8B-B14F-4D97-AF65-F5344CB8AC3E}">
        <p14:creationId xmlns:p14="http://schemas.microsoft.com/office/powerpoint/2010/main" val="3195629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2C30061C-313C-C460-81EE-A608DEB3F1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B21937-6240-DF44-8BC1-B0AC2E2038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931840AF-E869-0C9D-8272-31DFC8F03A3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8056" y="213986"/>
            <a:ext cx="9030252" cy="6301552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670FA2-78E1-9429-8B2B-34D5AFD8C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82200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53F3B07-1BB0-EABB-7B33-F3A31E18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599" y="239039"/>
            <a:ext cx="3362613" cy="707886"/>
          </a:xfrm>
        </p:spPr>
        <p:txBody>
          <a:bodyPr>
            <a:noAutofit/>
          </a:bodyPr>
          <a:lstStyle/>
          <a:p>
            <a:r>
              <a:rPr lang="it-IT" sz="4400" b="1">
                <a:latin typeface="Arial"/>
                <a:cs typeface="Arial"/>
              </a:rPr>
              <a:t>IN SINTESI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A3D842D-E1C0-5571-A97F-EBF4A68B4D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271" y="1153439"/>
            <a:ext cx="10671549" cy="51950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>
                <a:latin typeface="Arial"/>
                <a:ea typeface="+mn-lt"/>
                <a:cs typeface="+mn-lt"/>
              </a:rPr>
              <a:t>                                    </a:t>
            </a:r>
            <a:r>
              <a:rPr lang="it-IT" sz="2400" b="1" i="1">
                <a:latin typeface="Arial"/>
                <a:ea typeface="+mn-lt"/>
                <a:cs typeface="+mn-lt"/>
              </a:rPr>
              <a:t>      Cosa include un tipico brief </a:t>
            </a:r>
            <a:endParaRPr lang="it-IT" sz="2400" b="1" i="1">
              <a:latin typeface="Arial"/>
              <a:ea typeface="+mn-lt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i="1">
                <a:latin typeface="Arial"/>
                <a:ea typeface="+mn-lt"/>
                <a:cs typeface="+mn-lt"/>
              </a:rPr>
              <a:t>Un brief di marketing raccoglie diversi elementi fondamentali: </a:t>
            </a:r>
            <a:endParaRPr lang="it-IT" i="1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Brand Identity </a:t>
            </a:r>
            <a:r>
              <a:rPr lang="it-IT" b="1" err="1">
                <a:latin typeface="Arial"/>
                <a:ea typeface="+mn-lt"/>
                <a:cs typeface="+mn-lt"/>
              </a:rPr>
              <a:t>Guidelines</a:t>
            </a:r>
            <a:r>
              <a:rPr lang="it-IT">
                <a:latin typeface="Arial"/>
                <a:ea typeface="+mn-lt"/>
                <a:cs typeface="+mn-lt"/>
              </a:rPr>
              <a:t> → regole che </a:t>
            </a:r>
            <a:r>
              <a:rPr lang="it-IT" b="1">
                <a:latin typeface="Arial"/>
                <a:ea typeface="+mn-lt"/>
                <a:cs typeface="+mn-lt"/>
              </a:rPr>
              <a:t>definiscono l’immagine del brand</a:t>
            </a:r>
            <a:r>
              <a:rPr lang="it-IT">
                <a:latin typeface="Arial"/>
                <a:ea typeface="+mn-lt"/>
                <a:cs typeface="+mn-lt"/>
              </a:rPr>
              <a:t> (pubblica e interna) e come viene declinata nei vari </a:t>
            </a:r>
            <a:r>
              <a:rPr lang="it-IT" err="1">
                <a:latin typeface="Arial"/>
                <a:ea typeface="+mn-lt"/>
                <a:cs typeface="+mn-lt"/>
              </a:rPr>
              <a:t>touchpoint</a:t>
            </a:r>
            <a:r>
              <a:rPr lang="it-IT">
                <a:latin typeface="Arial"/>
                <a:ea typeface="+mn-lt"/>
                <a:cs typeface="+mn-lt"/>
              </a:rPr>
              <a:t>.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Idea chiave della campagna</a:t>
            </a:r>
            <a:r>
              <a:rPr lang="it-IT">
                <a:latin typeface="Arial"/>
                <a:ea typeface="+mn-lt"/>
                <a:cs typeface="+mn-lt"/>
              </a:rPr>
              <a:t> → il tema guida </a:t>
            </a:r>
            <a:r>
              <a:rPr lang="it-IT" b="1">
                <a:latin typeface="Arial"/>
                <a:ea typeface="+mn-lt"/>
                <a:cs typeface="+mn-lt"/>
              </a:rPr>
              <a:t>da cui parte tutta la comunicazione</a:t>
            </a:r>
            <a:r>
              <a:rPr lang="it-IT">
                <a:latin typeface="Arial"/>
                <a:ea typeface="+mn-lt"/>
                <a:cs typeface="+mn-lt"/>
              </a:rPr>
              <a:t>.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Obiettivi di business</a:t>
            </a:r>
            <a:r>
              <a:rPr lang="it-IT">
                <a:latin typeface="Arial"/>
                <a:ea typeface="+mn-lt"/>
                <a:cs typeface="+mn-lt"/>
              </a:rPr>
              <a:t> → i</a:t>
            </a:r>
            <a:r>
              <a:rPr lang="it-IT" b="1">
                <a:latin typeface="Arial"/>
                <a:ea typeface="+mn-lt"/>
                <a:cs typeface="+mn-lt"/>
              </a:rPr>
              <a:t> risultati concreti </a:t>
            </a:r>
            <a:r>
              <a:rPr lang="it-IT">
                <a:latin typeface="Arial"/>
                <a:ea typeface="+mn-lt"/>
                <a:cs typeface="+mn-lt"/>
              </a:rPr>
              <a:t>che l’azienda si aspetta.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Profilo del target </a:t>
            </a:r>
            <a:r>
              <a:rPr lang="it-IT">
                <a:latin typeface="Arial"/>
                <a:ea typeface="+mn-lt"/>
                <a:cs typeface="+mn-lt"/>
              </a:rPr>
              <a:t>→ </a:t>
            </a:r>
            <a:r>
              <a:rPr lang="it-IT" b="1">
                <a:latin typeface="Arial"/>
                <a:ea typeface="+mn-lt"/>
                <a:cs typeface="+mn-lt"/>
              </a:rPr>
              <a:t>descrizione del pubblico </a:t>
            </a:r>
            <a:r>
              <a:rPr lang="it-IT">
                <a:latin typeface="Arial"/>
                <a:ea typeface="+mn-lt"/>
                <a:cs typeface="+mn-lt"/>
              </a:rPr>
              <a:t>o audience a cui la campagna si rivolge.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Informazioni di contesto</a:t>
            </a:r>
            <a:r>
              <a:rPr lang="it-IT">
                <a:latin typeface="Arial"/>
                <a:ea typeface="+mn-lt"/>
                <a:cs typeface="+mn-lt"/>
              </a:rPr>
              <a:t> → </a:t>
            </a:r>
            <a:r>
              <a:rPr lang="it-IT" b="1">
                <a:latin typeface="Arial"/>
                <a:ea typeface="+mn-lt"/>
                <a:cs typeface="+mn-lt"/>
              </a:rPr>
              <a:t>stato attuale del brand </a:t>
            </a:r>
            <a:r>
              <a:rPr lang="it-IT">
                <a:latin typeface="Arial"/>
                <a:ea typeface="+mn-lt"/>
                <a:cs typeface="+mn-lt"/>
              </a:rPr>
              <a:t>e del mercato di riferimento.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Timeline </a:t>
            </a:r>
            <a:r>
              <a:rPr lang="it-IT">
                <a:latin typeface="Arial"/>
                <a:ea typeface="+mn-lt"/>
                <a:cs typeface="+mn-lt"/>
              </a:rPr>
              <a:t>→ </a:t>
            </a:r>
            <a:r>
              <a:rPr lang="it-IT" b="1">
                <a:latin typeface="Arial"/>
                <a:ea typeface="+mn-lt"/>
                <a:cs typeface="+mn-lt"/>
              </a:rPr>
              <a:t>periodo temporale</a:t>
            </a:r>
            <a:r>
              <a:rPr lang="it-IT">
                <a:latin typeface="Arial"/>
                <a:ea typeface="+mn-lt"/>
                <a:cs typeface="+mn-lt"/>
              </a:rPr>
              <a:t> in cui la campagna deve prendere forma.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endParaRPr lang="it-IT">
              <a:latin typeface="Arial"/>
              <a:ea typeface="+mn-lt"/>
              <a:cs typeface="+mn-lt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i="1">
                <a:latin typeface="Arial"/>
                <a:ea typeface="+mn-lt"/>
                <a:cs typeface="+mn-lt"/>
              </a:rPr>
              <a:t> Questi elementi, messi insieme, creano un approccio sistematico al marketing.</a:t>
            </a:r>
            <a:endParaRPr lang="it-IT" i="1">
              <a:latin typeface="Arial"/>
              <a:cs typeface="Arial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6664FC-14EC-F317-225F-C9D1E521F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4463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09280A6-C85E-50C6-B3DD-B1547A0A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463" y="366980"/>
            <a:ext cx="9385543" cy="707886"/>
          </a:xfrm>
        </p:spPr>
        <p:txBody>
          <a:bodyPr>
            <a:normAutofit/>
          </a:bodyPr>
          <a:lstStyle/>
          <a:p>
            <a:r>
              <a:rPr lang="it-IT" sz="3200" b="1">
                <a:solidFill>
                  <a:srgbClr val="000000"/>
                </a:solidFill>
                <a:latin typeface="Arial"/>
                <a:cs typeface="Arial"/>
              </a:rPr>
              <a:t>Come sviluppare un briefing </a:t>
            </a:r>
            <a:endParaRPr lang="it-IT" sz="3200" b="1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F66BDB8-88E0-B72D-1C10-213C5CB01B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683" y="1207129"/>
            <a:ext cx="10817686" cy="44578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sz="2200" b="1">
                <a:latin typeface="Arial"/>
                <a:ea typeface="+mn-lt"/>
                <a:cs typeface="Arial"/>
              </a:rPr>
              <a:t> Il ruolo del marketer </a:t>
            </a:r>
          </a:p>
          <a:p>
            <a:pPr marL="0" indent="0" algn="ctr">
              <a:buNone/>
            </a:pPr>
            <a:r>
              <a:rPr lang="it-IT" sz="2200">
                <a:latin typeface="Arial"/>
                <a:ea typeface="+mn-lt"/>
                <a:cs typeface="Arial"/>
              </a:rPr>
              <a:t>• Il marketer deve </a:t>
            </a:r>
            <a:r>
              <a:rPr lang="it-IT" sz="2200" b="1">
                <a:latin typeface="Arial"/>
                <a:ea typeface="+mn-lt"/>
                <a:cs typeface="Arial"/>
              </a:rPr>
              <a:t>affrontare sfide </a:t>
            </a:r>
            <a:r>
              <a:rPr lang="it-IT" sz="2200">
                <a:latin typeface="Arial"/>
                <a:ea typeface="+mn-lt"/>
                <a:cs typeface="Arial"/>
              </a:rPr>
              <a:t>sempre nuove: </a:t>
            </a:r>
          </a:p>
          <a:p>
            <a:pPr marL="0" indent="0" algn="ctr">
              <a:buNone/>
            </a:pPr>
            <a:r>
              <a:rPr lang="it-IT" sz="2200">
                <a:latin typeface="Arial"/>
                <a:ea typeface="+mn-lt"/>
                <a:cs typeface="Arial"/>
              </a:rPr>
              <a:t>• cambiamenti del mercato; </a:t>
            </a:r>
          </a:p>
          <a:p>
            <a:pPr marL="0" indent="0" algn="ctr">
              <a:buNone/>
            </a:pPr>
            <a:r>
              <a:rPr lang="it-IT" sz="2200">
                <a:latin typeface="Arial"/>
                <a:ea typeface="+mn-lt"/>
                <a:cs typeface="Arial"/>
              </a:rPr>
              <a:t>• nuovi concorrenti che alterano lo status quo; </a:t>
            </a:r>
          </a:p>
          <a:p>
            <a:pPr marL="0" indent="0" algn="ctr">
              <a:buNone/>
            </a:pPr>
            <a:r>
              <a:rPr lang="it-IT" sz="2200">
                <a:latin typeface="Arial"/>
                <a:ea typeface="+mn-lt"/>
                <a:cs typeface="Arial"/>
              </a:rPr>
              <a:t>• trend che spostano la domanda dei consumatori. </a:t>
            </a:r>
          </a:p>
          <a:p>
            <a:pPr marL="0" indent="0" algn="ctr">
              <a:buNone/>
            </a:pPr>
            <a:r>
              <a:rPr lang="it-IT" sz="2200">
                <a:latin typeface="Arial"/>
                <a:ea typeface="+mn-lt"/>
                <a:cs typeface="Arial"/>
              </a:rPr>
              <a:t>• Il </a:t>
            </a:r>
            <a:r>
              <a:rPr lang="it-IT" sz="2200" b="1" i="1">
                <a:latin typeface="Arial"/>
                <a:ea typeface="+mn-lt"/>
                <a:cs typeface="Arial"/>
              </a:rPr>
              <a:t>brief è lo strumento principale per affrontare queste sfide.</a:t>
            </a:r>
            <a:endParaRPr lang="it-IT" sz="2200" b="1" i="1">
              <a:latin typeface="Arial"/>
              <a:cs typeface="Arial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D53713-B156-602B-C800-834714BE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24</a:t>
            </a:fld>
            <a:endParaRPr lang="it-IT" noProof="0"/>
          </a:p>
        </p:txBody>
      </p:sp>
      <p:pic>
        <p:nvPicPr>
          <p:cNvPr id="2" name="Immagine 1" descr="Immagine che contiene testo, computer, persona, gadget&#10;&#10;Il contenuto generato dall&amp;#39;IA potrebbe non essere corretto.">
            <a:extLst>
              <a:ext uri="{FF2B5EF4-FFF2-40B4-BE49-F238E27FC236}">
                <a16:creationId xmlns:a16="http://schemas.microsoft.com/office/drawing/2014/main" id="{42A20CE1-AE5F-FEE7-16A1-455A9C93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763" y="4112557"/>
            <a:ext cx="3182472" cy="24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51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Viso umano, Elementi grafici, clipart&#10;&#10;Il contenuto generato dall&amp;#39;IA potrebbe non essere corretto.">
            <a:extLst>
              <a:ext uri="{FF2B5EF4-FFF2-40B4-BE49-F238E27FC236}">
                <a16:creationId xmlns:a16="http://schemas.microsoft.com/office/drawing/2014/main" id="{6403A824-F343-16B0-390F-D6897AEB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397" y="2285637"/>
            <a:ext cx="4081398" cy="2056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132F61C-9557-FF20-7772-D4AD26ED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71" y="343422"/>
            <a:ext cx="11180940" cy="7183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z="3200">
                <a:solidFill>
                  <a:srgbClr val="000000"/>
                </a:solidFill>
                <a:latin typeface="Arial"/>
                <a:cs typeface="Arial"/>
              </a:rPr>
              <a:t>Cliente vs Agenzia</a:t>
            </a:r>
            <a:r>
              <a:rPr lang="it-IT" sz="3200" b="1">
                <a:solidFill>
                  <a:srgbClr val="000000"/>
                </a:solidFill>
                <a:latin typeface="Arial"/>
                <a:cs typeface="Arial"/>
              </a:rPr>
              <a:t>: chi è </a:t>
            </a:r>
            <a:r>
              <a:rPr lang="it-IT" sz="3200" b="1" err="1">
                <a:solidFill>
                  <a:srgbClr val="000000"/>
                </a:solidFill>
                <a:latin typeface="Arial"/>
                <a:cs typeface="Arial"/>
              </a:rPr>
              <a:t>l’owner</a:t>
            </a:r>
            <a:r>
              <a:rPr lang="it-IT" sz="3200" b="1">
                <a:solidFill>
                  <a:srgbClr val="000000"/>
                </a:solidFill>
                <a:latin typeface="Arial"/>
                <a:cs typeface="Arial"/>
              </a:rPr>
              <a:t> del brief?</a:t>
            </a:r>
            <a:endParaRPr lang="it-IT" sz="3200" b="1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E01CE08-798E-B981-37F1-1C952860C1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2373" y="1384838"/>
            <a:ext cx="7742307" cy="49550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it-IT">
                <a:latin typeface="Arial"/>
                <a:ea typeface="+mn-lt"/>
                <a:cs typeface="+mn-lt"/>
              </a:rPr>
              <a:t> Non c’è un vero contrasto, ma un </a:t>
            </a:r>
            <a:r>
              <a:rPr lang="it-IT" b="1" i="1">
                <a:latin typeface="Arial"/>
                <a:ea typeface="+mn-lt"/>
                <a:cs typeface="+mn-lt"/>
              </a:rPr>
              <a:t>lavoro congiunto: </a:t>
            </a:r>
            <a:endParaRPr lang="it-IT" b="1" i="1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Il cliente</a:t>
            </a:r>
            <a:r>
              <a:rPr lang="it-IT">
                <a:latin typeface="Arial"/>
                <a:ea typeface="+mn-lt"/>
                <a:cs typeface="+mn-lt"/>
              </a:rPr>
              <a:t> → definisce la sfida al meglio delle sue capacità, basandosi su: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Conoscenza del brand, </a:t>
            </a:r>
            <a:endParaRPr lang="it-IT" b="1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Ricerche</a:t>
            </a:r>
            <a:r>
              <a:rPr lang="it-IT">
                <a:latin typeface="Arial"/>
                <a:ea typeface="+mn-lt"/>
                <a:cs typeface="+mn-lt"/>
              </a:rPr>
              <a:t> di mercato,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Conoscenza del prodotto</a:t>
            </a:r>
            <a:r>
              <a:rPr lang="it-IT">
                <a:latin typeface="Arial"/>
                <a:ea typeface="+mn-lt"/>
                <a:cs typeface="+mn-lt"/>
              </a:rPr>
              <a:t>/servizio. </a:t>
            </a:r>
          </a:p>
          <a:p>
            <a:pPr marL="0" indent="0" algn="ctr">
              <a:buNone/>
            </a:pPr>
            <a:endParaRPr lang="it-IT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r>
              <a:rPr lang="it-IT" b="1">
                <a:latin typeface="Arial"/>
                <a:ea typeface="+mn-lt"/>
                <a:cs typeface="+mn-lt"/>
              </a:rPr>
              <a:t>• L’agenzia </a:t>
            </a:r>
            <a:r>
              <a:rPr lang="it-IT">
                <a:latin typeface="Arial"/>
                <a:ea typeface="+mn-lt"/>
                <a:cs typeface="+mn-lt"/>
              </a:rPr>
              <a:t>→ aiuta il cliente a tradurre la sfida in decisioni concrete, relative a:</a:t>
            </a:r>
          </a:p>
          <a:p>
            <a:pPr marL="0" indent="0" algn="ctr">
              <a:buNone/>
            </a:pPr>
            <a:r>
              <a:rPr lang="it-IT">
                <a:latin typeface="Arial"/>
                <a:ea typeface="+mn-lt"/>
                <a:cs typeface="+mn-lt"/>
              </a:rPr>
              <a:t> • contenuti, • pianificazione media,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r>
              <a:rPr lang="it-IT" b="1">
                <a:latin typeface="Arial"/>
                <a:ea typeface="+mn-lt"/>
                <a:cs typeface="+mn-lt"/>
              </a:rPr>
              <a:t> • Monitoraggio e valutazione</a:t>
            </a:r>
            <a:r>
              <a:rPr lang="it-IT">
                <a:latin typeface="Arial"/>
                <a:ea typeface="+mn-lt"/>
                <a:cs typeface="+mn-lt"/>
              </a:rPr>
              <a:t> dei risultati. </a:t>
            </a:r>
            <a:endParaRPr lang="it-IT">
              <a:latin typeface="Arial"/>
              <a:ea typeface="+mn-lt"/>
              <a:cs typeface="Arial"/>
            </a:endParaRPr>
          </a:p>
          <a:p>
            <a:pPr algn="ctr">
              <a:buFont typeface="Calibri" panose="020B0604020202020204" pitchFamily="34" charset="0"/>
              <a:buChar char="-"/>
            </a:pPr>
            <a:r>
              <a:rPr lang="it-IT" i="1" u="sng">
                <a:latin typeface="Arial"/>
                <a:ea typeface="+mn-lt"/>
                <a:cs typeface="+mn-lt"/>
              </a:rPr>
              <a:t> Tutti gli attori coinvolti contribuiscono alla definizione del brief.</a:t>
            </a:r>
            <a:endParaRPr lang="it-IT" i="1" u="sng">
              <a:latin typeface="Arial"/>
              <a:cs typeface="Arial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8111E2-75DA-C72F-98FB-5A33ED886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63952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A550538-B793-45FD-C92C-E1FC99E0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5" y="280792"/>
            <a:ext cx="11567159" cy="1428132"/>
          </a:xfrm>
        </p:spPr>
        <p:txBody>
          <a:bodyPr>
            <a:normAutofit/>
          </a:bodyPr>
          <a:lstStyle/>
          <a:p>
            <a:pPr algn="ctr"/>
            <a:r>
              <a:rPr lang="it-IT" sz="2300" b="1">
                <a:solidFill>
                  <a:srgbClr val="000000"/>
                </a:solidFill>
                <a:latin typeface="Arial"/>
                <a:cs typeface="Arial"/>
              </a:rPr>
              <a:t>Passo 1: </a:t>
            </a:r>
            <a:r>
              <a:rPr lang="it-IT" sz="2300" u="sng">
                <a:solidFill>
                  <a:srgbClr val="000000"/>
                </a:solidFill>
                <a:latin typeface="Arial"/>
                <a:cs typeface="Arial"/>
              </a:rPr>
              <a:t>Valutare la situazione Il primo passo nella definizione del brief è analizzare la situazione di partenza</a:t>
            </a:r>
            <a:endParaRPr lang="it-IT" sz="2300" u="sng">
              <a:latin typeface="Arial"/>
              <a:cs typeface="Arial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066B0D3-C645-7372-2116-BE6836B244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9874" y="1320454"/>
            <a:ext cx="11585321" cy="5028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b="1" i="1">
                <a:latin typeface="Arial"/>
                <a:ea typeface="+mn-lt"/>
                <a:cs typeface="Arial"/>
              </a:rPr>
              <a:t> • capire lo status quo del brand; </a:t>
            </a:r>
            <a:endParaRPr lang="it-IT" b="1" i="1"/>
          </a:p>
          <a:p>
            <a:pPr marL="0" indent="0" algn="ctr">
              <a:buNone/>
            </a:pPr>
            <a:r>
              <a:rPr lang="it-IT" b="1" i="1">
                <a:latin typeface="Arial"/>
                <a:ea typeface="+mn-lt"/>
                <a:cs typeface="Arial"/>
              </a:rPr>
              <a:t>• individuare i cambiamenti attesi. </a:t>
            </a:r>
          </a:p>
          <a:p>
            <a:pPr algn="ctr">
              <a:buFont typeface="Calibri" panose="020B0604020202020204" pitchFamily="34" charset="0"/>
              <a:buChar char="-"/>
            </a:pPr>
            <a:endParaRPr lang="it-IT" sz="2100" b="1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r>
              <a:rPr lang="it-IT" sz="2100" b="1">
                <a:latin typeface="Arial"/>
                <a:ea typeface="+mn-lt"/>
                <a:cs typeface="Arial"/>
              </a:rPr>
              <a:t>Perché è importante? </a:t>
            </a:r>
          </a:p>
          <a:p>
            <a:pPr marL="0" indent="0" algn="ctr">
              <a:buNone/>
            </a:pPr>
            <a:r>
              <a:rPr lang="it-IT" i="1" u="sng">
                <a:latin typeface="Arial"/>
                <a:ea typeface="+mn-lt"/>
                <a:cs typeface="Arial"/>
              </a:rPr>
              <a:t>• Il brief diventa un ponte tra la situazione attuale e quella desiderata. </a:t>
            </a:r>
          </a:p>
          <a:p>
            <a:pPr marL="0" indent="0" algn="ctr">
              <a:buNone/>
            </a:pPr>
            <a:r>
              <a:rPr lang="it-IT">
                <a:latin typeface="Arial"/>
                <a:ea typeface="+mn-lt"/>
                <a:cs typeface="Arial"/>
              </a:rPr>
              <a:t>• L’analisi iniziale è quindi fondamentale. </a:t>
            </a:r>
            <a:endParaRPr lang="it-IT"/>
          </a:p>
          <a:p>
            <a:pPr algn="ctr">
              <a:buFont typeface="Calibri" panose="020B0604020202020204" pitchFamily="34" charset="0"/>
              <a:buChar char="-"/>
            </a:pPr>
            <a:endParaRPr lang="it-IT" sz="2100" b="1">
              <a:latin typeface="Arial"/>
              <a:ea typeface="+mn-lt"/>
              <a:cs typeface="Arial"/>
            </a:endParaRPr>
          </a:p>
          <a:p>
            <a:pPr marL="0" indent="0" algn="ctr">
              <a:buNone/>
            </a:pPr>
            <a:endParaRPr lang="it-IT">
              <a:latin typeface="Arial"/>
              <a:cs typeface="Arial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0469FF-0DB0-5DD4-0311-7DBF19863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26</a:t>
            </a:fld>
            <a:endParaRPr lang="it-IT" noProof="0"/>
          </a:p>
        </p:txBody>
      </p:sp>
      <p:pic>
        <p:nvPicPr>
          <p:cNvPr id="2" name="Immagine 1" descr="Immagine che contiene Carattere, testo, cerchio, clipart&#10;&#10;Il contenuto generato dall&amp;#39;IA potrebbe non essere corretto.">
            <a:extLst>
              <a:ext uri="{FF2B5EF4-FFF2-40B4-BE49-F238E27FC236}">
                <a16:creationId xmlns:a16="http://schemas.microsoft.com/office/drawing/2014/main" id="{0D0ADC72-3DA4-7E7C-6012-406A34EC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810" y="4229100"/>
            <a:ext cx="5715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4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7B906-ED9B-ABC1-F02D-65EB7C3CBB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3737" y="454070"/>
            <a:ext cx="10643596" cy="5894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800" b="1">
                <a:latin typeface="Arial"/>
                <a:cs typeface="Arial"/>
              </a:rPr>
              <a:t> Chi è coinvolto in questa fase?</a:t>
            </a:r>
            <a:r>
              <a:rPr lang="it-IT" sz="2400" b="1">
                <a:latin typeface="Arial"/>
                <a:cs typeface="Arial"/>
              </a:rPr>
              <a:t> </a:t>
            </a:r>
            <a:endParaRPr lang="it-IT" sz="3200">
              <a:latin typeface="Tw Cen MT"/>
              <a:cs typeface="Arial"/>
            </a:endParaRPr>
          </a:p>
          <a:p>
            <a:pPr marL="0" indent="0">
              <a:buNone/>
            </a:pPr>
            <a:endParaRPr lang="it-IT" sz="2400" b="1">
              <a:latin typeface="Arial"/>
              <a:cs typeface="Arial"/>
            </a:endParaRPr>
          </a:p>
          <a:p>
            <a:pPr>
              <a:buFont typeface="Calibri,Sans-Serif" panose="020B0604020202020204" pitchFamily="34" charset="0"/>
              <a:buChar char="-"/>
            </a:pPr>
            <a:r>
              <a:rPr lang="it-IT" i="1">
                <a:latin typeface="Arial"/>
                <a:cs typeface="Arial"/>
              </a:rPr>
              <a:t>Tutti gli stakeholder e funzioni aziendali: 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>
                <a:latin typeface="Arial"/>
                <a:cs typeface="Arial"/>
              </a:rPr>
              <a:t>• marketing; 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>
                <a:latin typeface="Arial"/>
                <a:cs typeface="Arial"/>
              </a:rPr>
              <a:t>• ricerca e sviluppo; 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>
                <a:latin typeface="Arial"/>
                <a:cs typeface="Arial"/>
              </a:rPr>
              <a:t>• insight; 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>
                <a:latin typeface="Arial"/>
                <a:cs typeface="Arial"/>
              </a:rPr>
              <a:t>• vendite; 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>
                <a:latin typeface="Arial"/>
                <a:cs typeface="Arial"/>
              </a:rPr>
              <a:t>• consumatori. 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F6BE3-7BF6-0B70-2F35-2F1247AD4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27</a:t>
            </a:fld>
            <a:endParaRPr lang="it-IT" noProof="0"/>
          </a:p>
        </p:txBody>
      </p:sp>
      <p:pic>
        <p:nvPicPr>
          <p:cNvPr id="9" name="Immagine 8" descr="Immagine che contiene testo, schermata, Carattere, cerchio&#10;&#10;Il contenuto generato dall&amp;#39;IA potrebbe non essere corretto.">
            <a:extLst>
              <a:ext uri="{FF2B5EF4-FFF2-40B4-BE49-F238E27FC236}">
                <a16:creationId xmlns:a16="http://schemas.microsoft.com/office/drawing/2014/main" id="{448982F5-53E5-A386-C36F-576E8A783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63" y="2087671"/>
            <a:ext cx="6576061" cy="40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99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B8CEB34E-DDEF-7F3E-5F83-0290800DB6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8343" y="1326767"/>
            <a:ext cx="4952725" cy="397956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fontAlgn="base"/>
            <a:endParaRPr lang="en-US" altLang="en-US" sz="2200"/>
          </a:p>
          <a:p>
            <a:pPr marL="285750" indent="-285750" algn="ctr" fontAlgn="base">
              <a:buFontTx/>
              <a:buChar char="-"/>
            </a:pPr>
            <a:endParaRPr lang="it-IT" altLang="en-US" sz="2200">
              <a:solidFill>
                <a:srgbClr val="003057"/>
              </a:solidFill>
            </a:endParaRPr>
          </a:p>
          <a:p>
            <a:pPr algn="ctr" fontAlgn="base"/>
            <a:endParaRPr lang="it-IT" altLang="en-US" sz="220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7023CA8-9F45-B86C-2F1D-CD3FF6C7B5E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257170" y="1858875"/>
            <a:ext cx="7115211" cy="3858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ctr" fontAlgn="base">
              <a:buFontTx/>
              <a:buChar char="-"/>
            </a:pPr>
            <a:endParaRPr lang="it-IT" altLang="en-US" sz="2200">
              <a:solidFill>
                <a:srgbClr val="003057"/>
              </a:solidFill>
            </a:endParaRPr>
          </a:p>
          <a:p>
            <a:pPr marL="285750" indent="-285750" algn="ctr" fontAlgn="base">
              <a:buFontTx/>
              <a:buChar char="-"/>
            </a:pPr>
            <a:endParaRPr lang="it-IT" altLang="en-US" sz="2200"/>
          </a:p>
          <a:p>
            <a:pPr marL="285750" indent="-285750" algn="ctr" fontAlgn="base">
              <a:buFontTx/>
              <a:buChar char="-"/>
            </a:pPr>
            <a:endParaRPr lang="it-IT" altLang="en-US" sz="2200">
              <a:solidFill>
                <a:srgbClr val="003057"/>
              </a:solidFill>
            </a:endParaRPr>
          </a:p>
          <a:p>
            <a:pPr algn="ctr" fontAlgn="base"/>
            <a:endParaRPr lang="it-IT" altLang="en-US" sz="220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45FDCBF-D978-CFCB-0D4E-4BF906514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28</a:t>
            </a:fld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59DE81-E272-3C87-7998-DA4FD7C36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8284" y="464507"/>
            <a:ext cx="10322280" cy="5873553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it-IT" sz="3200">
                <a:solidFill>
                  <a:schemeClr val="tx1"/>
                </a:solidFill>
                <a:latin typeface="Arial"/>
                <a:cs typeface="Arial"/>
              </a:rPr>
              <a:t>Passo 2: </a:t>
            </a:r>
            <a:r>
              <a:rPr lang="it-IT" sz="3200" b="0" u="sng">
                <a:solidFill>
                  <a:schemeClr val="tx1"/>
                </a:solidFill>
                <a:latin typeface="Arial"/>
                <a:cs typeface="Arial"/>
              </a:rPr>
              <a:t>Definire un insight significativo</a:t>
            </a:r>
          </a:p>
          <a:p>
            <a:pPr marL="342900" indent="-342900" algn="ctr">
              <a:buChar char="•"/>
            </a:pPr>
            <a:r>
              <a:rPr lang="it-IT" b="0">
                <a:solidFill>
                  <a:schemeClr val="tx1"/>
                </a:solidFill>
                <a:latin typeface="Arial"/>
                <a:cs typeface="Arial"/>
              </a:rPr>
              <a:t> Le informazioni raccolte nel primo passo sono estremamente preziose, ma devono essere organizzate, sintetizzate ed espresse in modo efficace e soprattutto capace di gettare una nuova luce sul problema. </a:t>
            </a:r>
          </a:p>
          <a:p>
            <a:pPr marL="342900" indent="-342900" algn="ctr">
              <a:buChar char="•"/>
            </a:pPr>
            <a:r>
              <a:rPr lang="it-IT">
                <a:solidFill>
                  <a:schemeClr val="tx1"/>
                </a:solidFill>
                <a:latin typeface="Arial"/>
                <a:cs typeface="Arial"/>
              </a:rPr>
              <a:t>Questo passaggio è spesso indicato con l'espressione insight generation:</a:t>
            </a:r>
            <a:r>
              <a:rPr lang="it-IT" b="0">
                <a:solidFill>
                  <a:schemeClr val="tx1"/>
                </a:solidFill>
                <a:latin typeface="Arial"/>
                <a:cs typeface="Arial"/>
              </a:rPr>
              <a:t> la ricerca di un'intuizione forte, convincente e in grado di guidare l'intera campagna </a:t>
            </a:r>
          </a:p>
          <a:p>
            <a:pPr marL="342900" indent="-342900" algn="ctr">
              <a:buChar char="•"/>
            </a:pPr>
            <a:endParaRPr lang="it-IT" b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Immagine 1" descr="Immagine che contiene Viso umano, donna, testo, vestiti&#10;&#10;Il contenuto generato dall&amp;#39;IA potrebbe non essere corretto.">
            <a:extLst>
              <a:ext uri="{FF2B5EF4-FFF2-40B4-BE49-F238E27FC236}">
                <a16:creationId xmlns:a16="http://schemas.microsoft.com/office/drawing/2014/main" id="{EB055654-D1AA-661A-35F3-8BEBFCBC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12" y="3307030"/>
            <a:ext cx="5490576" cy="33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20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9C81BD-5492-9162-EB05-27AAA6A35C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188" y="673274"/>
            <a:ext cx="10466145" cy="5675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,Sans-Serif" panose="020B0604020202020204" pitchFamily="34" charset="0"/>
            </a:pPr>
            <a:r>
              <a:rPr lang="it-IT" sz="2400">
                <a:latin typeface="Arial"/>
                <a:cs typeface="Arial"/>
              </a:rPr>
              <a:t>Non solo la creatività, ma anche la scelta dei media, l'integrazione dei touchpoint, le metriche, in pratica ogni aspetto di un progetto di marketing.</a:t>
            </a:r>
            <a:endParaRPr lang="en-US" sz="2400">
              <a:latin typeface="Arial"/>
              <a:cs typeface="Arial"/>
            </a:endParaRPr>
          </a:p>
          <a:p>
            <a:pPr marL="342900" indent="-342900">
              <a:buFont typeface="Arial,Sans-Serif" panose="020B0604020202020204" pitchFamily="34" charset="0"/>
            </a:pPr>
            <a:r>
              <a:rPr lang="it-IT" sz="2400">
                <a:latin typeface="Arial"/>
                <a:cs typeface="Arial"/>
              </a:rPr>
              <a:t>L'identificazione di un insight è un processo generativo complesso, che può però essere efficacemente affrontato con l</a:t>
            </a:r>
            <a:r>
              <a:rPr lang="it-IT" sz="2400" b="1">
                <a:latin typeface="Arial"/>
                <a:cs typeface="Arial"/>
              </a:rPr>
              <a:t>a tecnica del "perché" ed "e se...</a:t>
            </a:r>
            <a:r>
              <a:rPr lang="it-IT" sz="2400" b="1">
                <a:solidFill>
                  <a:srgbClr val="43467B"/>
                </a:solidFill>
                <a:latin typeface="TW Cen MT"/>
              </a:rPr>
              <a:t>":</a:t>
            </a:r>
            <a:endParaRPr lang="it-IT"/>
          </a:p>
        </p:txBody>
      </p:sp>
      <p:pic>
        <p:nvPicPr>
          <p:cNvPr id="6" name="Segnaposto immagine 5" descr="Immagine che contiene testo, diagramma, cerchi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FD2A1B27-F6C9-638D-8ACE-35D0161CA9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7256" b="47256"/>
          <a:stretch/>
        </p:blipFill>
        <p:spPr>
          <a:xfrm>
            <a:off x="4489276" y="3267205"/>
            <a:ext cx="2659693" cy="2659693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prstClr val="whit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A0A8C5-AF78-8F65-657A-6CB3A05AD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34954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AF890B92-D44D-461B-A5E6-D4F348791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295"/>
            <a:ext cx="12191999" cy="3278423"/>
          </a:xfrm>
        </p:spPr>
      </p:pic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2971" y="1961586"/>
            <a:ext cx="4677252" cy="2871062"/>
          </a:xfrm>
        </p:spPr>
        <p:txBody>
          <a:bodyPr rtlCol="0"/>
          <a:lstStyle/>
          <a:p>
            <a:pPr rtl="0"/>
            <a:endParaRPr lang="it-IT" noProof="1"/>
          </a:p>
        </p:txBody>
      </p:sp>
      <p:pic>
        <p:nvPicPr>
          <p:cNvPr id="39" name="Segnaposto immagine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53" r="853"/>
          <a:stretch>
            <a:fillRect/>
          </a:stretch>
        </p:blipFill>
        <p:spPr/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1" smtClean="0"/>
              <a:pPr rtl="0"/>
              <a:t>3</a:t>
            </a:fld>
            <a:endParaRPr lang="it-IT" noProof="1"/>
          </a:p>
        </p:txBody>
      </p:sp>
      <p:sp>
        <p:nvSpPr>
          <p:cNvPr id="32" name="Segnaposto testo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it-IT" noProof="1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1"/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06BA04B3-CF89-FB91-F491-623F8CC8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160" y="3717925"/>
            <a:ext cx="3035220" cy="930275"/>
          </a:xfrm>
        </p:spPr>
        <p:txBody>
          <a:bodyPr>
            <a:normAutofit/>
          </a:bodyPr>
          <a:lstStyle/>
          <a:p>
            <a:r>
              <a:rPr lang="it-IT" sz="4400" u="sng"/>
              <a:t>Capitolo 5</a:t>
            </a:r>
          </a:p>
        </p:txBody>
      </p: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3170F9FA-20C7-B3DB-F83C-40813867066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047444" y="1965369"/>
            <a:ext cx="4325102" cy="2860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it-IT" sz="4000" b="1"/>
              <a:t>PRESA IN CARICO DEL PROGETTO ED ELABORAZIONE DEL BRIEFING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D0C1CECD-2DDD-B965-AA62-39AB3CE9739D}"/>
                  </a:ext>
                </a:extLst>
              </p14:cNvPr>
              <p14:cNvContentPartPr/>
              <p14:nvPr/>
            </p14:nvContentPartPr>
            <p14:xfrm>
              <a:off x="9338533" y="3401734"/>
              <a:ext cx="18360" cy="3600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D0C1CECD-2DDD-B965-AA62-39AB3CE973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7733" y="3391041"/>
                <a:ext cx="39600" cy="5703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462CDF3D-BAE3-13A6-A777-EA075A56B210}"/>
              </a:ext>
            </a:extLst>
          </p:cNvPr>
          <p:cNvSpPr txBox="1">
            <a:spLocks/>
          </p:cNvSpPr>
          <p:nvPr/>
        </p:nvSpPr>
        <p:spPr>
          <a:xfrm>
            <a:off x="1621556" y="4563748"/>
            <a:ext cx="4472080" cy="213549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it-IT"/>
            </a:defPPr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B2A5"/>
              </a:buClr>
              <a:buFont typeface="+mj-lt"/>
              <a:buNone/>
              <a:defRPr sz="2400" b="0" i="0" kern="1200">
                <a:solidFill>
                  <a:srgbClr val="00305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defRPr>
            </a:lvl2pPr>
            <a:lvl3pPr marL="9144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defRPr>
            </a:lvl3pPr>
            <a:lvl4pPr marL="1371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defRPr>
            </a:lvl4pPr>
            <a:lvl5pPr marL="18288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defRPr>
            </a:lvl5pPr>
            <a:lvl6pPr marL="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defRPr>
            </a:lvl6pPr>
            <a:lvl7pPr marL="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defRPr>
            </a:lvl7pPr>
            <a:lvl8pPr marL="1371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defRPr>
            </a:lvl8pPr>
            <a:lvl9pPr marL="18288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defRPr>
            </a:lvl9pPr>
          </a:lstStyle>
          <a:p>
            <a:pPr>
              <a:buClr>
                <a:srgbClr val="DF6030"/>
              </a:buClr>
              <a:buSzPct val="90000"/>
            </a:pPr>
            <a:r>
              <a:rPr lang="en-US">
                <a:solidFill>
                  <a:srgbClr val="DF6030"/>
                </a:solidFill>
                <a:latin typeface="TW Cen MT"/>
                <a:ea typeface="Open Sans"/>
                <a:cs typeface="Arial"/>
              </a:rPr>
              <a:t>•</a:t>
            </a:r>
            <a:r>
              <a:rPr lang="en-US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Il brief per il marketing </a:t>
            </a:r>
            <a:r>
              <a:rPr lang="en-US" err="1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digitale</a:t>
            </a:r>
            <a:endParaRPr lang="en-US">
              <a:latin typeface="TW Cen MT"/>
              <a:ea typeface="Open Sans"/>
              <a:cs typeface="Open Sans"/>
            </a:endParaRPr>
          </a:p>
          <a:p>
            <a:pPr>
              <a:buClr>
                <a:srgbClr val="DF6030"/>
              </a:buClr>
              <a:buSzPct val="90000"/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TW Cen MT"/>
              <a:ea typeface="Open Sans"/>
              <a:cs typeface="Open Sans"/>
            </a:endParaRPr>
          </a:p>
          <a:p>
            <a:pPr>
              <a:buClr>
                <a:srgbClr val="DF6030"/>
              </a:buClr>
              <a:buSzPct val="90000"/>
            </a:pPr>
            <a:r>
              <a:rPr lang="en-US">
                <a:solidFill>
                  <a:srgbClr val="DF6030"/>
                </a:solidFill>
                <a:latin typeface="TW Cen MT"/>
                <a:ea typeface="Open Sans"/>
                <a:cs typeface="Arial"/>
              </a:rPr>
              <a:t>•</a:t>
            </a:r>
            <a:r>
              <a:rPr lang="en-US" err="1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Gli</a:t>
            </a:r>
            <a:r>
              <a:rPr lang="en-US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elementi</a:t>
            </a:r>
            <a:r>
              <a:rPr lang="en-US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 di un briefing</a:t>
            </a:r>
            <a:endParaRPr lang="en-US">
              <a:latin typeface="TW Cen MT"/>
              <a:ea typeface="Open Sans"/>
              <a:cs typeface="Open Sans"/>
            </a:endParaRPr>
          </a:p>
          <a:p>
            <a:pPr>
              <a:buClr>
                <a:srgbClr val="DF6030"/>
              </a:buClr>
              <a:buSzPct val="90000"/>
            </a:pPr>
            <a:endParaRPr lang="en-US">
              <a:solidFill>
                <a:srgbClr val="DF6030"/>
              </a:solidFill>
              <a:latin typeface="TW Cen MT"/>
              <a:ea typeface="Open Sans"/>
              <a:cs typeface="Arial"/>
            </a:endParaRPr>
          </a:p>
          <a:p>
            <a:r>
              <a:rPr lang="en-US">
                <a:solidFill>
                  <a:srgbClr val="DF6030"/>
                </a:solidFill>
                <a:latin typeface="TW Cen MT"/>
                <a:ea typeface="Open Sans"/>
                <a:cs typeface="Arial"/>
              </a:rPr>
              <a:t>•</a:t>
            </a:r>
            <a:r>
              <a:rPr lang="en-US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Un </a:t>
            </a:r>
            <a:r>
              <a:rPr lang="en-US" err="1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approccio</a:t>
            </a:r>
            <a:r>
              <a:rPr lang="en-US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olistico</a:t>
            </a:r>
            <a:r>
              <a:rPr lang="en-US">
                <a:solidFill>
                  <a:srgbClr val="000000"/>
                </a:solidFill>
                <a:latin typeface="TW Cen MT"/>
                <a:ea typeface="Open Sans"/>
                <a:cs typeface="Open Sans"/>
              </a:rPr>
              <a:t> al brief</a:t>
            </a:r>
            <a:endParaRPr lang="en-US">
              <a:latin typeface="TW Cen MT"/>
              <a:ea typeface="Open Sans"/>
              <a:cs typeface="Open Sans"/>
            </a:endParaRPr>
          </a:p>
          <a:p>
            <a:pPr marL="317500" indent="-225425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DF6030"/>
              </a:buClr>
              <a:buSzPct val="90000"/>
              <a:buFont typeface="Arial" panose="020B0604020202020204" pitchFamily="34" charset="0"/>
              <a:buChar char="•"/>
            </a:pPr>
            <a:endParaRPr lang="en-US" sz="1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04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0AABBC8D-9D40-A384-3C8D-562EC8EACF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925DC87-5213-1350-607C-6ECFE1CE8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69976" y="451090"/>
            <a:ext cx="5865674" cy="5889385"/>
          </a:xfr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it-IT"/>
              <a:t>Competence nasce 15 anni fa dal mondo delle PR, ufficio stampa ed eventi.</a:t>
            </a:r>
          </a:p>
          <a:p>
            <a:r>
              <a:rPr lang="it-IT"/>
              <a:t>Nel tempo ha evoluto il proprio posizionamento, spostandosi verso la gestione della reputazione.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EE35DAA-9ED3-8F18-5D60-90641C13C8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30</a:t>
            </a:fld>
            <a:endParaRPr lang="it-IT" noProof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64F3D33-7345-0326-2247-31AE7C6AC767}"/>
              </a:ext>
            </a:extLst>
          </p:cNvPr>
          <p:cNvSpPr txBox="1"/>
          <p:nvPr/>
        </p:nvSpPr>
        <p:spPr>
          <a:xfrm>
            <a:off x="3669647" y="1179790"/>
            <a:ext cx="5062821" cy="44319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400" b="1" i="1">
                <a:latin typeface="Arial"/>
                <a:cs typeface="Arial"/>
              </a:rPr>
              <a:t> "perché?"</a:t>
            </a:r>
            <a:r>
              <a:rPr lang="it-IT" sz="2400">
                <a:latin typeface="Arial"/>
                <a:cs typeface="Arial"/>
              </a:rPr>
              <a:t>: significa domandarsi quali siano le cause dello status quo, della situazione attuale o del comportamento delle persone con cui vogliamo comunicare; 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>
              <a:latin typeface="Arial"/>
              <a:cs typeface="Arial"/>
            </a:endParaRPr>
          </a:p>
          <a:p>
            <a:pPr algn="ctr"/>
            <a:r>
              <a:rPr lang="it-IT" sz="2400" b="1" i="1">
                <a:latin typeface="Arial"/>
                <a:cs typeface="Arial"/>
              </a:rPr>
              <a:t>• "e se...": </a:t>
            </a:r>
            <a:r>
              <a:rPr lang="it-IT" sz="2400">
                <a:latin typeface="Arial"/>
                <a:cs typeface="Arial"/>
              </a:rPr>
              <a:t>significa immaginare quali potrebbero essere le conseguenze di un cambiamento, dell'introduzione di un nuovo comportamento o della fruizione di una nuova esperienza.</a:t>
            </a:r>
            <a:endParaRPr lang="it-IT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367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47F2E616-9341-8BD0-399E-07F5FDDF03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C83186-EBB9-2BB0-5D0F-5A52A64BA5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2E99E9-5153-AB61-F697-8AAEFB86B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888BA3-A96F-DCB2-8689-3F5FFE4B91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it-IT"/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D1AE5698-1A77-6DA0-3C0B-387A426AA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4263" y="1129415"/>
            <a:ext cx="7235408" cy="4845066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0"/>
              </a:spcAft>
              <a:buFont typeface="Calibri,Sans-Serif"/>
              <a:buChar char="-"/>
            </a:pPr>
            <a:r>
              <a:rPr lang="it-IT" sz="2400" b="1">
                <a:latin typeface="Arial"/>
                <a:cs typeface="Arial"/>
              </a:rPr>
              <a:t>Un problema di marketing può essere scomposto in quattro aree</a:t>
            </a:r>
            <a:r>
              <a:rPr lang="it-IT" sz="2400">
                <a:latin typeface="Arial"/>
                <a:cs typeface="Arial"/>
              </a:rPr>
              <a:t> che, da sole o in combinazione tra loro, possono essere la fonte di un potenziale insight. 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0"/>
              </a:spcAft>
              <a:buFont typeface="Calibri,Sans-Serif"/>
              <a:buChar char="-"/>
            </a:pPr>
            <a:endParaRPr lang="it-IT" sz="240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0"/>
              </a:spcAft>
              <a:buFont typeface="Calibri,Sans-Serif"/>
              <a:buChar char="-"/>
            </a:pPr>
            <a:r>
              <a:rPr lang="it-IT" sz="2400" b="1">
                <a:latin typeface="Arial"/>
                <a:cs typeface="Arial"/>
              </a:rPr>
              <a:t>l'azienda: gli obiettivi, la strategia e il marchio sono tutti importanti perché sono alla base di tutto</a:t>
            </a:r>
            <a:r>
              <a:rPr lang="it-IT" sz="2400">
                <a:latin typeface="Arial"/>
                <a:cs typeface="Arial"/>
              </a:rPr>
              <a:t> ciò che il business sta cercando di fare. 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0"/>
              </a:spcAft>
              <a:buFont typeface="Calibri,Sans-Serif"/>
              <a:buChar char="-"/>
            </a:pPr>
            <a:r>
              <a:rPr lang="it-IT" sz="2400">
                <a:latin typeface="Arial"/>
                <a:cs typeface="Arial"/>
              </a:rPr>
              <a:t>Per esempio, se l'azienda sta puntando a entrare in un nuovo settore, ci deve essere un buon allineamento tra tutti questi elementi;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259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 descr="Immagine che contiene testo, Carattere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0B30E847-B584-741C-E1C5-BA4942C1E894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8676818" y="327519"/>
            <a:ext cx="3209925" cy="138112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F141387-BE1D-1125-85AC-8CA4DDD58F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FD47D73-8E15-D888-7D8C-AAE503249D8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5A2D1B2B-0F26-B902-D45B-1E9740BD2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32</a:t>
            </a:fld>
            <a:endParaRPr lang="it-IT" noProof="0"/>
          </a:p>
        </p:txBody>
      </p:sp>
      <p:pic>
        <p:nvPicPr>
          <p:cNvPr id="13" name="Segnaposto contenuto 12" descr="Immagine che contiene testo, cerchio, schermata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9530FE27-95D8-A5DE-560A-203DB2EE56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060518" y="650060"/>
            <a:ext cx="6442579" cy="5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8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66C2BB-1F8A-7A60-A9D3-23E04D495B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1720" y="121712"/>
            <a:ext cx="10678295" cy="4405057"/>
          </a:xfrm>
          <a:solidFill>
            <a:schemeClr val="accent2">
              <a:lumMod val="60000"/>
              <a:lumOff val="40000"/>
              <a:alpha val="88000"/>
            </a:schemeClr>
          </a:solidFill>
          <a:ln w="57150"/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it-IT">
                <a:solidFill>
                  <a:srgbClr val="000000">
                    <a:alpha val="0"/>
                  </a:srgbClr>
                </a:solidFill>
              </a:rPr>
              <a:t>* il prodotto - il prodotto o il servizio venduto e gli aspetti unici che lo differenziano dalla concorrenza; * il mercato (la maturità, la competitività e il ritmo del mercato giocano tutti un ruolo nel determinare quale percorso può essere o non essere realistico da perseguire</a:t>
            </a:r>
            <a:r>
              <a:rPr lang="it-IT">
                <a:solidFill>
                  <a:srgbClr val="000000">
                    <a:alpha val="0"/>
                  </a:srgbClr>
                </a:solidFill>
                <a:ea typeface="+mn-lt"/>
                <a:cs typeface="+mn-lt"/>
              </a:rPr>
              <a:t>);* il prodotto - il prodotto o il servizio venduto e gli aspetti unici che lo differenziano dalla concorrenza; * il mercato (la maturità, la competitività e il ritmo del mercato giocano tutti un ruolo nel determinare quale percorso può essere o non essere realistico da perseguire); </a:t>
            </a:r>
            <a:r>
              <a:rPr lang="it-IT">
                <a:solidFill>
                  <a:srgbClr val="000000">
                    <a:alpha val="0"/>
                  </a:srgbClr>
                </a:solidFill>
              </a:rPr>
              <a:t>* il pubblico (come i vostri clienti pensano e sentono il marchio e la posizione nel mercato può portare ad alcune delle intuizioni più uniche e interessanti). * il pubblico (come * il prodotto - il prodotto o il servizio venduto e gli aspetti unici che lo differenziano dalla concorrenza; * il mercato (la maturità, la competitività e il ritmo del mercato giocano tutti un ruolo nel determinare quale percorso può essere o non essere realistico da perseguire); * il pubblico (come i vostri clienti pensano e sentono il marchio e la posizione nel mercato può portare ad alcune delle intuizioni più uniche e interessanti).i vostri clienti pensano e sentono il marchio e la posizione nel mercato può portare ad alcune delle intuizioni più uniche e interessanti).</a:t>
            </a:r>
            <a:endParaRPr lang="it-IT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152EA988-2066-A217-48D4-24B2F641371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6471" y="429287"/>
            <a:ext cx="4203550" cy="3794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it-IT" b="1"/>
          </a:p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53C14E-1E41-9673-CBB3-2E83349EB948}"/>
              </a:ext>
            </a:extLst>
          </p:cNvPr>
          <p:cNvSpPr txBox="1"/>
          <p:nvPr/>
        </p:nvSpPr>
        <p:spPr>
          <a:xfrm>
            <a:off x="1110967" y="277526"/>
            <a:ext cx="9959800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600">
                <a:latin typeface="Arial"/>
                <a:ea typeface="+mn-lt"/>
                <a:cs typeface="+mn-lt"/>
              </a:rPr>
              <a:t> i</a:t>
            </a:r>
            <a:r>
              <a:rPr lang="it-IT" sz="2600" b="1">
                <a:latin typeface="Arial"/>
                <a:ea typeface="+mn-lt"/>
                <a:cs typeface="+mn-lt"/>
              </a:rPr>
              <a:t>l prodotto </a:t>
            </a:r>
            <a:r>
              <a:rPr lang="it-IT" sz="2600">
                <a:latin typeface="Arial"/>
                <a:ea typeface="+mn-lt"/>
                <a:cs typeface="+mn-lt"/>
              </a:rPr>
              <a:t>- il prodotto o il servizio venduto e gli aspetti unici che lo differenziano dalla concorrenza; 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600">
              <a:latin typeface="Arial"/>
              <a:ea typeface="+mn-lt"/>
              <a:cs typeface="+mn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600" b="1">
                <a:latin typeface="Arial"/>
                <a:ea typeface="+mn-lt"/>
                <a:cs typeface="+mn-lt"/>
              </a:rPr>
              <a:t> il mercato</a:t>
            </a:r>
            <a:r>
              <a:rPr lang="it-IT" sz="2600">
                <a:latin typeface="Arial"/>
                <a:ea typeface="+mn-lt"/>
                <a:cs typeface="+mn-lt"/>
              </a:rPr>
              <a:t> (la maturità, la competitività e il ritmo del mercato giocano tutti un ruolo nel determinare quale percorso può essere o non essere realistico da perseguire); 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600">
              <a:latin typeface="Arial"/>
              <a:ea typeface="+mn-lt"/>
              <a:cs typeface="+mn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600" b="1">
                <a:latin typeface="Arial"/>
                <a:ea typeface="+mn-lt"/>
                <a:cs typeface="+mn-lt"/>
              </a:rPr>
              <a:t> il pubblico </a:t>
            </a:r>
            <a:r>
              <a:rPr lang="it-IT" sz="2600">
                <a:latin typeface="Arial"/>
                <a:ea typeface="+mn-lt"/>
                <a:cs typeface="+mn-lt"/>
              </a:rPr>
              <a:t>(come i vostri clienti pensano e sentono il marchio e la posizione nel mercato può portare ad alcune delle intuizioni più uniche e interessanti).</a:t>
            </a:r>
            <a:endParaRPr lang="it-IT" sz="2600">
              <a:latin typeface="Arial"/>
            </a:endParaRPr>
          </a:p>
        </p:txBody>
      </p:sp>
      <p:pic>
        <p:nvPicPr>
          <p:cNvPr id="2" name="Immagine 1" descr="Immagine che contiene cartone animato, Contenitore dei rifiuti,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6043D4ED-5FB1-AC4C-8D5B-48258CB2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763" y="4672850"/>
            <a:ext cx="4034118" cy="20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32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7F7D5B-BC6B-F872-9E31-CE3F2604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174" y="259915"/>
            <a:ext cx="3936722" cy="718324"/>
          </a:xfrm>
        </p:spPr>
        <p:txBody>
          <a:bodyPr>
            <a:noAutofit/>
          </a:bodyPr>
          <a:lstStyle/>
          <a:p>
            <a:r>
              <a:rPr lang="it-IT" sz="4400" b="1">
                <a:latin typeface="Arial"/>
                <a:cs typeface="Arial"/>
              </a:rPr>
              <a:t>IN SINTESI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5A298D-4EB2-5561-4301-90794B777B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4860" y="1579073"/>
            <a:ext cx="4330664" cy="4305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Calibri" panose="020B0604020202020204" pitchFamily="34" charset="0"/>
              <a:buChar char="-"/>
            </a:pPr>
            <a:r>
              <a:rPr lang="it-IT">
                <a:latin typeface="Arial"/>
                <a:ea typeface="+mn-lt"/>
                <a:cs typeface="Arial"/>
              </a:rPr>
              <a:t> Dopo aver raccolto le informazioni nel Passo 1 (valutazione della situazione), bisogna:</a:t>
            </a:r>
            <a:endParaRPr lang="it-IT"/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Arial"/>
              </a:rPr>
              <a:t> • organizzarle, </a:t>
            </a: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Arial"/>
              </a:rPr>
              <a:t>• sintetizzarle, </a:t>
            </a: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Arial"/>
              </a:rPr>
              <a:t>• esprimerle in modo efficace. </a:t>
            </a:r>
          </a:p>
          <a:p>
            <a:pPr marL="0" indent="0">
              <a:buNone/>
            </a:pPr>
            <a:r>
              <a:rPr lang="it-IT" b="1">
                <a:latin typeface="Arial"/>
                <a:ea typeface="+mn-lt"/>
                <a:cs typeface="Arial"/>
              </a:rPr>
              <a:t>-  Obiettivo: </a:t>
            </a:r>
            <a:r>
              <a:rPr lang="it-IT">
                <a:latin typeface="Arial"/>
                <a:ea typeface="+mn-lt"/>
                <a:cs typeface="Arial"/>
              </a:rPr>
              <a:t>far emergere un’intuizione nuova che faccia luce sul problema. </a:t>
            </a:r>
            <a:endParaRPr lang="it-IT">
              <a:latin typeface="Arial"/>
              <a:cs typeface="Arial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DD684B-96BA-2DE7-20AE-F45735F277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8285" y="965547"/>
            <a:ext cx="6209567" cy="602185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it-IT" i="1">
                <a:solidFill>
                  <a:schemeClr val="tx1"/>
                </a:solidFill>
                <a:latin typeface="Arial"/>
                <a:cs typeface="Arial"/>
              </a:rPr>
              <a:t>Passo 2: Definire un insight significativo 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C10F396-B24D-2EDF-6DCF-BB8429B19E9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35051" y="1766964"/>
            <a:ext cx="3798309" cy="41389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>
                <a:latin typeface="Arial"/>
                <a:ea typeface="+mn-lt"/>
                <a:cs typeface="Arial"/>
              </a:rPr>
              <a:t>. </a:t>
            </a:r>
            <a:endParaRPr lang="it-IT">
              <a:latin typeface="Arial"/>
              <a:cs typeface="Arial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6BE5D84-D8F4-0BE8-8566-4B9133CBA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34</a:t>
            </a:fld>
            <a:endParaRPr lang="it-IT" noProof="0"/>
          </a:p>
        </p:txBody>
      </p:sp>
      <p:pic>
        <p:nvPicPr>
          <p:cNvPr id="16" name="Segnaposto contenuto 15" descr="Immagine che contiene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0BC72B74-5137-2070-E9A3-107AEBB2BF9A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2"/>
          <a:stretch>
            <a:fillRect/>
          </a:stretch>
        </p:blipFill>
        <p:spPr>
          <a:xfrm>
            <a:off x="7135071" y="2184498"/>
            <a:ext cx="4414516" cy="2489689"/>
          </a:xfrm>
          <a:prstGeom prst="rect">
            <a:avLst/>
          </a:prstGeom>
        </p:spPr>
      </p:pic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68D34795-900A-6D22-1954-186F3C2083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9955" y="6518753"/>
            <a:ext cx="3474720" cy="424732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35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608A00-ECA9-4AC4-9320-5ABF5BDEF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325" y="541751"/>
            <a:ext cx="10805160" cy="1447800"/>
          </a:xfrm>
        </p:spPr>
        <p:txBody>
          <a:bodyPr>
            <a:normAutofit/>
          </a:bodyPr>
          <a:lstStyle/>
          <a:p>
            <a:r>
              <a:rPr lang="it-IT" sz="3200" b="1" i="1">
                <a:solidFill>
                  <a:srgbClr val="000000"/>
                </a:solidFill>
                <a:latin typeface="Arial"/>
                <a:cs typeface="Arial"/>
              </a:rPr>
              <a:t>Cos’è l’insight generation?</a:t>
            </a:r>
            <a:endParaRPr lang="it-IT" sz="32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2A1337-F442-6F1A-75AF-5D35378425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270" y="1508343"/>
            <a:ext cx="10226063" cy="48401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400" i="1" u="sng">
                <a:latin typeface="Arial"/>
                <a:cs typeface="Arial"/>
              </a:rPr>
              <a:t>  È la ricerca di un’intuizione forte e convincente, capace di guidare: </a:t>
            </a:r>
            <a:endParaRPr lang="en-US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 sz="2400" b="1">
                <a:latin typeface="Arial"/>
                <a:cs typeface="Arial"/>
              </a:rPr>
              <a:t>• la creatività </a:t>
            </a:r>
            <a:r>
              <a:rPr lang="it-IT" sz="2400">
                <a:latin typeface="Arial"/>
                <a:cs typeface="Arial"/>
              </a:rPr>
              <a:t>della campagna, </a:t>
            </a:r>
          </a:p>
          <a:p>
            <a:pPr marL="0" indent="0">
              <a:buNone/>
            </a:pPr>
            <a:r>
              <a:rPr lang="it-IT" sz="2400" b="1">
                <a:latin typeface="Arial"/>
                <a:cs typeface="Arial"/>
              </a:rPr>
              <a:t>• la scelta</a:t>
            </a:r>
            <a:r>
              <a:rPr lang="it-IT" sz="2400">
                <a:latin typeface="Arial"/>
                <a:cs typeface="Arial"/>
              </a:rPr>
              <a:t> dei media, </a:t>
            </a:r>
          </a:p>
          <a:p>
            <a:pPr marL="0" indent="0">
              <a:buNone/>
            </a:pPr>
            <a:r>
              <a:rPr lang="it-IT" sz="2400" b="1">
                <a:latin typeface="Arial"/>
                <a:cs typeface="Arial"/>
              </a:rPr>
              <a:t>• l’integrazione</a:t>
            </a:r>
            <a:r>
              <a:rPr lang="it-IT" sz="2400">
                <a:latin typeface="Arial"/>
                <a:cs typeface="Arial"/>
              </a:rPr>
              <a:t> dei touchpoint, </a:t>
            </a:r>
          </a:p>
          <a:p>
            <a:pPr marL="0" indent="0">
              <a:buNone/>
            </a:pPr>
            <a:r>
              <a:rPr lang="it-IT" sz="2400" b="1">
                <a:latin typeface="Arial"/>
                <a:cs typeface="Arial"/>
              </a:rPr>
              <a:t>• le metriche</a:t>
            </a:r>
            <a:r>
              <a:rPr lang="it-IT" sz="2400">
                <a:latin typeface="Arial"/>
                <a:cs typeface="Arial"/>
              </a:rPr>
              <a:t> di valutazione, </a:t>
            </a:r>
          </a:p>
          <a:p>
            <a:pPr marL="0" indent="0">
              <a:buNone/>
            </a:pPr>
            <a:r>
              <a:rPr lang="it-IT" sz="2400">
                <a:latin typeface="Arial"/>
                <a:cs typeface="Arial"/>
              </a:rPr>
              <a:t>• in pratica </a:t>
            </a:r>
            <a:r>
              <a:rPr lang="it-IT" sz="2400" b="1">
                <a:latin typeface="Arial"/>
                <a:cs typeface="Arial"/>
              </a:rPr>
              <a:t>ogni aspetto del progetto </a:t>
            </a:r>
            <a:r>
              <a:rPr lang="it-IT" sz="2400">
                <a:latin typeface="Arial"/>
                <a:cs typeface="Arial"/>
              </a:rPr>
              <a:t>di marketing. </a:t>
            </a:r>
            <a:endParaRPr lang="it-IT" sz="24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6145C5-D4A7-788D-9F89-549A28BC9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35</a:t>
            </a:fld>
            <a:endParaRPr lang="it-IT" noProof="0"/>
          </a:p>
        </p:txBody>
      </p:sp>
      <p:pic>
        <p:nvPicPr>
          <p:cNvPr id="9" name="Immagine 8" descr="Immagine che contiene testo, diagramma, Carattere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C2E75F78-244C-C5D2-BFC1-A49927DD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724" y="4605991"/>
            <a:ext cx="4720224" cy="19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49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7888A-8D42-E7BE-88D1-538D552B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70" y="990600"/>
            <a:ext cx="10742530" cy="706677"/>
          </a:xfrm>
        </p:spPr>
        <p:txBody>
          <a:bodyPr>
            <a:normAutofit/>
          </a:bodyPr>
          <a:lstStyle/>
          <a:p>
            <a:r>
              <a:rPr lang="it-IT" sz="3600" b="1">
                <a:latin typeface="Arial"/>
                <a:ea typeface="+mj-lt"/>
                <a:cs typeface="Arial"/>
              </a:rPr>
              <a:t>L’INSIGHT STRATEGICO</a:t>
            </a:r>
            <a:endParaRPr lang="it-IT" sz="3600" b="1">
              <a:latin typeface="Arial"/>
              <a:cs typeface="Arial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18C5CD-1D9B-9DDC-BA0C-A5DB1EEECB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9435" y="1717110"/>
            <a:ext cx="10507898" cy="4631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400">
                <a:ea typeface="+mn-lt"/>
                <a:cs typeface="+mn-lt"/>
              </a:rPr>
              <a:t>I professionisti del marketing hanno accesso a più dati che mai, ma questo non significa che abbiano più chiarezza.</a:t>
            </a:r>
            <a:endParaRPr lang="it-IT" sz="2400">
              <a:latin typeface="Arial"/>
              <a:ea typeface="+mj-lt"/>
              <a:cs typeface="Arial"/>
            </a:endParaRPr>
          </a:p>
          <a:p>
            <a:r>
              <a:rPr lang="it-IT" sz="2400" i="1" u="sng">
                <a:ea typeface="+mn-lt"/>
                <a:cs typeface="+mn-lt"/>
              </a:rPr>
              <a:t>Cercano soluzioni che semplifichino la complessità, non che la aggiungano. </a:t>
            </a:r>
          </a:p>
          <a:p>
            <a:r>
              <a:rPr lang="it-IT" sz="2400" i="1" u="sng">
                <a:ea typeface="+mn-lt"/>
                <a:cs typeface="+mn-lt"/>
              </a:rPr>
              <a:t>Vogliono strumenti e brand che offrano visione</a:t>
            </a:r>
            <a:r>
              <a:rPr lang="it-IT" sz="2400">
                <a:ea typeface="+mn-lt"/>
                <a:cs typeface="+mn-lt"/>
              </a:rPr>
              <a:t>, non solo numeri.</a:t>
            </a:r>
            <a:endParaRPr lang="it-IT" sz="2400"/>
          </a:p>
          <a:p>
            <a:pPr marL="0" indent="0">
              <a:buNone/>
            </a:pPr>
            <a:r>
              <a:rPr lang="it-IT" sz="2400" b="1">
                <a:latin typeface="Arial"/>
                <a:ea typeface="+mn-lt"/>
                <a:cs typeface="Arial"/>
              </a:rPr>
              <a:t> Perché è un insight potente?</a:t>
            </a:r>
            <a:endParaRPr lang="it-IT" sz="2400" b="1">
              <a:latin typeface="Arial"/>
              <a:ea typeface="+mj-lt"/>
              <a:cs typeface="Arial"/>
            </a:endParaRPr>
          </a:p>
          <a:p>
            <a:r>
              <a:rPr lang="it-IT">
                <a:latin typeface="Arial"/>
                <a:ea typeface="+mn-lt"/>
                <a:cs typeface="Arial"/>
              </a:rPr>
              <a:t>Coglie un conflitto reale</a:t>
            </a:r>
            <a:r>
              <a:rPr lang="it-IT" b="1">
                <a:latin typeface="Arial"/>
                <a:ea typeface="+mn-lt"/>
                <a:cs typeface="Arial"/>
              </a:rPr>
              <a:t>: informazione vs. chiarezza</a:t>
            </a:r>
            <a:endParaRPr lang="it-IT" b="1">
              <a:latin typeface="Arial"/>
              <a:cs typeface="Arial"/>
            </a:endParaRPr>
          </a:p>
          <a:p>
            <a:r>
              <a:rPr lang="it-IT">
                <a:latin typeface="Arial"/>
                <a:ea typeface="+mn-lt"/>
                <a:cs typeface="Arial"/>
              </a:rPr>
              <a:t>Apre spazio a un posizionamento distintivo (es. semplificare il marketing)</a:t>
            </a:r>
            <a:endParaRPr lang="it-IT">
              <a:latin typeface="Arial"/>
              <a:cs typeface="Arial"/>
            </a:endParaRPr>
          </a:p>
          <a:p>
            <a:r>
              <a:rPr lang="it-IT">
                <a:latin typeface="Arial"/>
                <a:ea typeface="+mn-lt"/>
                <a:cs typeface="Arial"/>
              </a:rPr>
              <a:t>È rilevante per ogni fase del </a:t>
            </a:r>
            <a:r>
              <a:rPr lang="it-IT" err="1">
                <a:latin typeface="Arial"/>
                <a:ea typeface="+mn-lt"/>
                <a:cs typeface="Arial"/>
              </a:rPr>
              <a:t>funnel</a:t>
            </a:r>
            <a:endParaRPr lang="it-IT" err="1">
              <a:latin typeface="Arial"/>
              <a:cs typeface="Arial"/>
            </a:endParaRPr>
          </a:p>
          <a:p>
            <a:endParaRPr lang="it-IT">
              <a:latin typeface="Arial"/>
              <a:ea typeface="+mj-lt"/>
              <a:cs typeface="Arial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BC6FC9F-1ABC-A87F-5573-1566AF599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36</a:t>
            </a:fld>
            <a:endParaRPr lang="it-IT" noProof="0"/>
          </a:p>
        </p:txBody>
      </p:sp>
      <p:pic>
        <p:nvPicPr>
          <p:cNvPr id="6" name="Immagine 5" descr="Immagine che contiene simbolo, logo, Elementi grafici, clipart&#10;&#10;Il contenuto generato dall&amp;#39;IA potrebbe non essere corretto.">
            <a:extLst>
              <a:ext uri="{FF2B5EF4-FFF2-40B4-BE49-F238E27FC236}">
                <a16:creationId xmlns:a16="http://schemas.microsoft.com/office/drawing/2014/main" id="{58E3BBE7-B46B-D452-D671-65C3F070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753" y="32551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0AACD7-5346-54EA-B4A1-C633922D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2" y="259915"/>
            <a:ext cx="10742530" cy="717116"/>
          </a:xfrm>
        </p:spPr>
        <p:txBody>
          <a:bodyPr>
            <a:normAutofit/>
          </a:bodyPr>
          <a:lstStyle/>
          <a:p>
            <a:r>
              <a:rPr lang="it-IT" sz="3200" b="1">
                <a:latin typeface="Arial"/>
                <a:ea typeface="+mj-lt"/>
                <a:cs typeface="+mj-lt"/>
              </a:rPr>
              <a:t>COME L’INSIGHT GUIDA LA STRATEGIA</a:t>
            </a:r>
            <a:endParaRPr lang="it-IT" sz="3200" b="1">
              <a:latin typeface="Arial"/>
            </a:endParaRP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15F31C8F-BF8C-4740-7AFB-AE33E745EA9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78658831"/>
              </p:ext>
            </p:extLst>
          </p:nvPr>
        </p:nvGraphicFramePr>
        <p:xfrm>
          <a:off x="563671" y="949890"/>
          <a:ext cx="10863164" cy="550474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5431582">
                  <a:extLst>
                    <a:ext uri="{9D8B030D-6E8A-4147-A177-3AD203B41FA5}">
                      <a16:colId xmlns:a16="http://schemas.microsoft.com/office/drawing/2014/main" val="282365723"/>
                    </a:ext>
                  </a:extLst>
                </a:gridCol>
                <a:gridCol w="5431582">
                  <a:extLst>
                    <a:ext uri="{9D8B030D-6E8A-4147-A177-3AD203B41FA5}">
                      <a16:colId xmlns:a16="http://schemas.microsoft.com/office/drawing/2014/main" val="3232398377"/>
                    </a:ext>
                  </a:extLst>
                </a:gridCol>
              </a:tblGrid>
              <a:tr h="450256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it-IT" b="1">
                          <a:latin typeface="Arial"/>
                        </a:rPr>
                        <a:t>Aspetto</a:t>
                      </a:r>
                      <a:endParaRPr lang="it-IT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>
                          <a:latin typeface="Arial"/>
                        </a:rPr>
                        <a:t>Applicazione dell’insight</a:t>
                      </a:r>
                      <a:endParaRPr lang="it-IT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991388"/>
                  </a:ext>
                </a:extLst>
              </a:tr>
              <a:tr h="11474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>
                          <a:latin typeface="Arial"/>
                        </a:rPr>
                        <a:t>2. Creatività</a:t>
                      </a:r>
                      <a:endParaRPr lang="it-IT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>
                          <a:latin typeface="Arial"/>
                        </a:rPr>
                        <a:t>Campagna con il concept </a:t>
                      </a:r>
                      <a:r>
                        <a:rPr lang="it-IT" i="1">
                          <a:latin typeface="Arial"/>
                        </a:rPr>
                        <a:t>"Stop ai dati, inizia la visione."</a:t>
                      </a:r>
                      <a:r>
                        <a:rPr lang="it-IT">
                          <a:latin typeface="Arial"/>
                        </a:rPr>
                        <a:t> Visual minimalisti, tono diretto, messaggi focalizzati sul beneficio: </a:t>
                      </a:r>
                      <a:r>
                        <a:rPr lang="it-IT" b="1" i="1">
                          <a:latin typeface="Arial"/>
                        </a:rPr>
                        <a:t>chiarezza.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788144"/>
                  </a:ext>
                </a:extLst>
              </a:tr>
              <a:tr h="14814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>
                          <a:latin typeface="Arial"/>
                        </a:rPr>
                        <a:t>3. Media</a:t>
                      </a:r>
                      <a:endParaRPr lang="it-IT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>
                          <a:latin typeface="Arial"/>
                        </a:rPr>
                        <a:t>Canali B2B</a:t>
                      </a:r>
                      <a:r>
                        <a:rPr lang="it-IT">
                          <a:latin typeface="Arial"/>
                        </a:rPr>
                        <a:t> come LinkedIn, podcast di settore e campagne su Google per keyword legate a "semplificazione", "marketing efficace", "strategie data-</a:t>
                      </a:r>
                      <a:r>
                        <a:rPr lang="it-IT" err="1">
                          <a:latin typeface="Arial"/>
                        </a:rPr>
                        <a:t>driven</a:t>
                      </a:r>
                      <a:r>
                        <a:rPr lang="it-IT">
                          <a:latin typeface="Arial"/>
                        </a:rPr>
                        <a:t>".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576785"/>
                  </a:ext>
                </a:extLst>
              </a:tr>
              <a:tr h="11474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>
                          <a:latin typeface="Arial"/>
                        </a:rPr>
                        <a:t>4. </a:t>
                      </a:r>
                      <a:r>
                        <a:rPr lang="it-IT" b="1" err="1">
                          <a:latin typeface="Arial"/>
                        </a:rPr>
                        <a:t>Touchpoint</a:t>
                      </a:r>
                      <a:endParaRPr lang="it-IT" err="1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>
                          <a:latin typeface="Arial"/>
                        </a:rPr>
                        <a:t>Webinar, white paper e tool gratuiti che aiutano a </a:t>
                      </a:r>
                      <a:r>
                        <a:rPr lang="it-IT" i="1">
                          <a:latin typeface="Arial"/>
                        </a:rPr>
                        <a:t>leggere</a:t>
                      </a:r>
                      <a:r>
                        <a:rPr lang="it-IT">
                          <a:latin typeface="Arial"/>
                        </a:rPr>
                        <a:t> i dati in modo utile. L</a:t>
                      </a:r>
                      <a:r>
                        <a:rPr lang="it-IT" b="1" i="1">
                          <a:latin typeface="Arial"/>
                        </a:rPr>
                        <a:t>anding page semplificate e user-friendly.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10658"/>
                  </a:ext>
                </a:extLst>
              </a:tr>
              <a:tr h="1278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>
                          <a:latin typeface="Arial"/>
                        </a:rPr>
                        <a:t>5. Metriche</a:t>
                      </a:r>
                      <a:endParaRPr lang="it-IT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>
                          <a:latin typeface="Arial"/>
                        </a:rPr>
                        <a:t>Conversion rate da campagne “semplificazione”, tempo medio sulla pagina</a:t>
                      </a:r>
                      <a:r>
                        <a:rPr lang="it-IT">
                          <a:latin typeface="Arial"/>
                        </a:rPr>
                        <a:t>, CTR su messaggi focalizzati su "chiarezza", Net Promoter Score (NPS).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665612"/>
                  </a:ext>
                </a:extLst>
              </a:tr>
            </a:tbl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2BAEAF-2458-F304-DDE8-D131F7EB1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77565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85DE9-D0B1-DCB0-5B7E-016FE972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366" y="656573"/>
            <a:ext cx="6849024" cy="727554"/>
          </a:xfrm>
        </p:spPr>
        <p:txBody>
          <a:bodyPr>
            <a:normAutofit/>
          </a:bodyPr>
          <a:lstStyle/>
          <a:p>
            <a:r>
              <a:rPr lang="it-IT" sz="3200" b="1">
                <a:solidFill>
                  <a:schemeClr val="tx1"/>
                </a:solidFill>
                <a:latin typeface="Arial"/>
                <a:cs typeface="Arial"/>
              </a:rPr>
              <a:t>Come generare insight? </a:t>
            </a:r>
            <a:endParaRPr lang="it-IT" sz="3200">
              <a:solidFill>
                <a:schemeClr val="tx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313F15-BA0E-1A68-4376-6AB72F3A32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585" y="1529220"/>
            <a:ext cx="10194748" cy="4819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400">
                <a:latin typeface="Arial"/>
                <a:cs typeface="Arial"/>
              </a:rPr>
              <a:t>  Si utilizza spesso la tecnica del:</a:t>
            </a:r>
            <a:endParaRPr lang="en-US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it-IT" sz="2400" b="1">
                <a:latin typeface="Arial"/>
                <a:cs typeface="Arial"/>
              </a:rPr>
              <a:t> • “Perché?” </a:t>
            </a:r>
            <a:r>
              <a:rPr lang="it-IT" sz="2400">
                <a:latin typeface="Arial"/>
                <a:cs typeface="Arial"/>
              </a:rPr>
              <a:t>→ chiedersi le cause della situazione attuale o del comportamento delle persone. </a:t>
            </a:r>
          </a:p>
          <a:p>
            <a:pPr marL="0" indent="0">
              <a:buNone/>
            </a:pPr>
            <a:r>
              <a:rPr lang="it-IT" sz="2400" b="1">
                <a:latin typeface="Arial"/>
                <a:cs typeface="Arial"/>
              </a:rPr>
              <a:t>• “E se…?” </a:t>
            </a:r>
            <a:r>
              <a:rPr lang="it-IT" sz="2400">
                <a:latin typeface="Arial"/>
                <a:cs typeface="Arial"/>
              </a:rPr>
              <a:t>→ immaginare le conseguenze di un cambiamento, di un nuovo comportamento o di una nuova esperienza.</a:t>
            </a:r>
            <a:endParaRPr lang="it-IT" sz="24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19FE87-048C-568D-B37B-84EB8FD76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38</a:t>
            </a:fld>
            <a:endParaRPr lang="it-IT" noProof="0"/>
          </a:p>
        </p:txBody>
      </p:sp>
      <p:pic>
        <p:nvPicPr>
          <p:cNvPr id="9" name="Immagine 8" descr="Immagine che contiene testo, schermata, cerchi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26E857AF-B61F-7FFC-FB29-7F02C404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933" y="3939109"/>
            <a:ext cx="4690737" cy="26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80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DB9EC8-5C83-1ECF-FE29-7F79EA8F02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1890" y="296450"/>
            <a:ext cx="6776752" cy="6035456"/>
          </a:xfr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12DF24F-6BAE-BE9F-91CD-B795FCE3A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2451" y="727554"/>
            <a:ext cx="6526059" cy="5183687"/>
          </a:xfrm>
        </p:spPr>
        <p:txBody>
          <a:bodyPr>
            <a:noAutofit/>
          </a:bodyPr>
          <a:lstStyle/>
          <a:p>
            <a:r>
              <a:rPr lang="it-IT" sz="1800" b="1">
                <a:latin typeface="Arial"/>
                <a:ea typeface="+mj-lt"/>
                <a:cs typeface="+mj-lt"/>
              </a:rPr>
              <a:t>Fonti di insight Un problema di marketing può essere analizzato in 4 aree principali (da sole o combinate): </a:t>
            </a:r>
            <a:br>
              <a:rPr lang="it-IT" sz="1400">
                <a:latin typeface="Arial"/>
                <a:ea typeface="+mj-lt"/>
                <a:cs typeface="+mj-lt"/>
              </a:rPr>
            </a:br>
            <a:br>
              <a:rPr lang="it-IT" sz="1400">
                <a:latin typeface="Arial"/>
                <a:ea typeface="+mj-lt"/>
                <a:cs typeface="+mj-lt"/>
              </a:rPr>
            </a:br>
            <a:br>
              <a:rPr lang="it-IT" sz="1800" b="1">
                <a:latin typeface="Arial"/>
                <a:ea typeface="+mj-lt"/>
                <a:cs typeface="+mj-lt"/>
              </a:rPr>
            </a:br>
            <a:r>
              <a:rPr lang="it-IT" sz="1800" b="1">
                <a:latin typeface="Arial"/>
                <a:ea typeface="+mj-lt"/>
                <a:cs typeface="+mj-lt"/>
              </a:rPr>
              <a:t>1. L’azienda </a:t>
            </a:r>
            <a:r>
              <a:rPr lang="it-IT" sz="1600">
                <a:latin typeface="Arial"/>
                <a:ea typeface="+mj-lt"/>
                <a:cs typeface="+mj-lt"/>
              </a:rPr>
              <a:t>→ obiettivi, strategia e marchio (devono essere allineati, es. ingresso in un nuovo settore). </a:t>
            </a:r>
            <a:br>
              <a:rPr lang="it-IT" sz="1600">
                <a:latin typeface="Arial"/>
                <a:ea typeface="+mj-lt"/>
                <a:cs typeface="+mj-lt"/>
              </a:rPr>
            </a:br>
            <a:br>
              <a:rPr lang="it-IT" sz="1800" b="1">
                <a:latin typeface="Arial"/>
                <a:ea typeface="+mj-lt"/>
                <a:cs typeface="+mj-lt"/>
              </a:rPr>
            </a:br>
            <a:r>
              <a:rPr lang="it-IT" sz="1800" b="1">
                <a:latin typeface="Arial"/>
                <a:ea typeface="+mj-lt"/>
                <a:cs typeface="+mj-lt"/>
              </a:rPr>
              <a:t>2. Il prodotto </a:t>
            </a:r>
            <a:r>
              <a:rPr lang="it-IT" sz="1600">
                <a:latin typeface="Arial"/>
                <a:ea typeface="+mj-lt"/>
                <a:cs typeface="+mj-lt"/>
              </a:rPr>
              <a:t>→ caratteristiche uniche che lo differenziano dai concorrenti. </a:t>
            </a:r>
            <a:br>
              <a:rPr lang="it-IT" sz="1600">
                <a:latin typeface="Arial"/>
                <a:ea typeface="+mj-lt"/>
                <a:cs typeface="+mj-lt"/>
              </a:rPr>
            </a:br>
            <a:br>
              <a:rPr lang="it-IT" sz="1600" b="1">
                <a:latin typeface="Arial"/>
                <a:ea typeface="+mj-lt"/>
                <a:cs typeface="+mj-lt"/>
              </a:rPr>
            </a:br>
            <a:r>
              <a:rPr lang="it-IT" sz="1600" b="1">
                <a:latin typeface="Arial"/>
                <a:ea typeface="+mj-lt"/>
                <a:cs typeface="+mj-lt"/>
              </a:rPr>
              <a:t>3. Il mercato</a:t>
            </a:r>
            <a:r>
              <a:rPr lang="it-IT" sz="1600">
                <a:latin typeface="Arial"/>
                <a:ea typeface="+mj-lt"/>
                <a:cs typeface="+mj-lt"/>
              </a:rPr>
              <a:t> → livello di maturità, competitività e ritmo, che determinano le opportunità reali. </a:t>
            </a:r>
            <a:br>
              <a:rPr lang="it-IT" sz="1600">
                <a:latin typeface="Arial"/>
                <a:ea typeface="+mj-lt"/>
                <a:cs typeface="+mj-lt"/>
              </a:rPr>
            </a:br>
            <a:br>
              <a:rPr lang="it-IT" sz="1600">
                <a:latin typeface="Arial"/>
                <a:ea typeface="+mj-lt"/>
                <a:cs typeface="+mj-lt"/>
              </a:rPr>
            </a:br>
            <a:r>
              <a:rPr lang="it-IT" sz="1800" b="1">
                <a:latin typeface="Arial"/>
                <a:ea typeface="+mj-lt"/>
                <a:cs typeface="+mj-lt"/>
              </a:rPr>
              <a:t>4. Il pubblico</a:t>
            </a:r>
            <a:r>
              <a:rPr lang="it-IT" sz="1600">
                <a:latin typeface="Arial"/>
                <a:ea typeface="+mj-lt"/>
                <a:cs typeface="+mj-lt"/>
              </a:rPr>
              <a:t> → percezioni, pensieri e sentimenti dei clienti verso il brand e la sua posizione nel mercato (spesso fonte di insight molto interessanti). </a:t>
            </a:r>
            <a:endParaRPr lang="it-IT" sz="1600">
              <a:latin typeface="Arial"/>
              <a:cs typeface="Arial"/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4782A6B6-0033-908B-4669-3C542681E9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7705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1" smtClean="0"/>
              <a:pPr rtl="0"/>
              <a:t>4</a:t>
            </a:fld>
            <a:endParaRPr lang="it-IT" noProof="1"/>
          </a:p>
        </p:txBody>
      </p:sp>
      <p:sp>
        <p:nvSpPr>
          <p:cNvPr id="18" name="Segnaposto testo 119">
            <a:extLst>
              <a:ext uri="{FF2B5EF4-FFF2-40B4-BE49-F238E27FC236}">
                <a16:creationId xmlns:a16="http://schemas.microsoft.com/office/drawing/2014/main" id="{6E5B80C5-6B42-4867-88CC-660291DD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it-IT" noProof="1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057914-69CE-7BF4-1CC4-22EA2446A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V="1">
            <a:off x="-1" y="616139"/>
            <a:ext cx="12192001" cy="968217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AC489E4F-1129-2A54-0E68-FF367BCD7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88" y="758666"/>
            <a:ext cx="10805160" cy="649652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latin typeface="Arial"/>
                <a:ea typeface="+mj-lt"/>
                <a:cs typeface="+mj-lt"/>
              </a:rPr>
              <a:t>5.1 Il brief per il digital marketing</a:t>
            </a:r>
            <a:endParaRPr lang="it-IT" b="1" dirty="0"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82975A86-AC3C-12C0-72F0-434DF493020E}"/>
                  </a:ext>
                </a:extLst>
              </p14:cNvPr>
              <p14:cNvContentPartPr/>
              <p14:nvPr/>
            </p14:nvContentPartPr>
            <p14:xfrm>
              <a:off x="9193060" y="8034918"/>
              <a:ext cx="9720" cy="5724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82975A86-AC3C-12C0-72F0-434DF49302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2260" y="8024118"/>
                <a:ext cx="30960" cy="784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33AECE-66ED-7728-6D9A-EF19536F35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754522"/>
            <a:ext cx="11527095" cy="269195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it-IT" b="1">
                <a:latin typeface="Arial"/>
                <a:ea typeface="+mn-lt"/>
                <a:cs typeface="+mn-lt"/>
              </a:rPr>
              <a:t>Il primo passo</a:t>
            </a:r>
            <a:r>
              <a:rPr lang="it-IT">
                <a:latin typeface="Arial"/>
                <a:ea typeface="+mn-lt"/>
                <a:cs typeface="+mn-lt"/>
              </a:rPr>
              <a:t> di un progetto di </a:t>
            </a:r>
            <a:r>
              <a:rPr lang="it-IT" err="1">
                <a:latin typeface="Arial"/>
                <a:ea typeface="+mn-lt"/>
                <a:cs typeface="+mn-lt"/>
              </a:rPr>
              <a:t>digital</a:t>
            </a:r>
            <a:r>
              <a:rPr lang="it-IT">
                <a:latin typeface="Arial"/>
                <a:ea typeface="+mn-lt"/>
                <a:cs typeface="+mn-lt"/>
              </a:rPr>
              <a:t> marketing è</a:t>
            </a:r>
            <a:r>
              <a:rPr lang="it-IT" b="1">
                <a:latin typeface="Arial"/>
                <a:ea typeface="+mn-lt"/>
                <a:cs typeface="+mn-lt"/>
              </a:rPr>
              <a:t> la definizione e condivisione degli obiettivi</a:t>
            </a:r>
            <a:r>
              <a:rPr lang="it-IT">
                <a:latin typeface="Arial"/>
                <a:ea typeface="+mn-lt"/>
                <a:cs typeface="+mn-lt"/>
              </a:rPr>
              <a:t> che l'azienda si pone. </a:t>
            </a:r>
          </a:p>
          <a:p>
            <a:pPr algn="ctr"/>
            <a:r>
              <a:rPr lang="it-IT">
                <a:latin typeface="Arial"/>
                <a:ea typeface="+mn-lt"/>
                <a:cs typeface="+mn-lt"/>
              </a:rPr>
              <a:t>Questo passo corrisponde a un documento specifico: </a:t>
            </a:r>
            <a:r>
              <a:rPr lang="it-IT" b="1" i="1">
                <a:latin typeface="Arial"/>
                <a:ea typeface="+mn-lt"/>
                <a:cs typeface="+mn-lt"/>
              </a:rPr>
              <a:t>il brief,</a:t>
            </a:r>
            <a:r>
              <a:rPr lang="it-IT">
                <a:latin typeface="Arial"/>
                <a:ea typeface="+mn-lt"/>
                <a:cs typeface="+mn-lt"/>
              </a:rPr>
              <a:t> che può essere definito come:</a:t>
            </a:r>
            <a:endParaRPr lang="it-IT">
              <a:latin typeface="Arial"/>
              <a:cs typeface="Arial"/>
            </a:endParaRPr>
          </a:p>
          <a:p>
            <a:pPr algn="ctr"/>
            <a:r>
              <a:rPr lang="it-IT" b="1">
                <a:latin typeface="Arial"/>
                <a:ea typeface="+mn-lt"/>
                <a:cs typeface="+mn-lt"/>
              </a:rPr>
              <a:t>un documento che delinea il tema della campagna</a:t>
            </a:r>
            <a:r>
              <a:rPr lang="it-IT">
                <a:latin typeface="Arial"/>
                <a:ea typeface="+mn-lt"/>
                <a:cs typeface="+mn-lt"/>
              </a:rPr>
              <a:t>, le persone a cui si rivolge, i canali che verranno utilizzati, gli asset del brand e altre specifiche relative ai formati creativi richiesti per il progetto.</a:t>
            </a:r>
            <a:endParaRPr lang="it-IT">
              <a:latin typeface="Arial"/>
            </a:endParaRPr>
          </a:p>
        </p:txBody>
      </p:sp>
      <p:pic>
        <p:nvPicPr>
          <p:cNvPr id="2" name="Immagine 1" descr="Immagine che contiene testo, schermata, cerchi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33B3C57B-AC2C-2380-2229-0172265AA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545" y="4245219"/>
            <a:ext cx="2655693" cy="2563982"/>
          </a:xfrm>
          <a:prstGeom prst="rect">
            <a:avLst/>
          </a:prstGeom>
        </p:spPr>
      </p:pic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09E64F2E-C379-FA8E-8043-AF85337052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074725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1016F74-EFA0-91FC-9980-F4DA6036E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896546" y="3840652"/>
            <a:ext cx="1270000" cy="271607"/>
          </a:xfrm>
        </p:spPr>
        <p:txBody>
          <a:bodyPr>
            <a:normAutofit fontScale="77500" lnSpcReduction="20000"/>
          </a:bodyPr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DD42A01-FBF3-F876-6B16-7AD5328AB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>
            <a:off x="9832567" y="3920373"/>
            <a:ext cx="1371602" cy="213766"/>
          </a:xfrm>
        </p:spPr>
        <p:txBody>
          <a:bodyPr>
            <a:normAutofit fontScale="47500" lnSpcReduction="20000"/>
          </a:bodyPr>
          <a:lstStyle/>
          <a:p>
            <a:endParaRPr lang="it-IT"/>
          </a:p>
        </p:txBody>
      </p:sp>
      <p:pic>
        <p:nvPicPr>
          <p:cNvPr id="4" name="Immagine 3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883106AF-C7CF-6034-BBFC-65EB1963E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7087"/>
            <a:ext cx="12192000" cy="30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69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959C40E5-DCCE-A31E-3A9B-B47128B520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EA9494-3318-1AF3-7FD2-BCDB079951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1038" y="2023997"/>
            <a:ext cx="5094962" cy="3292258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45720" tIns="45720" rIns="45720" bIns="45720" rtlCol="0" anchor="t">
            <a:noAutofit/>
          </a:bodyPr>
          <a:lstStyle/>
          <a:p>
            <a:pPr algn="ctr"/>
            <a:r>
              <a:rPr lang="it-IT" b="1">
                <a:solidFill>
                  <a:schemeClr val="tx1"/>
                </a:solidFill>
                <a:latin typeface="Arial"/>
                <a:cs typeface="Arial"/>
              </a:rPr>
              <a:t>La trasformazione digitale è stata un passaggio obbligato</a:t>
            </a:r>
            <a:r>
              <a:rPr lang="it-IT">
                <a:solidFill>
                  <a:schemeClr val="tx1"/>
                </a:solidFill>
                <a:latin typeface="Arial"/>
                <a:cs typeface="Arial"/>
              </a:rPr>
              <a:t>, che ha comportato un’evoluzione profonda nel lavoro dell’agenzia.</a:t>
            </a:r>
            <a:endParaRPr lang="it-IT">
              <a:solidFill>
                <a:schemeClr val="tx1"/>
              </a:solidFill>
              <a:latin typeface="Tw Cen MT"/>
              <a:cs typeface="Arial"/>
            </a:endParaRPr>
          </a:p>
          <a:p>
            <a:pPr algn="ctr"/>
            <a:r>
              <a:rPr lang="it-IT" b="1">
                <a:solidFill>
                  <a:schemeClr val="tx1"/>
                </a:solidFill>
                <a:latin typeface="Arial"/>
                <a:cs typeface="Arial"/>
              </a:rPr>
              <a:t>La definizione della sfida di marketing si impernia sull'identificazione degli ostacoli</a:t>
            </a:r>
            <a:r>
              <a:rPr lang="it-IT">
                <a:solidFill>
                  <a:schemeClr val="tx1"/>
                </a:solidFill>
                <a:latin typeface="Arial"/>
                <a:cs typeface="Arial"/>
              </a:rPr>
              <a:t> che impediscono a un'azienda di raggiungere i propri obiettivi commerciali.</a:t>
            </a:r>
            <a:endParaRPr lang="it-IT">
              <a:solidFill>
                <a:schemeClr val="tx1"/>
              </a:solidFill>
            </a:endParaRPr>
          </a:p>
          <a:p>
            <a:pPr algn="ctr"/>
            <a:r>
              <a:rPr lang="it-IT" b="1">
                <a:solidFill>
                  <a:schemeClr val="tx1"/>
                </a:solidFill>
                <a:latin typeface="Arial"/>
                <a:cs typeface="Arial"/>
              </a:rPr>
              <a:t>Oggi ogni progetto prevede una componente digitale.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F433B8F-73B3-65BA-5C6B-F429B778F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388" y="17226"/>
            <a:ext cx="11699223" cy="1981200"/>
          </a:xfrm>
        </p:spPr>
        <p:txBody>
          <a:bodyPr/>
          <a:lstStyle/>
          <a:p>
            <a:r>
              <a:rPr lang="it-IT" sz="3200" b="1">
                <a:latin typeface="Arial"/>
                <a:ea typeface="+mj-lt"/>
                <a:cs typeface="+mj-lt"/>
              </a:rPr>
              <a:t>Passo 3: </a:t>
            </a:r>
            <a:r>
              <a:rPr lang="it-IT" sz="3200" u="sng">
                <a:latin typeface="Arial"/>
                <a:ea typeface="+mj-lt"/>
                <a:cs typeface="+mj-lt"/>
              </a:rPr>
              <a:t>Identificare gli ostacoli al successo</a:t>
            </a:r>
            <a:endParaRPr lang="it-IT" u="sng">
              <a:latin typeface="Arial"/>
              <a:cs typeface="Arial"/>
            </a:endParaRP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403D111E-A45B-283C-9079-4E840934D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3021" y="2167006"/>
            <a:ext cx="4918553" cy="3292258"/>
          </a:xfrm>
        </p:spPr>
        <p:txBody>
          <a:bodyPr>
            <a:noAutofit/>
          </a:bodyPr>
          <a:lstStyle/>
          <a:p>
            <a:pPr algn="ctr"/>
            <a:r>
              <a:rPr lang="it-IT" sz="2400">
                <a:latin typeface="Arial"/>
                <a:ea typeface="+mn-lt"/>
                <a:cs typeface="Arial"/>
              </a:rPr>
              <a:t>Se il passo precedente ci ha detto dove cercare gli insight, in questa fase vediamo </a:t>
            </a:r>
            <a:r>
              <a:rPr lang="it-IT" sz="2400" b="1">
                <a:latin typeface="Arial"/>
                <a:ea typeface="+mn-lt"/>
                <a:cs typeface="Arial"/>
              </a:rPr>
              <a:t>come trovare l'intuizione necessaria a caratterizzare il briefing</a:t>
            </a:r>
            <a:r>
              <a:rPr lang="it-IT" sz="2400">
                <a:latin typeface="Arial"/>
                <a:ea typeface="+mn-lt"/>
                <a:cs typeface="Arial"/>
              </a:rPr>
              <a:t>, e ottenere una solida comprensione della sfida di marketing.</a:t>
            </a:r>
            <a:endParaRPr lang="it-IT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992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02F9FD7-CBDF-7249-1D32-588103E16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42</a:t>
            </a:fld>
            <a:endParaRPr lang="it-IT" noProof="0"/>
          </a:p>
        </p:txBody>
      </p:sp>
      <p:pic>
        <p:nvPicPr>
          <p:cNvPr id="4" name="Immagine 3" descr="Immagine che contiene testo, Carattere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10B6CEE1-8A51-23F9-DAB4-DF94090A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36" y="2276722"/>
            <a:ext cx="12045864" cy="233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62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75A94-53B0-B130-E2C8-D74B5885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94925"/>
            <a:ext cx="11238933" cy="1069635"/>
          </a:xfrm>
        </p:spPr>
        <p:txBody>
          <a:bodyPr>
            <a:normAutofit fontScale="90000"/>
          </a:bodyPr>
          <a:lstStyle/>
          <a:p>
            <a:pPr algn="ctr"/>
            <a:r>
              <a:rPr lang="it-IT"/>
              <a:t>Esempio: </a:t>
            </a:r>
            <a:r>
              <a:rPr lang="it-IT" b="1"/>
              <a:t>Piccola azienda di prodotti cosmetici naturali online</a:t>
            </a:r>
            <a:br>
              <a:rPr lang="it-IT" b="1"/>
            </a:b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9183BD-F76E-E8DB-3A19-B34E1C948F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384036"/>
            <a:ext cx="5090157" cy="3521878"/>
          </a:xfrm>
        </p:spPr>
        <p:txBody>
          <a:bodyPr>
            <a:noAutofit/>
          </a:bodyPr>
          <a:lstStyle/>
          <a:p>
            <a:r>
              <a:rPr lang="it-IT" sz="2400"/>
              <a:t>Vendite principalmente tramite marketplace (Amazon, eBay).</a:t>
            </a:r>
          </a:p>
          <a:p>
            <a:r>
              <a:rPr lang="it-IT" sz="2400"/>
              <a:t>Brand poco conosciuto, presenza sui social media minima e poco interattiva.</a:t>
            </a:r>
          </a:p>
          <a:p>
            <a:r>
              <a:rPr lang="it-IT" sz="2400"/>
              <a:t>Budget marketing limitato, nessuna strategia di fidelizzazione clienti.</a:t>
            </a:r>
          </a:p>
          <a:p>
            <a:r>
              <a:rPr lang="it-IT" sz="2400"/>
              <a:t>Feedback dei clienti positivo, ma non sfruttato per pubblicità o storytelling.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801DB6-7E42-50B2-8DF6-3FFE20067D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8640" y="1698486"/>
            <a:ext cx="5090157" cy="433927"/>
          </a:xfrm>
        </p:spPr>
        <p:txBody>
          <a:bodyPr/>
          <a:lstStyle/>
          <a:p>
            <a:pPr algn="ctr"/>
            <a:r>
              <a:rPr lang="it-IT" b="1"/>
              <a:t>Punto A: Dove siamo ora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68F68C-4BAA-B74E-2906-275BD16E2D8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65613" y="2027464"/>
            <a:ext cx="5521960" cy="3521879"/>
          </a:xfrm>
        </p:spPr>
        <p:txBody>
          <a:bodyPr>
            <a:noAutofit/>
          </a:bodyPr>
          <a:lstStyle/>
          <a:p>
            <a:r>
              <a:rPr lang="it-IT" sz="2400"/>
              <a:t>Vendite aumentate del 50% in 12 mesi tramite e-commerce proprietario.</a:t>
            </a:r>
          </a:p>
          <a:p>
            <a:r>
              <a:rPr lang="it-IT" sz="2400"/>
              <a:t>Brand riconosciuto per qualità e sostenibilità, con community attiva sui social.</a:t>
            </a:r>
          </a:p>
          <a:p>
            <a:r>
              <a:rPr lang="it-IT" sz="2400"/>
              <a:t>Strategia di marketing multicanale consolidata (social, newsletter, influencer).</a:t>
            </a:r>
          </a:p>
          <a:p>
            <a:r>
              <a:rPr lang="it-IT" sz="2400"/>
              <a:t>Programma di fidelizzazione clienti e utilizzo sistematico delle recensioni per promozione.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758029A-9DFE-DB72-27FA-1D1216449A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7803" y="1492647"/>
            <a:ext cx="5090157" cy="1069635"/>
          </a:xfrm>
        </p:spPr>
        <p:txBody>
          <a:bodyPr/>
          <a:lstStyle/>
          <a:p>
            <a:r>
              <a:rPr lang="it-IT" b="1"/>
              <a:t>Punto B: Dove vogliamo arrivare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10D174E-7A44-6B3B-319A-0D4B0915F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79883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550EE9-8987-96F1-6D38-F44B54021F72}"/>
              </a:ext>
            </a:extLst>
          </p:cNvPr>
          <p:cNvSpPr txBox="1"/>
          <p:nvPr/>
        </p:nvSpPr>
        <p:spPr>
          <a:xfrm>
            <a:off x="2726595" y="455409"/>
            <a:ext cx="6639139" cy="45858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400">
                <a:latin typeface="Arial"/>
                <a:ea typeface="+mn-lt"/>
                <a:cs typeface="Arial"/>
              </a:rPr>
              <a:t>Mentre le informazioni relative al business, al mercato e/o al prodotto/servizio sono tutte estremamente preziose, </a:t>
            </a:r>
            <a:r>
              <a:rPr lang="it-IT" sz="2400" b="1">
                <a:latin typeface="Arial"/>
                <a:ea typeface="+mn-lt"/>
                <a:cs typeface="Arial"/>
              </a:rPr>
              <a:t>è spesso possibile identificare</a:t>
            </a:r>
            <a:r>
              <a:rPr lang="it-IT" sz="2400">
                <a:latin typeface="Arial"/>
                <a:ea typeface="+mn-lt"/>
                <a:cs typeface="Arial"/>
              </a:rPr>
              <a:t>, al centro della sfida di marketing, </a:t>
            </a:r>
            <a:r>
              <a:rPr lang="it-IT" sz="2400" b="1">
                <a:latin typeface="Arial"/>
                <a:ea typeface="+mn-lt"/>
                <a:cs typeface="Arial"/>
              </a:rPr>
              <a:t>un comportamento delle persone. </a:t>
            </a:r>
          </a:p>
          <a:p>
            <a:pPr algn="ctr"/>
            <a:endParaRPr lang="it-IT" sz="2800">
              <a:latin typeface="Arial"/>
              <a:ea typeface="+mn-lt"/>
              <a:cs typeface="+mn-lt"/>
            </a:endParaRPr>
          </a:p>
          <a:p>
            <a:pPr algn="ctr"/>
            <a:r>
              <a:rPr lang="it-IT" sz="2400">
                <a:latin typeface="Arial"/>
                <a:ea typeface="+mn-lt"/>
                <a:cs typeface="Arial"/>
              </a:rPr>
              <a:t>È infatti spesso necessario comprendere ed esplicitare come ci aspettiamo che il comportamento delle persone si evolva,</a:t>
            </a:r>
            <a:r>
              <a:rPr lang="it-IT" sz="2400" b="1">
                <a:latin typeface="Arial"/>
                <a:ea typeface="+mn-lt"/>
                <a:cs typeface="Arial"/>
              </a:rPr>
              <a:t> quali cambiamenti devono avvenire affinché sia possibile superare gli ostacoli</a:t>
            </a:r>
            <a:r>
              <a:rPr lang="it-IT" sz="2400">
                <a:latin typeface="Arial"/>
                <a:ea typeface="+mn-lt"/>
                <a:cs typeface="Arial"/>
              </a:rPr>
              <a:t> verso gli obiettivi dell'azienda o del brand.</a:t>
            </a:r>
            <a:endParaRPr lang="it-IT">
              <a:latin typeface="Tw Cen MT"/>
              <a:cs typeface="Arial"/>
            </a:endParaRPr>
          </a:p>
        </p:txBody>
      </p:sp>
      <p:pic>
        <p:nvPicPr>
          <p:cNvPr id="2" name="Immagine 1" descr="Immagine che contiene cartone animato, clipart, persona, illustrazione&#10;&#10;Il contenuto generato dall&amp;#39;IA potrebbe non essere corretto.">
            <a:extLst>
              <a:ext uri="{FF2B5EF4-FFF2-40B4-BE49-F238E27FC236}">
                <a16:creationId xmlns:a16="http://schemas.microsoft.com/office/drawing/2014/main" id="{56343675-4098-B26E-CCC2-8DC757F94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77" y="5038398"/>
            <a:ext cx="4801645" cy="16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281383C7-0548-C464-263A-A9986F314B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136A37-0536-823F-DB65-176E60F343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600" y="1715614"/>
            <a:ext cx="4648200" cy="4474095"/>
          </a:xfr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it-IT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E0C7AED2-5A3D-46E0-C5C7-C5EF11ADF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673" y="1526456"/>
            <a:ext cx="5317993" cy="4638462"/>
          </a:xfrm>
        </p:spPr>
        <p:txBody>
          <a:bodyPr>
            <a:noAutofit/>
          </a:bodyPr>
          <a:lstStyle/>
          <a:p>
            <a:pPr marL="342900" indent="-342900" algn="ctr">
              <a:buFont typeface="Calibri" panose="020B0604020202020204" pitchFamily="34" charset="0"/>
              <a:buChar char="-"/>
            </a:pPr>
            <a:r>
              <a:rPr lang="it-IT" sz="2400" b="1" i="1">
                <a:latin typeface="Arial"/>
                <a:ea typeface="+mn-lt"/>
                <a:cs typeface="Arial"/>
              </a:rPr>
              <a:t>Oggi le persone</a:t>
            </a:r>
            <a:r>
              <a:rPr lang="it-IT" sz="2400">
                <a:latin typeface="Arial"/>
                <a:ea typeface="+mn-lt"/>
                <a:cs typeface="Arial"/>
              </a:rPr>
              <a:t>: ci richiede di sintetizzare il comportamento attuale delle persone, le loro convinzioni, abitudini di consumo o preferenze; </a:t>
            </a:r>
          </a:p>
          <a:p>
            <a:pPr marL="342900" indent="-342900" algn="ctr">
              <a:buFont typeface="Calibri" panose="020B0604020202020204" pitchFamily="34" charset="0"/>
              <a:buChar char="-"/>
            </a:pPr>
            <a:endParaRPr lang="it-IT" sz="2400" b="1">
              <a:latin typeface="Arial"/>
              <a:ea typeface="+mn-lt"/>
              <a:cs typeface="Arial"/>
            </a:endParaRPr>
          </a:p>
          <a:p>
            <a:pPr marL="342900" indent="-342900" algn="ctr">
              <a:buFont typeface="Calibri" panose="020B0604020202020204" pitchFamily="34" charset="0"/>
              <a:buChar char="-"/>
            </a:pPr>
            <a:r>
              <a:rPr lang="it-IT" sz="2400" b="1">
                <a:latin typeface="Arial"/>
                <a:ea typeface="+mn-lt"/>
                <a:cs typeface="Arial"/>
              </a:rPr>
              <a:t>In pratica l'elemento reale che si contrappone agli obiettivi di marketing.</a:t>
            </a:r>
            <a:endParaRPr lang="it-IT" sz="2400" b="1">
              <a:latin typeface="Arial"/>
              <a:cs typeface="Arial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55F55F8-7DFC-F905-4DE0-693F96C479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A88A39D-08CD-4AEE-C368-A48A309263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2AACA3-29F5-3D7A-E13E-E31A8DA61CEA}"/>
              </a:ext>
            </a:extLst>
          </p:cNvPr>
          <p:cNvSpPr txBox="1"/>
          <p:nvPr/>
        </p:nvSpPr>
        <p:spPr>
          <a:xfrm>
            <a:off x="1163316" y="1904999"/>
            <a:ext cx="4309473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200">
                <a:latin typeface="Arial"/>
                <a:ea typeface="+mj-lt"/>
                <a:cs typeface="Arial"/>
              </a:rPr>
              <a:t>Un approccio utile alla definizione di questi elementi è il </a:t>
            </a:r>
            <a:r>
              <a:rPr lang="it-IT" sz="2200" b="1">
                <a:latin typeface="Arial"/>
                <a:ea typeface="+mj-lt"/>
                <a:cs typeface="Arial"/>
              </a:rPr>
              <a:t>modello </a:t>
            </a:r>
            <a:endParaRPr lang="it-IT" b="1">
              <a:latin typeface="Tw Cen MT"/>
              <a:ea typeface="+mj-lt"/>
              <a:cs typeface="Arial"/>
            </a:endParaRPr>
          </a:p>
          <a:p>
            <a:pPr algn="ctr"/>
            <a:r>
              <a:rPr lang="it-IT" sz="2200" b="1">
                <a:latin typeface="Arial"/>
                <a:ea typeface="+mj-lt"/>
                <a:cs typeface="Arial"/>
              </a:rPr>
              <a:t>- Comportamento:</a:t>
            </a:r>
            <a:endParaRPr lang="it-IT" b="1">
              <a:latin typeface="Tw Cen MT"/>
              <a:ea typeface="+mj-lt"/>
              <a:cs typeface="Arial"/>
            </a:endParaRPr>
          </a:p>
          <a:p>
            <a:pPr algn="ctr"/>
            <a:r>
              <a:rPr lang="it-IT" sz="2200">
                <a:latin typeface="Arial"/>
                <a:ea typeface="+mj-lt"/>
                <a:cs typeface="Arial"/>
              </a:rPr>
              <a:t>Oggi le persone </a:t>
            </a:r>
            <a:endParaRPr lang="it-IT" b="1">
              <a:latin typeface="Tw Cen MT"/>
              <a:ea typeface="+mj-lt"/>
              <a:cs typeface="Arial"/>
            </a:endParaRPr>
          </a:p>
          <a:p>
            <a:pPr algn="ctr"/>
            <a:r>
              <a:rPr lang="it-IT" sz="2200" b="1">
                <a:latin typeface="Arial"/>
                <a:ea typeface="+mj-lt"/>
                <a:cs typeface="Arial"/>
              </a:rPr>
              <a:t> - Cambiamento:</a:t>
            </a:r>
            <a:endParaRPr lang="it-IT" b="1">
              <a:latin typeface="Tw Cen MT"/>
              <a:ea typeface="+mj-lt"/>
              <a:cs typeface="Arial"/>
            </a:endParaRPr>
          </a:p>
          <a:p>
            <a:pPr algn="ctr"/>
            <a:r>
              <a:rPr lang="it-IT" sz="2200">
                <a:latin typeface="Arial"/>
                <a:ea typeface="+mj-lt"/>
                <a:cs typeface="Arial"/>
              </a:rPr>
              <a:t>ma abbiamo bisogno che loro</a:t>
            </a:r>
            <a:endParaRPr lang="it-IT" b="1">
              <a:latin typeface="Tw Cen MT"/>
              <a:ea typeface="+mj-lt"/>
              <a:cs typeface="Arial"/>
            </a:endParaRPr>
          </a:p>
          <a:p>
            <a:pPr algn="ctr"/>
            <a:r>
              <a:rPr lang="it-IT" sz="2200" b="1">
                <a:latin typeface="Arial"/>
                <a:ea typeface="+mj-lt"/>
                <a:cs typeface="Arial"/>
              </a:rPr>
              <a:t> - Barriera:</a:t>
            </a:r>
            <a:endParaRPr lang="it-IT" b="1">
              <a:latin typeface="Tw Cen MT"/>
              <a:ea typeface="+mj-lt"/>
              <a:cs typeface="Arial"/>
            </a:endParaRPr>
          </a:p>
          <a:p>
            <a:pPr algn="ctr"/>
            <a:r>
              <a:rPr lang="it-IT" sz="2200">
                <a:latin typeface="Arial"/>
                <a:ea typeface="+mj-lt"/>
                <a:cs typeface="Arial"/>
              </a:rPr>
              <a:t>Attualmente non vogliono/non possono perché </a:t>
            </a:r>
            <a:endParaRPr lang="it-IT"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807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033613A4-329D-7A87-F7FF-1884E8CB4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0B2C7A-D5C2-F1A1-5133-7E4E88667A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599" y="609600"/>
            <a:ext cx="9911281" cy="5386191"/>
          </a:xfr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6D69471-B34B-F6FC-0516-98D66B149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9020" y="532356"/>
            <a:ext cx="9214438" cy="5540678"/>
          </a:xfrm>
        </p:spPr>
        <p:txBody>
          <a:bodyPr/>
          <a:lstStyle/>
          <a:p>
            <a:r>
              <a:rPr lang="it-IT" sz="2400" b="1">
                <a:latin typeface="Arial"/>
                <a:ea typeface="+mj-lt"/>
                <a:cs typeface="+mj-lt"/>
              </a:rPr>
              <a:t>Passo 3: Identificare gli ostacoli al successo</a:t>
            </a:r>
            <a:r>
              <a:rPr lang="it-IT" sz="2000">
                <a:latin typeface="Arial"/>
                <a:ea typeface="+mj-lt"/>
                <a:cs typeface="+mj-lt"/>
              </a:rPr>
              <a:t> </a:t>
            </a:r>
            <a:br>
              <a:rPr lang="it-IT" sz="2000">
                <a:latin typeface="Arial"/>
                <a:ea typeface="+mj-lt"/>
                <a:cs typeface="+mj-lt"/>
              </a:rPr>
            </a:br>
            <a:br>
              <a:rPr lang="it-IT" sz="2000">
                <a:latin typeface="Arial"/>
                <a:ea typeface="+mj-lt"/>
                <a:cs typeface="+mj-lt"/>
              </a:rPr>
            </a:br>
            <a:r>
              <a:rPr lang="it-IT" sz="2000">
                <a:latin typeface="Arial"/>
                <a:ea typeface="+mj-lt"/>
                <a:cs typeface="+mj-lt"/>
              </a:rPr>
              <a:t>La sfida di marketing </a:t>
            </a:r>
            <a:r>
              <a:rPr lang="it-IT" sz="2000" b="1">
                <a:latin typeface="Arial"/>
                <a:ea typeface="+mj-lt"/>
                <a:cs typeface="+mj-lt"/>
              </a:rPr>
              <a:t>si definisce identificando gli ostacoli</a:t>
            </a:r>
            <a:r>
              <a:rPr lang="it-IT" sz="2000">
                <a:latin typeface="Arial"/>
                <a:ea typeface="+mj-lt"/>
                <a:cs typeface="+mj-lt"/>
              </a:rPr>
              <a:t> che impediscono all’azienda di raggiungere i suoi obiettivi commerciali.</a:t>
            </a:r>
            <a:br>
              <a:rPr lang="it-IT" sz="2000">
                <a:latin typeface="Arial"/>
                <a:ea typeface="+mj-lt"/>
                <a:cs typeface="+mj-lt"/>
              </a:rPr>
            </a:br>
            <a:br>
              <a:rPr lang="it-IT" sz="2000">
                <a:latin typeface="Arial"/>
                <a:ea typeface="+mj-lt"/>
                <a:cs typeface="+mj-lt"/>
              </a:rPr>
            </a:br>
            <a:r>
              <a:rPr lang="it-IT" sz="2000">
                <a:latin typeface="Arial"/>
                <a:ea typeface="+mj-lt"/>
                <a:cs typeface="+mj-lt"/>
              </a:rPr>
              <a:t> Questo passo serve a: </a:t>
            </a:r>
            <a:br>
              <a:rPr lang="it-IT" sz="2000">
                <a:latin typeface="Arial"/>
                <a:ea typeface="+mj-lt"/>
                <a:cs typeface="+mj-lt"/>
              </a:rPr>
            </a:br>
            <a:br>
              <a:rPr lang="it-IT" sz="2000" b="1">
                <a:latin typeface="Arial"/>
                <a:ea typeface="+mj-lt"/>
                <a:cs typeface="+mj-lt"/>
              </a:rPr>
            </a:br>
            <a:r>
              <a:rPr lang="it-IT" sz="2000" b="1">
                <a:latin typeface="Arial"/>
                <a:ea typeface="+mj-lt"/>
                <a:cs typeface="+mj-lt"/>
              </a:rPr>
              <a:t>• dare una solida comprensione</a:t>
            </a:r>
            <a:r>
              <a:rPr lang="it-IT" sz="2000">
                <a:latin typeface="Arial"/>
                <a:ea typeface="+mj-lt"/>
                <a:cs typeface="+mj-lt"/>
              </a:rPr>
              <a:t> della sfida, </a:t>
            </a:r>
            <a:br>
              <a:rPr lang="it-IT" sz="2000">
                <a:latin typeface="Arial"/>
                <a:ea typeface="+mj-lt"/>
                <a:cs typeface="+mj-lt"/>
              </a:rPr>
            </a:br>
            <a:br>
              <a:rPr lang="it-IT" sz="2000">
                <a:latin typeface="Arial"/>
                <a:ea typeface="+mj-lt"/>
                <a:cs typeface="+mj-lt"/>
              </a:rPr>
            </a:br>
            <a:r>
              <a:rPr lang="it-IT" sz="2000" b="1">
                <a:latin typeface="Arial"/>
                <a:ea typeface="+mj-lt"/>
                <a:cs typeface="+mj-lt"/>
              </a:rPr>
              <a:t>• far emergere l’intuizione central</a:t>
            </a:r>
            <a:r>
              <a:rPr lang="it-IT" sz="2000">
                <a:latin typeface="Arial"/>
                <a:ea typeface="+mj-lt"/>
                <a:cs typeface="+mj-lt"/>
              </a:rPr>
              <a:t>e che caratterizza il briefing. </a:t>
            </a:r>
            <a:endParaRPr lang="it-IT" sz="20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425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E897734-8C0D-264A-8B7A-B3867E1B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256" y="781833"/>
            <a:ext cx="9573434" cy="602294"/>
          </a:xfrm>
        </p:spPr>
        <p:txBody>
          <a:bodyPr>
            <a:normAutofit/>
          </a:bodyPr>
          <a:lstStyle/>
          <a:p>
            <a:r>
              <a:rPr lang="it-IT" sz="2800" b="1">
                <a:solidFill>
                  <a:srgbClr val="000000"/>
                </a:solidFill>
                <a:latin typeface="Arial"/>
                <a:cs typeface="Arial"/>
              </a:rPr>
              <a:t>Dove si trovano gli ostacoli? </a:t>
            </a:r>
            <a:endParaRPr lang="it-IT" sz="2800" b="1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AFD39FF0-D793-6E11-A0A3-F17E5C2604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503" y="1403960"/>
            <a:ext cx="5862830" cy="49236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>
                <a:latin typeface="Arial"/>
                <a:ea typeface="+mn-lt"/>
                <a:cs typeface="+mn-lt"/>
              </a:rPr>
              <a:t>•</a:t>
            </a:r>
            <a:r>
              <a:rPr lang="it-IT" sz="2400">
                <a:latin typeface="Arial"/>
                <a:ea typeface="+mn-lt"/>
                <a:cs typeface="+mn-lt"/>
              </a:rPr>
              <a:t> Le informazioni su business, mercato, prodotto/servizio sono utili, ma…</a:t>
            </a:r>
            <a:r>
              <a:rPr lang="it-IT">
                <a:latin typeface="Arial"/>
                <a:ea typeface="+mn-lt"/>
                <a:cs typeface="+mn-lt"/>
              </a:rPr>
              <a:t>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 i="1" u="sng">
                <a:latin typeface="Arial"/>
                <a:ea typeface="+mn-lt"/>
                <a:cs typeface="+mn-lt"/>
              </a:rPr>
              <a:t>• Spesso la vera sfida è un comportamento delle persone. </a:t>
            </a:r>
            <a:endParaRPr lang="it-IT" i="1" u="sng">
              <a:latin typeface="Arial"/>
              <a:ea typeface="+mn-lt"/>
              <a:cs typeface="Arial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it-IT" b="1">
                <a:latin typeface="Arial"/>
                <a:ea typeface="+mn-lt"/>
                <a:cs typeface="+mn-lt"/>
              </a:rPr>
              <a:t> Bisogna chiedersi: </a:t>
            </a:r>
            <a:endParaRPr lang="it-IT" b="1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>
                <a:latin typeface="Arial"/>
                <a:ea typeface="+mn-lt"/>
                <a:cs typeface="+mn-lt"/>
              </a:rPr>
              <a:t>• Come ci aspettiamo che le persone cambino comportamento? </a:t>
            </a:r>
            <a:endParaRPr lang="it-IT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>
                <a:latin typeface="Arial"/>
                <a:ea typeface="+mn-lt"/>
                <a:cs typeface="+mn-lt"/>
              </a:rPr>
              <a:t>• Quali cambiamenti sono necessari per superare gli ostacoli e raggiungere gli obiettivi del brand?</a:t>
            </a:r>
          </a:p>
          <a:p>
            <a:pPr marL="0" indent="0">
              <a:buNone/>
            </a:pPr>
            <a:endParaRPr lang="it-IT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,Sans-Serif"/>
              <a:buChar char="-"/>
            </a:pPr>
            <a:r>
              <a:rPr lang="en-US" u="sng">
                <a:latin typeface="Arial"/>
                <a:cs typeface="Arial"/>
              </a:rPr>
              <a:t>Il modello Comportamento</a:t>
            </a:r>
            <a:endParaRPr lang="it-IT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,Sans-Serif"/>
              <a:buChar char="-"/>
            </a:pPr>
            <a:r>
              <a:rPr lang="en-US" u="sng">
                <a:latin typeface="Arial"/>
                <a:cs typeface="Arial"/>
              </a:rPr>
              <a:t>Cambiamento </a:t>
            </a:r>
            <a:endParaRPr lang="it-IT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,Sans-Serif"/>
              <a:buChar char="-"/>
            </a:pPr>
            <a:r>
              <a:rPr lang="en-US" u="sng">
                <a:latin typeface="Arial"/>
                <a:cs typeface="Arial"/>
              </a:rPr>
              <a:t>Barriera </a:t>
            </a:r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B2E97E-4156-9674-0DEF-9D6B27D9E5BE}"/>
              </a:ext>
            </a:extLst>
          </p:cNvPr>
          <p:cNvSpPr txBox="1"/>
          <p:nvPr/>
        </p:nvSpPr>
        <p:spPr>
          <a:xfrm>
            <a:off x="7112464" y="1498098"/>
            <a:ext cx="4676305" cy="3374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201F99-585B-76CE-D554-736EB8F0663B}"/>
              </a:ext>
            </a:extLst>
          </p:cNvPr>
          <p:cNvSpPr txBox="1"/>
          <p:nvPr/>
        </p:nvSpPr>
        <p:spPr>
          <a:xfrm>
            <a:off x="7420485" y="1652108"/>
            <a:ext cx="4494293" cy="38922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it-IT"/>
          </a:p>
        </p:txBody>
      </p:sp>
      <p:pic>
        <p:nvPicPr>
          <p:cNvPr id="10" name="Immagine 9" descr="Immagine che contiene vestiti, calzature, uomo, cartone animato&#10;&#10;Il contenuto generato dall&amp;#39;IA potrebbe non essere corretto.">
            <a:extLst>
              <a:ext uri="{FF2B5EF4-FFF2-40B4-BE49-F238E27FC236}">
                <a16:creationId xmlns:a16="http://schemas.microsoft.com/office/drawing/2014/main" id="{913AE4D4-D955-7BBA-A705-EFB88CDF1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64" y="3040954"/>
            <a:ext cx="5275546" cy="32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27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C34CCE-93C7-6554-F331-10F331CE8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0831" y="652398"/>
            <a:ext cx="10236502" cy="56961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latin typeface="Arial"/>
                <a:cs typeface="Arial"/>
              </a:rPr>
              <a:t>Un approccio utile per sintetizzare la sfida: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,Sans-Serif" panose="020B0604020202020204" pitchFamily="34" charset="0"/>
              <a:buChar char="-"/>
            </a:pPr>
            <a:r>
              <a:rPr lang="en-US" sz="2400" b="1">
                <a:latin typeface="Arial"/>
                <a:cs typeface="Arial"/>
              </a:rPr>
              <a:t>Oggi le persone</a:t>
            </a:r>
            <a:r>
              <a:rPr lang="en-US" sz="2400">
                <a:latin typeface="Arial"/>
                <a:cs typeface="Arial"/>
              </a:rPr>
              <a:t>… (comportamento attuale)</a:t>
            </a:r>
            <a:endParaRPr lang="it-IT" sz="240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,Sans-Serif" panose="020B0604020202020204" pitchFamily="34" charset="0"/>
              <a:buChar char="-"/>
            </a:pPr>
            <a:r>
              <a:rPr lang="en-US" sz="2400" b="1">
                <a:latin typeface="Arial"/>
                <a:cs typeface="Arial"/>
              </a:rPr>
              <a:t> Ma abbiamo bisogno che loro…</a:t>
            </a:r>
            <a:r>
              <a:rPr lang="en-US" sz="2400">
                <a:latin typeface="Arial"/>
                <a:cs typeface="Arial"/>
              </a:rPr>
              <a:t> (cambiamento desiderato)</a:t>
            </a:r>
            <a:endParaRPr lang="it-IT" sz="240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,Sans-Serif" panose="020B0604020202020204" pitchFamily="34" charset="0"/>
              <a:buChar char="-"/>
            </a:pPr>
            <a:r>
              <a:rPr lang="en-US" sz="2400" b="1">
                <a:latin typeface="Arial"/>
                <a:cs typeface="Arial"/>
              </a:rPr>
              <a:t>Attualmente non vogliono </a:t>
            </a:r>
            <a:endParaRPr lang="it-IT" sz="240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,Sans-Serif" panose="020B0604020202020204" pitchFamily="34" charset="0"/>
              <a:buChar char="-"/>
            </a:pPr>
            <a:r>
              <a:rPr lang="en-US" sz="2400" b="1">
                <a:latin typeface="Arial"/>
                <a:cs typeface="Arial"/>
              </a:rPr>
              <a:t>non possono perché…</a:t>
            </a:r>
            <a:r>
              <a:rPr lang="en-US" sz="2400">
                <a:latin typeface="Arial"/>
                <a:cs typeface="Arial"/>
              </a:rPr>
              <a:t> (barriera)</a:t>
            </a:r>
            <a:endParaRPr lang="it-IT" sz="24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686913-5E58-9BB0-8484-D28DFFCDE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48</a:t>
            </a:fld>
            <a:endParaRPr lang="it-IT" noProof="0"/>
          </a:p>
        </p:txBody>
      </p:sp>
      <p:pic>
        <p:nvPicPr>
          <p:cNvPr id="6" name="Immagine 5" descr="Immagine che contiene testo, Carattere, calligrafia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9E5923C9-8D71-5E01-CE52-B9EFAB557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912" y="3505461"/>
            <a:ext cx="5557382" cy="302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72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D3E326-36A0-C9FB-9722-73A187A94F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77024" y="808974"/>
            <a:ext cx="7094555" cy="5184646"/>
          </a:xfrm>
          <a:solidFill>
            <a:srgbClr val="ED7D3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800" i="1" u="sng">
                <a:latin typeface="Arial"/>
                <a:ea typeface="+mn-lt"/>
                <a:cs typeface="Arial"/>
              </a:rPr>
              <a:t>Esempio di applicazione </a:t>
            </a:r>
          </a:p>
          <a:p>
            <a:pPr marL="0" indent="0">
              <a:buNone/>
            </a:pPr>
            <a:r>
              <a:rPr lang="it-IT" sz="2400" b="1">
                <a:latin typeface="Arial"/>
                <a:ea typeface="+mn-lt"/>
                <a:cs typeface="Arial"/>
              </a:rPr>
              <a:t>• Oggi le persone</a:t>
            </a:r>
            <a:r>
              <a:rPr lang="it-IT" sz="2400">
                <a:latin typeface="Arial"/>
                <a:ea typeface="+mn-lt"/>
                <a:cs typeface="Arial"/>
              </a:rPr>
              <a:t> → sintetizza abitudini, convinzioni, preferenze di consumo attuali. </a:t>
            </a:r>
          </a:p>
          <a:p>
            <a:pPr marL="0" indent="0">
              <a:buNone/>
            </a:pPr>
            <a:r>
              <a:rPr lang="it-IT" sz="2400" b="1">
                <a:latin typeface="Arial"/>
                <a:ea typeface="+mn-lt"/>
                <a:cs typeface="Arial"/>
              </a:rPr>
              <a:t>• Cambiamento</a:t>
            </a:r>
            <a:r>
              <a:rPr lang="it-IT" sz="2400">
                <a:latin typeface="Arial"/>
                <a:ea typeface="+mn-lt"/>
                <a:cs typeface="Arial"/>
              </a:rPr>
              <a:t> → cosa deve modificarsi affinché la campagna raggiunga l’obiettivo. </a:t>
            </a:r>
          </a:p>
          <a:p>
            <a:pPr marL="0" indent="0">
              <a:buNone/>
            </a:pPr>
            <a:r>
              <a:rPr lang="it-IT" sz="2400" b="1">
                <a:latin typeface="Arial"/>
                <a:ea typeface="+mn-lt"/>
                <a:cs typeface="Arial"/>
              </a:rPr>
              <a:t>• Barriera</a:t>
            </a:r>
            <a:r>
              <a:rPr lang="it-IT" sz="2400">
                <a:latin typeface="Arial"/>
                <a:ea typeface="+mn-lt"/>
                <a:cs typeface="Arial"/>
              </a:rPr>
              <a:t> → cosa impedisce oggi quel cambiamento (limiti pratici, percezioni, mancanza di motivazione, ecc.).</a:t>
            </a:r>
          </a:p>
          <a:p>
            <a:pPr marL="0" indent="0">
              <a:buNone/>
            </a:pPr>
            <a:endParaRPr lang="it-IT" sz="2400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r>
              <a:rPr lang="it-IT" i="1">
                <a:latin typeface="Arial"/>
                <a:ea typeface="+mn-lt"/>
                <a:cs typeface="Arial"/>
              </a:rPr>
              <a:t>capire gli ostacoli al successo significa tradurre la sfida di marketing in un cambio di comportamento chiaro e misurabile, su cui costruire l’intera campagna.</a:t>
            </a:r>
            <a:endParaRPr lang="it-IT" i="1">
              <a:latin typeface="Arial"/>
              <a:cs typeface="Arial"/>
            </a:endParaRPr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B45CAC2-9290-E9AB-39B4-6485BEBA6F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DD81AF-33AD-C8E6-55DB-F5AE878FD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67760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A761BC-C625-3A38-5806-1818F448B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5</a:t>
            </a:fld>
            <a:endParaRPr lang="it-IT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F38418-1E3B-BF0C-65FD-AB250E5DCE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485" y="950252"/>
            <a:ext cx="10624916" cy="39352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it-IT">
                <a:latin typeface="Arial"/>
                <a:ea typeface="+mn-lt"/>
                <a:cs typeface="+mn-lt"/>
              </a:rPr>
              <a:t> definisce le basi su cui sviluppare la creatività della campagna; </a:t>
            </a:r>
          </a:p>
          <a:p>
            <a:pPr algn="ctr"/>
            <a:r>
              <a:rPr lang="it-IT">
                <a:latin typeface="Arial"/>
                <a:ea typeface="+mn-lt"/>
                <a:cs typeface="+mn-lt"/>
              </a:rPr>
              <a:t> supporta l'azienda nel definire esplicitamente i suoi obiettivi; </a:t>
            </a:r>
          </a:p>
          <a:p>
            <a:pPr algn="ctr"/>
            <a:r>
              <a:rPr lang="it-IT">
                <a:latin typeface="Arial"/>
                <a:ea typeface="+mn-lt"/>
                <a:cs typeface="+mn-lt"/>
              </a:rPr>
              <a:t>permette l'allineamento tra i diversi player coinvolti, dalla gestione dei media alle agenzie creative; </a:t>
            </a:r>
          </a:p>
          <a:p>
            <a:pPr algn="ctr"/>
            <a:r>
              <a:rPr lang="it-IT">
                <a:latin typeface="Arial"/>
                <a:ea typeface="+mn-lt"/>
                <a:cs typeface="+mn-lt"/>
              </a:rPr>
              <a:t>porta a un lavoro migliore, perché aiuta a garantire che ci sia chiarezza sugli scopi e gli obiettivi della campagna; </a:t>
            </a:r>
          </a:p>
          <a:p>
            <a:pPr algn="ctr"/>
            <a:r>
              <a:rPr lang="it-IT">
                <a:latin typeface="Arial"/>
                <a:ea typeface="+mn-lt"/>
                <a:cs typeface="+mn-lt"/>
              </a:rPr>
              <a:t>fa risparmiare tempo e denaro, focalizzando gli sforzi delle agenzie sugli elementi davvero importanti, e riducendo le revisioni; </a:t>
            </a:r>
          </a:p>
          <a:p>
            <a:pPr algn="ctr"/>
            <a:r>
              <a:rPr lang="it-IT">
                <a:latin typeface="Arial"/>
                <a:ea typeface="+mn-lt"/>
                <a:cs typeface="+mn-lt"/>
              </a:rPr>
              <a:t>rende la remunerazione più equa, perché esplicita fin dall'inizio cosa ci si aspetta esattamente dall'agenzia e definisce i criteri di soddisfazione e di successo.</a:t>
            </a:r>
            <a:endParaRPr lang="it-IT">
              <a:latin typeface="Arial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8CDB8BA-3BE5-53E0-D1CD-1961BA0671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6137" y="329168"/>
            <a:ext cx="11132845" cy="424732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wrap="square" lIns="640080" tIns="45720" rIns="91440" bIns="45720" rtlCol="0" anchor="t">
            <a:spAutoFit/>
          </a:bodyPr>
          <a:lstStyle/>
          <a:p>
            <a:pPr algn="ctr"/>
            <a:r>
              <a:rPr lang="it-IT" b="1">
                <a:latin typeface="Arial"/>
                <a:ea typeface="+mn-lt"/>
                <a:cs typeface="+mn-lt"/>
              </a:rPr>
              <a:t>Il brief svolge un ruolo chiave in un progetto di </a:t>
            </a:r>
            <a:r>
              <a:rPr lang="it-IT" b="1" err="1">
                <a:latin typeface="Arial"/>
                <a:ea typeface="+mn-lt"/>
                <a:cs typeface="+mn-lt"/>
              </a:rPr>
              <a:t>digital</a:t>
            </a:r>
            <a:r>
              <a:rPr lang="it-IT" b="1">
                <a:latin typeface="Arial"/>
                <a:ea typeface="+mn-lt"/>
                <a:cs typeface="+mn-lt"/>
              </a:rPr>
              <a:t> marketing:</a:t>
            </a:r>
            <a:endParaRPr lang="it-IT" b="1">
              <a:latin typeface="Arial"/>
            </a:endParaRPr>
          </a:p>
        </p:txBody>
      </p:sp>
      <p:pic>
        <p:nvPicPr>
          <p:cNvPr id="4" name="Immagine 3" descr="Immagine che contiene vestiti, persona, cartone animat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B206C583-6166-33EB-7FC9-EA6D4D77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22" y="4887693"/>
            <a:ext cx="2768514" cy="18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76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507D6-2805-BD3F-9222-FFD8C4560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47F08EB8-858D-E8E6-E011-E258F482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53419397-1630-28E2-4E65-62A685BD16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" name="Segnaposto contenuto 19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815AA745-0788-448E-2A01-FB17779D3F0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82793" y="149019"/>
            <a:ext cx="7934140" cy="65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48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7E15A5-95C7-D619-9195-101A735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873" y="541751"/>
            <a:ext cx="10565078" cy="737992"/>
          </a:xfrm>
        </p:spPr>
        <p:txBody>
          <a:bodyPr>
            <a:normAutofit/>
          </a:bodyPr>
          <a:lstStyle/>
          <a:p>
            <a:r>
              <a:rPr lang="it-IT" sz="3600" b="1">
                <a:latin typeface="Arial"/>
                <a:cs typeface="Arial"/>
              </a:rPr>
              <a:t>Approfondimenti e letture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00F489-2A27-6E0C-54F7-4698E670C6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5572" y="1310014"/>
            <a:ext cx="10361761" cy="50385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400" i="1">
                <a:latin typeface="Arial"/>
                <a:ea typeface="+mn-lt"/>
                <a:cs typeface="Arial"/>
              </a:rPr>
              <a:t>Peter s. H. Leeflang, Peter C. , Peter Dahlström &amp; Tjark Freundt, CHALLENGES AND SOLUTIONS FOR MARKETING IN A DIGITAL ERA, “ European management journal”, 2014, 32(1), 1-12. 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it-IT">
                <a:latin typeface="Arial"/>
                <a:ea typeface="+mn-lt"/>
                <a:cs typeface="Arial"/>
              </a:rPr>
              <a:t>Una ricerca che evidenzia le principali sfide aziendali che le imprese possono affrontare con il digital marketing. </a:t>
            </a:r>
          </a:p>
          <a:p>
            <a:pPr>
              <a:buFont typeface="Calibri" panose="020B0604020202020204" pitchFamily="34" charset="0"/>
              <a:buChar char="-"/>
            </a:pPr>
            <a:endParaRPr lang="it-IT" sz="2400" i="1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endParaRPr lang="it-IT" sz="2400" i="1">
              <a:latin typeface="Arial"/>
              <a:cs typeface="Arial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E796A1-8567-5F76-2F46-CEA35B184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51</a:t>
            </a:fld>
            <a:endParaRPr lang="it-IT" noProof="0"/>
          </a:p>
        </p:txBody>
      </p:sp>
      <p:pic>
        <p:nvPicPr>
          <p:cNvPr id="9" name="Immagine 8" descr="Immagine che contiene testo, Carattere, schermat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CEF1AA1A-8D10-85A6-4901-07AB5BB5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46" y="3424434"/>
            <a:ext cx="2193229" cy="290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90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5FD721-6146-7251-C11C-FDDD94C19A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134" y="829850"/>
            <a:ext cx="10372199" cy="55186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400" i="1">
                <a:latin typeface="Arial"/>
                <a:cs typeface="Arial"/>
              </a:rPr>
              <a:t>Salvatore Errante &amp; Andrea Mancinelli, Dal brief di agenzia al piano mezzi. Scrivere i documenti della strategia di comunicazione: Scrivere i documenti della strategia di comunicazione, FrancoAngeli, 2012. </a:t>
            </a:r>
            <a:endParaRPr lang="en-US" sz="2400">
              <a:latin typeface="Arial"/>
              <a:cs typeface="Arial"/>
            </a:endParaRPr>
          </a:p>
          <a:p>
            <a:pPr>
              <a:buFont typeface="Calibri,Sans-Serif" panose="020B0604020202020204" pitchFamily="34" charset="0"/>
              <a:buChar char="-"/>
            </a:pPr>
            <a:r>
              <a:rPr lang="it-IT">
                <a:latin typeface="Arial"/>
                <a:cs typeface="Arial"/>
              </a:rPr>
              <a:t>Un manuale con utili suggerimenti sulla definizione e stesura dei documenti di mar-keting.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D48B67-6B94-65EB-ED42-4985CC72D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52</a:t>
            </a:fld>
            <a:endParaRPr lang="it-IT" noProof="0"/>
          </a:p>
        </p:txBody>
      </p:sp>
      <p:pic>
        <p:nvPicPr>
          <p:cNvPr id="9" name="Immagine 8" descr="Immagine che contiene testo, schermata, poster, grafica&#10;&#10;Il contenuto generato dall&amp;#39;IA potrebbe non essere corretto.">
            <a:extLst>
              <a:ext uri="{FF2B5EF4-FFF2-40B4-BE49-F238E27FC236}">
                <a16:creationId xmlns:a16="http://schemas.microsoft.com/office/drawing/2014/main" id="{4BC0ACC3-2705-6232-5376-F5E063C18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791" y="2964493"/>
            <a:ext cx="2619183" cy="38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12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385D02-A8FB-1681-4648-3F31AA67595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36955" y="1500147"/>
            <a:ext cx="3747478" cy="35006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it-IT" sz="2400">
                <a:latin typeface="Arial"/>
                <a:ea typeface="+mn-lt"/>
                <a:cs typeface="+mn-lt"/>
              </a:rPr>
              <a:t>La capacità di scrivere un brief di comunicazione di marketing efficace può fare la differenza tra una campagna che prende vita e genera i risultati cercati o una che manca il bersaglio e lascia il pubblico freddo e indifferente.</a:t>
            </a:r>
            <a:endParaRPr lang="it-IT" sz="2400">
              <a:latin typeface="Arial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BFC0A8-7CF9-2817-1CF2-0012C2A4F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6</a:t>
            </a:fld>
            <a:endParaRPr lang="it-IT" noProof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8C4D7D-7BB0-3E6C-B1F3-DF64A39E8748}"/>
              </a:ext>
            </a:extLst>
          </p:cNvPr>
          <p:cNvSpPr txBox="1"/>
          <p:nvPr/>
        </p:nvSpPr>
        <p:spPr>
          <a:xfrm>
            <a:off x="317578" y="165527"/>
            <a:ext cx="6438237" cy="63709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400" b="1">
                <a:latin typeface="Arial"/>
                <a:ea typeface="+mn-lt"/>
                <a:cs typeface="+mn-lt"/>
              </a:rPr>
              <a:t>Solitamente un tipico brief include:</a:t>
            </a:r>
            <a:r>
              <a:rPr lang="it-IT" sz="2400">
                <a:latin typeface="Arial"/>
                <a:ea typeface="+mn-lt"/>
                <a:cs typeface="+mn-lt"/>
              </a:rPr>
              <a:t> </a:t>
            </a: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latin typeface="Arial"/>
                <a:ea typeface="+mn-lt"/>
                <a:cs typeface="+mn-lt"/>
              </a:rPr>
              <a:t>Brand Identity Guide Lines: </a:t>
            </a:r>
            <a:r>
              <a:rPr lang="it-IT" sz="2400">
                <a:latin typeface="Arial"/>
                <a:ea typeface="+mn-lt"/>
                <a:cs typeface="+mn-lt"/>
              </a:rPr>
              <a:t>la definizione dell'immagine del brand, pubblica e interna, e la sua declinazione nei diversi </a:t>
            </a:r>
            <a:r>
              <a:rPr lang="it-IT" sz="2400" err="1">
                <a:latin typeface="Arial"/>
                <a:ea typeface="+mn-lt"/>
                <a:cs typeface="+mn-lt"/>
              </a:rPr>
              <a:t>touchpoint</a:t>
            </a:r>
            <a:r>
              <a:rPr lang="it-IT" sz="2400">
                <a:latin typeface="Arial"/>
                <a:ea typeface="+mn-lt"/>
                <a:cs typeface="+mn-lt"/>
              </a:rPr>
              <a:t>; </a:t>
            </a: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latin typeface="Arial"/>
                <a:ea typeface="+mn-lt"/>
                <a:cs typeface="+mn-lt"/>
              </a:rPr>
              <a:t>l'idea chiave</a:t>
            </a:r>
            <a:r>
              <a:rPr lang="it-IT" sz="2400">
                <a:latin typeface="Arial"/>
                <a:ea typeface="+mn-lt"/>
                <a:cs typeface="+mn-lt"/>
              </a:rPr>
              <a:t> della campagna, il suo tema guida; </a:t>
            </a: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latin typeface="Arial"/>
                <a:ea typeface="+mn-lt"/>
                <a:cs typeface="+mn-lt"/>
              </a:rPr>
              <a:t>gli obiettivi di business,</a:t>
            </a:r>
            <a:r>
              <a:rPr lang="it-IT" sz="2400">
                <a:latin typeface="Arial"/>
                <a:ea typeface="+mn-lt"/>
                <a:cs typeface="+mn-lt"/>
              </a:rPr>
              <a:t> i risultati attesi; </a:t>
            </a: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latin typeface="Arial"/>
                <a:ea typeface="+mn-lt"/>
                <a:cs typeface="+mn-lt"/>
              </a:rPr>
              <a:t> indicazioni sul profilo </a:t>
            </a:r>
            <a:r>
              <a:rPr lang="it-IT" sz="2400">
                <a:latin typeface="Arial"/>
                <a:ea typeface="+mn-lt"/>
                <a:cs typeface="+mn-lt"/>
              </a:rPr>
              <a:t>del target o dell'audience; </a:t>
            </a: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latin typeface="Arial"/>
                <a:ea typeface="+mn-lt"/>
                <a:cs typeface="+mn-lt"/>
              </a:rPr>
              <a:t>le informazioni di contesto, </a:t>
            </a:r>
            <a:r>
              <a:rPr lang="it-IT" sz="2400">
                <a:latin typeface="Arial"/>
                <a:ea typeface="+mn-lt"/>
                <a:cs typeface="+mn-lt"/>
              </a:rPr>
              <a:t>sullo status quo del brand e del mercato di riferimento; </a:t>
            </a:r>
          </a:p>
          <a:p>
            <a:pPr marL="342900" indent="-342900" algn="ctr">
              <a:buFont typeface="Arial"/>
              <a:buChar char="•"/>
            </a:pPr>
            <a:r>
              <a:rPr lang="it-IT" sz="2400" b="1">
                <a:latin typeface="Arial"/>
                <a:ea typeface="+mn-lt"/>
                <a:cs typeface="+mn-lt"/>
              </a:rPr>
              <a:t>la timeline,</a:t>
            </a:r>
            <a:r>
              <a:rPr lang="it-IT" sz="2400">
                <a:latin typeface="Arial"/>
                <a:ea typeface="+mn-lt"/>
                <a:cs typeface="+mn-lt"/>
              </a:rPr>
              <a:t> il periodo temporale in cui la campagna prenderà forma. </a:t>
            </a:r>
            <a:endParaRPr lang="it-IT" sz="2400">
              <a:latin typeface="Arial"/>
              <a:ea typeface="+mn-lt"/>
              <a:cs typeface="Arial"/>
            </a:endParaRPr>
          </a:p>
          <a:p>
            <a:pPr algn="ctr"/>
            <a:r>
              <a:rPr lang="it-IT" sz="2400" b="1" i="1">
                <a:latin typeface="Arial"/>
                <a:ea typeface="+mn-lt"/>
                <a:cs typeface="+mn-lt"/>
              </a:rPr>
              <a:t>Ciascuno di questi elementi costituisce un tassello di un approccio sistematico al marketing.</a:t>
            </a:r>
            <a:r>
              <a:rPr lang="it-IT" sz="2400">
                <a:latin typeface="Arial"/>
                <a:ea typeface="+mn-lt"/>
                <a:cs typeface="+mn-lt"/>
              </a:rPr>
              <a:t> </a:t>
            </a:r>
            <a:endParaRPr lang="it-IT" sz="2400">
              <a:latin typeface="Arial"/>
              <a:cs typeface="Arial"/>
            </a:endParaRPr>
          </a:p>
        </p:txBody>
      </p:sp>
      <p:pic>
        <p:nvPicPr>
          <p:cNvPr id="2" name="Immagine 1" descr="Immagine che contiene clipart, diagramma, design, illustrazione&#10;&#10;Il contenuto generato dall&amp;#39;IA potrebbe non essere corretto.">
            <a:extLst>
              <a:ext uri="{FF2B5EF4-FFF2-40B4-BE49-F238E27FC236}">
                <a16:creationId xmlns:a16="http://schemas.microsoft.com/office/drawing/2014/main" id="{F640F2D8-D544-340F-B72C-F847305CE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988" y="3526599"/>
            <a:ext cx="3920517" cy="24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58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D72257-1493-CC0A-801E-456228E30A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70697" y="1934595"/>
            <a:ext cx="6781406" cy="2613153"/>
          </a:xfr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sz="2800">
                <a:latin typeface="Arial"/>
                <a:cs typeface="Arial"/>
              </a:rPr>
              <a:t>La capacità di scrivere un brief di comunicazione di marketing efficace </a:t>
            </a:r>
            <a:r>
              <a:rPr lang="it-IT" sz="2800" b="1">
                <a:latin typeface="Arial"/>
                <a:cs typeface="Arial"/>
              </a:rPr>
              <a:t>può fare la differenza</a:t>
            </a:r>
            <a:r>
              <a:rPr lang="it-IT" sz="2800">
                <a:latin typeface="Arial"/>
                <a:cs typeface="Arial"/>
              </a:rPr>
              <a:t> tra una campagna che prende vita e genera i risultati cercati o una che manca il bersaglio e lascia il pubblico freddo e indifferente.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C2D0F70-925E-985D-E13D-783172779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7</a:t>
            </a:fld>
            <a:endParaRPr lang="it-IT" noProof="0"/>
          </a:p>
        </p:txBody>
      </p:sp>
      <p:pic>
        <p:nvPicPr>
          <p:cNvPr id="6" name="Immagine 5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61FDE254-AF2F-9D51-A5A4-A65844382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45" t="985" r="18879" b="-493"/>
          <a:stretch>
            <a:fillRect/>
          </a:stretch>
        </p:blipFill>
        <p:spPr>
          <a:xfrm>
            <a:off x="495627" y="856940"/>
            <a:ext cx="4052448" cy="47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6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030E5AFF-1201-7402-B8D9-AF1BCC740E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00E6FD-59CA-EEBB-C63F-34729615E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5612" y="146135"/>
            <a:ext cx="11873842" cy="619099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272E03-34BC-C417-54E7-D819ED296CD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1392" y="784963"/>
            <a:ext cx="11151503" cy="511583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it-IT" sz="2400" i="1" u="sng">
                <a:solidFill>
                  <a:schemeClr val="tx1"/>
                </a:solidFill>
                <a:latin typeface="Arial"/>
                <a:ea typeface="+mn-lt"/>
                <a:cs typeface="Arial"/>
              </a:rPr>
              <a:t>Sono un documento che definisce come un brand deve presentarsi visivamente e comunicativamente, per garantire coerenza e riconoscibilità su tutti i canali e materiali.</a:t>
            </a:r>
          </a:p>
          <a:p>
            <a:endParaRPr lang="it-IT" sz="240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it-IT" sz="2400" b="1">
                <a:solidFill>
                  <a:schemeClr val="tx1"/>
                </a:solidFill>
                <a:latin typeface="Arial"/>
                <a:cs typeface="Arial"/>
              </a:rPr>
              <a:t>Contenuti principali:</a:t>
            </a:r>
          </a:p>
          <a:p>
            <a:r>
              <a:rPr lang="it-IT" sz="2400" b="1" i="1">
                <a:solidFill>
                  <a:schemeClr val="tx1"/>
                </a:solidFill>
                <a:latin typeface="Arial"/>
                <a:cs typeface="Arial"/>
              </a:rPr>
              <a:t>1.Logo</a:t>
            </a:r>
            <a:br>
              <a:rPr lang="it-IT" sz="2400">
                <a:latin typeface="Arial"/>
                <a:cs typeface="Arial"/>
              </a:rPr>
            </a:br>
            <a:r>
              <a:rPr lang="it-IT" sz="2400">
                <a:solidFill>
                  <a:schemeClr val="tx1"/>
                </a:solidFill>
                <a:latin typeface="Arial"/>
                <a:cs typeface="Arial"/>
              </a:rPr>
              <a:t> – Varianti, dimensioni minime, spaziature, usi corretti/scorretti</a:t>
            </a:r>
          </a:p>
          <a:p>
            <a:r>
              <a:rPr lang="it-IT" sz="2400" b="1" i="1">
                <a:solidFill>
                  <a:schemeClr val="tx1"/>
                </a:solidFill>
                <a:latin typeface="Arial"/>
                <a:cs typeface="Arial"/>
              </a:rPr>
              <a:t>2.Colori</a:t>
            </a:r>
            <a:br>
              <a:rPr lang="it-IT" sz="2400">
                <a:latin typeface="Arial"/>
                <a:cs typeface="Arial"/>
              </a:rPr>
            </a:br>
            <a:r>
              <a:rPr lang="it-IT" sz="2400">
                <a:solidFill>
                  <a:schemeClr val="tx1"/>
                </a:solidFill>
                <a:latin typeface="Arial"/>
                <a:cs typeface="Arial"/>
              </a:rPr>
              <a:t> – Palette ufficiale (RGB, CMYK, HEX, Pantone)</a:t>
            </a:r>
          </a:p>
          <a:p>
            <a:r>
              <a:rPr lang="it-IT" sz="2400" b="1" i="1">
                <a:solidFill>
                  <a:schemeClr val="tx1"/>
                </a:solidFill>
                <a:latin typeface="Arial"/>
                <a:cs typeface="Arial"/>
              </a:rPr>
              <a:t>3.Tipografia</a:t>
            </a:r>
            <a:br>
              <a:rPr lang="it-IT" sz="2400">
                <a:latin typeface="Arial"/>
                <a:cs typeface="Arial"/>
              </a:rPr>
            </a:br>
            <a:r>
              <a:rPr lang="it-IT" sz="2400">
                <a:solidFill>
                  <a:schemeClr val="tx1"/>
                </a:solidFill>
                <a:latin typeface="Arial"/>
                <a:cs typeface="Arial"/>
              </a:rPr>
              <a:t> – Font primari e secondari, gerarchie testuali</a:t>
            </a:r>
          </a:p>
          <a:p>
            <a:r>
              <a:rPr lang="it-IT" sz="2400" b="1" i="1">
                <a:solidFill>
                  <a:schemeClr val="tx1"/>
                </a:solidFill>
                <a:latin typeface="Arial"/>
                <a:cs typeface="Arial"/>
              </a:rPr>
              <a:t>4.Immagini &amp; Grafica</a:t>
            </a:r>
            <a:br>
              <a:rPr lang="it-IT" sz="2400">
                <a:latin typeface="Arial"/>
                <a:cs typeface="Arial"/>
              </a:rPr>
            </a:br>
            <a:r>
              <a:rPr lang="it-IT" sz="2400">
                <a:solidFill>
                  <a:schemeClr val="tx1"/>
                </a:solidFill>
                <a:latin typeface="Arial"/>
                <a:cs typeface="Arial"/>
              </a:rPr>
              <a:t> – Stile fotografico, illustrazioni, icone</a:t>
            </a:r>
          </a:p>
          <a:p>
            <a:r>
              <a:rPr lang="it-IT" sz="2400" b="1" i="1">
                <a:solidFill>
                  <a:schemeClr val="tx1"/>
                </a:solidFill>
                <a:latin typeface="Arial"/>
                <a:cs typeface="Arial"/>
              </a:rPr>
              <a:t>5.Tono di voce</a:t>
            </a:r>
            <a:br>
              <a:rPr lang="it-IT" sz="2400">
                <a:latin typeface="Arial"/>
                <a:cs typeface="Arial"/>
              </a:rPr>
            </a:br>
            <a:r>
              <a:rPr lang="it-IT" sz="2400">
                <a:solidFill>
                  <a:schemeClr val="tx1"/>
                </a:solidFill>
                <a:latin typeface="Arial"/>
                <a:cs typeface="Arial"/>
              </a:rPr>
              <a:t> – Come comunica il brand (formale, amichevole, tecnico, ecc.)</a:t>
            </a:r>
          </a:p>
          <a:p>
            <a:r>
              <a:rPr lang="it-IT" sz="2400" b="1" i="1">
                <a:solidFill>
                  <a:schemeClr val="tx1"/>
                </a:solidFill>
                <a:latin typeface="Arial"/>
                <a:cs typeface="Arial"/>
              </a:rPr>
              <a:t>6.Applicazioni</a:t>
            </a:r>
            <a:br>
              <a:rPr lang="it-IT" sz="2400">
                <a:latin typeface="Arial"/>
                <a:cs typeface="Arial"/>
              </a:rPr>
            </a:br>
            <a:r>
              <a:rPr lang="it-IT" sz="2400">
                <a:solidFill>
                  <a:schemeClr val="tx1"/>
                </a:solidFill>
                <a:latin typeface="Arial"/>
                <a:cs typeface="Arial"/>
              </a:rPr>
              <a:t> – Esempi su biglietti da visita, social, packaging, ecc.</a:t>
            </a:r>
            <a:endParaRPr lang="it-IT" sz="2400">
              <a:solidFill>
                <a:schemeClr val="tx1"/>
              </a:solidFill>
            </a:endParaRPr>
          </a:p>
          <a:p>
            <a:endParaRPr lang="it-IT" sz="2400" i="1" u="sng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4876E7-2C35-08CC-9703-3DD232302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8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9FE8046D-85EB-57AC-0361-1CE171FA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2" y="141545"/>
            <a:ext cx="11241848" cy="849055"/>
          </a:xfrm>
        </p:spPr>
        <p:txBody>
          <a:bodyPr>
            <a:normAutofit/>
          </a:bodyPr>
          <a:lstStyle/>
          <a:p>
            <a:r>
              <a:rPr lang="it-IT" sz="2700" b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                      Brand Identity Guide Lines</a:t>
            </a:r>
            <a:endParaRPr lang="it-IT" sz="4900"/>
          </a:p>
        </p:txBody>
      </p:sp>
    </p:spTree>
    <p:extLst>
      <p:ext uri="{BB962C8B-B14F-4D97-AF65-F5344CB8AC3E}">
        <p14:creationId xmlns:p14="http://schemas.microsoft.com/office/powerpoint/2010/main" val="1153667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884860-5A61-71E1-38B4-ABD80B382D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2187" y="344462"/>
            <a:ext cx="11341487" cy="574214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5DAE11-5F2A-DB46-35E8-60974AFD59B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200601" y="1514205"/>
            <a:ext cx="5423085" cy="1457294"/>
          </a:xfrm>
          <a:solidFill>
            <a:srgbClr val="E99A27"/>
          </a:solidFill>
          <a:ln>
            <a:solidFill>
              <a:srgbClr val="4472C4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it-IT" sz="2400">
                <a:solidFill>
                  <a:schemeClr val="tx1"/>
                </a:solidFill>
                <a:latin typeface="Arial"/>
                <a:cs typeface="Arial"/>
              </a:rPr>
              <a:t>Per mantenere l’immagine del brand uniforme, professionale e riconoscibile in ogni contesto, sia online che offline.</a:t>
            </a:r>
          </a:p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A76E63-EB91-2FBF-4265-09E411275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9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03B76198-4A65-1757-A594-86BC68A6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317" y="698400"/>
            <a:ext cx="5911226" cy="765549"/>
          </a:xfrm>
        </p:spPr>
        <p:txBody>
          <a:bodyPr>
            <a:normAutofit fontScale="90000"/>
          </a:bodyPr>
          <a:lstStyle/>
          <a:p>
            <a:r>
              <a:rPr lang="it-IT" sz="3200" b="1">
                <a:solidFill>
                  <a:schemeClr val="tx1"/>
                </a:solidFill>
                <a:latin typeface="Arial"/>
                <a:cs typeface="Arial"/>
              </a:rPr>
              <a:t>Perché sono importanti?</a:t>
            </a:r>
            <a:endParaRPr lang="it-IT" b="1">
              <a:solidFill>
                <a:schemeClr val="tx1"/>
              </a:solidFill>
            </a:endParaRPr>
          </a:p>
        </p:txBody>
      </p:sp>
      <p:pic>
        <p:nvPicPr>
          <p:cNvPr id="9" name="Segnaposto immagine 8" descr="Immagine che contiene testo, schermat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4E8F3CBB-CC1C-063F-5764-6C589D0F6DA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-328" t="2548" r="18" b="4519"/>
          <a:stretch>
            <a:fillRect/>
          </a:stretch>
        </p:blipFill>
        <p:spPr>
          <a:xfrm>
            <a:off x="4290839" y="3072011"/>
            <a:ext cx="3384182" cy="29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12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_Template_ModernClassicBlockLT_v4" id="{30DDF308-B484-4DB0-8959-4BA762476498}" vid="{49FD44A8-5F40-4E6E-BC83-04BD3C4DB24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6e0ad8bcb937777a496f4378509b82b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3afd91b9dddacb5807afd727ccca0e2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F38F8D2-BD9B-46ED-B6DA-C4D6B9B98B9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9AEB3614-7362-40D8-972D-09A1979DDD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DFBB65-1452-40E8-AE26-DB6A4D9AC261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52</Slides>
  <Notes>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ModernClassicBlock-3</vt:lpstr>
      <vt:lpstr>Presentazione standard di PowerPoint</vt:lpstr>
      <vt:lpstr>Digital Marketing Strategy</vt:lpstr>
      <vt:lpstr>Capitolo 5</vt:lpstr>
      <vt:lpstr>5.1 Il brief per il digital marketing</vt:lpstr>
      <vt:lpstr>Presentazione standard di PowerPoint</vt:lpstr>
      <vt:lpstr>Presentazione standard di PowerPoint</vt:lpstr>
      <vt:lpstr>Presentazione standard di PowerPoint</vt:lpstr>
      <vt:lpstr>                      Brand Identity Guide Lines</vt:lpstr>
      <vt:lpstr>Perché sono importanti?</vt:lpstr>
      <vt:lpstr>IN SINTESI</vt:lpstr>
      <vt:lpstr>Presentazione standard di PowerPoint</vt:lpstr>
      <vt:lpstr>Perché è importante il brief?</vt:lpstr>
      <vt:lpstr>Perché saper scrivere un brief è cruciale?</vt:lpstr>
      <vt:lpstr>5.2 Come sviluppare un briefing</vt:lpstr>
      <vt:lpstr>Presentazione standard di PowerPoint</vt:lpstr>
      <vt:lpstr>Presentazione standard di PowerPoint</vt:lpstr>
      <vt:lpstr>Stakeholder e funzioni aziendali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SINTESI</vt:lpstr>
      <vt:lpstr>Come sviluppare un briefing </vt:lpstr>
      <vt:lpstr>Cliente vs Agenzia: chi è l’owner del brief?</vt:lpstr>
      <vt:lpstr>Passo 1: Valutare la situazione Il primo passo nella definizione del brief è analizzare la situazione di partenza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SINTESI</vt:lpstr>
      <vt:lpstr>Cos’è l’insight generation?</vt:lpstr>
      <vt:lpstr>L’INSIGHT STRATEGICO</vt:lpstr>
      <vt:lpstr>COME L’INSIGHT GUIDA LA STRATEGIA</vt:lpstr>
      <vt:lpstr>Come generare insight? </vt:lpstr>
      <vt:lpstr>Fonti di insight Un problema di marketing può essere analizzato in 4 aree principali (da sole o combinate):    1. L’azienda → obiettivi, strategia e marchio (devono essere allineati, es. ingresso in un nuovo settore).   2. Il prodotto → caratteristiche uniche che lo differenziano dai concorrenti.   3. Il mercato → livello di maturità, competitività e ritmo, che determinano le opportunità reali.   4. Il pubblico → percezioni, pensieri e sentimenti dei clienti verso il brand e la sua posizione nel mercato (spesso fonte di insight molto interessanti). </vt:lpstr>
      <vt:lpstr>Presentazione standard di PowerPoint</vt:lpstr>
      <vt:lpstr>Passo 3: Identificare gli ostacoli al successo</vt:lpstr>
      <vt:lpstr>Presentazione standard di PowerPoint</vt:lpstr>
      <vt:lpstr>Esempio: Piccola azienda di prodotti cosmetici naturali online </vt:lpstr>
      <vt:lpstr>Presentazione standard di PowerPoint</vt:lpstr>
      <vt:lpstr>Presentazione standard di PowerPoint</vt:lpstr>
      <vt:lpstr>Passo 3: Identificare gli ostacoli al successo   La sfida di marketing si definisce identificando gli ostacoli che impediscono all’azienda di raggiungere i suoi obiettivi commerciali.   Questo passo serve a:   • dare una solida comprensione della sfida,   • far emergere l’intuizione centrale che caratterizza il briefing. </vt:lpstr>
      <vt:lpstr>Dove si trovano gli ostacoli? </vt:lpstr>
      <vt:lpstr>Presentazione standard di PowerPoint</vt:lpstr>
      <vt:lpstr>Presentazione standard di PowerPoint</vt:lpstr>
      <vt:lpstr>Presentazione standard di PowerPoint</vt:lpstr>
      <vt:lpstr>Approfondimenti e letture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AGGIUNGERE IL TITOLO </dc:title>
  <dc:creator>Giulia Santinelli</dc:creator>
  <cp:lastModifiedBy>sarah Spadafora</cp:lastModifiedBy>
  <cp:revision>1</cp:revision>
  <dcterms:created xsi:type="dcterms:W3CDTF">2025-08-13T16:22:50Z</dcterms:created>
  <dcterms:modified xsi:type="dcterms:W3CDTF">2025-09-12T21:02:01Z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