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12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60" r:id="rId26"/>
    <p:sldId id="281" r:id="rId27"/>
    <p:sldId id="297" r:id="rId28"/>
    <p:sldId id="298" r:id="rId29"/>
    <p:sldId id="299" r:id="rId30"/>
    <p:sldId id="300" r:id="rId31"/>
    <p:sldId id="301" r:id="rId32"/>
    <p:sldId id="302" r:id="rId33"/>
    <p:sldId id="282" r:id="rId34"/>
    <p:sldId id="283" r:id="rId35"/>
    <p:sldId id="286" r:id="rId36"/>
    <p:sldId id="309" r:id="rId37"/>
    <p:sldId id="285" r:id="rId38"/>
    <p:sldId id="287" r:id="rId39"/>
    <p:sldId id="288" r:id="rId40"/>
    <p:sldId id="289" r:id="rId41"/>
    <p:sldId id="290" r:id="rId42"/>
    <p:sldId id="294" r:id="rId43"/>
    <p:sldId id="295" r:id="rId44"/>
    <p:sldId id="296" r:id="rId45"/>
    <p:sldId id="303" r:id="rId46"/>
    <p:sldId id="341" r:id="rId47"/>
    <p:sldId id="304" r:id="rId48"/>
    <p:sldId id="305" r:id="rId49"/>
    <p:sldId id="291" r:id="rId50"/>
    <p:sldId id="292" r:id="rId51"/>
    <p:sldId id="293" r:id="rId52"/>
    <p:sldId id="306" r:id="rId53"/>
    <p:sldId id="307" r:id="rId54"/>
    <p:sldId id="308" r:id="rId55"/>
    <p:sldId id="315" r:id="rId56"/>
    <p:sldId id="310" r:id="rId57"/>
    <p:sldId id="311" r:id="rId58"/>
    <p:sldId id="312" r:id="rId59"/>
    <p:sldId id="313" r:id="rId60"/>
    <p:sldId id="314" r:id="rId61"/>
    <p:sldId id="316" r:id="rId62"/>
    <p:sldId id="317" r:id="rId63"/>
    <p:sldId id="318" r:id="rId64"/>
    <p:sldId id="323" r:id="rId65"/>
    <p:sldId id="324" r:id="rId66"/>
    <p:sldId id="325" r:id="rId67"/>
    <p:sldId id="320" r:id="rId68"/>
    <p:sldId id="326" r:id="rId69"/>
    <p:sldId id="327" r:id="rId70"/>
    <p:sldId id="321" r:id="rId71"/>
    <p:sldId id="322" r:id="rId72"/>
    <p:sldId id="319" r:id="rId73"/>
    <p:sldId id="328" r:id="rId74"/>
    <p:sldId id="329" r:id="rId75"/>
    <p:sldId id="344" r:id="rId76"/>
    <p:sldId id="345" r:id="rId77"/>
    <p:sldId id="338" r:id="rId78"/>
    <p:sldId id="330" r:id="rId79"/>
    <p:sldId id="339" r:id="rId80"/>
    <p:sldId id="331" r:id="rId81"/>
    <p:sldId id="340" r:id="rId82"/>
    <p:sldId id="342" r:id="rId83"/>
    <p:sldId id="346" r:id="rId84"/>
    <p:sldId id="343" r:id="rId85"/>
    <p:sldId id="347" r:id="rId86"/>
    <p:sldId id="348" r:id="rId87"/>
    <p:sldId id="349" r:id="rId88"/>
    <p:sldId id="350" r:id="rId89"/>
    <p:sldId id="351" r:id="rId90"/>
    <p:sldId id="352" r:id="rId91"/>
    <p:sldId id="376" r:id="rId92"/>
    <p:sldId id="353" r:id="rId93"/>
    <p:sldId id="359" r:id="rId94"/>
    <p:sldId id="354" r:id="rId95"/>
    <p:sldId id="355" r:id="rId96"/>
    <p:sldId id="360" r:id="rId97"/>
    <p:sldId id="361" r:id="rId98"/>
    <p:sldId id="374" r:id="rId99"/>
    <p:sldId id="362" r:id="rId100"/>
    <p:sldId id="358" r:id="rId101"/>
    <p:sldId id="363" r:id="rId102"/>
    <p:sldId id="364" r:id="rId103"/>
    <p:sldId id="332" r:id="rId104"/>
    <p:sldId id="367" r:id="rId105"/>
    <p:sldId id="368" r:id="rId106"/>
    <p:sldId id="369" r:id="rId107"/>
    <p:sldId id="366" r:id="rId108"/>
    <p:sldId id="370" r:id="rId109"/>
    <p:sldId id="371" r:id="rId110"/>
    <p:sldId id="372" r:id="rId111"/>
    <p:sldId id="365" r:id="rId112"/>
    <p:sldId id="377" r:id="rId113"/>
    <p:sldId id="378" r:id="rId114"/>
    <p:sldId id="373" r:id="rId115"/>
    <p:sldId id="382" r:id="rId116"/>
    <p:sldId id="381" r:id="rId117"/>
    <p:sldId id="375" r:id="rId118"/>
    <p:sldId id="379" r:id="rId119"/>
    <p:sldId id="380" r:id="rId120"/>
    <p:sldId id="335" r:id="rId121"/>
    <p:sldId id="383" r:id="rId122"/>
    <p:sldId id="384" r:id="rId123"/>
    <p:sldId id="357" r:id="rId124"/>
    <p:sldId id="385" r:id="rId125"/>
    <p:sldId id="386" r:id="rId126"/>
    <p:sldId id="388" r:id="rId127"/>
    <p:sldId id="387" r:id="rId1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D9624-C7AB-9D44-B17F-4930445E4E0C}" type="datetimeFigureOut">
              <a:rPr lang="it-IT" smtClean="0"/>
              <a:t>28/09/2017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584A9-F594-634E-8035-1FDD3A42F4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1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584A9-F594-634E-8035-1FDD3A42F44D}" type="slidenum">
              <a:rPr lang="it-IT" smtClean="0"/>
              <a:t>116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473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iki/Dilatazione_(medicina)" TargetMode="External"/><Relationship Id="rId3" Type="http://schemas.openxmlformats.org/officeDocument/2006/relationships/hyperlink" Target="http://it.wikipedia.org/wiki/Esofago" TargetMode="External"/><Relationship Id="rId7" Type="http://schemas.openxmlformats.org/officeDocument/2006/relationships/hyperlink" Target="http://it.wikipedia.org/wiki/Bolo" TargetMode="External"/><Relationship Id="rId2" Type="http://schemas.openxmlformats.org/officeDocument/2006/relationships/hyperlink" Target="http://it.wikipedia.org/wiki/Lingua_gre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.wikipedia.org/wiki/Stomaco" TargetMode="External"/><Relationship Id="rId5" Type="http://schemas.openxmlformats.org/officeDocument/2006/relationships/hyperlink" Target="http://it.wikipedia.org/wiki/Sfintere_esofageo_inferiore" TargetMode="External"/><Relationship Id="rId4" Type="http://schemas.openxmlformats.org/officeDocument/2006/relationships/hyperlink" Target="http://it.wikipedia.org/wiki/Peristalsi_esofagea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6-mK5R7bX_9q7oTBzEo01A" TargetMode="External"/><Relationship Id="rId2" Type="http://schemas.openxmlformats.org/officeDocument/2006/relationships/hyperlink" Target="https://www.youtube.com/user/ClinicaCroceBl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Cenni di anatomia e fisiologia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Clinica Chirurgica p.a. Apparato digerente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000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Avviene mediante la </a:t>
            </a:r>
            <a:r>
              <a:rPr lang="it-IT" dirty="0"/>
              <a:t>stimolazione dei recettori </a:t>
            </a:r>
            <a:r>
              <a:rPr lang="it-IT" dirty="0" smtClean="0"/>
              <a:t>che connessi alle </a:t>
            </a:r>
            <a:r>
              <a:rPr lang="it-IT" dirty="0"/>
              <a:t>fibre sensitive del V, IX e X paio di nervi </a:t>
            </a:r>
            <a:r>
              <a:rPr lang="it-IT" dirty="0" smtClean="0"/>
              <a:t>cranici;</a:t>
            </a:r>
            <a:endParaRPr lang="it-IT" dirty="0"/>
          </a:p>
          <a:p>
            <a:r>
              <a:rPr lang="it-IT" dirty="0" smtClean="0"/>
              <a:t>attivazione </a:t>
            </a:r>
            <a:r>
              <a:rPr lang="it-IT" dirty="0"/>
              <a:t>dei centri bulbari della deglutizione;</a:t>
            </a:r>
          </a:p>
          <a:p>
            <a:r>
              <a:rPr lang="it-IT" dirty="0"/>
              <a:t>fibre motrici del V, </a:t>
            </a:r>
            <a:r>
              <a:rPr lang="it-IT" b="1" dirty="0">
                <a:solidFill>
                  <a:srgbClr val="FF0000"/>
                </a:solidFill>
              </a:rPr>
              <a:t>IX</a:t>
            </a:r>
            <a:r>
              <a:rPr lang="it-IT" dirty="0"/>
              <a:t>, X, XI, e</a:t>
            </a:r>
            <a:r>
              <a:rPr lang="it-IT" b="1" dirty="0"/>
              <a:t> </a:t>
            </a:r>
            <a:r>
              <a:rPr lang="it-IT" b="1" dirty="0">
                <a:solidFill>
                  <a:srgbClr val="FF0000"/>
                </a:solidFill>
              </a:rPr>
              <a:t>XII</a:t>
            </a:r>
            <a:r>
              <a:rPr lang="it-IT" b="1" dirty="0"/>
              <a:t> </a:t>
            </a:r>
            <a:r>
              <a:rPr lang="it-IT" dirty="0"/>
              <a:t>paio di nervi cranici;</a:t>
            </a:r>
          </a:p>
          <a:p>
            <a:r>
              <a:rPr lang="it-IT" dirty="0"/>
              <a:t>attivazione dei muscoli del pavimento della bocca, della lingua, della faringe e della laringe implicati nell’ espletamento della deglutizione.</a:t>
            </a:r>
          </a:p>
        </p:txBody>
      </p:sp>
    </p:spTree>
    <p:extLst>
      <p:ext uri="{BB962C8B-B14F-4D97-AF65-F5344CB8AC3E}">
        <p14:creationId xmlns:p14="http://schemas.microsoft.com/office/powerpoint/2010/main" val="7098149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Prognosi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it-IT" dirty="0" smtClean="0"/>
              <a:t>Se non diagnosticato troppo tardi generalmente favorevole ma </a:t>
            </a:r>
          </a:p>
          <a:p>
            <a:pPr>
              <a:buFont typeface="Wingdings" charset="2"/>
              <a:buChar char="ü"/>
            </a:pPr>
            <a:r>
              <a:rPr lang="it-IT" dirty="0" smtClean="0"/>
              <a:t>Forte rischio di recidiva </a:t>
            </a:r>
          </a:p>
          <a:p>
            <a:pPr>
              <a:buFont typeface="Wingdings" charset="2"/>
              <a:buChar char="ü"/>
            </a:pPr>
            <a:r>
              <a:rPr lang="it-IT" dirty="0" smtClean="0"/>
              <a:t>Ovviamente riservata se secondaria a tumori o ad altre patologie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30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TRATTAMENTO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>
                <a:solidFill>
                  <a:srgbClr val="FF0000"/>
                </a:solidFill>
              </a:rPr>
              <a:t>Possibile anche terapia conservativa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rgbClr val="FF0000"/>
                </a:solidFill>
              </a:rPr>
              <a:t>Consiste in:</a:t>
            </a:r>
          </a:p>
          <a:p>
            <a:pPr algn="just">
              <a:buFont typeface="Wingdings" charset="2"/>
              <a:buChar char="q"/>
            </a:pPr>
            <a:r>
              <a:rPr lang="it-IT" dirty="0" smtClean="0"/>
              <a:t>Somministrazione di lubrificanti (olio minerale o di oliva) per clistere e per </a:t>
            </a:r>
            <a:r>
              <a:rPr lang="it-IT" dirty="0" err="1" smtClean="0"/>
              <a:t>os</a:t>
            </a:r>
            <a:endParaRPr lang="it-IT" dirty="0" smtClean="0"/>
          </a:p>
          <a:p>
            <a:pPr algn="just">
              <a:buFont typeface="Wingdings" charset="2"/>
              <a:buChar char="q"/>
            </a:pPr>
            <a:r>
              <a:rPr lang="it-IT" dirty="0" smtClean="0"/>
              <a:t>Svuotamento digitale del retto (agire con molta delicatezza, la mucosa è infiammata. Particolare attenzione quando ci sono frammenti di ossa) </a:t>
            </a:r>
          </a:p>
          <a:p>
            <a:pPr algn="just">
              <a:buFont typeface="Wingdings" charset="2"/>
              <a:buChar char="q"/>
            </a:pPr>
            <a:r>
              <a:rPr lang="it-IT" dirty="0" smtClean="0"/>
              <a:t>Svuotamento strumentale del retto (Lunghe pinze </a:t>
            </a:r>
            <a:r>
              <a:rPr lang="it-IT" dirty="0" smtClean="0">
                <a:solidFill>
                  <a:srgbClr val="FF0000"/>
                </a:solidFill>
              </a:rPr>
              <a:t>ATRAUMATICHE) </a:t>
            </a:r>
          </a:p>
          <a:p>
            <a:pPr algn="just">
              <a:buFont typeface="Wingdings" charset="2"/>
              <a:buChar char="q"/>
            </a:pPr>
            <a:r>
              <a:rPr lang="it-IT" dirty="0" smtClean="0">
                <a:solidFill>
                  <a:srgbClr val="FF0000"/>
                </a:solidFill>
              </a:rPr>
              <a:t>Alimentazione con dieta liquida o semiliquida 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TRATTAMENTO chirurgico </a:t>
            </a:r>
          </a:p>
          <a:p>
            <a:pPr>
              <a:buFont typeface="Wingdings" charset="2"/>
              <a:buChar char="²"/>
            </a:pPr>
            <a:r>
              <a:rPr lang="it-IT" dirty="0" smtClean="0"/>
              <a:t>Laparotomia post-ombelicale e taxis diretto sul colo e sul retto (possibilmente evitare enterotomia </a:t>
            </a:r>
            <a:r>
              <a:rPr lang="it-IT" dirty="0" smtClean="0">
                <a:solidFill>
                  <a:srgbClr val="FF0000"/>
                </a:solidFill>
              </a:rPr>
              <a:t>MOLTO PERICOLOSA PER IL RISCHIO DI INQUINAMENTO)</a:t>
            </a:r>
          </a:p>
          <a:p>
            <a:pPr>
              <a:buFont typeface="Wingdings" charset="2"/>
              <a:buChar char="²"/>
            </a:pPr>
            <a:r>
              <a:rPr lang="it-IT" dirty="0" smtClean="0"/>
              <a:t>Via di accesso complessa soprattutto nei pazienti di piccola taglia.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42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VOLVOLO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Volvolo significa nodo dell’intestino  (dal latino arrotolare)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0" y="2552700"/>
            <a:ext cx="18034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7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E’ sempre chiamata in causa  una alterazione della peristalsi per cause interne all’intestino  (parassitosi turbe della motilità da enteriti, parassitosi, sostanze tossiche, farmaci)  o ESTERNE (neoplasie Anche benigne (lipomi)) </a:t>
            </a:r>
          </a:p>
          <a:p>
            <a:r>
              <a:rPr lang="it-IT" dirty="0" smtClean="0"/>
              <a:t>Genera due problemi:</a:t>
            </a:r>
          </a:p>
          <a:p>
            <a:r>
              <a:rPr lang="it-IT" dirty="0" smtClean="0"/>
              <a:t>a) arresto del tramite</a:t>
            </a:r>
          </a:p>
          <a:p>
            <a:r>
              <a:rPr lang="it-IT" dirty="0" smtClean="0"/>
              <a:t>b) ischemia parziale o totale (molto più spesso) della parete dell’</a:t>
            </a:r>
            <a:r>
              <a:rPr lang="it-IT" dirty="0" err="1" smtClean="0"/>
              <a:t>intestimo</a:t>
            </a:r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r>
              <a:rPr lang="it-IT" dirty="0" smtClean="0"/>
              <a:t>Sono gli stessi dell’</a:t>
            </a:r>
            <a:r>
              <a:rPr lang="it-IT" dirty="0" err="1" smtClean="0"/>
              <a:t>invaginamento</a:t>
            </a:r>
            <a:r>
              <a:rPr lang="it-IT" dirty="0" smtClean="0"/>
              <a:t> ma MOLTO PIU’ ACCENTUATI  (nell’</a:t>
            </a:r>
            <a:r>
              <a:rPr lang="it-IT" dirty="0" err="1" smtClean="0"/>
              <a:t>invaginamento</a:t>
            </a:r>
            <a:r>
              <a:rPr lang="it-IT" dirty="0" smtClean="0"/>
              <a:t> almeno inizialmente l’ischemia è parziale) </a:t>
            </a:r>
          </a:p>
          <a:p>
            <a:pPr marL="0" indent="0">
              <a:buNone/>
            </a:pPr>
            <a:r>
              <a:rPr lang="it-IT" dirty="0" smtClean="0"/>
              <a:t>Più frequente negli animali giovani</a:t>
            </a:r>
          </a:p>
          <a:p>
            <a:pPr marL="0" indent="0">
              <a:buNone/>
            </a:pPr>
            <a:r>
              <a:rPr lang="it-IT" dirty="0" smtClean="0"/>
              <a:t>CAUSA METEORISMO A MONTE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81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DIAGNOSI </a:t>
            </a:r>
          </a:p>
          <a:p>
            <a:pPr>
              <a:buFont typeface="Courier New"/>
              <a:buChar char="o"/>
            </a:pPr>
            <a:r>
              <a:rPr lang="it-IT" dirty="0" smtClean="0"/>
              <a:t>Anamnesi (insorgenza improvvisa) </a:t>
            </a:r>
          </a:p>
          <a:p>
            <a:pPr>
              <a:buFont typeface="Courier New"/>
              <a:buChar char="o"/>
            </a:pPr>
            <a:r>
              <a:rPr lang="it-IT" dirty="0" smtClean="0"/>
              <a:t>Sintomi colici  (addome retratto e non trattabile, falsa cifosi, arresto defecazione (</a:t>
            </a:r>
            <a:r>
              <a:rPr lang="it-IT" dirty="0" smtClean="0">
                <a:solidFill>
                  <a:srgbClr val="FFFF00"/>
                </a:solidFill>
              </a:rPr>
              <a:t>nelle fasi iniziali ci può essere una diarrea transitoria) </a:t>
            </a:r>
          </a:p>
          <a:p>
            <a:pPr>
              <a:buFont typeface="Courier New"/>
              <a:buChar char="o"/>
            </a:pPr>
            <a:r>
              <a:rPr lang="it-IT" dirty="0" smtClean="0"/>
              <a:t>Vomito </a:t>
            </a:r>
          </a:p>
          <a:p>
            <a:pPr>
              <a:buFont typeface="Courier New"/>
              <a:buChar char="o"/>
            </a:pPr>
            <a:r>
              <a:rPr lang="it-IT" dirty="0" smtClean="0"/>
              <a:t>Letargia</a:t>
            </a:r>
          </a:p>
          <a:p>
            <a:pPr>
              <a:buFont typeface="Courier New"/>
              <a:buChar char="o"/>
            </a:pPr>
            <a:r>
              <a:rPr lang="it-IT" dirty="0" smtClean="0"/>
              <a:t>Anoressia</a:t>
            </a:r>
          </a:p>
          <a:p>
            <a:pPr>
              <a:buFont typeface="Courier New"/>
              <a:buChar char="o"/>
            </a:pPr>
            <a:r>
              <a:rPr lang="it-IT" dirty="0" smtClean="0"/>
              <a:t>Disidratazione </a:t>
            </a:r>
          </a:p>
          <a:p>
            <a:pPr>
              <a:buFont typeface="Courier New"/>
              <a:buChar char="o"/>
            </a:pPr>
            <a:r>
              <a:rPr lang="it-IT" dirty="0" smtClean="0"/>
              <a:t>Shock in fase avanzata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rgbClr val="FF0000"/>
                </a:solidFill>
              </a:rPr>
              <a:t>E’ UNA EMERGENZA CHIRURGICA </a:t>
            </a:r>
            <a:endParaRPr lang="it-IT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DIAGNOSI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it-IT" dirty="0" smtClean="0"/>
              <a:t>Clinica</a:t>
            </a:r>
          </a:p>
          <a:p>
            <a:pPr algn="just"/>
            <a:r>
              <a:rPr lang="it-IT" dirty="0" smtClean="0"/>
              <a:t>Radiologia (con contrasto ma </a:t>
            </a:r>
            <a:r>
              <a:rPr lang="it-IT" dirty="0" smtClean="0">
                <a:solidFill>
                  <a:srgbClr val="FF0000"/>
                </a:solidFill>
              </a:rPr>
              <a:t>URGENZA)</a:t>
            </a:r>
          </a:p>
          <a:p>
            <a:pPr algn="just"/>
            <a:r>
              <a:rPr lang="it-IT" dirty="0" smtClean="0"/>
              <a:t>Ecografica                       ( “            “   )</a:t>
            </a:r>
          </a:p>
          <a:p>
            <a:pPr algn="just"/>
            <a:r>
              <a:rPr lang="it-IT" dirty="0" smtClean="0">
                <a:solidFill>
                  <a:srgbClr val="FF0000"/>
                </a:solidFill>
              </a:rPr>
              <a:t>EVITARE DI PERDERE TEMPO PER FARE UNA BELLA DIAGNOSI A PAIENTE MORTO</a:t>
            </a:r>
          </a:p>
          <a:p>
            <a:pPr algn="just"/>
            <a:r>
              <a:rPr lang="it-IT" sz="2400" dirty="0" smtClean="0">
                <a:solidFill>
                  <a:srgbClr val="FFFF00"/>
                </a:solidFill>
              </a:rPr>
              <a:t>LA LAPAROTOMIA ESPLORATIVA E’ UNA METODICA RICONOSCIUTA E NEL DUBBIO E’ ASSAI OPPORTUNO RICORRERVI!!!</a:t>
            </a:r>
            <a:endParaRPr lang="it-IT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Con la radiologia senza contrasto si evidenzia il meteorismo a monte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00" y="2615390"/>
            <a:ext cx="2768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40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DIAGNOSI DIFFERENZIALE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TUTTE LE ALTRE CAUSE DI OCCLUSIONE E SUBOCCLUSIONE </a:t>
            </a:r>
          </a:p>
          <a:p>
            <a:r>
              <a:rPr lang="it-IT" dirty="0" smtClean="0"/>
              <a:t>In genere il volvolo è più dolorosa il tramite è completamente interrotto</a:t>
            </a:r>
          </a:p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86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N.B. </a:t>
            </a:r>
            <a:r>
              <a:rPr lang="it-IT" dirty="0"/>
              <a:t> </a:t>
            </a:r>
            <a:r>
              <a:rPr lang="it-IT" dirty="0" smtClean="0"/>
              <a:t>Nel cane la separazione tra rinofaringe e orofaringe non è netta e il margine aborale del  palato molle prende la forma di “ugola”. </a:t>
            </a:r>
          </a:p>
          <a:p>
            <a:r>
              <a:rPr lang="it-IT" dirty="0" smtClean="0"/>
              <a:t>Perciò il vomito e il rigurgito avvengono normalmente per bocca.</a:t>
            </a:r>
          </a:p>
          <a:p>
            <a:r>
              <a:rPr lang="it-IT" dirty="0" smtClean="0"/>
              <a:t>NEL CANE IL VOMITO E’ EVENTO FREQUENTE ANCHE IN CONDIZIONI PARAFISIOLOGICHE.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321598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Prognosi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E’ SEMPRE RISERVATA.</a:t>
            </a:r>
          </a:p>
          <a:p>
            <a:pPr marL="0" indent="0">
              <a:buNone/>
            </a:pPr>
            <a:r>
              <a:rPr lang="it-IT" dirty="0" smtClean="0"/>
              <a:t>FATTORI:</a:t>
            </a:r>
          </a:p>
          <a:p>
            <a:pPr>
              <a:buFont typeface="Wingdings" charset="2"/>
              <a:buChar char="u"/>
            </a:pPr>
            <a:r>
              <a:rPr lang="it-IT" dirty="0" smtClean="0"/>
              <a:t>Tempo intercorso</a:t>
            </a:r>
          </a:p>
          <a:p>
            <a:pPr>
              <a:buFont typeface="Wingdings" charset="2"/>
              <a:buChar char="u"/>
            </a:pPr>
            <a:r>
              <a:rPr lang="it-IT" dirty="0" smtClean="0"/>
              <a:t>Entità dell’occlusione </a:t>
            </a:r>
          </a:p>
          <a:p>
            <a:pPr>
              <a:buFont typeface="Wingdings" charset="2"/>
              <a:buChar char="u"/>
            </a:pPr>
            <a:r>
              <a:rPr lang="it-IT" dirty="0" smtClean="0"/>
              <a:t>Lunghezza tratto interessato</a:t>
            </a:r>
          </a:p>
          <a:p>
            <a:pPr>
              <a:buFont typeface="Wingdings" charset="2"/>
              <a:buChar char="u"/>
            </a:pPr>
            <a:r>
              <a:rPr lang="it-IT" dirty="0" smtClean="0"/>
              <a:t>Condizioni generali dell’animale</a:t>
            </a:r>
          </a:p>
          <a:p>
            <a:pPr>
              <a:buFont typeface="Wingdings" charset="2"/>
              <a:buChar char="u"/>
            </a:pPr>
            <a:r>
              <a:rPr lang="it-IT" dirty="0" smtClean="0"/>
              <a:t>Disidratazione e shock</a:t>
            </a:r>
          </a:p>
        </p:txBody>
      </p:sp>
    </p:spTree>
    <p:extLst>
      <p:ext uri="{BB962C8B-B14F-4D97-AF65-F5344CB8AC3E}">
        <p14:creationId xmlns:p14="http://schemas.microsoft.com/office/powerpoint/2010/main" val="6592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TERAPIA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Solo chirurgica</a:t>
            </a:r>
          </a:p>
          <a:p>
            <a:r>
              <a:rPr lang="it-IT" dirty="0" smtClean="0"/>
              <a:t>Quasi sempre necessaria l’enterectomia</a:t>
            </a:r>
          </a:p>
          <a:p>
            <a:r>
              <a:rPr lang="it-IT" dirty="0" smtClean="0"/>
              <a:t>Importanza della scelta dell’anastomosi nei confronti delle stenosi post-operatoria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02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Prolasso del retto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t-IT" dirty="0"/>
              <a:t>F</a:t>
            </a:r>
            <a:r>
              <a:rPr lang="it-IT" dirty="0" smtClean="0"/>
              <a:t>uoruscita </a:t>
            </a:r>
            <a:r>
              <a:rPr lang="it-IT" dirty="0"/>
              <a:t>dell’ultimo tratto del retto, previa inversione, dall’ano. </a:t>
            </a:r>
            <a:endParaRPr lang="it-IT" dirty="0" smtClean="0"/>
          </a:p>
          <a:p>
            <a:r>
              <a:rPr lang="it-IT" dirty="0"/>
              <a:t>P</a:t>
            </a:r>
            <a:r>
              <a:rPr lang="it-IT" dirty="0" smtClean="0"/>
              <a:t>iù </a:t>
            </a:r>
            <a:r>
              <a:rPr lang="it-IT" dirty="0"/>
              <a:t>frequente nei </a:t>
            </a:r>
            <a:r>
              <a:rPr lang="it-IT" dirty="0" smtClean="0"/>
              <a:t>giovani</a:t>
            </a:r>
            <a:r>
              <a:rPr lang="it-IT" dirty="0"/>
              <a:t>. </a:t>
            </a:r>
            <a:r>
              <a:rPr lang="it-IT" dirty="0" smtClean="0"/>
              <a:t> Sia del cane che del gatto </a:t>
            </a:r>
          </a:p>
          <a:p>
            <a:r>
              <a:rPr lang="it-IT" dirty="0" smtClean="0"/>
              <a:t>Nella </a:t>
            </a:r>
            <a:r>
              <a:rPr lang="it-IT" dirty="0"/>
              <a:t>maggior parte dei casi </a:t>
            </a:r>
            <a:r>
              <a:rPr lang="it-IT" dirty="0" smtClean="0"/>
              <a:t>conseguenza </a:t>
            </a:r>
            <a:r>
              <a:rPr lang="it-IT" dirty="0"/>
              <a:t>di protratti stati di tenesmo. </a:t>
            </a:r>
            <a:endParaRPr lang="it-IT" dirty="0" smtClean="0"/>
          </a:p>
          <a:p>
            <a:r>
              <a:rPr lang="it-IT" dirty="0" smtClean="0"/>
              <a:t>Spesso in causa parassiti </a:t>
            </a:r>
          </a:p>
          <a:p>
            <a:r>
              <a:rPr lang="it-IT" b="1" dirty="0" smtClean="0"/>
              <a:t>La gravita dipende dal tempo e dalla lunghezza del tratto </a:t>
            </a:r>
          </a:p>
          <a:p>
            <a:r>
              <a:rPr lang="it-IT" b="1" dirty="0" smtClean="0"/>
              <a:t>Riposizionamento del retto (lavaggi con acqua fredda, delicata compressione pomate emollienti e lubrificanti) </a:t>
            </a:r>
          </a:p>
          <a:p>
            <a:r>
              <a:rPr lang="it-IT" b="1" dirty="0" smtClean="0"/>
              <a:t>Correzione delle cause di tenesmo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12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it-IT" dirty="0" smtClean="0"/>
              <a:t>Prognosi generalmente fausta</a:t>
            </a:r>
          </a:p>
          <a:p>
            <a:pPr algn="just"/>
            <a:r>
              <a:rPr lang="it-IT" dirty="0" smtClean="0"/>
              <a:t>E’ MOLTO UTILE RIPOSIZIONARE IL RETTO, DOPO LAVAGGI ECC. USANDO UNA PROVETTA  (LISCIA E ATRAUMATICA)</a:t>
            </a:r>
          </a:p>
          <a:p>
            <a:pPr algn="just"/>
            <a:r>
              <a:rPr lang="it-IT" sz="2000" dirty="0" smtClean="0">
                <a:solidFill>
                  <a:srgbClr val="FF0000"/>
                </a:solidFill>
              </a:rPr>
              <a:t>CON LA PROVETTA INSERITA NEL RETTO POSIZIONATO SI CONFEZIONA UNA SUTURA A BORSA DI TABACCO CHE VIENE SERRATA SOPRA LA PROVETTA CHE VIENE PPOI ESTRATTA DELICATAMENTE </a:t>
            </a:r>
          </a:p>
          <a:p>
            <a:r>
              <a:rPr lang="it-IT" dirty="0" smtClean="0"/>
              <a:t>ALIMENTAZIIONE LIQUIDA O SEMILIQUIDA CON LUBRIFICANTI (OLIO)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Terapia delle parassitosi!! 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GHIANDOLE </a:t>
            </a:r>
            <a:r>
              <a:rPr lang="it-IT" dirty="0" err="1" smtClean="0"/>
              <a:t>ParanalI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it-IT" sz="2400" b="1" dirty="0" smtClean="0"/>
              <a:t>Sono </a:t>
            </a:r>
            <a:r>
              <a:rPr lang="it-IT" sz="2400" b="1" dirty="0" err="1" smtClean="0"/>
              <a:t>ghiandolole</a:t>
            </a:r>
            <a:r>
              <a:rPr lang="it-IT" sz="2400" b="1" dirty="0" smtClean="0"/>
              <a:t> odorifere. SONO INTERESSATE A PATOLOGIE NEI CANI. RARE NEI GATTI.</a:t>
            </a:r>
          </a:p>
          <a:p>
            <a:r>
              <a:rPr lang="it-IT" sz="2400" b="1" dirty="0" smtClean="0"/>
              <a:t>Servono a marcare il territorio</a:t>
            </a:r>
          </a:p>
          <a:p>
            <a:r>
              <a:rPr lang="it-IT" sz="2400" b="1" dirty="0" smtClean="0"/>
              <a:t>Normalmente si svuotano durante la defecazioni </a:t>
            </a:r>
          </a:p>
          <a:p>
            <a:r>
              <a:rPr lang="it-IT" sz="2400" b="1" dirty="0" smtClean="0"/>
              <a:t>Molto colpiti i pastori tedeschi.</a:t>
            </a:r>
          </a:p>
          <a:p>
            <a:r>
              <a:rPr lang="it-IT" sz="2400" b="1" dirty="0" smtClean="0"/>
              <a:t>Ricordiamo  le </a:t>
            </a:r>
            <a:r>
              <a:rPr lang="it-IT" sz="2400" b="1" dirty="0" smtClean="0">
                <a:solidFill>
                  <a:srgbClr val="FFFF00"/>
                </a:solidFill>
              </a:rPr>
              <a:t>collezioni. </a:t>
            </a:r>
            <a:r>
              <a:rPr lang="it-IT" sz="2400" dirty="0" smtClean="0"/>
              <a:t>Sono molto frequenti 8. Provocano dolorabilità. Per la diagnosi si inserisce un dito nell’ano e alle ore 3 e 10 si palpano due tumefazioni tese dolenti. Con una leggera compressione si ottiene lo svuotamento ( spostare esternamente la cute circumanale per favorirlo).</a:t>
            </a:r>
          </a:p>
          <a:p>
            <a:endParaRPr lang="it-IT" b="1" dirty="0" smtClean="0"/>
          </a:p>
          <a:p>
            <a:pPr marL="0" indent="0">
              <a:buNone/>
            </a:pPr>
            <a:endParaRPr lang="it-IT" b="1" dirty="0"/>
          </a:p>
          <a:p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19964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Il cane cammina seduto per il fastidio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2222500"/>
            <a:ext cx="33782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Possibili anche ascessi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2197100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2330320"/>
            <a:ext cx="29591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Fistole.  </a:t>
            </a:r>
            <a:r>
              <a:rPr lang="it-IT" dirty="0" smtClean="0"/>
              <a:t>Molto frequenti. Derivano da empiemi non </a:t>
            </a:r>
            <a:r>
              <a:rPr lang="it-IT" dirty="0" err="1" smtClean="0"/>
              <a:t>osseravti</a:t>
            </a:r>
            <a:r>
              <a:rPr lang="it-IT" dirty="0" smtClean="0"/>
              <a:t>. L’infezione è facile considerando il collegamento con il retto nel quale sboccano. </a:t>
            </a:r>
          </a:p>
          <a:p>
            <a:r>
              <a:rPr lang="it-IT" dirty="0" smtClean="0"/>
              <a:t>Si osservano piccoli forellini ai lati dello sfintere anale. Sono dolorosissime specie durante la defecazione. E possibile la </a:t>
            </a:r>
            <a:r>
              <a:rPr lang="it-IT" dirty="0" err="1" smtClean="0"/>
              <a:t>specillazione</a:t>
            </a:r>
            <a:r>
              <a:rPr lang="it-IT" dirty="0" smtClean="0"/>
              <a:t> MA ATTENZIONE AL DOLORE CHE SI PROVOCA AL CANE.</a:t>
            </a:r>
          </a:p>
          <a:p>
            <a:r>
              <a:rPr lang="it-IT" dirty="0" smtClean="0"/>
              <a:t>La terapia conservativa è raramente efficace. La chirurgia è semplice ma sono </a:t>
            </a:r>
            <a:r>
              <a:rPr lang="it-IT" dirty="0" err="1" smtClean="0"/>
              <a:t>frequnenti</a:t>
            </a:r>
            <a:r>
              <a:rPr lang="it-IT" dirty="0" smtClean="0"/>
              <a:t> le complicanze e la recidiva. Possibile la criochirurgia o  l’ablazione mediante laser. 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Neoplasie</a:t>
            </a:r>
            <a:r>
              <a:rPr lang="it-IT" dirty="0" smtClean="0"/>
              <a:t> abbastanza frequenti (adenomi e adenocarcinomi)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25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0" y="1778000"/>
            <a:ext cx="24638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RIGURGITO.</a:t>
            </a:r>
          </a:p>
          <a:p>
            <a:r>
              <a:rPr lang="it-IT" dirty="0" smtClean="0"/>
              <a:t>Reflusso </a:t>
            </a:r>
            <a:r>
              <a:rPr lang="it-IT" dirty="0"/>
              <a:t>di </a:t>
            </a:r>
            <a:r>
              <a:rPr lang="it-IT" dirty="0" smtClean="0"/>
              <a:t>liquidi e alimenti in </a:t>
            </a:r>
            <a:r>
              <a:rPr lang="it-IT" dirty="0"/>
              <a:t>assenza di contrazione muscolare addominale e di movimenti </a:t>
            </a:r>
            <a:r>
              <a:rPr lang="it-IT" dirty="0" err="1"/>
              <a:t>antiperistalici</a:t>
            </a:r>
            <a:r>
              <a:rPr lang="it-IT" dirty="0"/>
              <a:t> </a:t>
            </a:r>
            <a:r>
              <a:rPr lang="it-IT" dirty="0" smtClean="0"/>
              <a:t>esofagei. L’alimento non </a:t>
            </a:r>
            <a:r>
              <a:rPr lang="it-IT" dirty="0"/>
              <a:t> </a:t>
            </a:r>
            <a:r>
              <a:rPr lang="it-IT" dirty="0" smtClean="0"/>
              <a:t>o  i liquidi non </a:t>
            </a:r>
            <a:r>
              <a:rPr lang="it-IT" dirty="0" err="1" smtClean="0"/>
              <a:t>hannp</a:t>
            </a:r>
            <a:r>
              <a:rPr lang="it-IT" dirty="0" smtClean="0"/>
              <a:t> subito digestione gastrica</a:t>
            </a:r>
          </a:p>
          <a:p>
            <a:r>
              <a:rPr lang="it-IT" dirty="0" smtClean="0"/>
              <a:t>Tra </a:t>
            </a:r>
            <a:r>
              <a:rPr lang="it-IT" dirty="0"/>
              <a:t>le cause più frequenti di rigurgito va considerato </a:t>
            </a:r>
            <a:r>
              <a:rPr lang="it-IT" b="1" i="1" u="sng" dirty="0"/>
              <a:t>il megaesofago </a:t>
            </a:r>
            <a:r>
              <a:rPr lang="it-IT" dirty="0"/>
              <a:t>(dilatazione circonferenziale dell’esofago).</a:t>
            </a:r>
          </a:p>
        </p:txBody>
      </p:sp>
    </p:spTree>
    <p:extLst>
      <p:ext uri="{BB962C8B-B14F-4D97-AF65-F5344CB8AC3E}">
        <p14:creationId xmlns:p14="http://schemas.microsoft.com/office/powerpoint/2010/main" val="177520826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ERNIA PERINEALE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Frequente nel cane </a:t>
            </a:r>
          </a:p>
          <a:p>
            <a:r>
              <a:rPr lang="it-IT" dirty="0" smtClean="0"/>
              <a:t>Maggiore prevalenza nel cane adulto/anziano </a:t>
            </a:r>
          </a:p>
          <a:p>
            <a:r>
              <a:rPr lang="it-IT" dirty="0" smtClean="0"/>
              <a:t>Più spesso taglia media/grande </a:t>
            </a:r>
          </a:p>
          <a:p>
            <a:r>
              <a:rPr lang="it-IT" dirty="0" smtClean="0"/>
              <a:t>Normalmente patologia subacuta o cronica</a:t>
            </a:r>
          </a:p>
          <a:p>
            <a:r>
              <a:rPr lang="it-IT" dirty="0" smtClean="0"/>
              <a:t>Possibile aggravamento per occlusione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06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it-IT" dirty="0" smtClean="0"/>
              <a:t>E’ dovuta al tenesmo prolungato e protratto.</a:t>
            </a:r>
          </a:p>
          <a:p>
            <a:pPr>
              <a:buFont typeface="Wingdings" charset="2"/>
              <a:buChar char="ü"/>
            </a:pPr>
            <a:r>
              <a:rPr lang="it-IT" dirty="0" smtClean="0"/>
              <a:t>Nel CANE MASCHIO E’ A SUA VOLTA DETERMINATO DA INGROSSAMENTO DELLA PROSTATA (IPERTROFIA, NEOPLASIE , ASCESSI) </a:t>
            </a:r>
          </a:p>
          <a:p>
            <a:pPr>
              <a:buFont typeface="Wingdings" charset="2"/>
              <a:buChar char="ü"/>
            </a:pPr>
            <a:r>
              <a:rPr lang="it-IT" dirty="0" smtClean="0"/>
              <a:t>E’ CAUSATA DALL’ASSOTTIGLIAMENTO DEL </a:t>
            </a:r>
            <a:r>
              <a:rPr lang="it-IT" dirty="0" err="1" smtClean="0"/>
              <a:t>c.d</a:t>
            </a:r>
            <a:r>
              <a:rPr lang="it-IT" dirty="0" smtClean="0"/>
              <a:t>  </a:t>
            </a:r>
            <a:r>
              <a:rPr lang="it-IT" sz="2000" dirty="0" smtClean="0">
                <a:solidFill>
                  <a:srgbClr val="FF0000"/>
                </a:solidFill>
              </a:rPr>
              <a:t>DIAFRAMMA PELVICO </a:t>
            </a:r>
          </a:p>
          <a:p>
            <a:pPr>
              <a:buFont typeface="Wingdings" charset="2"/>
              <a:buChar char="ü"/>
            </a:pPr>
            <a:endParaRPr lang="it-IT" sz="2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it-IT" sz="2000" dirty="0" smtClean="0"/>
          </a:p>
          <a:p>
            <a:pPr marL="0" indent="0" algn="ctr">
              <a:buNone/>
            </a:pPr>
            <a:endParaRPr lang="it-IT" sz="2000" dirty="0"/>
          </a:p>
          <a:p>
            <a:pPr marL="0" indent="0" algn="ctr">
              <a:buNone/>
            </a:pPr>
            <a:r>
              <a:rPr lang="it-IT" sz="2000" dirty="0" smtClean="0"/>
              <a:t>setto muscolare (soprattutto m. elevatore dell’ano che chiude posteriormente </a:t>
            </a:r>
          </a:p>
          <a:p>
            <a:pPr marL="0" indent="0" algn="ctr">
              <a:buNone/>
            </a:pPr>
            <a:r>
              <a:rPr lang="it-IT" sz="2000" dirty="0" smtClean="0"/>
              <a:t>l’addome </a:t>
            </a:r>
            <a:endParaRPr lang="it-IT" sz="2000" dirty="0"/>
          </a:p>
        </p:txBody>
      </p:sp>
      <p:sp>
        <p:nvSpPr>
          <p:cNvPr id="5" name="Freccia giù 4"/>
          <p:cNvSpPr/>
          <p:nvPr/>
        </p:nvSpPr>
        <p:spPr>
          <a:xfrm rot="2578321">
            <a:off x="6485669" y="2997249"/>
            <a:ext cx="241030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31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it-IT" dirty="0" smtClean="0"/>
              <a:t>Contiene visceri della parte posteriore dell’addome o della pelvi.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Molto spesso vescica, retto (con possibili diverticoli), prostata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Si osservano tumefazioni mono o bilaterali ai lati del retto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57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700" y="2438400"/>
            <a:ext cx="22479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9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DIAGNOSI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it-IT" dirty="0" smtClean="0"/>
              <a:t>Generalmente semplice </a:t>
            </a:r>
          </a:p>
          <a:p>
            <a:pPr>
              <a:buFont typeface="Wingdings" charset="2"/>
              <a:buChar char="q"/>
            </a:pPr>
            <a:r>
              <a:rPr lang="it-IT" dirty="0" smtClean="0"/>
              <a:t>All’ispezione si apprezza la tumefazione generalmente fredda e poco o affatto dolente</a:t>
            </a:r>
          </a:p>
          <a:p>
            <a:pPr>
              <a:buFont typeface="Wingdings" charset="2"/>
              <a:buChar char="q"/>
            </a:pPr>
            <a:r>
              <a:rPr lang="it-IT" dirty="0" smtClean="0"/>
              <a:t>A volte è riducibile</a:t>
            </a:r>
          </a:p>
          <a:p>
            <a:pPr>
              <a:buFont typeface="Wingdings" charset="2"/>
              <a:buChar char="q"/>
            </a:pPr>
            <a:r>
              <a:rPr lang="it-IT" dirty="0" smtClean="0"/>
              <a:t>Può essere utile cateterizzare l’uretra per conferma diagnostica </a:t>
            </a:r>
          </a:p>
          <a:p>
            <a:pPr>
              <a:buFont typeface="Wingdings" charset="2"/>
              <a:buChar char="q"/>
            </a:pPr>
            <a:r>
              <a:rPr lang="it-IT" dirty="0" smtClean="0"/>
              <a:t>ESAME ECOGRAFICO !!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28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Diagnosi differenziale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Patologie ghiandole </a:t>
            </a:r>
            <a:r>
              <a:rPr lang="it-IT" dirty="0" err="1" smtClean="0"/>
              <a:t>paranali</a:t>
            </a:r>
            <a:r>
              <a:rPr lang="it-IT" dirty="0" smtClean="0"/>
              <a:t> </a:t>
            </a:r>
          </a:p>
          <a:p>
            <a:r>
              <a:rPr lang="it-IT" dirty="0" smtClean="0"/>
              <a:t>Neoplasie  </a:t>
            </a:r>
            <a:r>
              <a:rPr lang="it-IT" dirty="0" err="1" smtClean="0"/>
              <a:t>sottocutaneee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17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PROGNOSI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Riservata con tendenza al fausto per la vita (attenzione ai cani anziani!!)</a:t>
            </a:r>
          </a:p>
          <a:p>
            <a:r>
              <a:rPr lang="it-IT" dirty="0" smtClean="0"/>
              <a:t>Facile la recidiva ( il diaframma pelvico è comunque sottile e debole)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5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TRATTAMENTO CHIRURGICO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charset="2"/>
              <a:buChar char="²"/>
            </a:pPr>
            <a:r>
              <a:rPr lang="it-IT" dirty="0" smtClean="0"/>
              <a:t>Attenzione all’inquinamento intraoperatorio</a:t>
            </a:r>
          </a:p>
          <a:p>
            <a:pPr>
              <a:buFont typeface="Wingdings" charset="2"/>
              <a:buChar char="²"/>
            </a:pPr>
            <a:r>
              <a:rPr lang="it-IT" dirty="0" smtClean="0"/>
              <a:t>Suture ancorate </a:t>
            </a:r>
          </a:p>
          <a:p>
            <a:pPr>
              <a:buFont typeface="Wingdings" charset="2"/>
              <a:buChar char="²"/>
            </a:pPr>
            <a:r>
              <a:rPr lang="it-IT" dirty="0" smtClean="0"/>
              <a:t>Possibile impiego di “reti” o di tecniche con trasposizione</a:t>
            </a:r>
          </a:p>
          <a:p>
            <a:pPr>
              <a:buFont typeface="Wingdings" charset="2"/>
              <a:buChar char="²"/>
            </a:pPr>
            <a:r>
              <a:rPr lang="it-IT" dirty="0" smtClean="0"/>
              <a:t>Trattamento della patologia prostatica.</a:t>
            </a:r>
          </a:p>
          <a:p>
            <a:pPr>
              <a:buFont typeface="Wingdings" charset="2"/>
              <a:buChar char="²"/>
            </a:pPr>
            <a:r>
              <a:rPr lang="it-IT" dirty="0" smtClean="0"/>
              <a:t>E’ indicata la castrazione se in presenza di iperplasia semplice</a:t>
            </a:r>
          </a:p>
          <a:p>
            <a:pPr>
              <a:buFont typeface="Wingdings" charset="2"/>
              <a:buChar char="²"/>
            </a:pPr>
            <a:r>
              <a:rPr lang="it-IT" dirty="0" smtClean="0"/>
              <a:t>Possibile il </a:t>
            </a:r>
            <a:r>
              <a:rPr lang="it-IT" dirty="0" err="1" smtClean="0"/>
              <a:t>drenazzio</a:t>
            </a:r>
            <a:r>
              <a:rPr lang="it-IT" dirty="0" smtClean="0"/>
              <a:t> </a:t>
            </a:r>
            <a:r>
              <a:rPr lang="it-IT" smtClean="0"/>
              <a:t>di ascessi  </a:t>
            </a:r>
            <a:endParaRPr lang="it-IT" dirty="0" smtClean="0"/>
          </a:p>
          <a:p>
            <a:pPr>
              <a:buFont typeface="Wingdings" charset="2"/>
              <a:buChar char="²"/>
            </a:pPr>
            <a:endParaRPr lang="it-IT" dirty="0" smtClean="0"/>
          </a:p>
          <a:p>
            <a:pPr>
              <a:buFont typeface="Wingdings" charset="2"/>
              <a:buChar char="²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0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04696" y="1868049"/>
            <a:ext cx="5092118" cy="320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b="1" dirty="0" smtClean="0"/>
              <a:t>Digestione </a:t>
            </a:r>
            <a:r>
              <a:rPr lang="it-IT" b="1" dirty="0"/>
              <a:t>gastrica</a:t>
            </a:r>
          </a:p>
          <a:p>
            <a:r>
              <a:rPr lang="it-IT" dirty="0"/>
              <a:t>Lo stomaco accoglie il cibo dopo il pasto e lo sottopone ad una prima serie di processi demolitivi enzimatici (digestione gastrica). Successivamente convoglia gradualmente il materiale parzialmente digerito nel duodeno, attraverso lo sfintere pilorico.</a:t>
            </a:r>
          </a:p>
          <a:p>
            <a:r>
              <a:rPr lang="it-IT" dirty="0"/>
              <a:t>I processi digestivi che si realizzano nello stomaco sono sostenuti dagli enzimi secreti dalle ghiandole presenti nella mucosa del fondo di questo viscere.</a:t>
            </a:r>
          </a:p>
          <a:p>
            <a:r>
              <a:rPr lang="it-IT" dirty="0"/>
              <a:t>La secrezione gastrica è regolata da:</a:t>
            </a:r>
          </a:p>
          <a:p>
            <a:r>
              <a:rPr lang="it-IT" dirty="0"/>
              <a:t>Nervo vago;</a:t>
            </a:r>
          </a:p>
          <a:p>
            <a:r>
              <a:rPr lang="it-IT" dirty="0"/>
              <a:t>Gastrina: ormone gastrointestinale, stimolato dalla distensione dell’antro pilorico, soluzioni alcaline, amminoacidi e proteine.</a:t>
            </a:r>
          </a:p>
          <a:p>
            <a:r>
              <a:rPr lang="it-IT" dirty="0"/>
              <a:t>La secrezione gastrica costituisce una risposta riflessa alla introduzione di alimenti nella bocca che può variare di intensità e durata in funzione della natura degli alimenti ingeriti. Nel cavallo, ruminanti e maiale la secrezione è continua per la costante presenza di alimento nello stomaco nell’intervallo tra pasti</a:t>
            </a:r>
          </a:p>
          <a:p>
            <a:r>
              <a:rPr lang="it-IT" dirty="0"/>
              <a:t>La secrezione gastrica si divide in tre fasi:</a:t>
            </a:r>
          </a:p>
          <a:p>
            <a:r>
              <a:rPr lang="it-IT" b="1" dirty="0"/>
              <a:t>fase </a:t>
            </a:r>
            <a:r>
              <a:rPr lang="it-IT" b="1" dirty="0" err="1"/>
              <a:t>cefalica</a:t>
            </a:r>
            <a:r>
              <a:rPr lang="it-IT" dirty="0" err="1"/>
              <a:t>:Vista</a:t>
            </a:r>
            <a:r>
              <a:rPr lang="it-IT" dirty="0"/>
              <a:t>, odore e sapore del cibo stimolano il nervo vago al rilascio di gastrina;</a:t>
            </a:r>
          </a:p>
          <a:p>
            <a:r>
              <a:rPr lang="it-IT" b="1" dirty="0"/>
              <a:t>fase </a:t>
            </a:r>
            <a:r>
              <a:rPr lang="it-IT" b="1" dirty="0" err="1"/>
              <a:t>gastrica</a:t>
            </a:r>
            <a:r>
              <a:rPr lang="it-IT" dirty="0" err="1"/>
              <a:t>:Stimolata</a:t>
            </a:r>
            <a:r>
              <a:rPr lang="it-IT" dirty="0"/>
              <a:t> dalla distensione dello stomaco dal parte del cibo e mediata dal vago e dal rilascio di gastrina;</a:t>
            </a:r>
          </a:p>
          <a:p>
            <a:r>
              <a:rPr lang="it-IT" b="1" dirty="0"/>
              <a:t>fase </a:t>
            </a:r>
            <a:r>
              <a:rPr lang="it-IT" b="1" dirty="0" err="1"/>
              <a:t>intestinale</a:t>
            </a:r>
            <a:r>
              <a:rPr lang="it-IT" dirty="0" err="1"/>
              <a:t>:Quando</a:t>
            </a:r>
            <a:r>
              <a:rPr lang="it-IT" dirty="0"/>
              <a:t> il contenuto gastrico con un </a:t>
            </a:r>
            <a:r>
              <a:rPr lang="it-IT" dirty="0" err="1"/>
              <a:t>pH</a:t>
            </a:r>
            <a:r>
              <a:rPr lang="it-IT" dirty="0"/>
              <a:t> più alto del normale entra nel duodeno inducendo il rilascio di gastrina.</a:t>
            </a:r>
          </a:p>
        </p:txBody>
      </p:sp>
    </p:spTree>
    <p:extLst>
      <p:ext uri="{BB962C8B-B14F-4D97-AF65-F5344CB8AC3E}">
        <p14:creationId xmlns:p14="http://schemas.microsoft.com/office/powerpoint/2010/main" val="3874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VOMITO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Fenomeno meccanico  complesso caratterizzato </a:t>
            </a:r>
            <a:r>
              <a:rPr lang="it-IT" dirty="0" err="1" smtClean="0"/>
              <a:t>dalll’espulsione</a:t>
            </a:r>
            <a:r>
              <a:rPr lang="it-IT" dirty="0" smtClean="0"/>
              <a:t> di sostanze </a:t>
            </a:r>
            <a:r>
              <a:rPr lang="it-IT" dirty="0"/>
              <a:t>liquide e solide contenute nello stomaco, talvolta dal duodeno, mediante movimenti antiperistaltici e la contrazione dei muscoli addominali e del diaframma.</a:t>
            </a:r>
          </a:p>
          <a:p>
            <a:r>
              <a:rPr lang="it-IT" dirty="0"/>
              <a:t>Comune a quasi tutte le specie animali, </a:t>
            </a:r>
            <a:r>
              <a:rPr lang="it-IT" dirty="0" smtClean="0"/>
              <a:t>ma frequente nei p.a. </a:t>
            </a:r>
            <a:endParaRPr lang="it-IT" dirty="0"/>
          </a:p>
          <a:p>
            <a:r>
              <a:rPr lang="it-IT" dirty="0"/>
              <a:t>Insorge per stimolazione di origine:</a:t>
            </a:r>
          </a:p>
          <a:p>
            <a:r>
              <a:rPr lang="it-IT" dirty="0"/>
              <a:t>Centrale (encefalica): Idrocefalo, neoplasie, Colpo di sole, Commozione ed edema</a:t>
            </a:r>
          </a:p>
          <a:p>
            <a:r>
              <a:rPr lang="it-IT" dirty="0"/>
              <a:t>Periferica:</a:t>
            </a:r>
          </a:p>
          <a:p>
            <a:r>
              <a:rPr lang="it-IT" dirty="0"/>
              <a:t>per stimolazione di </a:t>
            </a:r>
            <a:r>
              <a:rPr lang="it-IT" dirty="0">
                <a:solidFill>
                  <a:srgbClr val="FF0000"/>
                </a:solidFill>
              </a:rPr>
              <a:t>recettori gastrici </a:t>
            </a:r>
            <a:r>
              <a:rPr lang="it-IT" dirty="0"/>
              <a:t>o di altri organi (</a:t>
            </a:r>
            <a:r>
              <a:rPr lang="it-IT" dirty="0">
                <a:solidFill>
                  <a:srgbClr val="FF0000"/>
                </a:solidFill>
              </a:rPr>
              <a:t>peritoneo, visceri addominali e pelvici</a:t>
            </a:r>
            <a:r>
              <a:rPr lang="it-IT" dirty="0"/>
              <a:t>, </a:t>
            </a:r>
            <a:r>
              <a:rPr lang="it-IT" dirty="0">
                <a:solidFill>
                  <a:srgbClr val="FF0000"/>
                </a:solidFill>
              </a:rPr>
              <a:t>faringe, canale uditivo esterno, orecchio vestibolare </a:t>
            </a:r>
            <a:r>
              <a:rPr lang="it-IT" dirty="0" err="1">
                <a:solidFill>
                  <a:srgbClr val="FF0000"/>
                </a:solidFill>
              </a:rPr>
              <a:t>ecc</a:t>
            </a:r>
            <a:r>
              <a:rPr lang="it-IT" dirty="0"/>
              <a:t>…)</a:t>
            </a:r>
            <a:r>
              <a:rPr lang="it-IT" dirty="0" smtClean="0"/>
              <a:t>.</a:t>
            </a:r>
          </a:p>
          <a:p>
            <a:r>
              <a:rPr lang="it-IT" dirty="0" smtClean="0"/>
              <a:t> per la presenza di corpi estranei in faringe e nello stomaco, per tonsillite, per eccessiva replezione gastrica o in esito a peritonite;</a:t>
            </a:r>
          </a:p>
          <a:p>
            <a:r>
              <a:rPr lang="it-IT" dirty="0" smtClean="0"/>
              <a:t>per </a:t>
            </a:r>
            <a:r>
              <a:rPr lang="it-IT" dirty="0"/>
              <a:t>occlusione dell’intestino tenue, frequente conseguenza di: corpi estranei occludenti, volvolo o torsione intestinale ed </a:t>
            </a:r>
            <a:r>
              <a:rPr lang="it-IT" dirty="0" err="1" smtClean="0"/>
              <a:t>intuscepzione</a:t>
            </a:r>
            <a:r>
              <a:rPr lang="it-IT" dirty="0" smtClean="0"/>
              <a:t>  intestinale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0435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piccolo </a:t>
            </a:r>
            <a:r>
              <a:rPr lang="it-IT" b="1" dirty="0"/>
              <a:t>intestino</a:t>
            </a:r>
            <a:r>
              <a:rPr lang="it-IT" dirty="0"/>
              <a:t> Il </a:t>
            </a:r>
            <a:r>
              <a:rPr lang="it-IT" dirty="0" smtClean="0"/>
              <a:t>chimo acido  </a:t>
            </a:r>
            <a:r>
              <a:rPr lang="it-IT" dirty="0"/>
              <a:t>giunto nel duodeno viene mescolato con secrezioni pancreatiche secrezioni </a:t>
            </a:r>
            <a:r>
              <a:rPr lang="it-IT" dirty="0" smtClean="0"/>
              <a:t>mucose e  </a:t>
            </a:r>
            <a:r>
              <a:rPr lang="it-IT" dirty="0"/>
              <a:t>bile. Si ha quindi la trasformazione in piccole molecole che possono essere riassorbite attraverso la mucosa intestinale.</a:t>
            </a:r>
          </a:p>
          <a:p>
            <a:r>
              <a:rPr lang="it-IT" dirty="0"/>
              <a:t>Motilità dell’intestino tenue facilitazione di processi digestivi e di assorbimento azione propulsiva. I movimenti intestinali sono di tre tipi:</a:t>
            </a:r>
          </a:p>
          <a:p>
            <a:r>
              <a:rPr lang="it-IT" dirty="0"/>
              <a:t>segmentazione ritmica: contrazioni concentriche della muscolatura circolare, regolarmente intervallate lungo un’ansa intestinale. Non hanno azione propulsiva;</a:t>
            </a:r>
          </a:p>
          <a:p>
            <a:r>
              <a:rPr lang="it-IT" dirty="0"/>
              <a:t>pendolari: simili ai precedenti, si differenziano per il solo interessamento della muscolatura longitudinale;</a:t>
            </a:r>
          </a:p>
          <a:p>
            <a:r>
              <a:rPr lang="it-IT" dirty="0"/>
              <a:t>peristaltici: responsabili della progressione del contenuto intestinale. Caratterizzati dalla comparsa di un anello di contrazione della muscolatura circolare che si propaga in senso prossimo-distale.</a:t>
            </a:r>
          </a:p>
        </p:txBody>
      </p:sp>
    </p:spTree>
    <p:extLst>
      <p:ext uri="{BB962C8B-B14F-4D97-AF65-F5344CB8AC3E}">
        <p14:creationId xmlns:p14="http://schemas.microsoft.com/office/powerpoint/2010/main" val="31600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INTESTINO CRASSO: si </a:t>
            </a:r>
            <a:r>
              <a:rPr lang="it-IT" dirty="0"/>
              <a:t>verifica l’assorbimento di acqua, elettroliti, vitamine, acidi grassi e altre sostanze eventualmente sfuggite all’assorbimento nel tenue.</a:t>
            </a:r>
          </a:p>
        </p:txBody>
      </p:sp>
    </p:spTree>
    <p:extLst>
      <p:ext uri="{BB962C8B-B14F-4D97-AF65-F5344CB8AC3E}">
        <p14:creationId xmlns:p14="http://schemas.microsoft.com/office/powerpoint/2010/main" val="4141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DEFECAZIONE</a:t>
            </a:r>
          </a:p>
          <a:p>
            <a:r>
              <a:rPr lang="it-IT" dirty="0" smtClean="0"/>
              <a:t>Atto </a:t>
            </a:r>
            <a:r>
              <a:rPr lang="it-IT" dirty="0"/>
              <a:t>riflesso con il quale si espelle il materiale </a:t>
            </a:r>
            <a:r>
              <a:rPr lang="it-IT" dirty="0" err="1"/>
              <a:t>indigerito</a:t>
            </a:r>
            <a:r>
              <a:rPr lang="it-IT" dirty="0"/>
              <a:t> ed i prodotti di escrezione.</a:t>
            </a:r>
          </a:p>
          <a:p>
            <a:r>
              <a:rPr lang="it-IT" dirty="0"/>
              <a:t>L’atto della defecazione avviene attraverso la contrazione delle pareti intestinali e la modificazione del tono dei due sfinteri anali (interno ed esterno).</a:t>
            </a:r>
          </a:p>
          <a:p>
            <a:r>
              <a:rPr lang="it-IT" dirty="0"/>
              <a:t>Al riempimento del retto fa seguito il rilasciamento dello sfintere interno, mentre quello esterno è mantenuto in contrazione tonica. Il successivo rilasciamento </a:t>
            </a:r>
            <a:r>
              <a:rPr lang="it-IT" b="1" dirty="0"/>
              <a:t>volontario</a:t>
            </a:r>
            <a:r>
              <a:rPr lang="it-IT" dirty="0"/>
              <a:t> dello sfintere esterno favorisce l’espulsione delle feci.</a:t>
            </a:r>
          </a:p>
          <a:p>
            <a:r>
              <a:rPr lang="it-IT" dirty="0"/>
              <a:t>L’innervazione dello sfintere anale</a:t>
            </a:r>
          </a:p>
          <a:p>
            <a:r>
              <a:rPr lang="it-IT" dirty="0"/>
              <a:t>interno: nervi pelvici;</a:t>
            </a:r>
          </a:p>
          <a:p>
            <a:r>
              <a:rPr lang="it-IT" dirty="0"/>
              <a:t>esterno: nervo pudendo.</a:t>
            </a:r>
          </a:p>
        </p:txBody>
      </p:sp>
    </p:spTree>
    <p:extLst>
      <p:ext uri="{BB962C8B-B14F-4D97-AF65-F5344CB8AC3E}">
        <p14:creationId xmlns:p14="http://schemas.microsoft.com/office/powerpoint/2010/main" val="3389605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ISPEZIONE CAVO ORALE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Semplice ma da attuare con attenzione per rischi operatore (morsi) e animale (fratture denti, mandibola)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2438400"/>
            <a:ext cx="29591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9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66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Si può fare manualmente, con bindelli o con apribocca a molla in metallo e gomma (protezione denti) </a:t>
            </a:r>
          </a:p>
          <a:p>
            <a:r>
              <a:rPr lang="it-IT" dirty="0" smtClean="0"/>
              <a:t>Osservazione dei denti, del palato e dell’orofaringe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34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smtClean="0"/>
              <a:t>PRIMA DI ISPEZIONARE IL CAVO ORALE OSSERVARE L’EVENTUALE PRESENZA DI ALTERAZIONI DELLA SALIVA: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Ptialismo: </a:t>
            </a:r>
            <a:r>
              <a:rPr lang="it-IT" dirty="0" smtClean="0"/>
              <a:t>iperproduzione salivare </a:t>
            </a:r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S</a:t>
            </a:r>
            <a:r>
              <a:rPr lang="it-IT" dirty="0" smtClean="0">
                <a:solidFill>
                  <a:srgbClr val="FF0000"/>
                </a:solidFill>
              </a:rPr>
              <a:t>cialorrea</a:t>
            </a:r>
            <a:r>
              <a:rPr lang="it-IT" dirty="0" smtClean="0"/>
              <a:t> </a:t>
            </a:r>
            <a:r>
              <a:rPr lang="it-IT" dirty="0"/>
              <a:t>: perdita di saliva dalla rima buccale, solitamente conseguente a patologie dolorose del cavo orale</a:t>
            </a:r>
            <a:r>
              <a:rPr lang="it-IT" dirty="0" smtClean="0"/>
              <a:t>; </a:t>
            </a:r>
          </a:p>
          <a:p>
            <a:pPr marL="0" indent="0">
              <a:buNone/>
            </a:pPr>
            <a:r>
              <a:rPr lang="it-IT" dirty="0" smtClean="0"/>
              <a:t>POSSIBILI CAUSE </a:t>
            </a:r>
            <a:endParaRPr lang="it-IT" dirty="0"/>
          </a:p>
          <a:p>
            <a:r>
              <a:rPr lang="it-IT" dirty="0"/>
              <a:t>stomatite (da tartaro), gengivite, patologie dentali;</a:t>
            </a:r>
          </a:p>
          <a:p>
            <a:r>
              <a:rPr lang="it-IT" dirty="0" smtClean="0"/>
              <a:t>Neoplasie</a:t>
            </a:r>
            <a:endParaRPr lang="it-IT" dirty="0"/>
          </a:p>
          <a:p>
            <a:r>
              <a:rPr lang="it-IT" dirty="0" smtClean="0"/>
              <a:t>affezioni </a:t>
            </a:r>
            <a:r>
              <a:rPr lang="it-IT" dirty="0"/>
              <a:t>delle ghiandole </a:t>
            </a:r>
            <a:r>
              <a:rPr lang="it-IT" dirty="0" smtClean="0"/>
              <a:t>salivari (</a:t>
            </a:r>
            <a:r>
              <a:rPr lang="it-IT" dirty="0" err="1" smtClean="0"/>
              <a:t>Sialoadeniti</a:t>
            </a:r>
            <a:r>
              <a:rPr lang="it-IT" smtClean="0"/>
              <a:t>) </a:t>
            </a:r>
            <a:endParaRPr lang="it-IT" dirty="0"/>
          </a:p>
          <a:p>
            <a:r>
              <a:rPr lang="it-IT" b="1" dirty="0"/>
              <a:t>Aspetto della saliva</a:t>
            </a:r>
            <a:r>
              <a:rPr lang="it-IT" dirty="0"/>
              <a:t>:</a:t>
            </a:r>
          </a:p>
          <a:p>
            <a:r>
              <a:rPr lang="it-IT" dirty="0"/>
              <a:t>chiaro (condizione normale);</a:t>
            </a:r>
          </a:p>
          <a:p>
            <a:r>
              <a:rPr lang="it-IT" dirty="0"/>
              <a:t>opalescente, torbido: per stomatite, gengivite, glossite;</a:t>
            </a:r>
          </a:p>
          <a:p>
            <a:r>
              <a:rPr lang="it-IT" dirty="0"/>
              <a:t>striato di sangue;</a:t>
            </a:r>
          </a:p>
          <a:p>
            <a:r>
              <a:rPr lang="it-IT" dirty="0"/>
              <a:t>neoplasie ulcerate o sanguinanti;</a:t>
            </a:r>
          </a:p>
          <a:p>
            <a:r>
              <a:rPr lang="it-IT" dirty="0"/>
              <a:t>fratture mandibolari o mascellari con soluzioni di continuo </a:t>
            </a:r>
            <a:r>
              <a:rPr lang="it-IT" dirty="0" err="1"/>
              <a:t>intraorali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41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2438400"/>
            <a:ext cx="29591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TONSILLITI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FLOGOSI ACUTE O CRONICHE DEL TESSUTO LINFATICO FARINGEO ORGANIZZATO IN TONSILLE (faringee appunto) TIPICO DEL CANE </a:t>
            </a:r>
          </a:p>
          <a:p>
            <a:pPr>
              <a:buFont typeface="Wingdings" charset="2"/>
              <a:buChar char="u"/>
            </a:pPr>
            <a:r>
              <a:rPr lang="it-IT" dirty="0" smtClean="0"/>
              <a:t>Sostenute da agenti infettivi (batteri, miceti,, virus)</a:t>
            </a:r>
          </a:p>
          <a:p>
            <a:pPr>
              <a:buFont typeface="Wingdings" charset="2"/>
              <a:buChar char="u"/>
            </a:pPr>
            <a:r>
              <a:rPr lang="it-IT" dirty="0" smtClean="0"/>
              <a:t>CORPI ESTRANEI</a:t>
            </a:r>
          </a:p>
          <a:p>
            <a:pPr>
              <a:buFont typeface="Wingdings" charset="2"/>
              <a:buChar char="u"/>
            </a:pPr>
            <a:r>
              <a:rPr lang="it-IT" dirty="0" smtClean="0"/>
              <a:t>NEOPLASIE (allora la flogosi è un epifenomeno e si parla  di tumore) </a:t>
            </a:r>
          </a:p>
          <a:p>
            <a:pPr>
              <a:buFont typeface="Wingdings" charset="2"/>
              <a:buChar char="u"/>
            </a:pPr>
            <a:r>
              <a:rPr lang="it-IT" dirty="0" smtClean="0"/>
              <a:t>PIU’ FREQUENTI NEL CANE GIOVANE (COME IN UMANA)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46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DIAGNOSI</a:t>
            </a:r>
          </a:p>
          <a:p>
            <a:pPr marL="0" indent="0" algn="just">
              <a:buNone/>
            </a:pPr>
            <a:r>
              <a:rPr lang="it-IT" dirty="0" smtClean="0"/>
              <a:t>E’ assai semplice e si basa sull’ispezione del cavo orale. </a:t>
            </a:r>
          </a:p>
          <a:p>
            <a:pPr marL="0" indent="0" algn="just">
              <a:buNone/>
            </a:pPr>
            <a:r>
              <a:rPr lang="it-IT" dirty="0" smtClean="0"/>
              <a:t>I sintomi principali consistono in disoressia (raramente anoressia) </a:t>
            </a: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Spesso </a:t>
            </a:r>
            <a:r>
              <a:rPr lang="it-IT" dirty="0" err="1" smtClean="0"/>
              <a:t>sciallorea</a:t>
            </a:r>
            <a:r>
              <a:rPr lang="it-IT" dirty="0" smtClean="0"/>
              <a:t> o ptialismo </a:t>
            </a:r>
          </a:p>
          <a:p>
            <a:pPr marL="0" indent="0" algn="just">
              <a:buNone/>
            </a:pPr>
            <a:r>
              <a:rPr lang="it-IT" dirty="0" smtClean="0"/>
              <a:t>ABBATTIMENTO DEL SENSORIO</a:t>
            </a:r>
          </a:p>
          <a:p>
            <a:pPr marL="0" indent="0" algn="just">
              <a:buNone/>
            </a:pPr>
            <a:r>
              <a:rPr lang="it-IT" dirty="0" smtClean="0"/>
              <a:t>Difficoltà alla deglutizione </a:t>
            </a:r>
          </a:p>
          <a:p>
            <a:pPr marL="0" indent="0" algn="just">
              <a:buNone/>
            </a:pPr>
            <a:r>
              <a:rPr lang="it-IT" dirty="0" smtClean="0"/>
              <a:t>Alterazioni della fonazione 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rgbClr val="FF0000"/>
                </a:solidFill>
              </a:rPr>
              <a:t>CONSIDERARE SEMPRE LA PREVALENZA</a:t>
            </a:r>
          </a:p>
          <a:p>
            <a:pPr marL="0" indent="0" algn="just">
              <a:buNone/>
            </a:pPr>
            <a:r>
              <a:rPr lang="it-IT" b="1" u="sng" dirty="0" smtClean="0">
                <a:solidFill>
                  <a:srgbClr val="FF0000"/>
                </a:solidFill>
              </a:rPr>
              <a:t>ZOPPIA E DOLORABILITA’ DIAFISARIA OSSA LUNGHE </a:t>
            </a:r>
          </a:p>
        </p:txBody>
      </p:sp>
    </p:spTree>
    <p:extLst>
      <p:ext uri="{BB962C8B-B14F-4D97-AF65-F5344CB8AC3E}">
        <p14:creationId xmlns:p14="http://schemas.microsoft.com/office/powerpoint/2010/main" val="9811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200" y="2273300"/>
            <a:ext cx="34036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6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it-IT" dirty="0" smtClean="0"/>
              <a:t>La diagnosi differenziale non è quasi mai necessaria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Prognosi favorevole ma utile la terapia precoce (POSSONO PERMANERE FOCI OSTEOMIELITICI)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Terapia conservativa con antibiotici e cortisonici </a:t>
            </a:r>
          </a:p>
          <a:p>
            <a:pPr>
              <a:buFont typeface="Wingdings" charset="2"/>
              <a:buChar char="Ø"/>
            </a:pPr>
            <a:endParaRPr lang="it-IT" dirty="0"/>
          </a:p>
          <a:p>
            <a:pPr>
              <a:buFont typeface="Wingdings" charset="2"/>
              <a:buChar char="Ø"/>
            </a:pPr>
            <a:r>
              <a:rPr lang="it-IT" dirty="0" smtClean="0"/>
              <a:t>TERAPIA CHIRURGICA in caso di </a:t>
            </a:r>
            <a:r>
              <a:rPr lang="it-IT" dirty="0" err="1" smtClean="0"/>
              <a:t>irresponsività</a:t>
            </a:r>
            <a:r>
              <a:rPr lang="it-IT" dirty="0" smtClean="0"/>
              <a:t> della conservativa </a:t>
            </a:r>
          </a:p>
          <a:p>
            <a:pPr marL="0" indent="0">
              <a:buNone/>
            </a:pPr>
            <a:r>
              <a:rPr lang="it-IT" dirty="0" smtClean="0"/>
              <a:t>Considerando che:</a:t>
            </a:r>
          </a:p>
          <a:p>
            <a:pPr>
              <a:buAutoNum type="alphaLcParenR"/>
            </a:pPr>
            <a:r>
              <a:rPr lang="it-IT" dirty="0" smtClean="0"/>
              <a:t>Meglio quando ci sono </a:t>
            </a:r>
            <a:r>
              <a:rPr lang="it-IT" dirty="0" err="1" smtClean="0"/>
              <a:t>c.e.</a:t>
            </a:r>
            <a:endParaRPr lang="it-IT" dirty="0" smtClean="0"/>
          </a:p>
          <a:p>
            <a:pPr>
              <a:buAutoNum type="alphaLcParenR"/>
            </a:pPr>
            <a:r>
              <a:rPr lang="it-IT" dirty="0" smtClean="0"/>
              <a:t>Intervento sicuro rapido ed economico </a:t>
            </a:r>
          </a:p>
          <a:p>
            <a:pPr>
              <a:buAutoNum type="alphaLcParenR"/>
            </a:pPr>
            <a:r>
              <a:rPr lang="it-IT" dirty="0" smtClean="0"/>
              <a:t>Grande utilità per le zoppie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Malattie dell’esofago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 Muscolatura striata (m-</a:t>
            </a:r>
            <a:r>
              <a:rPr lang="it-IT" dirty="0" err="1"/>
              <a:t>cricofaringeo</a:t>
            </a:r>
            <a:r>
              <a:rPr lang="it-IT" dirty="0"/>
              <a:t>) : UES </a:t>
            </a:r>
          </a:p>
          <a:p>
            <a:r>
              <a:rPr lang="it-IT" dirty="0"/>
              <a:t>»  Muscolatura striata e liscia: corpo dell’esofago </a:t>
            </a:r>
          </a:p>
          <a:p>
            <a:r>
              <a:rPr lang="it-IT" dirty="0"/>
              <a:t>»  Muscolatura liscia : LES </a:t>
            </a:r>
          </a:p>
          <a:p>
            <a:r>
              <a:rPr lang="it-IT" dirty="0"/>
              <a:t>»  Cane: muscolatura </a:t>
            </a:r>
            <a:r>
              <a:rPr lang="it-IT" dirty="0" err="1"/>
              <a:t>striata</a:t>
            </a:r>
            <a:r>
              <a:rPr lang="it-IT" dirty="0" err="1">
                <a:latin typeface="Wingdings"/>
              </a:rPr>
              <a:t></a:t>
            </a:r>
            <a:r>
              <a:rPr lang="it-IT" dirty="0" err="1"/>
              <a:t>intero</a:t>
            </a:r>
            <a:r>
              <a:rPr lang="it-IT" dirty="0"/>
              <a:t> corpo esofageo </a:t>
            </a:r>
          </a:p>
          <a:p>
            <a:r>
              <a:rPr lang="it-IT" dirty="0"/>
              <a:t>»  Gatto: muscolatura striata nel terzo distale del corpo esofageo (2/3 m. liscia) </a:t>
            </a:r>
          </a:p>
          <a:p>
            <a:r>
              <a:rPr lang="it-IT" dirty="0"/>
              <a:t>»  Innervazione: n. vago (X) e branche associate: n. glossofaringeo, laringeo ricorrente </a:t>
            </a:r>
          </a:p>
          <a:p>
            <a:r>
              <a:rPr lang="it-IT" dirty="0"/>
              <a:t>»  Nucleo ambiguo: motoneuroni </a:t>
            </a:r>
            <a:r>
              <a:rPr lang="it-IT" dirty="0" err="1"/>
              <a:t>somatici</a:t>
            </a:r>
            <a:r>
              <a:rPr lang="it-IT" dirty="0" err="1">
                <a:latin typeface="Wingdings"/>
              </a:rPr>
              <a:t></a:t>
            </a:r>
            <a:r>
              <a:rPr lang="it-IT" dirty="0" err="1"/>
              <a:t>m</a:t>
            </a:r>
            <a:r>
              <a:rPr lang="it-IT" dirty="0"/>
              <a:t>. striata </a:t>
            </a:r>
          </a:p>
          <a:p>
            <a:r>
              <a:rPr lang="it-IT" dirty="0"/>
              <a:t>»  UES – LES si mantiene un elevata pressione per mantenere un flusso unidirezionale a digiuno </a:t>
            </a:r>
          </a:p>
          <a:p>
            <a:r>
              <a:rPr lang="it-IT" dirty="0"/>
              <a:t>»  LES risponde a stimolazioni ormonali (gastrina - secretina) </a:t>
            </a:r>
          </a:p>
          <a:p>
            <a:r>
              <a:rPr lang="it-IT" dirty="0"/>
              <a:t>»  Deglutizione: rilassamento UES , onda peristaltica che si genera dal faringe fino al LES (peristalsi primaria) </a:t>
            </a:r>
          </a:p>
          <a:p>
            <a:r>
              <a:rPr lang="it-IT" dirty="0"/>
              <a:t>»  Peristalsi secondaria, in caso di mancata efficacia della prima: si genera velocemente dalla distensione dell’esofago </a:t>
            </a:r>
          </a:p>
          <a:p>
            <a:r>
              <a:rPr lang="it-IT" dirty="0"/>
              <a:t>»  LES: rilassamento avviene in anticipo rispetto alla propagazione dell’aumento della pressione originata dalla peristalsi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433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r>
              <a:rPr lang="it-IT" dirty="0"/>
              <a:t> Rigurgito (</a:t>
            </a:r>
            <a:r>
              <a:rPr lang="it-IT" dirty="0" err="1"/>
              <a:t>diff</a:t>
            </a:r>
            <a:r>
              <a:rPr lang="it-IT" dirty="0"/>
              <a:t>. /vomito / disfagia orofaringea </a:t>
            </a:r>
          </a:p>
          <a:p>
            <a:r>
              <a:rPr lang="it-IT" dirty="0"/>
              <a:t>  Disfagia </a:t>
            </a:r>
          </a:p>
          <a:p>
            <a:r>
              <a:rPr lang="it-IT" dirty="0"/>
              <a:t> </a:t>
            </a:r>
            <a:r>
              <a:rPr lang="it-IT" dirty="0" smtClean="0"/>
              <a:t> </a:t>
            </a:r>
            <a:r>
              <a:rPr lang="it-IT" dirty="0" err="1" smtClean="0"/>
              <a:t>Odinofagi</a:t>
            </a:r>
            <a:endParaRPr lang="it-IT" dirty="0"/>
          </a:p>
          <a:p>
            <a:r>
              <a:rPr lang="it-IT" dirty="0"/>
              <a:t> Deglutizione ripetuta, inefficace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42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10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it-IT" dirty="0" smtClean="0"/>
              <a:t>Fauci molto grandi </a:t>
            </a:r>
          </a:p>
          <a:p>
            <a:pPr>
              <a:buFont typeface="Wingdings" charset="2"/>
              <a:buChar char="ü"/>
            </a:pPr>
            <a:r>
              <a:rPr lang="it-IT" dirty="0" smtClean="0"/>
              <a:t>Dentatura atta a lacerare e strappare </a:t>
            </a:r>
          </a:p>
          <a:p>
            <a:pPr>
              <a:buFont typeface="Wingdings" charset="2"/>
              <a:buChar char="ü"/>
            </a:pPr>
            <a:r>
              <a:rPr lang="it-IT" dirty="0" smtClean="0"/>
              <a:t>Grande pressione per schiacciamento da parte dei denti</a:t>
            </a:r>
          </a:p>
          <a:p>
            <a:pPr>
              <a:buFont typeface="Wingdings" charset="2"/>
              <a:buChar char="ü"/>
            </a:pPr>
            <a:r>
              <a:rPr lang="it-IT" dirty="0" smtClean="0"/>
              <a:t>Masticazione molto rapida e sommaria </a:t>
            </a:r>
          </a:p>
          <a:p>
            <a:pPr>
              <a:buFont typeface="Wingdings" charset="2"/>
              <a:buChar char="ü"/>
            </a:pPr>
            <a:r>
              <a:rPr lang="it-IT" dirty="0" smtClean="0"/>
              <a:t>Digestione nello stomaco (</a:t>
            </a:r>
            <a:r>
              <a:rPr lang="it-IT" dirty="0" err="1" smtClean="0"/>
              <a:t>pH</a:t>
            </a:r>
            <a:r>
              <a:rPr lang="it-IT" dirty="0" smtClean="0"/>
              <a:t> molto acido)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58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/>
          </a:p>
          <a:p>
            <a:pPr marL="0" indent="0">
              <a:buNone/>
            </a:pPr>
            <a:r>
              <a:rPr lang="it-IT" dirty="0" smtClean="0"/>
              <a:t>Esofagite  (infiammazione dell’esofago)</a:t>
            </a:r>
          </a:p>
          <a:p>
            <a:pPr marL="0" indent="0">
              <a:buNone/>
            </a:pPr>
            <a:r>
              <a:rPr lang="it-IT" dirty="0" smtClean="0"/>
              <a:t>Cause diverse ma soprattutto:</a:t>
            </a:r>
          </a:p>
          <a:p>
            <a:pPr marL="0" indent="0">
              <a:buNone/>
            </a:pPr>
            <a:r>
              <a:rPr lang="it-IT" dirty="0" smtClean="0"/>
              <a:t>INGESTIONE CAUSTICI </a:t>
            </a:r>
          </a:p>
          <a:p>
            <a:pPr marL="0" indent="0">
              <a:buNone/>
            </a:pPr>
            <a:r>
              <a:rPr lang="it-IT" dirty="0" smtClean="0"/>
              <a:t>Parassitarie 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0" y="2857500"/>
            <a:ext cx="1790700" cy="1143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0" y="2527300"/>
            <a:ext cx="1892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Segni clinic:</a:t>
            </a:r>
          </a:p>
          <a:p>
            <a:r>
              <a:rPr lang="it-IT" dirty="0" smtClean="0"/>
              <a:t>Anoressia, </a:t>
            </a:r>
          </a:p>
          <a:p>
            <a:r>
              <a:rPr lang="it-IT" dirty="0" smtClean="0"/>
              <a:t>Disfagia</a:t>
            </a:r>
          </a:p>
          <a:p>
            <a:r>
              <a:rPr lang="it-IT" dirty="0" smtClean="0"/>
              <a:t>Odinofagia</a:t>
            </a:r>
          </a:p>
          <a:p>
            <a:r>
              <a:rPr lang="it-IT" dirty="0" smtClean="0"/>
              <a:t>Ptialismo </a:t>
            </a:r>
          </a:p>
          <a:p>
            <a:r>
              <a:rPr lang="it-IT" dirty="0" smtClean="0"/>
              <a:t>Scialorrea</a:t>
            </a:r>
          </a:p>
          <a:p>
            <a:r>
              <a:rPr lang="it-IT" dirty="0" err="1" smtClean="0"/>
              <a:t>Rigurrgito</a:t>
            </a:r>
            <a:endParaRPr lang="it-IT" dirty="0" smtClean="0"/>
          </a:p>
          <a:p>
            <a:r>
              <a:rPr lang="it-IT" dirty="0" smtClean="0"/>
              <a:t>Può PORTARE A MORTE L’ANIMALE</a:t>
            </a:r>
          </a:p>
          <a:p>
            <a:r>
              <a:rPr lang="it-IT" dirty="0" smtClean="0"/>
              <a:t>DIAGNOSII ENDOSCOPICA</a:t>
            </a:r>
          </a:p>
          <a:p>
            <a:r>
              <a:rPr lang="it-IT" dirty="0" smtClean="0"/>
              <a:t>Ecografia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411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1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Megaesofago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Elemento descrittivo morfologico = significa esofago grande.</a:t>
            </a:r>
          </a:p>
          <a:p>
            <a:r>
              <a:rPr lang="it-IT" dirty="0" smtClean="0"/>
              <a:t>molto </a:t>
            </a:r>
            <a:r>
              <a:rPr lang="it-IT" dirty="0"/>
              <a:t>comune </a:t>
            </a:r>
            <a:endParaRPr lang="it-IT" dirty="0" smtClean="0"/>
          </a:p>
          <a:p>
            <a:r>
              <a:rPr lang="it-IT" dirty="0" smtClean="0"/>
              <a:t>Paresi o paralisi esofagea</a:t>
            </a:r>
          </a:p>
          <a:p>
            <a:r>
              <a:rPr lang="it-IT" dirty="0" smtClean="0"/>
              <a:t>Forma degenerativa</a:t>
            </a:r>
          </a:p>
          <a:p>
            <a:r>
              <a:rPr lang="it-IT" dirty="0" smtClean="0"/>
              <a:t>Possibile anche se raro nel gatto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84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CAUSE</a:t>
            </a:r>
          </a:p>
          <a:p>
            <a:r>
              <a:rPr lang="it-IT" dirty="0" smtClean="0"/>
              <a:t>Congenito  Razze predisposte: setter </a:t>
            </a:r>
            <a:r>
              <a:rPr lang="it-IT" dirty="0" err="1" smtClean="0"/>
              <a:t>irl</a:t>
            </a:r>
            <a:r>
              <a:rPr lang="it-IT" dirty="0" smtClean="0"/>
              <a:t>. Pastore </a:t>
            </a:r>
            <a:r>
              <a:rPr lang="it-IT" dirty="0" err="1" smtClean="0"/>
              <a:t>tedesco,Labrador</a:t>
            </a:r>
            <a:r>
              <a:rPr lang="it-IT" dirty="0" smtClean="0"/>
              <a:t>, </a:t>
            </a:r>
            <a:r>
              <a:rPr lang="it-IT" dirty="0" err="1" smtClean="0"/>
              <a:t>Shar</a:t>
            </a:r>
            <a:r>
              <a:rPr lang="it-IT" dirty="0" smtClean="0"/>
              <a:t>-pei e </a:t>
            </a:r>
            <a:r>
              <a:rPr lang="it-IT" dirty="0" err="1" smtClean="0"/>
              <a:t>terrie</a:t>
            </a:r>
            <a:endParaRPr lang="it-IT" dirty="0"/>
          </a:p>
          <a:p>
            <a:r>
              <a:rPr lang="it-IT" dirty="0" err="1" smtClean="0"/>
              <a:t>rs</a:t>
            </a:r>
            <a:r>
              <a:rPr lang="it-IT" dirty="0" smtClean="0"/>
              <a:t>)</a:t>
            </a:r>
          </a:p>
          <a:p>
            <a:r>
              <a:rPr lang="it-IT" dirty="0" smtClean="0"/>
              <a:t>Nel gatto soprattutto siamese. </a:t>
            </a:r>
          </a:p>
          <a:p>
            <a:r>
              <a:rPr lang="it-IT" dirty="0" smtClean="0"/>
              <a:t>Acquisito (per </a:t>
            </a:r>
            <a:r>
              <a:rPr lang="it-IT" dirty="0" err="1" smtClean="0"/>
              <a:t>miasteenia</a:t>
            </a:r>
            <a:r>
              <a:rPr lang="it-IT" dirty="0" smtClean="0"/>
              <a:t> </a:t>
            </a:r>
            <a:r>
              <a:rPr lang="it-IT" dirty="0" err="1" smtClean="0"/>
              <a:t>gravis</a:t>
            </a:r>
            <a:r>
              <a:rPr lang="it-IT" dirty="0" smtClean="0"/>
              <a:t>, neoplasie , retrazioni cicatriziali, alterazioni neurologiche  )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695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MEGAESOFAGO TOTALE CONGENITO IDIOPATICO (MTCI) </a:t>
            </a:r>
          </a:p>
          <a:p>
            <a:pPr marL="0" indent="0">
              <a:buNone/>
            </a:pPr>
            <a:r>
              <a:rPr lang="it-IT" dirty="0" smtClean="0"/>
              <a:t>In inglese ICTM alterazione della motilità esofagea con </a:t>
            </a:r>
            <a:r>
              <a:rPr lang="it-IT" dirty="0" err="1" smtClean="0"/>
              <a:t>parese</a:t>
            </a:r>
            <a:r>
              <a:rPr lang="it-IT" dirty="0" smtClean="0"/>
              <a:t> e paralisi dell’organo </a:t>
            </a:r>
          </a:p>
          <a:p>
            <a:r>
              <a:rPr lang="it-IT" dirty="0" smtClean="0"/>
              <a:t>Dilatazione massiva ed esofagite da fermentazione </a:t>
            </a:r>
          </a:p>
          <a:p>
            <a:r>
              <a:rPr lang="it-IT" dirty="0" smtClean="0"/>
              <a:t> </a:t>
            </a:r>
            <a:r>
              <a:rPr lang="it-IT" dirty="0"/>
              <a:t>R</a:t>
            </a:r>
            <a:r>
              <a:rPr lang="it-IT" dirty="0" smtClean="0"/>
              <a:t>azze  colpite Alano</a:t>
            </a:r>
            <a:r>
              <a:rPr lang="it-IT" dirty="0"/>
              <a:t>, Setter Irlandese, Schnauzer </a:t>
            </a:r>
          </a:p>
          <a:p>
            <a:r>
              <a:rPr lang="it-IT" dirty="0"/>
              <a:t>Nano, Fox Terrier a pelo ruvido, Breton, Carlino, </a:t>
            </a:r>
            <a:r>
              <a:rPr lang="it-IT" dirty="0" err="1"/>
              <a:t>Sharpei</a:t>
            </a:r>
            <a:r>
              <a:rPr lang="it-IT" dirty="0"/>
              <a:t>, </a:t>
            </a:r>
          </a:p>
          <a:p>
            <a:r>
              <a:rPr lang="it-IT" dirty="0"/>
              <a:t>Terranova e meticci, </a:t>
            </a:r>
            <a:r>
              <a:rPr lang="it-IT" dirty="0" smtClean="0"/>
              <a:t> prevalenza del </a:t>
            </a:r>
            <a:r>
              <a:rPr lang="it-IT" dirty="0"/>
              <a:t>3 per 1000; </a:t>
            </a:r>
            <a:endParaRPr lang="it-IT" dirty="0" smtClean="0"/>
          </a:p>
          <a:p>
            <a:r>
              <a:rPr lang="it-IT" dirty="0" smtClean="0"/>
              <a:t>nel </a:t>
            </a:r>
            <a:r>
              <a:rPr lang="it-IT" dirty="0"/>
              <a:t>Pastore Tedesco la </a:t>
            </a:r>
            <a:r>
              <a:rPr lang="it-IT" dirty="0" smtClean="0"/>
              <a:t>prevalenza è 10 </a:t>
            </a:r>
            <a:r>
              <a:rPr lang="it-IT" dirty="0"/>
              <a:t>volte maggiore. </a:t>
            </a:r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71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2438400"/>
            <a:ext cx="29591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b="1" dirty="0"/>
              <a:t>A</a:t>
            </a:r>
            <a:r>
              <a:rPr lang="it-IT" b="1" dirty="0" smtClean="0"/>
              <a:t>calasia</a:t>
            </a:r>
            <a:r>
              <a:rPr lang="it-IT" dirty="0" smtClean="0"/>
              <a:t> cardiale </a:t>
            </a:r>
            <a:r>
              <a:rPr lang="it-IT" i="1" dirty="0" smtClean="0">
                <a:hlinkClick r:id="rId2"/>
              </a:rPr>
              <a:t>mancato </a:t>
            </a:r>
            <a:r>
              <a:rPr lang="it-IT" i="1" dirty="0">
                <a:hlinkClick r:id="rId2"/>
              </a:rPr>
              <a:t>rilasciamento</a:t>
            </a:r>
            <a:r>
              <a:rPr lang="it-IT" dirty="0" smtClean="0">
                <a:hlinkClick r:id="rId2"/>
              </a:rPr>
              <a:t>)</a:t>
            </a:r>
            <a:r>
              <a:rPr lang="it-IT" dirty="0" smtClean="0">
                <a:hlinkClick r:id="rId3"/>
              </a:rPr>
              <a:t>. </a:t>
            </a:r>
            <a:r>
              <a:rPr lang="it-IT" dirty="0">
                <a:hlinkClick r:id="rId3"/>
              </a:rPr>
              <a:t>P</a:t>
            </a:r>
            <a:r>
              <a:rPr lang="it-IT" dirty="0" smtClean="0">
                <a:hlinkClick r:id="rId3"/>
              </a:rPr>
              <a:t>erdita </a:t>
            </a:r>
            <a:r>
              <a:rPr lang="it-IT" dirty="0">
                <a:hlinkClick r:id="rId3"/>
              </a:rPr>
              <a:t>progressiva della </a:t>
            </a:r>
            <a:r>
              <a:rPr lang="it-IT" dirty="0">
                <a:hlinkClick r:id="rId4"/>
              </a:rPr>
              <a:t>peristalsi esofagea e dalla incapacità di rilasciamento dello </a:t>
            </a:r>
            <a:r>
              <a:rPr lang="it-IT" dirty="0">
                <a:hlinkClick r:id="rId5"/>
              </a:rPr>
              <a:t>Sfintere esofageo inferiore (LES), </a:t>
            </a:r>
            <a:r>
              <a:rPr lang="it-IT" dirty="0" smtClean="0">
                <a:hlinkClick r:id="rId6"/>
              </a:rPr>
              <a:t>Il </a:t>
            </a:r>
            <a:r>
              <a:rPr lang="it-IT" dirty="0">
                <a:hlinkClick r:id="rId6"/>
              </a:rPr>
              <a:t>ruolo fisiologico del LES è quello di impedire il reflusso del contenuto gastrico nell'esofago. Normalmente, durante la deglutizione, lo sfintere si rilascia, consentendo la progressione del </a:t>
            </a:r>
            <a:r>
              <a:rPr lang="it-IT" dirty="0">
                <a:hlinkClick r:id="rId7"/>
              </a:rPr>
              <a:t>bolo alimentare nello stomaco. In caso di acalasia, il LES resta sempre tonico e il rilasciamento è incompleto, per cui si verifica ristagno di materiale alimentare nel lume esofageo. Tale ristagno provoca una progressiva </a:t>
            </a:r>
            <a:r>
              <a:rPr lang="it-IT" dirty="0">
                <a:hlinkClick r:id="rId8"/>
              </a:rPr>
              <a:t>dilatazione dell'esofago, </a:t>
            </a:r>
            <a:r>
              <a:rPr lang="it-IT" dirty="0" smtClean="0">
                <a:hlinkClick r:id="rId8"/>
              </a:rPr>
              <a:t>denominata </a:t>
            </a:r>
            <a:r>
              <a:rPr lang="it-IT" b="1" dirty="0">
                <a:hlinkClick r:id="rId8"/>
              </a:rPr>
              <a:t>megaesofago</a:t>
            </a:r>
            <a:r>
              <a:rPr lang="it-IT" dirty="0">
                <a:hlinkClick r:id="rId8"/>
              </a:rPr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59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Tra le cause congenite importanti quelle </a:t>
            </a:r>
            <a:r>
              <a:rPr lang="it-IT" dirty="0" err="1" smtClean="0"/>
              <a:t>vascolati</a:t>
            </a:r>
            <a:r>
              <a:rPr lang="it-IT" dirty="0" smtClean="0"/>
              <a:t> (anelli vascolari)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PERSISTENZA DEL IV ARCO AORTICO DESTRO</a:t>
            </a:r>
          </a:p>
          <a:p>
            <a:r>
              <a:rPr lang="it-IT" dirty="0" smtClean="0"/>
              <a:t>Normalmente l’aorta origina dall’arco in sinistro;  </a:t>
            </a:r>
            <a:r>
              <a:rPr lang="it-IT" dirty="0" err="1" smtClean="0"/>
              <a:t>aseguito</a:t>
            </a:r>
            <a:r>
              <a:rPr lang="it-IT" dirty="0" smtClean="0"/>
              <a:t> di questa anomalia l’esofago rimane “strozzato tra il vaso e il legamento arterioso che non si occlude e non diventa fibroso.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INDIPENDENTEMENTE DALLA CAUSA I SITNOTMI SONO : </a:t>
            </a:r>
          </a:p>
          <a:p>
            <a:pPr>
              <a:buFont typeface="Wingdings" charset="2"/>
              <a:buChar char="v"/>
            </a:pPr>
            <a:r>
              <a:rPr lang="it-IT" dirty="0" smtClean="0"/>
              <a:t>Rigurgito post-prandiale</a:t>
            </a:r>
          </a:p>
          <a:p>
            <a:pPr>
              <a:buFont typeface="Wingdings" charset="2"/>
              <a:buChar char="v"/>
            </a:pPr>
            <a:r>
              <a:rPr lang="it-IT" dirty="0" smtClean="0"/>
              <a:t>GRAVE DIMAGRAMENTO </a:t>
            </a:r>
          </a:p>
          <a:p>
            <a:pPr>
              <a:buFont typeface="Wingdings" charset="2"/>
              <a:buChar char="v"/>
            </a:pPr>
            <a:r>
              <a:rPr lang="it-IT" dirty="0" smtClean="0"/>
              <a:t>Spesso stato cachettico </a:t>
            </a:r>
          </a:p>
          <a:p>
            <a:pPr>
              <a:buFont typeface="Wingdings" charset="2"/>
              <a:buChar char="v"/>
            </a:pPr>
            <a:r>
              <a:rPr lang="it-IT" dirty="0" smtClean="0"/>
              <a:t>Diagnosi RADIOLOGICA  eventualmente con pasto opaco </a:t>
            </a:r>
          </a:p>
          <a:p>
            <a:pPr>
              <a:buFont typeface="Wingdings" charset="2"/>
              <a:buChar char="v"/>
            </a:pPr>
            <a:r>
              <a:rPr lang="it-IT" dirty="0" smtClean="0"/>
              <a:t>Endoscopia per valutare anche le condizioni della parete esofagea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1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L’assunzione dei liquidi avviene ponendo la lingua a cucchiaio  con movimenti rapidi e ripetuti di lambimento.</a:t>
            </a:r>
          </a:p>
          <a:p>
            <a:r>
              <a:rPr lang="it-IT" dirty="0" smtClean="0"/>
              <a:t>Presuppone movimenti accurati e coordinati.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446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Trattamento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Trattamento conservativo</a:t>
            </a:r>
          </a:p>
          <a:p>
            <a:r>
              <a:rPr lang="it-IT" dirty="0" smtClean="0"/>
              <a:t>SOLO IN CASI LIEVISSIMI</a:t>
            </a:r>
          </a:p>
          <a:p>
            <a:pPr marL="0" indent="0">
              <a:buNone/>
            </a:pPr>
            <a:r>
              <a:rPr lang="it-IT" dirty="0" smtClean="0"/>
              <a:t>Metodiche di alimentazione prevenzione danni esofagei e gastrici</a:t>
            </a:r>
          </a:p>
          <a:p>
            <a:pPr marL="0" indent="0">
              <a:buNone/>
            </a:pPr>
            <a:r>
              <a:rPr lang="it-IT" dirty="0" smtClean="0"/>
              <a:t>NORMALMENTE NON SERVE; la parete dell’esofago tende sempre più a  sfiancarsi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6650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TRATTAMENTO CHIRURGIO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In base alla causa</a:t>
            </a:r>
          </a:p>
          <a:p>
            <a:pPr marL="0" indent="0">
              <a:buNone/>
            </a:pPr>
            <a:r>
              <a:rPr lang="it-IT" dirty="0" smtClean="0"/>
              <a:t>TRATTAMENTO ENDOSCOPICO CON OLIVE DILATATRICI IN </a:t>
            </a:r>
            <a:r>
              <a:rPr lang="it-IT" smtClean="0"/>
              <a:t>CASI SELEZIONATI.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6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Occlusione esofagea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E’ molto frequente nei p.a.</a:t>
            </a:r>
          </a:p>
          <a:p>
            <a:r>
              <a:rPr lang="it-IT" dirty="0" smtClean="0"/>
              <a:t>Interessa soprattutto i cuccioli </a:t>
            </a:r>
          </a:p>
          <a:p>
            <a:r>
              <a:rPr lang="it-IT" dirty="0" smtClean="0"/>
              <a:t>Legata alle abitudini comportamentali e ALIMENTARI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17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Diagnosi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Importanza dell’anamnesi (attenzione ai falsi negativi)</a:t>
            </a:r>
          </a:p>
          <a:p>
            <a:r>
              <a:rPr lang="it-IT" dirty="0" smtClean="0"/>
              <a:t>Ptialismo e scialorrea </a:t>
            </a:r>
          </a:p>
          <a:p>
            <a:r>
              <a:rPr lang="it-IT" dirty="0" smtClean="0"/>
              <a:t>Anoressia </a:t>
            </a:r>
          </a:p>
          <a:p>
            <a:r>
              <a:rPr lang="it-IT" dirty="0" smtClean="0"/>
              <a:t>Rigurgito</a:t>
            </a:r>
          </a:p>
          <a:p>
            <a:r>
              <a:rPr lang="it-IT" dirty="0" smtClean="0"/>
              <a:t>Stato Ansioso</a:t>
            </a:r>
          </a:p>
          <a:p>
            <a:r>
              <a:rPr lang="it-IT" dirty="0" smtClean="0"/>
              <a:t>Tosse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01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IN CRONICO (raro)</a:t>
            </a:r>
          </a:p>
          <a:p>
            <a:pPr marL="0" indent="0">
              <a:buNone/>
            </a:pPr>
            <a:r>
              <a:rPr lang="it-IT" dirty="0" smtClean="0"/>
              <a:t>Rapido e grave </a:t>
            </a:r>
            <a:r>
              <a:rPr lang="it-IT" dirty="0" err="1" smtClean="0"/>
              <a:t>dimagramentto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Alito fetido </a:t>
            </a:r>
          </a:p>
          <a:p>
            <a:pPr marL="0" indent="0">
              <a:buNone/>
            </a:pPr>
            <a:r>
              <a:rPr lang="it-IT" dirty="0" err="1" smtClean="0"/>
              <a:t>Oligodinia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45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Diagnosi clinica </a:t>
            </a:r>
          </a:p>
          <a:p>
            <a:r>
              <a:rPr lang="it-IT" dirty="0" smtClean="0"/>
              <a:t>DIAGNOSI RADIOLOGICA (eventualmente con mezzo di contrasto)</a:t>
            </a:r>
          </a:p>
          <a:p>
            <a:r>
              <a:rPr lang="it-IT" dirty="0" smtClean="0"/>
              <a:t>DIAGNOSI ENDOSCOPICA (ANCHE TERAPEUTICA)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15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t-IT" sz="6000" dirty="0" smtClean="0"/>
              <a:t>TOSI 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23487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984" y="1999393"/>
            <a:ext cx="4145280" cy="29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11811" b="11811"/>
          <a:stretch>
            <a:fillRect/>
          </a:stretch>
        </p:blipFill>
        <p:spPr>
          <a:xfrm>
            <a:off x="1031965" y="1838512"/>
            <a:ext cx="7080069" cy="3676190"/>
          </a:xfrm>
        </p:spPr>
      </p:pic>
    </p:spTree>
    <p:extLst>
      <p:ext uri="{BB962C8B-B14F-4D97-AF65-F5344CB8AC3E}">
        <p14:creationId xmlns:p14="http://schemas.microsoft.com/office/powerpoint/2010/main" val="12152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21971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2438400"/>
            <a:ext cx="2159000" cy="19685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944472" y="3242238"/>
            <a:ext cx="30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P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41062" y="3660592"/>
            <a:ext cx="57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S.M.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51295" y="3466359"/>
            <a:ext cx="30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Z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8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21971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0" y="2057400"/>
            <a:ext cx="29845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t-IT" b="1" dirty="0" err="1" smtClean="0"/>
              <a:t>DIverticoli</a:t>
            </a:r>
            <a:r>
              <a:rPr lang="it-IT" b="1" dirty="0" smtClean="0"/>
              <a:t> </a:t>
            </a:r>
            <a:r>
              <a:rPr lang="it-IT" b="1" dirty="0"/>
              <a:t>esofagei</a:t>
            </a:r>
            <a:r>
              <a:rPr lang="it-IT" dirty="0"/>
              <a:t>: D</a:t>
            </a:r>
            <a:r>
              <a:rPr lang="it-IT" dirty="0" smtClean="0"/>
              <a:t>ilatazioni </a:t>
            </a:r>
            <a:r>
              <a:rPr lang="it-IT" dirty="0"/>
              <a:t>sacciformi </a:t>
            </a:r>
            <a:r>
              <a:rPr lang="it-IT" dirty="0" smtClean="0"/>
              <a:t>della </a:t>
            </a:r>
            <a:r>
              <a:rPr lang="it-IT" dirty="0"/>
              <a:t>parete esofagea</a:t>
            </a:r>
            <a:r>
              <a:rPr lang="it-IT" dirty="0" smtClean="0"/>
              <a:t>.</a:t>
            </a:r>
          </a:p>
          <a:p>
            <a:r>
              <a:rPr lang="it-IT" dirty="0" smtClean="0"/>
              <a:t> </a:t>
            </a:r>
            <a:r>
              <a:rPr lang="it-IT" dirty="0"/>
              <a:t>Sono lesioni </a:t>
            </a:r>
            <a:r>
              <a:rPr lang="it-IT" dirty="0" smtClean="0"/>
              <a:t>rare</a:t>
            </a:r>
          </a:p>
          <a:p>
            <a:r>
              <a:rPr lang="it-IT" dirty="0" smtClean="0"/>
              <a:t> Possono </a:t>
            </a:r>
            <a:r>
              <a:rPr lang="it-IT" dirty="0"/>
              <a:t>essere congeniti </a:t>
            </a:r>
            <a:r>
              <a:rPr lang="it-IT" dirty="0" smtClean="0"/>
              <a:t>X parete debole</a:t>
            </a:r>
          </a:p>
          <a:p>
            <a:r>
              <a:rPr lang="it-IT" dirty="0" smtClean="0"/>
              <a:t>o acquisiti per cause ENDO o ESO </a:t>
            </a:r>
          </a:p>
          <a:p>
            <a:r>
              <a:rPr lang="it-IT" dirty="0" smtClean="0"/>
              <a:t>Quelli di </a:t>
            </a:r>
            <a:r>
              <a:rPr lang="it-IT" dirty="0"/>
              <a:t>piccole dimensioni possono decorrere asintomatici</a:t>
            </a:r>
            <a:r>
              <a:rPr lang="it-IT" dirty="0" smtClean="0"/>
              <a:t>.</a:t>
            </a:r>
          </a:p>
          <a:p>
            <a:r>
              <a:rPr lang="it-IT" dirty="0" smtClean="0"/>
              <a:t>In caso di rottura Mediastiniti gravissime</a:t>
            </a:r>
          </a:p>
          <a:p>
            <a:r>
              <a:rPr lang="it-IT" dirty="0" smtClean="0"/>
              <a:t>DIAGNOSI CON ENDOSCOPIA O CON RX (CONTRASTO) </a:t>
            </a:r>
          </a:p>
        </p:txBody>
      </p:sp>
    </p:spTree>
    <p:extLst>
      <p:ext uri="{BB962C8B-B14F-4D97-AF65-F5344CB8AC3E}">
        <p14:creationId xmlns:p14="http://schemas.microsoft.com/office/powerpoint/2010/main" val="31340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b="1" dirty="0"/>
              <a:t>Neoplasie</a:t>
            </a:r>
            <a:r>
              <a:rPr lang="it-IT" dirty="0"/>
              <a:t>: </a:t>
            </a:r>
          </a:p>
          <a:p>
            <a:r>
              <a:rPr lang="it-IT" dirty="0"/>
              <a:t>R</a:t>
            </a:r>
            <a:r>
              <a:rPr lang="it-IT" dirty="0" smtClean="0"/>
              <a:t>are </a:t>
            </a:r>
            <a:r>
              <a:rPr lang="it-IT" dirty="0"/>
              <a:t>(</a:t>
            </a:r>
            <a:r>
              <a:rPr lang="it-IT" dirty="0" smtClean="0"/>
              <a:t>sarcomi</a:t>
            </a:r>
            <a:r>
              <a:rPr lang="it-IT" dirty="0"/>
              <a:t>, i carcinomi </a:t>
            </a:r>
            <a:r>
              <a:rPr lang="it-IT" dirty="0" err="1"/>
              <a:t>squamocellulari</a:t>
            </a:r>
            <a:r>
              <a:rPr lang="it-IT" dirty="0"/>
              <a:t> ed i </a:t>
            </a:r>
            <a:r>
              <a:rPr lang="it-IT" dirty="0" err="1" smtClean="0"/>
              <a:t>leiomiomi</a:t>
            </a:r>
            <a:r>
              <a:rPr lang="it-IT" dirty="0" smtClean="0"/>
              <a:t>).</a:t>
            </a:r>
          </a:p>
          <a:p>
            <a:r>
              <a:rPr lang="it-IT" dirty="0" smtClean="0"/>
              <a:t> </a:t>
            </a:r>
            <a:r>
              <a:rPr lang="it-IT" dirty="0"/>
              <a:t>I sarcomi esofagei sono stati spesso associati alle infestazioni di </a:t>
            </a:r>
            <a:r>
              <a:rPr lang="it-IT" dirty="0" err="1"/>
              <a:t>spirocerca</a:t>
            </a:r>
            <a:r>
              <a:rPr lang="it-IT" dirty="0"/>
              <a:t> </a:t>
            </a:r>
            <a:r>
              <a:rPr lang="it-IT" dirty="0" smtClean="0"/>
              <a:t>lupi</a:t>
            </a:r>
          </a:p>
          <a:p>
            <a:r>
              <a:rPr lang="it-IT" dirty="0" smtClean="0"/>
              <a:t>Sintomi sub-occlusivi (</a:t>
            </a:r>
            <a:r>
              <a:rPr lang="it-IT" dirty="0"/>
              <a:t>rigurgito, dimagrimento, </a:t>
            </a:r>
            <a:r>
              <a:rPr lang="it-IT" dirty="0" smtClean="0"/>
              <a:t>disoressia</a:t>
            </a:r>
          </a:p>
          <a:p>
            <a:r>
              <a:rPr lang="it-IT" dirty="0" smtClean="0"/>
              <a:t> </a:t>
            </a:r>
            <a:r>
              <a:rPr lang="it-IT" dirty="0"/>
              <a:t>Le radiografie dirette e con contrasto sono utili per la </a:t>
            </a:r>
            <a:r>
              <a:rPr lang="it-IT" dirty="0" smtClean="0"/>
              <a:t>diagnosi</a:t>
            </a:r>
          </a:p>
          <a:p>
            <a:r>
              <a:rPr lang="it-IT" dirty="0" smtClean="0"/>
              <a:t>Diagnosi ecografica se non aggetta all’interno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09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N.B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LE ALTERAZIONI CHE COINVOLGONO LA PARETE DELL’ESOFAGO HANNO UNA PARTICOLARE GRAVITA’ IN QUANTO LA CHIRURGIA E’ ESTREMAMENTE DELICATA COMPLESSA E ON POSSIBILI COMPLICANZE. QUINDI 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marL="0" indent="0" algn="ctr">
              <a:buNone/>
            </a:pPr>
            <a:r>
              <a:rPr lang="it-IT" sz="4400" dirty="0" smtClean="0">
                <a:solidFill>
                  <a:srgbClr val="FFFF00"/>
                </a:solidFill>
              </a:rPr>
              <a:t>DIAGNOSI PRECOCE!!</a:t>
            </a:r>
            <a:endParaRPr lang="it-IT" sz="4400" dirty="0">
              <a:solidFill>
                <a:srgbClr val="FFFF00"/>
              </a:solidFill>
            </a:endParaRPr>
          </a:p>
        </p:txBody>
      </p:sp>
      <p:sp>
        <p:nvSpPr>
          <p:cNvPr id="4" name="Freccia giù 3"/>
          <p:cNvSpPr/>
          <p:nvPr/>
        </p:nvSpPr>
        <p:spPr>
          <a:xfrm rot="1992102">
            <a:off x="5783346" y="2898969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37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b="1" dirty="0"/>
              <a:t>gestione gastrica</a:t>
            </a:r>
          </a:p>
          <a:p>
            <a:r>
              <a:rPr lang="it-IT" dirty="0" smtClean="0"/>
              <a:t>Prima </a:t>
            </a:r>
            <a:r>
              <a:rPr lang="it-IT" dirty="0"/>
              <a:t>serie di processi demolitivi enzimatici (digestione gastrica).</a:t>
            </a:r>
            <a:r>
              <a:rPr lang="it-IT" dirty="0" smtClean="0"/>
              <a:t> Il </a:t>
            </a:r>
            <a:r>
              <a:rPr lang="it-IT" dirty="0"/>
              <a:t>materiale parzialmente digerito </a:t>
            </a:r>
            <a:r>
              <a:rPr lang="it-IT" dirty="0" smtClean="0"/>
              <a:t> viene nel </a:t>
            </a:r>
            <a:r>
              <a:rPr lang="it-IT" dirty="0"/>
              <a:t>duodeno, attraverso lo sfintere pilorico.</a:t>
            </a:r>
          </a:p>
          <a:p>
            <a:r>
              <a:rPr lang="it-IT" dirty="0"/>
              <a:t>E</a:t>
            </a:r>
            <a:r>
              <a:rPr lang="it-IT" dirty="0" smtClean="0"/>
              <a:t>nzimi </a:t>
            </a:r>
            <a:r>
              <a:rPr lang="it-IT" dirty="0"/>
              <a:t>secreti dalle ghiandole presenti nella mucosa del fondo di questo viscere.</a:t>
            </a:r>
          </a:p>
          <a:p>
            <a:r>
              <a:rPr lang="it-IT" dirty="0"/>
              <a:t>La secrezione gastrica è regolata da:</a:t>
            </a:r>
          </a:p>
          <a:p>
            <a:r>
              <a:rPr lang="it-IT" dirty="0">
                <a:solidFill>
                  <a:srgbClr val="FFFF00"/>
                </a:solidFill>
              </a:rPr>
              <a:t>Nervo vago;</a:t>
            </a:r>
          </a:p>
          <a:p>
            <a:r>
              <a:rPr lang="it-IT" dirty="0">
                <a:solidFill>
                  <a:srgbClr val="FFFF00"/>
                </a:solidFill>
              </a:rPr>
              <a:t>Gastrina: </a:t>
            </a:r>
            <a:r>
              <a:rPr lang="it-IT" dirty="0"/>
              <a:t>ormone gastrointestinale, stimolato dalla distensione dell’antro pilorico, soluzioni alcaline, amminoacidi e proteine.</a:t>
            </a:r>
          </a:p>
          <a:p>
            <a:r>
              <a:rPr lang="it-IT" dirty="0"/>
              <a:t>La secrezione gastrica costituisce una risposta riflessa alla introduzione di alimenti nella bocca che può variare di intensità e durata in funzione della natura degli alimenti ingeriti. </a:t>
            </a:r>
            <a:r>
              <a:rPr lang="it-IT" dirty="0" smtClean="0"/>
              <a:t>La </a:t>
            </a:r>
            <a:r>
              <a:rPr lang="it-IT" dirty="0"/>
              <a:t>secrezione gastrica si divide in tre fasi:</a:t>
            </a:r>
          </a:p>
          <a:p>
            <a:r>
              <a:rPr lang="it-IT" b="1" dirty="0"/>
              <a:t>fase </a:t>
            </a:r>
            <a:r>
              <a:rPr lang="it-IT" b="1" dirty="0" err="1"/>
              <a:t>cefalica</a:t>
            </a:r>
            <a:r>
              <a:rPr lang="it-IT" dirty="0" err="1"/>
              <a:t>:Vista</a:t>
            </a:r>
            <a:r>
              <a:rPr lang="it-IT" dirty="0"/>
              <a:t>, odore e sapore del cibo stimolano il nervo vago al rilascio di gastrina;</a:t>
            </a:r>
          </a:p>
          <a:p>
            <a:r>
              <a:rPr lang="it-IT" b="1" dirty="0"/>
              <a:t>fase </a:t>
            </a:r>
            <a:r>
              <a:rPr lang="it-IT" b="1" dirty="0" err="1"/>
              <a:t>gastrica</a:t>
            </a:r>
            <a:r>
              <a:rPr lang="it-IT" dirty="0" err="1"/>
              <a:t>:Stimolata</a:t>
            </a:r>
            <a:r>
              <a:rPr lang="it-IT" dirty="0"/>
              <a:t> dalla distensione dello stomaco dal parte del cibo e mediata dal vago e dal rilascio di gastrina;</a:t>
            </a:r>
          </a:p>
          <a:p>
            <a:r>
              <a:rPr lang="it-IT" b="1" dirty="0"/>
              <a:t>fase </a:t>
            </a:r>
            <a:r>
              <a:rPr lang="it-IT" b="1" dirty="0" err="1"/>
              <a:t>intestinale</a:t>
            </a:r>
            <a:r>
              <a:rPr lang="it-IT" dirty="0" err="1"/>
              <a:t>:Quando</a:t>
            </a:r>
            <a:r>
              <a:rPr lang="it-IT" dirty="0"/>
              <a:t> il contenuto gastrico con un </a:t>
            </a:r>
            <a:r>
              <a:rPr lang="it-IT" dirty="0" err="1"/>
              <a:t>pH</a:t>
            </a:r>
            <a:r>
              <a:rPr lang="it-IT" dirty="0"/>
              <a:t> più alto del normale entra nel duodeno inducendo il rilascio di gastrina.</a:t>
            </a:r>
          </a:p>
        </p:txBody>
      </p:sp>
    </p:spTree>
    <p:extLst>
      <p:ext uri="{BB962C8B-B14F-4D97-AF65-F5344CB8AC3E}">
        <p14:creationId xmlns:p14="http://schemas.microsoft.com/office/powerpoint/2010/main" val="18326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ESAME ADDOME  MEDIANTE :</a:t>
            </a:r>
          </a:p>
          <a:p>
            <a:r>
              <a:rPr lang="it-IT" dirty="0" smtClean="0"/>
              <a:t>Ispezione (&gt; di volume e &lt; volume + ASIMMETRIE)</a:t>
            </a:r>
          </a:p>
          <a:p>
            <a:r>
              <a:rPr lang="it-IT" dirty="0" smtClean="0"/>
              <a:t>Considerare sempre le cause FISIOLOGICHE (gravidanza, iperalimentazione, digiuno ecc.)</a:t>
            </a:r>
          </a:p>
          <a:p>
            <a:r>
              <a:rPr lang="it-IT" dirty="0" smtClean="0"/>
              <a:t>Palpazione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623" y="2812506"/>
            <a:ext cx="34036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fegato: normalmente non palpabile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Diventa </a:t>
            </a:r>
            <a:r>
              <a:rPr lang="it-IT" dirty="0"/>
              <a:t>palpabile per </a:t>
            </a:r>
            <a:r>
              <a:rPr lang="it-IT" sz="1600" dirty="0">
                <a:solidFill>
                  <a:srgbClr val="FFFF00"/>
                </a:solidFill>
              </a:rPr>
              <a:t>aumento di volume </a:t>
            </a:r>
            <a:endParaRPr lang="it-IT" dirty="0" smtClean="0"/>
          </a:p>
          <a:p>
            <a:r>
              <a:rPr lang="it-IT" dirty="0" smtClean="0"/>
              <a:t>Stomaco</a:t>
            </a:r>
            <a:r>
              <a:rPr lang="it-IT" dirty="0"/>
              <a:t>: in condizioni normali non distinguibile alla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Diventa </a:t>
            </a:r>
            <a:r>
              <a:rPr lang="it-IT" dirty="0"/>
              <a:t>palpabile in caso di consistente </a:t>
            </a:r>
            <a:r>
              <a:rPr lang="it-IT" dirty="0">
                <a:solidFill>
                  <a:srgbClr val="FFFF00"/>
                </a:solidFill>
              </a:rPr>
              <a:t>riempimento alimentare </a:t>
            </a:r>
            <a:r>
              <a:rPr lang="it-IT" dirty="0"/>
              <a:t>(soprattutto nei cuccioli) gas di fermentazione – dilatazione/torsione. Può diventare palpabile per </a:t>
            </a:r>
            <a:r>
              <a:rPr lang="it-IT" dirty="0">
                <a:solidFill>
                  <a:srgbClr val="FFFF00"/>
                </a:solidFill>
              </a:rPr>
              <a:t>ispessimento di parete </a:t>
            </a:r>
            <a:r>
              <a:rPr lang="it-IT" dirty="0"/>
              <a:t>da cause infiammatorie croniche o neoplastiche.</a:t>
            </a:r>
          </a:p>
        </p:txBody>
      </p:sp>
    </p:spTree>
    <p:extLst>
      <p:ext uri="{BB962C8B-B14F-4D97-AF65-F5344CB8AC3E}">
        <p14:creationId xmlns:p14="http://schemas.microsoft.com/office/powerpoint/2010/main" val="26975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10905" b="109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64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Corpi </a:t>
            </a:r>
            <a:r>
              <a:rPr lang="it-IT" b="1" dirty="0"/>
              <a:t>estranei gastrici</a:t>
            </a:r>
            <a:r>
              <a:rPr lang="it-IT" dirty="0" smtClean="0"/>
              <a:t>:</a:t>
            </a:r>
          </a:p>
          <a:p>
            <a:r>
              <a:rPr lang="it-IT" dirty="0"/>
              <a:t>S</a:t>
            </a:r>
            <a:r>
              <a:rPr lang="it-IT" dirty="0" smtClean="0"/>
              <a:t>ono </a:t>
            </a:r>
            <a:r>
              <a:rPr lang="it-IT" dirty="0"/>
              <a:t>oggetti </a:t>
            </a:r>
            <a:r>
              <a:rPr lang="it-IT" dirty="0" smtClean="0"/>
              <a:t>normali (alimentari) (tricobezoari) o anomali (plastica</a:t>
            </a:r>
            <a:r>
              <a:rPr lang="it-IT" dirty="0"/>
              <a:t>, fili da cucito, </a:t>
            </a:r>
            <a:r>
              <a:rPr lang="it-IT" dirty="0" smtClean="0"/>
              <a:t>ami)</a:t>
            </a:r>
          </a:p>
          <a:p>
            <a:r>
              <a:rPr lang="it-IT" dirty="0" smtClean="0"/>
              <a:t>Possono essere asintomatici </a:t>
            </a:r>
          </a:p>
          <a:p>
            <a:r>
              <a:rPr lang="it-IT" dirty="0"/>
              <a:t>P</a:t>
            </a:r>
            <a:r>
              <a:rPr lang="it-IT" dirty="0" smtClean="0"/>
              <a:t>rovocano </a:t>
            </a:r>
            <a:r>
              <a:rPr lang="it-IT" dirty="0"/>
              <a:t>vomito </a:t>
            </a:r>
            <a:r>
              <a:rPr lang="it-IT" dirty="0" smtClean="0"/>
              <a:t> per ostacolo al deflusso per </a:t>
            </a:r>
            <a:r>
              <a:rPr lang="it-IT" dirty="0"/>
              <a:t>ostruzione del deflusso </a:t>
            </a:r>
            <a:r>
              <a:rPr lang="it-IT" dirty="0" smtClean="0"/>
              <a:t>gastrico</a:t>
            </a:r>
            <a:endParaRPr lang="it-IT" dirty="0"/>
          </a:p>
          <a:p>
            <a:r>
              <a:rPr lang="it-IT" dirty="0" smtClean="0"/>
              <a:t>dilatazione </a:t>
            </a:r>
            <a:r>
              <a:rPr lang="it-IT" dirty="0"/>
              <a:t>gastrica e/o irritazione della </a:t>
            </a:r>
            <a:r>
              <a:rPr lang="it-IT" dirty="0" smtClean="0"/>
              <a:t>mucosa (gastrite)</a:t>
            </a:r>
          </a:p>
          <a:p>
            <a:r>
              <a:rPr lang="it-IT" dirty="0" smtClean="0"/>
              <a:t>Gli animali </a:t>
            </a:r>
            <a:r>
              <a:rPr lang="it-IT" dirty="0"/>
              <a:t>appaiono debilitati, disidratati e depressi, alla palpazione </a:t>
            </a:r>
            <a:endParaRPr lang="it-IT" dirty="0" smtClean="0"/>
          </a:p>
          <a:p>
            <a:r>
              <a:rPr lang="it-IT" dirty="0" smtClean="0"/>
              <a:t>A volte è possibile palpare il </a:t>
            </a:r>
            <a:r>
              <a:rPr lang="it-IT" dirty="0" err="1" smtClean="0"/>
              <a:t>c.e.</a:t>
            </a:r>
            <a:r>
              <a:rPr lang="it-IT" dirty="0" smtClean="0"/>
              <a:t> </a:t>
            </a:r>
          </a:p>
          <a:p>
            <a:r>
              <a:rPr lang="it-IT" dirty="0" smtClean="0"/>
              <a:t>FILI DA PESCA ANCORATI ALLA LINGUA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88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SALIVA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453292" y="1600200"/>
            <a:ext cx="7924800" cy="4114800"/>
          </a:xfrm>
        </p:spPr>
        <p:txBody>
          <a:bodyPr/>
          <a:lstStyle/>
          <a:p>
            <a:r>
              <a:rPr lang="it-IT" dirty="0"/>
              <a:t>L</a:t>
            </a:r>
            <a:r>
              <a:rPr lang="it-IT" dirty="0" smtClean="0"/>
              <a:t>iquido incolore</a:t>
            </a:r>
            <a:r>
              <a:rPr lang="it-IT" dirty="0"/>
              <a:t> </a:t>
            </a:r>
            <a:r>
              <a:rPr lang="it-IT" dirty="0" smtClean="0"/>
              <a:t>e inodore.   Contiene: </a:t>
            </a:r>
            <a:endParaRPr lang="it-IT" dirty="0"/>
          </a:p>
          <a:p>
            <a:pPr>
              <a:buFont typeface="Wingdings" charset="2"/>
              <a:buChar char="v"/>
            </a:pPr>
            <a:r>
              <a:rPr lang="it-IT" dirty="0" smtClean="0"/>
              <a:t>Acqua</a:t>
            </a:r>
            <a:r>
              <a:rPr lang="it-IT" dirty="0"/>
              <a:t>;</a:t>
            </a:r>
          </a:p>
          <a:p>
            <a:pPr>
              <a:buFont typeface="Wingdings" charset="2"/>
              <a:buChar char="v"/>
            </a:pPr>
            <a:r>
              <a:rPr lang="it-IT" dirty="0"/>
              <a:t>proteine;</a:t>
            </a:r>
          </a:p>
          <a:p>
            <a:pPr>
              <a:buFont typeface="Wingdings" charset="2"/>
              <a:buChar char="v"/>
            </a:pPr>
            <a:r>
              <a:rPr lang="it-IT" dirty="0"/>
              <a:t>elettroliti, in concentrazioni simili al plasma;</a:t>
            </a:r>
          </a:p>
          <a:p>
            <a:pPr>
              <a:buFont typeface="Wingdings" charset="2"/>
              <a:buChar char="v"/>
            </a:pPr>
            <a:r>
              <a:rPr lang="it-IT" dirty="0"/>
              <a:t>muco;</a:t>
            </a:r>
          </a:p>
          <a:p>
            <a:r>
              <a:rPr lang="it-IT" dirty="0" smtClean="0"/>
              <a:t>Lisozima (sostanza battericida);</a:t>
            </a:r>
            <a:endParaRPr lang="it-IT" dirty="0"/>
          </a:p>
          <a:p>
            <a:r>
              <a:rPr lang="it-IT" dirty="0"/>
              <a:t>cellule di desquamazione della mucosa orale;</a:t>
            </a:r>
          </a:p>
          <a:p>
            <a:r>
              <a:rPr lang="it-IT" dirty="0" smtClean="0"/>
              <a:t>amilasi</a:t>
            </a:r>
            <a:r>
              <a:rPr lang="it-IT" dirty="0"/>
              <a:t>: ha una funzione digestiva sugli </a:t>
            </a:r>
            <a:r>
              <a:rPr lang="it-IT" dirty="0" smtClean="0"/>
              <a:t>amidi.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64543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DIAGNOSI </a:t>
            </a:r>
          </a:p>
          <a:p>
            <a:endParaRPr lang="it-IT" dirty="0"/>
          </a:p>
          <a:p>
            <a:r>
              <a:rPr lang="it-IT" dirty="0" err="1" smtClean="0"/>
              <a:t>Rx</a:t>
            </a:r>
            <a:r>
              <a:rPr lang="it-IT" dirty="0" smtClean="0"/>
              <a:t> (contrasto)</a:t>
            </a:r>
          </a:p>
          <a:p>
            <a:r>
              <a:rPr lang="it-IT" dirty="0" smtClean="0"/>
              <a:t>Endoscopia (TRATTAMENTO) </a:t>
            </a:r>
          </a:p>
          <a:p>
            <a:endParaRPr lang="it-IT" dirty="0"/>
          </a:p>
          <a:p>
            <a:r>
              <a:rPr lang="it-IT" dirty="0" smtClean="0"/>
              <a:t>TRATTAMENTO CHIRURGICO </a:t>
            </a:r>
          </a:p>
          <a:p>
            <a:r>
              <a:rPr lang="it-IT" dirty="0" smtClean="0"/>
              <a:t>Gastrotomia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466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DILATAZIONE E VOLVOLO GASTRICO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La dilatazione e la torsione gastrica sono patologie di massima gravità che costituiscono una emergenza di grado estremo. Il tasso di mortalità per dilatazione-torsione gastrica si avvicina al 50%. Una diagnosi e un trattamento precoci sono essenziali per la sopravvivenza dell'animale</a:t>
            </a:r>
            <a:r>
              <a:rPr lang="it-IT" dirty="0" smtClean="0"/>
              <a:t>.</a:t>
            </a:r>
          </a:p>
          <a:p>
            <a:r>
              <a:rPr lang="it-IT" dirty="0"/>
              <a:t>URGENZA CHIRURGICA</a:t>
            </a:r>
          </a:p>
          <a:p>
            <a:r>
              <a:rPr lang="it-IT" dirty="0"/>
              <a:t>PUO’ PORTARE A MORTE L’ANIMALE</a:t>
            </a:r>
          </a:p>
          <a:p>
            <a:r>
              <a:rPr lang="it-IT" dirty="0"/>
              <a:t>ASSAI FREQUENTE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89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11676" b="116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95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17930" b="179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46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t-IT" dirty="0"/>
              <a:t>P</a:t>
            </a:r>
            <a:r>
              <a:rPr lang="it-IT" dirty="0" smtClean="0"/>
              <a:t>uò verificarsi in </a:t>
            </a:r>
            <a:r>
              <a:rPr lang="it-IT" dirty="0"/>
              <a:t>qualsiasi cane e a qualsiasi </a:t>
            </a:r>
            <a:r>
              <a:rPr lang="it-IT" dirty="0" smtClean="0"/>
              <a:t>età</a:t>
            </a:r>
          </a:p>
          <a:p>
            <a:r>
              <a:rPr lang="it-IT" dirty="0" smtClean="0"/>
              <a:t>Prevalente in cani maturi /anziani </a:t>
            </a:r>
            <a:r>
              <a:rPr lang="it-IT" dirty="0"/>
              <a:t>ma in genere si verifica nei cani maturi e anziani. </a:t>
            </a:r>
            <a:endParaRPr lang="it-IT" dirty="0" smtClean="0"/>
          </a:p>
          <a:p>
            <a:r>
              <a:rPr lang="it-IT" dirty="0"/>
              <a:t>P</a:t>
            </a:r>
            <a:r>
              <a:rPr lang="it-IT" dirty="0" smtClean="0"/>
              <a:t>ossibile </a:t>
            </a:r>
            <a:r>
              <a:rPr lang="it-IT" dirty="0"/>
              <a:t>una predisposizione familiare. </a:t>
            </a:r>
            <a:endParaRPr lang="it-IT" dirty="0" smtClean="0"/>
          </a:p>
          <a:p>
            <a:r>
              <a:rPr lang="it-IT" dirty="0" smtClean="0"/>
              <a:t>Più predisposti cani di media/grossa </a:t>
            </a:r>
            <a:r>
              <a:rPr lang="it-IT" dirty="0" err="1" smtClean="0"/>
              <a:t>tagliaI</a:t>
            </a:r>
            <a:r>
              <a:rPr lang="it-IT" dirty="0" smtClean="0"/>
              <a:t> </a:t>
            </a:r>
          </a:p>
          <a:p>
            <a:r>
              <a:rPr lang="it-IT" dirty="0" smtClean="0"/>
              <a:t>Colpiti anche i bassotti.</a:t>
            </a:r>
          </a:p>
          <a:p>
            <a:r>
              <a:rPr lang="it-IT" b="1" dirty="0" smtClean="0"/>
              <a:t>I </a:t>
            </a:r>
            <a:r>
              <a:rPr lang="it-IT" b="1" dirty="0"/>
              <a:t>sintomi della dilatazione-torsione gastrica nel cane</a:t>
            </a:r>
            <a:endParaRPr lang="it-IT" dirty="0"/>
          </a:p>
          <a:p>
            <a:r>
              <a:rPr lang="it-IT" dirty="0"/>
              <a:t>I segni classici sono irrequietezza, salivazione, conati di vomito, tentativi improduttivi di vomizione e ingrossamento dell'addome. Il cane può lamentarsi quando viene esercitata pressione sul suo addome. Picchiettare sull'addome produce un suono sordo.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75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La dilatazione-torsione gastrica si sviluppa all'improvviso</a:t>
            </a:r>
            <a:r>
              <a:rPr lang="it-IT" dirty="0" smtClean="0"/>
              <a:t>,</a:t>
            </a:r>
          </a:p>
          <a:p>
            <a:r>
              <a:rPr lang="it-IT" dirty="0" smtClean="0"/>
              <a:t> Di </a:t>
            </a:r>
            <a:r>
              <a:rPr lang="it-IT" dirty="0"/>
              <a:t>solito in un cane sano e attivo</a:t>
            </a:r>
            <a:r>
              <a:rPr lang="it-IT" dirty="0" smtClean="0"/>
              <a:t>.</a:t>
            </a:r>
          </a:p>
          <a:p>
            <a:r>
              <a:rPr lang="it-IT" dirty="0" smtClean="0"/>
              <a:t>Spesso in concomitanza di attività fisica.</a:t>
            </a:r>
          </a:p>
          <a:p>
            <a:r>
              <a:rPr lang="it-IT" dirty="0" smtClean="0"/>
              <a:t> A volte dopo aver </a:t>
            </a:r>
            <a:r>
              <a:rPr lang="it-IT" smtClean="0"/>
              <a:t>bevuto molto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05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Tra i fattori predisponenti:</a:t>
            </a:r>
          </a:p>
          <a:p>
            <a:pPr>
              <a:buFont typeface="+mj-lt"/>
              <a:buAutoNum type="arabicPeriod"/>
            </a:pPr>
            <a:r>
              <a:rPr lang="it-IT" dirty="0" smtClean="0"/>
              <a:t>Età avanzata</a:t>
            </a:r>
          </a:p>
          <a:p>
            <a:pPr>
              <a:buFont typeface="+mj-lt"/>
              <a:buAutoNum type="arabicPeriod"/>
            </a:pPr>
            <a:r>
              <a:rPr lang="it-IT" dirty="0" smtClean="0"/>
              <a:t>Dilatazioni semplici ripetute nel tempo e non osservate</a:t>
            </a:r>
          </a:p>
          <a:p>
            <a:pPr>
              <a:buFont typeface="+mj-lt"/>
              <a:buAutoNum type="arabicPeriod"/>
            </a:pPr>
            <a:r>
              <a:rPr lang="it-IT" dirty="0" err="1" smtClean="0"/>
              <a:t>Stiramanto</a:t>
            </a:r>
            <a:r>
              <a:rPr lang="it-IT" dirty="0" smtClean="0"/>
              <a:t> dei mesi e dei mezzi di fissità </a:t>
            </a:r>
          </a:p>
          <a:p>
            <a:pPr>
              <a:buFont typeface="+mj-lt"/>
              <a:buAutoNum type="arabicPeriod"/>
            </a:pPr>
            <a:r>
              <a:rPr lang="it-IT" dirty="0" smtClean="0"/>
              <a:t>Stile alimentare e di vita (sedentaria) </a:t>
            </a:r>
          </a:p>
          <a:p>
            <a:pPr>
              <a:buFont typeface="+mj-lt"/>
              <a:buAutoNum type="arabicPeriod"/>
            </a:pPr>
            <a:r>
              <a:rPr lang="it-IT" dirty="0" smtClean="0"/>
              <a:t>Carenza di gastrina x disturbo neurologico o alterazioni della mucosa</a:t>
            </a:r>
          </a:p>
          <a:p>
            <a:pPr>
              <a:buFont typeface="+mj-lt"/>
              <a:buAutoNum type="arabicPeriod"/>
            </a:pPr>
            <a:r>
              <a:rPr lang="it-IT" dirty="0" smtClean="0"/>
              <a:t>Fattori concomitanti (sostanze tossiche o nocive ingerite)</a:t>
            </a:r>
          </a:p>
          <a:p>
            <a:pPr>
              <a:buFont typeface="+mj-lt"/>
              <a:buAutoNum type="arabicPeriod"/>
            </a:pPr>
            <a:r>
              <a:rPr lang="it-IT" dirty="0" smtClean="0"/>
              <a:t>Alimentazione abbondante con cibi </a:t>
            </a:r>
            <a:r>
              <a:rPr lang="it-IT" dirty="0" err="1" smtClean="0"/>
              <a:t>fermetnescibili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677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0" y="2184400"/>
            <a:ext cx="24892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Insorgenza improvvisa </a:t>
            </a:r>
          </a:p>
          <a:p>
            <a:r>
              <a:rPr lang="it-IT" dirty="0" smtClean="0"/>
              <a:t>Stato ansioso</a:t>
            </a:r>
          </a:p>
          <a:p>
            <a:r>
              <a:rPr lang="it-IT" dirty="0" smtClean="0"/>
              <a:t>Rapida formazione del meteorismo </a:t>
            </a:r>
          </a:p>
          <a:p>
            <a:r>
              <a:rPr lang="it-IT" dirty="0" smtClean="0"/>
              <a:t>Respiro affannoso/dispnoico </a:t>
            </a:r>
          </a:p>
          <a:p>
            <a:r>
              <a:rPr lang="it-IT" dirty="0" smtClean="0"/>
              <a:t>Tachicardia</a:t>
            </a:r>
          </a:p>
          <a:p>
            <a:r>
              <a:rPr lang="it-IT" dirty="0" smtClean="0"/>
              <a:t>Tachipnea ma respiro SUPERFICIALE </a:t>
            </a:r>
          </a:p>
          <a:p>
            <a:r>
              <a:rPr lang="it-IT" dirty="0" smtClean="0"/>
              <a:t>Cianosi delle mucose </a:t>
            </a:r>
          </a:p>
          <a:p>
            <a:r>
              <a:rPr lang="it-IT" dirty="0" smtClean="0"/>
              <a:t>Atteggiamento SEDUTO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24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Risonanza </a:t>
            </a:r>
            <a:r>
              <a:rPr lang="it-IT" dirty="0" err="1" smtClean="0"/>
              <a:t>soprachiara</a:t>
            </a:r>
            <a:r>
              <a:rPr lang="it-IT" dirty="0" smtClean="0"/>
              <a:t> o timpanica</a:t>
            </a:r>
          </a:p>
          <a:p>
            <a:r>
              <a:rPr lang="it-IT" dirty="0" smtClean="0"/>
              <a:t>Scomparsa ottusità epatica</a:t>
            </a:r>
          </a:p>
          <a:p>
            <a:pPr marL="0" indent="0">
              <a:buNone/>
            </a:pPr>
            <a:r>
              <a:rPr lang="it-IT" dirty="0" smtClean="0"/>
              <a:t>Possibile diagnosi radiografica o ecografica </a:t>
            </a:r>
            <a:r>
              <a:rPr lang="it-IT" dirty="0" smtClean="0">
                <a:solidFill>
                  <a:srgbClr val="FFFF00"/>
                </a:solidFill>
              </a:rPr>
              <a:t>MA SI PERDE TEMPO!!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2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S</a:t>
            </a:r>
            <a:r>
              <a:rPr lang="it-IT" dirty="0" smtClean="0"/>
              <a:t>ecrezione </a:t>
            </a:r>
            <a:r>
              <a:rPr lang="it-IT" dirty="0"/>
              <a:t>è continua </a:t>
            </a:r>
            <a:r>
              <a:rPr lang="it-IT" dirty="0" smtClean="0"/>
              <a:t> </a:t>
            </a:r>
            <a:r>
              <a:rPr lang="it-IT" dirty="0"/>
              <a:t>sotto il controllo del sistema nervoso autonomo.</a:t>
            </a:r>
          </a:p>
          <a:p>
            <a:r>
              <a:rPr lang="it-IT" dirty="0" smtClean="0"/>
              <a:t>&gt; PARASIMPATICO</a:t>
            </a:r>
          </a:p>
          <a:p>
            <a:r>
              <a:rPr lang="it-IT" dirty="0" smtClean="0"/>
              <a:t>&lt; SIMPATICO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07401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21971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23923" b="239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89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451100"/>
            <a:ext cx="2590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IMPERATIVA LA DIAGNOSI PRECOCISSIMA E LA TERAPIA DI URGENZA </a:t>
            </a:r>
          </a:p>
          <a:p>
            <a:r>
              <a:rPr lang="it-IT" dirty="0" smtClean="0"/>
              <a:t>SCELTA TRA SOSTENGNO INFUSIONALE E DECOMPRESSIONE</a:t>
            </a:r>
          </a:p>
          <a:p>
            <a:r>
              <a:rPr lang="it-IT" dirty="0" smtClean="0"/>
              <a:t>SE A SERIO RISCHIO DI VITA  </a:t>
            </a:r>
            <a:r>
              <a:rPr lang="it-IT" sz="2400" dirty="0" smtClean="0">
                <a:solidFill>
                  <a:srgbClr val="FFFF00"/>
                </a:solidFill>
              </a:rPr>
              <a:t>DECOMPRESSIONE IMMEDIATA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Diagnosi differenziale tra dilatazione semplice </a:t>
            </a:r>
          </a:p>
          <a:p>
            <a:r>
              <a:rPr lang="it-IT" dirty="0" smtClean="0"/>
              <a:t>Torsione (&lt;= 180°)</a:t>
            </a:r>
          </a:p>
          <a:p>
            <a:r>
              <a:rPr lang="it-IT" dirty="0" smtClean="0"/>
              <a:t>Volvolo &gt; 180 °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475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LA PROGNOSI </a:t>
            </a:r>
            <a:r>
              <a:rPr lang="it-IT" dirty="0" err="1" smtClean="0"/>
              <a:t>e’</a:t>
            </a:r>
            <a:r>
              <a:rPr lang="it-IT" dirty="0" smtClean="0"/>
              <a:t> sempre riservata o riservatissima. </a:t>
            </a:r>
          </a:p>
          <a:p>
            <a:pPr>
              <a:buFont typeface="Wingdings" charset="2"/>
              <a:buChar char="²"/>
            </a:pPr>
            <a:r>
              <a:rPr lang="it-IT" dirty="0" smtClean="0"/>
              <a:t>Vanno tenuti in considerazione:</a:t>
            </a:r>
          </a:p>
          <a:p>
            <a:pPr>
              <a:buFont typeface="Wingdings" charset="2"/>
              <a:buChar char="²"/>
            </a:pPr>
            <a:r>
              <a:rPr lang="it-IT" dirty="0" smtClean="0"/>
              <a:t>Il tempo intercorso</a:t>
            </a:r>
          </a:p>
          <a:p>
            <a:pPr>
              <a:buFont typeface="Wingdings" charset="2"/>
              <a:buChar char="²"/>
            </a:pPr>
            <a:r>
              <a:rPr lang="it-IT" dirty="0" smtClean="0"/>
              <a:t>Le condizioni cardio-circolatorie</a:t>
            </a:r>
          </a:p>
          <a:p>
            <a:pPr>
              <a:buFont typeface="Wingdings" charset="2"/>
              <a:buChar char="²"/>
            </a:pPr>
            <a:r>
              <a:rPr lang="it-IT" dirty="0" smtClean="0"/>
              <a:t>La possibilità o meno di introdurre la sonda e/o di decomprimere</a:t>
            </a:r>
          </a:p>
          <a:p>
            <a:pPr>
              <a:buFont typeface="Wingdings" charset="2"/>
              <a:buChar char="²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220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La diagnosi differenziale non vede altre patologie ma bisogna differenziare tra la dilatazione (sintomi più “blandi”) Mancata compromissione cardio-circolatoria. POSSIBILIT° DI INTRODURRE LA SONDA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128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DECOMPRESSIONE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Mediante la sonda.</a:t>
            </a:r>
          </a:p>
          <a:p>
            <a:pPr>
              <a:buAutoNum type="alphaLcParenR"/>
            </a:pPr>
            <a:r>
              <a:rPr lang="it-IT" dirty="0" smtClean="0"/>
              <a:t>Importante la posizione dell’animale (sollevato sugli arti pelvici)</a:t>
            </a:r>
          </a:p>
          <a:p>
            <a:pPr>
              <a:buAutoNum type="alphaLcParenR"/>
            </a:pPr>
            <a:r>
              <a:rPr lang="it-IT" dirty="0" smtClean="0"/>
              <a:t>Evitare eccessiva stimolazione </a:t>
            </a:r>
          </a:p>
          <a:p>
            <a:pPr>
              <a:buAutoNum type="alphaLcParenR"/>
            </a:pPr>
            <a:r>
              <a:rPr lang="it-IT" dirty="0" smtClean="0"/>
              <a:t>Se la sonda passa il cardias svuotare il più possibile lo stomaco. </a:t>
            </a:r>
          </a:p>
          <a:p>
            <a:pPr>
              <a:buAutoNum type="alphaLcParenR"/>
            </a:pPr>
            <a:r>
              <a:rPr lang="it-IT" dirty="0" smtClean="0"/>
              <a:t>Quando l’animale è stabilizzato consigliare la </a:t>
            </a:r>
            <a:r>
              <a:rPr lang="it-IT" dirty="0" err="1" smtClean="0">
                <a:solidFill>
                  <a:srgbClr val="FFFF00"/>
                </a:solidFill>
              </a:rPr>
              <a:t>pessi</a:t>
            </a:r>
            <a:endParaRPr lang="it-IT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INTESTINO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INTESTINO TENUE </a:t>
            </a:r>
            <a:r>
              <a:rPr lang="it-IT" dirty="0" smtClean="0"/>
              <a:t>Il </a:t>
            </a:r>
            <a:r>
              <a:rPr lang="it-IT" dirty="0"/>
              <a:t>chimo giunto nel duodeno viene mescolato con secrezioni </a:t>
            </a:r>
            <a:r>
              <a:rPr lang="it-IT" dirty="0" smtClean="0"/>
              <a:t>pancreatiche, </a:t>
            </a:r>
            <a:r>
              <a:rPr lang="it-IT" dirty="0"/>
              <a:t>secrezioni mucose </a:t>
            </a:r>
            <a:r>
              <a:rPr lang="it-IT" dirty="0" smtClean="0"/>
              <a:t>e </a:t>
            </a:r>
            <a:r>
              <a:rPr lang="it-IT" dirty="0" err="1" smtClean="0"/>
              <a:t>bile.viene</a:t>
            </a:r>
            <a:r>
              <a:rPr lang="it-IT" dirty="0" smtClean="0"/>
              <a:t> quindi scisso in molecole di piccole dimensioni </a:t>
            </a:r>
            <a:r>
              <a:rPr lang="it-IT" dirty="0"/>
              <a:t> </a:t>
            </a:r>
            <a:r>
              <a:rPr lang="it-IT" dirty="0" smtClean="0"/>
              <a:t>che </a:t>
            </a:r>
            <a:r>
              <a:rPr lang="it-IT" dirty="0"/>
              <a:t>possono essere riassorbite attraverso la mucosa intestinale.</a:t>
            </a:r>
          </a:p>
          <a:p>
            <a:r>
              <a:rPr lang="it-IT" dirty="0"/>
              <a:t>Motilità dell’intestino tenue facilitazione di processi digestivi e di assorbimento azione propulsiva. I movimenti intestinali sono di tre tipi:</a:t>
            </a:r>
          </a:p>
          <a:p>
            <a:r>
              <a:rPr lang="it-IT" dirty="0"/>
              <a:t>segmentazione ritmica: contrazioni concentriche della muscolatura circolare, regolarmente intervallate lungo un’ansa intestinale. Non hanno azione propulsiva;</a:t>
            </a:r>
          </a:p>
          <a:p>
            <a:r>
              <a:rPr lang="it-IT" dirty="0"/>
              <a:t>pendolari: simili ai precedenti, si differenziano per il solo interessamento della muscolatura longitudinale;</a:t>
            </a:r>
          </a:p>
          <a:p>
            <a:r>
              <a:rPr lang="it-IT" dirty="0"/>
              <a:t>peristaltici: responsabili della progressione del contenuto intestinale. Caratterizzati dalla comparsa di un anello di contrazione della muscolatura circolare che si propaga in senso prossimo-distale.</a:t>
            </a:r>
          </a:p>
        </p:txBody>
      </p:sp>
    </p:spTree>
    <p:extLst>
      <p:ext uri="{BB962C8B-B14F-4D97-AF65-F5344CB8AC3E}">
        <p14:creationId xmlns:p14="http://schemas.microsoft.com/office/powerpoint/2010/main" val="23269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anatomia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‪</a:t>
            </a:r>
            <a:r>
              <a:rPr lang="it-IT" sz="2400" dirty="0">
                <a:solidFill>
                  <a:srgbClr val="FFFF00"/>
                </a:solidFill>
              </a:rPr>
              <a:t>Anatomia del cane - Parte 1‬	</a:t>
            </a:r>
            <a:r>
              <a:rPr lang="it-IT" sz="2400" dirty="0" smtClean="0">
                <a:solidFill>
                  <a:srgbClr val="FFFF00"/>
                </a:solidFill>
              </a:rPr>
              <a:t>Prof. Berardinelli</a:t>
            </a:r>
            <a:endParaRPr lang="it-IT" sz="2400" dirty="0">
              <a:solidFill>
                <a:srgbClr val="FFFF00"/>
              </a:solidFill>
            </a:endParaRPr>
          </a:p>
          <a:p>
            <a:endParaRPr lang="it-IT" dirty="0">
              <a:hlinkClick r:id="rId2"/>
            </a:endParaRPr>
          </a:p>
          <a:p>
            <a:r>
              <a:rPr lang="it-IT" b="1" dirty="0">
                <a:hlinkClick r:id="rId3"/>
              </a:rPr>
              <a:t>CLINICA CROCE BLU </a:t>
            </a:r>
            <a:r>
              <a:rPr lang="it-IT" b="1" dirty="0" smtClean="0">
                <a:hlinkClick r:id="rId3"/>
              </a:rPr>
              <a:t>CHANNEL</a:t>
            </a:r>
            <a:endParaRPr lang="it-IT" b="1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65570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La saliva protegge il cavo orale e in generale ha una prima azione antiinfettiva, </a:t>
            </a:r>
          </a:p>
          <a:p>
            <a:r>
              <a:rPr lang="it-IT" dirty="0" smtClean="0"/>
              <a:t>Evita l’essicazione</a:t>
            </a:r>
          </a:p>
          <a:p>
            <a:r>
              <a:rPr lang="it-IT" dirty="0" smtClean="0"/>
              <a:t>Favorisce  </a:t>
            </a:r>
            <a:r>
              <a:rPr lang="it-IT" dirty="0"/>
              <a:t>la masticazione e la deglutizione degli alimenti </a:t>
            </a:r>
            <a:r>
              <a:rPr lang="it-IT" dirty="0" smtClean="0"/>
              <a:t>solidi </a:t>
            </a:r>
            <a:endParaRPr lang="it-IT" dirty="0"/>
          </a:p>
          <a:p>
            <a:r>
              <a:rPr lang="it-IT" dirty="0"/>
              <a:t>E</a:t>
            </a:r>
            <a:r>
              <a:rPr lang="it-IT" dirty="0" smtClean="0"/>
              <a:t>sercita </a:t>
            </a:r>
            <a:r>
              <a:rPr lang="it-IT" dirty="0"/>
              <a:t>un’azione estrattiva sulle sostanze idrosolubili presenti negli alimenti, favorendone la percezione gustativa</a:t>
            </a:r>
            <a:r>
              <a:rPr lang="it-IT" dirty="0" smtClean="0"/>
              <a:t>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32260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INVAGINAMENTO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Sinonimo = INTUSSUSCEPZIONE</a:t>
            </a:r>
          </a:p>
          <a:p>
            <a:r>
              <a:rPr lang="it-IT" dirty="0" smtClean="0"/>
              <a:t>Frequente soprattutto nei cuccioli/cani giovani</a:t>
            </a:r>
          </a:p>
          <a:p>
            <a:r>
              <a:rPr lang="it-IT" dirty="0" smtClean="0"/>
              <a:t>Alterazioni della motilità</a:t>
            </a:r>
          </a:p>
          <a:p>
            <a:r>
              <a:rPr lang="it-IT" dirty="0" smtClean="0"/>
              <a:t>Importanza parassitosi e trattamenti</a:t>
            </a:r>
          </a:p>
          <a:p>
            <a:r>
              <a:rPr lang="it-IT" dirty="0" smtClean="0"/>
              <a:t>Comportamento (mangiano di tutto e sempre) </a:t>
            </a:r>
          </a:p>
          <a:p>
            <a:r>
              <a:rPr lang="it-IT" dirty="0" smtClean="0"/>
              <a:t>Più spesso sono </a:t>
            </a:r>
            <a:r>
              <a:rPr lang="it-IT" dirty="0" err="1" smtClean="0"/>
              <a:t>invaginamenti</a:t>
            </a:r>
            <a:r>
              <a:rPr lang="it-IT" dirty="0" smtClean="0"/>
              <a:t> duodeno-digiunali o ileo-colici </a:t>
            </a:r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1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Andamento bifasico </a:t>
            </a:r>
          </a:p>
          <a:p>
            <a:pPr>
              <a:buFont typeface="+mj-lt"/>
              <a:buAutoNum type="arabicPeriod"/>
            </a:pPr>
            <a:r>
              <a:rPr lang="it-IT" dirty="0" smtClean="0"/>
              <a:t>Attacco acuto (malessere, dolorabilità, falsa cifosi addome retratto, poca “trattabilità”)</a:t>
            </a:r>
          </a:p>
          <a:p>
            <a:pPr>
              <a:buFont typeface="+mj-lt"/>
              <a:buAutoNum type="arabicPeriod"/>
            </a:pPr>
            <a:r>
              <a:rPr lang="it-IT" dirty="0" smtClean="0"/>
              <a:t>“cronicizzazione” con ottundimento dimagramento anoressia letargia.</a:t>
            </a:r>
          </a:p>
          <a:p>
            <a:pPr>
              <a:buFont typeface="+mj-lt"/>
              <a:buAutoNum type="arabicPeriod"/>
            </a:pPr>
            <a:r>
              <a:rPr lang="it-IT" dirty="0" smtClean="0"/>
              <a:t>Inizialmente ci può essere &gt; peristalsi e anche diarrea</a:t>
            </a:r>
          </a:p>
          <a:p>
            <a:pPr>
              <a:buFont typeface="+mj-lt"/>
              <a:buAutoNum type="arabicPeriod"/>
            </a:pPr>
            <a:r>
              <a:rPr lang="it-IT" dirty="0" smtClean="0"/>
              <a:t>In seguito </a:t>
            </a:r>
            <a:r>
              <a:rPr lang="it-IT" smtClean="0"/>
              <a:t>arresto defecazione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6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it-IT" dirty="0" smtClean="0"/>
              <a:t>Molto importante la palpazione bimanuale dell’addome.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L’</a:t>
            </a:r>
            <a:r>
              <a:rPr lang="it-IT" dirty="0" err="1" smtClean="0"/>
              <a:t>invaginamento</a:t>
            </a:r>
            <a:r>
              <a:rPr lang="it-IT" dirty="0" smtClean="0"/>
              <a:t> si percepisce come un tratto di intestino ingrossato, più consistente e spesso DOLENTE. Assomiglia alla sensazione di palpare una salsiccia.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Spesso l’addome è poco trattabile e questo ostacola la palpazione. Con calma e PAZIENZA, si ottiene un certo rilasciamento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59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La causa è sempre un’alterazione della peristalsi per esempio da:</a:t>
            </a:r>
          </a:p>
          <a:p>
            <a:r>
              <a:rPr lang="it-IT" dirty="0" smtClean="0"/>
              <a:t>Enteriti</a:t>
            </a:r>
          </a:p>
          <a:p>
            <a:r>
              <a:rPr lang="it-IT" dirty="0" smtClean="0"/>
              <a:t>Parassitosi </a:t>
            </a:r>
          </a:p>
          <a:p>
            <a:r>
              <a:rPr lang="it-IT" dirty="0" smtClean="0"/>
              <a:t>Ingestione tossici</a:t>
            </a:r>
          </a:p>
          <a:p>
            <a:r>
              <a:rPr lang="it-IT" dirty="0" smtClean="0"/>
              <a:t>C.E. lineari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20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10974" b="10974"/>
          <a:stretch>
            <a:fillRect/>
          </a:stretch>
        </p:blipFill>
        <p:spPr>
          <a:xfrm>
            <a:off x="4370786" y="3539613"/>
            <a:ext cx="4163613" cy="2161876"/>
          </a:xfrm>
        </p:spPr>
      </p:pic>
    </p:spTree>
    <p:extLst>
      <p:ext uri="{BB962C8B-B14F-4D97-AF65-F5344CB8AC3E}">
        <p14:creationId xmlns:p14="http://schemas.microsoft.com/office/powerpoint/2010/main" val="29977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SINTOMI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Courier New"/>
              <a:buChar char="o"/>
            </a:pPr>
            <a:r>
              <a:rPr lang="it-IT" dirty="0" smtClean="0"/>
              <a:t>Vomito</a:t>
            </a:r>
          </a:p>
          <a:p>
            <a:pPr>
              <a:buFont typeface="Courier New"/>
              <a:buChar char="o"/>
            </a:pPr>
            <a:r>
              <a:rPr lang="it-IT" dirty="0" smtClean="0"/>
              <a:t>Anoressia </a:t>
            </a:r>
          </a:p>
          <a:p>
            <a:pPr>
              <a:buFont typeface="Courier New"/>
              <a:buChar char="o"/>
            </a:pPr>
            <a:r>
              <a:rPr lang="it-IT" dirty="0" smtClean="0"/>
              <a:t>Forte abbattimento (a volte una breve fase colica )</a:t>
            </a:r>
          </a:p>
          <a:p>
            <a:pPr>
              <a:buFont typeface="Courier New"/>
              <a:buChar char="o"/>
            </a:pPr>
            <a:r>
              <a:rPr lang="it-IT" dirty="0" smtClean="0"/>
              <a:t>Anoressia </a:t>
            </a:r>
          </a:p>
          <a:p>
            <a:pPr>
              <a:buFont typeface="Courier New"/>
              <a:buChar char="o"/>
            </a:pPr>
            <a:r>
              <a:rPr lang="it-IT" dirty="0" smtClean="0"/>
              <a:t>Arresto della defecazione </a:t>
            </a:r>
          </a:p>
          <a:p>
            <a:pPr>
              <a:buFont typeface="Courier New"/>
              <a:buChar char="o"/>
            </a:pPr>
            <a:r>
              <a:rPr lang="it-IT" dirty="0" smtClean="0"/>
              <a:t>La diagnostica per immagini prevede:</a:t>
            </a:r>
          </a:p>
          <a:p>
            <a:pPr>
              <a:buFont typeface="Wingdings" charset="2"/>
              <a:buChar char="u"/>
            </a:pPr>
            <a:r>
              <a:rPr lang="it-IT" dirty="0" err="1" smtClean="0"/>
              <a:t>Rx</a:t>
            </a:r>
            <a:r>
              <a:rPr lang="it-IT" dirty="0" smtClean="0"/>
              <a:t> eventualmente con contrasto</a:t>
            </a:r>
          </a:p>
          <a:p>
            <a:pPr>
              <a:buFont typeface="Wingdings" charset="2"/>
              <a:buChar char="u"/>
            </a:pPr>
            <a:r>
              <a:rPr lang="it-IT" dirty="0" smtClean="0"/>
              <a:t>Ecografia = immagini a “bersaglio”</a:t>
            </a:r>
          </a:p>
          <a:p>
            <a:pPr>
              <a:buFont typeface="Courier New"/>
              <a:buChar char="o"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05649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DIAGNOSI DIFFERENZIALE CON </a:t>
            </a:r>
          </a:p>
          <a:p>
            <a:pPr>
              <a:buAutoNum type="alphaLcParenR"/>
            </a:pPr>
            <a:r>
              <a:rPr lang="it-IT" dirty="0" smtClean="0"/>
              <a:t>Corpi estranei </a:t>
            </a:r>
          </a:p>
          <a:p>
            <a:pPr>
              <a:buAutoNum type="alphaLcParenR"/>
            </a:pPr>
            <a:r>
              <a:rPr lang="it-IT" dirty="0" smtClean="0"/>
              <a:t>Volvolo</a:t>
            </a:r>
          </a:p>
          <a:p>
            <a:pPr>
              <a:buAutoNum type="alphaLcParenR"/>
            </a:pPr>
            <a:r>
              <a:rPr lang="it-IT" dirty="0" smtClean="0"/>
              <a:t>Neoplasie  (rarissime nei cuccioli)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97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PROGNOSI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La prognosi E’ SEMPRE RISERVATA </a:t>
            </a:r>
          </a:p>
          <a:p>
            <a:pPr>
              <a:buFont typeface="Wingdings" charset="2"/>
              <a:buChar char="ü"/>
            </a:pPr>
            <a:r>
              <a:rPr lang="it-IT" dirty="0" smtClean="0"/>
              <a:t>Fattori che influenzano la prognosi:</a:t>
            </a:r>
          </a:p>
          <a:p>
            <a:pPr marL="0" indent="0">
              <a:buNone/>
            </a:pPr>
            <a:r>
              <a:rPr lang="it-IT" dirty="0" smtClean="0"/>
              <a:t>Tempo intercorso</a:t>
            </a:r>
          </a:p>
          <a:p>
            <a:pPr marL="0" indent="0">
              <a:buNone/>
            </a:pPr>
            <a:r>
              <a:rPr lang="it-IT" dirty="0" smtClean="0"/>
              <a:t>Lunghezza tratto coinvolto </a:t>
            </a:r>
          </a:p>
          <a:p>
            <a:pPr marL="0" indent="0">
              <a:buNone/>
            </a:pPr>
            <a:r>
              <a:rPr lang="it-IT" dirty="0" smtClean="0"/>
              <a:t>Entità della occlusione (completa o subocclusione) </a:t>
            </a:r>
          </a:p>
          <a:p>
            <a:pPr marL="0" indent="0">
              <a:buNone/>
            </a:pPr>
            <a:r>
              <a:rPr lang="it-IT" dirty="0" smtClean="0"/>
              <a:t>Condizioni generali dell’animale (facilmente in tempi brevi va incontro a disidratazione e shock)</a:t>
            </a:r>
          </a:p>
        </p:txBody>
      </p:sp>
    </p:spTree>
    <p:extLst>
      <p:ext uri="{BB962C8B-B14F-4D97-AF65-F5344CB8AC3E}">
        <p14:creationId xmlns:p14="http://schemas.microsoft.com/office/powerpoint/2010/main" val="40892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TERAPIA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Non esiste una terapia conservativa</a:t>
            </a:r>
          </a:p>
          <a:p>
            <a:r>
              <a:rPr lang="it-IT" dirty="0" smtClean="0"/>
              <a:t>LA TERAPIA CHIRURGICA VA EFFETTUATA CON MOLTA RAPIDITA’</a:t>
            </a:r>
          </a:p>
          <a:p>
            <a:r>
              <a:rPr lang="it-IT" dirty="0" smtClean="0"/>
              <a:t>E’ bene instaurare SUBITO anche fluido-terapia</a:t>
            </a:r>
          </a:p>
          <a:p>
            <a:r>
              <a:rPr lang="it-IT" dirty="0" smtClean="0"/>
              <a:t>Solo in casi lievi e RECENTI può non essere necessaria l’enterectomia. Se si sceglie di risolvere senza enterotomia GRANDE DELIVCATEZZA NELLA TRAZIONE ed eventualmente DECOMPRIMERE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11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CORPI ESTRANEI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it-IT" dirty="0" smtClean="0"/>
              <a:t>Molto frequenti nei cuccioli (comportamento= gioco) </a:t>
            </a:r>
          </a:p>
          <a:p>
            <a:pPr>
              <a:buFont typeface="Wingdings" charset="2"/>
              <a:buChar char="v"/>
            </a:pPr>
            <a:r>
              <a:rPr lang="it-IT" dirty="0" err="1" smtClean="0"/>
              <a:t>C.e</a:t>
            </a:r>
            <a:r>
              <a:rPr lang="it-IT" dirty="0" smtClean="0"/>
              <a:t> di tutti i tipi e composizione (ossa, plastiche varie </a:t>
            </a:r>
            <a:r>
              <a:rPr lang="it-IT" dirty="0" err="1" smtClean="0"/>
              <a:t>ecc</a:t>
            </a:r>
            <a:r>
              <a:rPr lang="it-IT" dirty="0" smtClean="0"/>
              <a:t>) </a:t>
            </a:r>
          </a:p>
          <a:p>
            <a:pPr>
              <a:buFont typeface="Wingdings" charset="2"/>
              <a:buChar char="v"/>
            </a:pPr>
            <a:r>
              <a:rPr lang="it-IT" dirty="0" smtClean="0"/>
              <a:t>Tra i corpi estranei PIU’ PERICOLOSI 	quelli filiformi (lenze da pesca corde di salame) </a:t>
            </a:r>
          </a:p>
          <a:p>
            <a:pPr marL="0" indent="0">
              <a:buNone/>
            </a:pPr>
            <a:r>
              <a:rPr lang="it-IT" dirty="0" smtClean="0"/>
              <a:t>Soprattutto quando incastrati alla base della lingua poi deglutiti (sono contemporaneamente </a:t>
            </a:r>
            <a:r>
              <a:rPr lang="it-IT" dirty="0" err="1" smtClean="0"/>
              <a:t>c.e.</a:t>
            </a:r>
            <a:r>
              <a:rPr lang="it-IT" dirty="0" smtClean="0"/>
              <a:t> e </a:t>
            </a:r>
            <a:r>
              <a:rPr lang="it-IT" dirty="0" err="1" smtClean="0"/>
              <a:t>intussuscepzioni</a:t>
            </a:r>
            <a:r>
              <a:rPr lang="it-IT" dirty="0" smtClean="0"/>
              <a:t>) </a:t>
            </a:r>
            <a:endParaRPr lang="it-IT" dirty="0"/>
          </a:p>
          <a:p>
            <a:pPr>
              <a:buFont typeface="Wingdings" charset="2"/>
              <a:buChar char="v"/>
            </a:pPr>
            <a:r>
              <a:rPr lang="it-IT" dirty="0" smtClean="0"/>
              <a:t>Sono causa di occlusione intestinale ma SENZA STENOSI ovvero il lume del tubo digerente non è ristretto ma anzi allargato</a:t>
            </a:r>
          </a:p>
          <a:p>
            <a:pPr>
              <a:buFont typeface="Wingdings" charset="2"/>
              <a:buChar char="v"/>
            </a:pPr>
            <a:r>
              <a:rPr lang="it-IT" dirty="0" smtClean="0"/>
              <a:t>Tra i corpi estranei ricordiamo anche i </a:t>
            </a:r>
            <a:r>
              <a:rPr lang="it-IT" dirty="0" err="1" smtClean="0"/>
              <a:t>trico</a:t>
            </a:r>
            <a:r>
              <a:rPr lang="it-IT" dirty="0" smtClean="0"/>
              <a:t> (pilo) </a:t>
            </a:r>
            <a:r>
              <a:rPr lang="it-IT" dirty="0" err="1" smtClean="0"/>
              <a:t>bezoari</a:t>
            </a:r>
            <a:r>
              <a:rPr lang="it-IT" dirty="0" smtClean="0"/>
              <a:t> (che </a:t>
            </a:r>
            <a:r>
              <a:rPr lang="it-IT" dirty="0" err="1" smtClean="0"/>
              <a:t>nons</a:t>
            </a:r>
            <a:r>
              <a:rPr lang="it-IT" dirty="0" smtClean="0"/>
              <a:t> </a:t>
            </a:r>
            <a:r>
              <a:rPr lang="it-IT" dirty="0" err="1" smtClean="0"/>
              <a:t>ono</a:t>
            </a:r>
            <a:r>
              <a:rPr lang="it-IT" dirty="0" smtClean="0"/>
              <a:t> realmente </a:t>
            </a:r>
            <a:r>
              <a:rPr lang="it-IT" dirty="0" err="1" smtClean="0"/>
              <a:t>c.e.</a:t>
            </a:r>
            <a:r>
              <a:rPr lang="it-IT" dirty="0" smtClean="0"/>
              <a:t>)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165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La DEGLUTIZIONE </a:t>
            </a:r>
            <a:r>
              <a:rPr lang="it-IT" dirty="0" err="1" smtClean="0"/>
              <a:t>e’</a:t>
            </a:r>
            <a:r>
              <a:rPr lang="it-IT" dirty="0" smtClean="0"/>
              <a:t> un meccanismo complesso mediante </a:t>
            </a:r>
            <a:r>
              <a:rPr lang="it-IT" dirty="0"/>
              <a:t>il quale il bolo </a:t>
            </a:r>
            <a:r>
              <a:rPr lang="it-IT" dirty="0" smtClean="0"/>
              <a:t>alimentare passa </a:t>
            </a:r>
            <a:r>
              <a:rPr lang="it-IT" dirty="0"/>
              <a:t>dalla bocca, </a:t>
            </a:r>
            <a:r>
              <a:rPr lang="it-IT" dirty="0" smtClean="0"/>
              <a:t>all’esofago</a:t>
            </a:r>
          </a:p>
        </p:txBody>
      </p:sp>
    </p:spTree>
    <p:extLst>
      <p:ext uri="{BB962C8B-B14F-4D97-AF65-F5344CB8AC3E}">
        <p14:creationId xmlns:p14="http://schemas.microsoft.com/office/powerpoint/2010/main" val="226623364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SINTOMI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Quasi del tutto sovrapponibili all’</a:t>
            </a:r>
            <a:r>
              <a:rPr lang="it-IT" dirty="0" err="1" smtClean="0"/>
              <a:t>invaginamento</a:t>
            </a:r>
            <a:r>
              <a:rPr lang="it-IT" dirty="0" smtClean="0"/>
              <a:t> </a:t>
            </a:r>
          </a:p>
          <a:p>
            <a:r>
              <a:rPr lang="it-IT" dirty="0" smtClean="0"/>
              <a:t>IMPORTANTE LA PALPAZIONE. Spesso è possibile palpare il </a:t>
            </a:r>
            <a:r>
              <a:rPr lang="it-IT" dirty="0" err="1" smtClean="0"/>
              <a:t>c.e</a:t>
            </a:r>
            <a:r>
              <a:rPr lang="it-IT" dirty="0" smtClean="0"/>
              <a:t> (solitamente è meno dolente) </a:t>
            </a:r>
          </a:p>
          <a:p>
            <a:r>
              <a:rPr lang="it-IT" dirty="0" smtClean="0"/>
              <a:t>Occlusione completa quindi: vomito, arresto della defecazione (non per i filiformi </a:t>
            </a:r>
            <a:r>
              <a:rPr lang="it-IT" dirty="0" err="1" smtClean="0"/>
              <a:t>sensa</a:t>
            </a:r>
            <a:r>
              <a:rPr lang="it-IT" dirty="0" smtClean="0"/>
              <a:t> </a:t>
            </a:r>
            <a:r>
              <a:rPr lang="it-IT" dirty="0" err="1" smtClean="0"/>
              <a:t>invag</a:t>
            </a:r>
            <a:r>
              <a:rPr lang="it-IT" dirty="0" smtClean="0"/>
              <a:t>.) anoressia/disoressia, prostrazione dimagramento, disidratazione </a:t>
            </a:r>
          </a:p>
          <a:p>
            <a:pPr marL="0" indent="0">
              <a:buNone/>
            </a:pPr>
            <a:r>
              <a:rPr lang="it-IT" dirty="0" smtClean="0"/>
              <a:t>DIAGNOSI CON </a:t>
            </a:r>
          </a:p>
          <a:p>
            <a:pPr>
              <a:buFont typeface="Wingdings" charset="2"/>
              <a:buChar char="ü"/>
            </a:pPr>
            <a:r>
              <a:rPr lang="it-IT" dirty="0" smtClean="0"/>
              <a:t>RX SENZA CONTRASTO (positiva per </a:t>
            </a:r>
            <a:r>
              <a:rPr lang="it-IT" dirty="0" err="1" smtClean="0"/>
              <a:t>c.e.</a:t>
            </a:r>
            <a:r>
              <a:rPr lang="it-IT" dirty="0" smtClean="0"/>
              <a:t> radioopachi) o CON CONTRASTO (sempre positiva)</a:t>
            </a:r>
          </a:p>
          <a:p>
            <a:pPr>
              <a:buFont typeface="Wingdings" charset="2"/>
              <a:buChar char="ü"/>
            </a:pPr>
            <a:r>
              <a:rPr lang="it-IT" dirty="0" smtClean="0"/>
              <a:t>ECOGRAFIA</a:t>
            </a:r>
          </a:p>
          <a:p>
            <a:pPr>
              <a:buFont typeface="Wingdings" charset="2"/>
              <a:buChar char="ü"/>
            </a:pPr>
            <a:r>
              <a:rPr lang="it-IT" dirty="0" smtClean="0"/>
              <a:t>SPESSO BASTA LA CLINICA.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82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15865" r="15865"/>
          <a:stretch>
            <a:fillRect/>
          </a:stretch>
        </p:blipFill>
        <p:spPr>
          <a:xfrm>
            <a:off x="2846676" y="2597825"/>
            <a:ext cx="3791816" cy="1968828"/>
          </a:xfrm>
        </p:spPr>
      </p:pic>
      <p:sp>
        <p:nvSpPr>
          <p:cNvPr id="5" name="CasellaDiTesto 4"/>
          <p:cNvSpPr txBox="1"/>
          <p:nvPr/>
        </p:nvSpPr>
        <p:spPr>
          <a:xfrm>
            <a:off x="1837583" y="4566370"/>
            <a:ext cx="798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Bersaglio 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6" name="Freccia destra 5"/>
          <p:cNvSpPr/>
          <p:nvPr/>
        </p:nvSpPr>
        <p:spPr>
          <a:xfrm rot="19007868">
            <a:off x="2566716" y="4140170"/>
            <a:ext cx="978408" cy="1404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9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Diagnosi differenziale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err="1" smtClean="0"/>
              <a:t>Invaginamento</a:t>
            </a:r>
            <a:r>
              <a:rPr lang="it-IT" dirty="0" smtClean="0"/>
              <a:t> </a:t>
            </a:r>
          </a:p>
          <a:p>
            <a:r>
              <a:rPr lang="it-IT" dirty="0" smtClean="0"/>
              <a:t>Volvolo</a:t>
            </a:r>
          </a:p>
          <a:p>
            <a:r>
              <a:rPr lang="it-IT" dirty="0" smtClean="0"/>
              <a:t>Neoplasie </a:t>
            </a:r>
          </a:p>
          <a:p>
            <a:r>
              <a:rPr lang="it-IT" dirty="0" smtClean="0"/>
              <a:t>Enteriti </a:t>
            </a:r>
            <a:r>
              <a:rPr lang="it-IT" smtClean="0"/>
              <a:t>con subocclusione 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8137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2465420"/>
            <a:ext cx="31623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TRATTAMENTO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L’unica terapia possibile è quella chirurgica</a:t>
            </a:r>
          </a:p>
          <a:p>
            <a:r>
              <a:rPr lang="it-IT" dirty="0" smtClean="0"/>
              <a:t>E’ possibile sia l’approccio laparotomico che un approccio mini-invasivo con identificazione laparoscopica del tratto coinvolto e successiva mini-laparotomia.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80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OCCLUSIONE INTESTINALE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ü"/>
            </a:pPr>
            <a:r>
              <a:rPr lang="it-IT" dirty="0" smtClean="0"/>
              <a:t>L’OCCLUSIONE DELL’INTESTINO (TUTTI I TRATTI) sia con </a:t>
            </a:r>
            <a:r>
              <a:rPr lang="it-IT" dirty="0" smtClean="0">
                <a:solidFill>
                  <a:srgbClr val="FFFF00"/>
                </a:solidFill>
              </a:rPr>
              <a:t>STENOSI</a:t>
            </a:r>
            <a:r>
              <a:rPr lang="it-IT" dirty="0" smtClean="0"/>
              <a:t> sia senza stenosi come per i </a:t>
            </a:r>
            <a:r>
              <a:rPr lang="it-IT" dirty="0" err="1" smtClean="0"/>
              <a:t>c.e.tra</a:t>
            </a:r>
            <a:r>
              <a:rPr lang="it-IT" dirty="0" smtClean="0"/>
              <a:t> le cause di occlusione molto importanti soprattutto in cani e i gatti i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2400" i="1" dirty="0" smtClean="0">
                <a:solidFill>
                  <a:srgbClr val="FFFF00"/>
                </a:solidFill>
              </a:rPr>
              <a:t>FECALOMI</a:t>
            </a:r>
          </a:p>
          <a:p>
            <a:pPr marL="0" indent="0" algn="just">
              <a:buNone/>
            </a:pPr>
            <a:r>
              <a:rPr lang="it-IT" sz="1800" dirty="0" smtClean="0">
                <a:solidFill>
                  <a:srgbClr val="FFFFFF"/>
                </a:solidFill>
              </a:rPr>
              <a:t>Sono accumuli di feci, a volte assai importanti che occludono prevalentemente il retto e il colon. Sono principalmente dovuti a:</a:t>
            </a:r>
          </a:p>
          <a:p>
            <a:pPr algn="just">
              <a:buAutoNum type="arabicParenR"/>
            </a:pPr>
            <a:r>
              <a:rPr lang="it-IT" sz="1800" dirty="0" smtClean="0">
                <a:solidFill>
                  <a:srgbClr val="FFFFFF"/>
                </a:solidFill>
              </a:rPr>
              <a:t>Rallentamento della peristalsi (anziani)</a:t>
            </a:r>
          </a:p>
          <a:p>
            <a:pPr algn="just">
              <a:buAutoNum type="arabicParenR"/>
            </a:pPr>
            <a:r>
              <a:rPr lang="it-IT" sz="1800" dirty="0" smtClean="0">
                <a:solidFill>
                  <a:srgbClr val="FFFFFF"/>
                </a:solidFill>
              </a:rPr>
              <a:t>Alimentazione (ossa e cibi secchi)</a:t>
            </a:r>
          </a:p>
          <a:p>
            <a:pPr algn="just">
              <a:buAutoNum type="arabicParenR"/>
            </a:pPr>
            <a:r>
              <a:rPr lang="it-IT" sz="1800" dirty="0" smtClean="0">
                <a:solidFill>
                  <a:srgbClr val="FFFFFF"/>
                </a:solidFill>
              </a:rPr>
              <a:t>Patologie intercorrenti (diverticoli, patologie perianali) </a:t>
            </a:r>
          </a:p>
          <a:p>
            <a:pPr algn="just">
              <a:buAutoNum type="arabicParenR"/>
            </a:pPr>
            <a:r>
              <a:rPr lang="it-IT" sz="1800" dirty="0" smtClean="0">
                <a:solidFill>
                  <a:srgbClr val="FFFFFF"/>
                </a:solidFill>
              </a:rPr>
              <a:t>Frequenti anche nei gatti  </a:t>
            </a:r>
            <a:endParaRPr lang="it-IT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FECALOMA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14985" b="14985"/>
          <a:stretch>
            <a:fillRect/>
          </a:stretch>
        </p:blipFill>
        <p:spPr>
          <a:xfrm flipH="1">
            <a:off x="2050227" y="2022122"/>
            <a:ext cx="4832212" cy="3305841"/>
          </a:xfrm>
        </p:spPr>
      </p:pic>
    </p:spTree>
    <p:extLst>
      <p:ext uri="{BB962C8B-B14F-4D97-AF65-F5344CB8AC3E}">
        <p14:creationId xmlns:p14="http://schemas.microsoft.com/office/powerpoint/2010/main" val="42176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DIAGNOSI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Generalmente semplice</a:t>
            </a:r>
          </a:p>
          <a:p>
            <a:r>
              <a:rPr lang="it-IT" dirty="0" smtClean="0"/>
              <a:t>Dati anamnestici e del segnalamento</a:t>
            </a:r>
          </a:p>
          <a:p>
            <a:r>
              <a:rPr lang="it-IT" dirty="0" smtClean="0"/>
              <a:t>Palpazione rettale (DIGITALE) </a:t>
            </a:r>
          </a:p>
          <a:p>
            <a:r>
              <a:rPr lang="it-IT" dirty="0" smtClean="0"/>
              <a:t>Palpazione addominale bimanuale</a:t>
            </a:r>
          </a:p>
          <a:p>
            <a:r>
              <a:rPr lang="it-IT" dirty="0" smtClean="0"/>
              <a:t>Eventualmente </a:t>
            </a:r>
            <a:r>
              <a:rPr lang="it-IT" dirty="0" err="1" smtClean="0"/>
              <a:t>rx</a:t>
            </a:r>
            <a:r>
              <a:rPr lang="it-IT" dirty="0" smtClean="0"/>
              <a:t> </a:t>
            </a:r>
          </a:p>
          <a:p>
            <a:r>
              <a:rPr lang="it-IT" dirty="0" smtClean="0"/>
              <a:t>Nel gatto possibile come conseguenza dell’osteogenesi imperfetta</a:t>
            </a:r>
          </a:p>
          <a:p>
            <a:r>
              <a:rPr lang="it-IT" dirty="0" smtClean="0"/>
              <a:t>In cane e gatto anche come conseguenza di fratture del cinto pelvico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5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2438400"/>
            <a:ext cx="29337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DIAGNOSI DIFFERENZIALE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Con tutte le cause di occlusione o subocclusione (corpi estranei, tumori, volvoli, </a:t>
            </a:r>
            <a:r>
              <a:rPr lang="it-IT" dirty="0" err="1" smtClean="0"/>
              <a:t>invaginamenti</a:t>
            </a:r>
            <a:r>
              <a:rPr lang="it-IT" dirty="0" smtClean="0"/>
              <a:t>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00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izzont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Orizzonte.thmx</Template>
  <TotalTime>555</TotalTime>
  <Words>3591</Words>
  <Application>Microsoft Office PowerPoint</Application>
  <PresentationFormat>Presentazione su schermo (4:3)</PresentationFormat>
  <Paragraphs>530</Paragraphs>
  <Slides>127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127</vt:i4>
      </vt:variant>
    </vt:vector>
  </HeadingPairs>
  <TitlesOfParts>
    <vt:vector size="133" baseType="lpstr">
      <vt:lpstr>Arial</vt:lpstr>
      <vt:lpstr>Arial Narrow</vt:lpstr>
      <vt:lpstr>Calibri</vt:lpstr>
      <vt:lpstr>Courier New</vt:lpstr>
      <vt:lpstr>Wingdings</vt:lpstr>
      <vt:lpstr>Orizzonte</vt:lpstr>
      <vt:lpstr>Clinica Chirurgica p.a. Apparato digerente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SALIVA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VOMITO</vt:lpstr>
      <vt:lpstr>Presentazione standard di PowerPoint</vt:lpstr>
      <vt:lpstr>Presentazione standard di PowerPoint</vt:lpstr>
      <vt:lpstr>Presentazione standard di PowerPoint</vt:lpstr>
      <vt:lpstr>ISPEZIONE CAVO ORALE</vt:lpstr>
      <vt:lpstr>Presentazione standard di PowerPoint</vt:lpstr>
      <vt:lpstr>Presentazione standard di PowerPoint</vt:lpstr>
      <vt:lpstr>Presentazione standard di PowerPoint</vt:lpstr>
      <vt:lpstr>TONSILLITI</vt:lpstr>
      <vt:lpstr>Presentazione standard di PowerPoint</vt:lpstr>
      <vt:lpstr>Presentazione standard di PowerPoint</vt:lpstr>
      <vt:lpstr>Presentazione standard di PowerPoint</vt:lpstr>
      <vt:lpstr>Malattie dell’esofago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Megaesofago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Trattamento</vt:lpstr>
      <vt:lpstr>TRATTAMENTO CHIRURGIO</vt:lpstr>
      <vt:lpstr>Occlusione esofagea</vt:lpstr>
      <vt:lpstr>Diagnosi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N.B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DILATAZIONE E VOLVOLO GASTRICO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DECOMPRESSIONE</vt:lpstr>
      <vt:lpstr>INTESTINO</vt:lpstr>
      <vt:lpstr>anatomia</vt:lpstr>
      <vt:lpstr>INVAGINAMENTO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SINTOMI</vt:lpstr>
      <vt:lpstr>Presentazione standard di PowerPoint</vt:lpstr>
      <vt:lpstr>PROGNOSI </vt:lpstr>
      <vt:lpstr>TERAPIA</vt:lpstr>
      <vt:lpstr>CORPI ESTRANEI </vt:lpstr>
      <vt:lpstr>SINTOMI</vt:lpstr>
      <vt:lpstr>Presentazione standard di PowerPoint</vt:lpstr>
      <vt:lpstr>Diagnosi differenziale</vt:lpstr>
      <vt:lpstr>Presentazione standard di PowerPoint</vt:lpstr>
      <vt:lpstr>TRATTAMENTO</vt:lpstr>
      <vt:lpstr>OCCLUSIONE INTESTINALE</vt:lpstr>
      <vt:lpstr>FECALOMA</vt:lpstr>
      <vt:lpstr>DIAGNOSI </vt:lpstr>
      <vt:lpstr>Presentazione standard di PowerPoint</vt:lpstr>
      <vt:lpstr>DIAGNOSI DIFFERENZIALE </vt:lpstr>
      <vt:lpstr>Prognosi </vt:lpstr>
      <vt:lpstr>TRATTAMENTO</vt:lpstr>
      <vt:lpstr>Presentazione standard di PowerPoint</vt:lpstr>
      <vt:lpstr>VOLVOLO </vt:lpstr>
      <vt:lpstr>Presentazione standard di PowerPoint</vt:lpstr>
      <vt:lpstr>Presentazione standard di PowerPoint</vt:lpstr>
      <vt:lpstr>DIAGNOSI </vt:lpstr>
      <vt:lpstr>Presentazione standard di PowerPoint</vt:lpstr>
      <vt:lpstr>Presentazione standard di PowerPoint</vt:lpstr>
      <vt:lpstr>DIAGNOSI DIFFERENZIALE </vt:lpstr>
      <vt:lpstr>Prognosi </vt:lpstr>
      <vt:lpstr>TERAPIA</vt:lpstr>
      <vt:lpstr>Prolasso del retto </vt:lpstr>
      <vt:lpstr>Presentazione standard di PowerPoint</vt:lpstr>
      <vt:lpstr>GHIANDOLE ParanalI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ERNIA PERINEALE</vt:lpstr>
      <vt:lpstr>Presentazione standard di PowerPoint</vt:lpstr>
      <vt:lpstr>Presentazione standard di PowerPoint</vt:lpstr>
      <vt:lpstr>Presentazione standard di PowerPoint</vt:lpstr>
      <vt:lpstr>DIAGNOSI </vt:lpstr>
      <vt:lpstr>Diagnosi differenziale </vt:lpstr>
      <vt:lpstr>PROGNOSI </vt:lpstr>
      <vt:lpstr>TRATTAMENTO CHIRURGICO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 Chirurgica p.a. Apparato digerente</dc:title>
  <dc:creator>aurelio</dc:creator>
  <cp:lastModifiedBy>Massimo Vignoli</cp:lastModifiedBy>
  <cp:revision>65</cp:revision>
  <dcterms:created xsi:type="dcterms:W3CDTF">2015-03-05T13:33:52Z</dcterms:created>
  <dcterms:modified xsi:type="dcterms:W3CDTF">2017-09-28T12:51:47Z</dcterms:modified>
</cp:coreProperties>
</file>