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4" r:id="rId14"/>
    <p:sldId id="285" r:id="rId15"/>
    <p:sldId id="275" r:id="rId16"/>
    <p:sldId id="276" r:id="rId17"/>
    <p:sldId id="277" r:id="rId18"/>
    <p:sldId id="278" r:id="rId19"/>
    <p:sldId id="279" r:id="rId20"/>
    <p:sldId id="280" r:id="rId21"/>
    <p:sldId id="281" r:id="rId22"/>
    <p:sldId id="282" r:id="rId23"/>
    <p:sldId id="286" r:id="rId24"/>
    <p:sldId id="283" r:id="rId25"/>
    <p:sldId id="288" r:id="rId26"/>
    <p:sldId id="287" r:id="rId27"/>
    <p:sldId id="289" r:id="rId28"/>
    <p:sldId id="290" r:id="rId29"/>
    <p:sldId id="291" r:id="rId30"/>
    <p:sldId id="284" r:id="rId31"/>
    <p:sldId id="268" r:id="rId32"/>
    <p:sldId id="269" r:id="rId33"/>
    <p:sldId id="270" r:id="rId34"/>
    <p:sldId id="271" r:id="rId35"/>
    <p:sldId id="272" r:id="rId36"/>
    <p:sldId id="273" r:id="rId3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D4D4"/>
          </a:solidFill>
        </a:fill>
      </a:tcStyle>
    </a:wholeTbl>
    <a:band2H>
      <a:tcTxStyle/>
      <a:tcStyle>
        <a:tcBdr/>
        <a:fill>
          <a:solidFill>
            <a:srgbClr val="EBEBEB"/>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ED8"/>
          </a:solidFill>
        </a:fill>
      </a:tcStyle>
    </a:wholeTbl>
    <a:band2H>
      <a:tcTxStyle/>
      <a:tcStyle>
        <a:tcBdr/>
        <a:fill>
          <a:solidFill>
            <a:srgbClr val="F8F6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D4CC"/>
          </a:solidFill>
        </a:fill>
      </a:tcStyle>
    </a:wholeTbl>
    <a:band2H>
      <a:tcTxStyle/>
      <a:tcStyle>
        <a:tcBdr/>
        <a:fill>
          <a:solidFill>
            <a:srgbClr val="F6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5"/>
  </p:normalViewPr>
  <p:slideViewPr>
    <p:cSldViewPr snapToGrid="0">
      <p:cViewPr varScale="1">
        <p:scale>
          <a:sx n="95" d="100"/>
          <a:sy n="95" d="100"/>
        </p:scale>
        <p:origin x="2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1143000" y="685800"/>
            <a:ext cx="4572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defTabSz="457200" latinLnBrk="0">
      <a:defRPr sz="1200">
        <a:solidFill>
          <a:srgbClr val="FFFFFF"/>
        </a:solidFill>
        <a:latin typeface="+mn-lt"/>
        <a:ea typeface="+mn-ea"/>
        <a:cs typeface="+mn-cs"/>
        <a:sym typeface="Century Gothic"/>
      </a:defRPr>
    </a:lvl1pPr>
    <a:lvl2pPr indent="228600" defTabSz="457200" latinLnBrk="0">
      <a:defRPr sz="1200">
        <a:solidFill>
          <a:srgbClr val="FFFFFF"/>
        </a:solidFill>
        <a:latin typeface="+mn-lt"/>
        <a:ea typeface="+mn-ea"/>
        <a:cs typeface="+mn-cs"/>
        <a:sym typeface="Century Gothic"/>
      </a:defRPr>
    </a:lvl2pPr>
    <a:lvl3pPr indent="457200" defTabSz="457200" latinLnBrk="0">
      <a:defRPr sz="1200">
        <a:solidFill>
          <a:srgbClr val="FFFFFF"/>
        </a:solidFill>
        <a:latin typeface="+mn-lt"/>
        <a:ea typeface="+mn-ea"/>
        <a:cs typeface="+mn-cs"/>
        <a:sym typeface="Century Gothic"/>
      </a:defRPr>
    </a:lvl3pPr>
    <a:lvl4pPr indent="685800" defTabSz="457200" latinLnBrk="0">
      <a:defRPr sz="1200">
        <a:solidFill>
          <a:srgbClr val="FFFFFF"/>
        </a:solidFill>
        <a:latin typeface="+mn-lt"/>
        <a:ea typeface="+mn-ea"/>
        <a:cs typeface="+mn-cs"/>
        <a:sym typeface="Century Gothic"/>
      </a:defRPr>
    </a:lvl4pPr>
    <a:lvl5pPr indent="914400" defTabSz="457200" latinLnBrk="0">
      <a:defRPr sz="1200">
        <a:solidFill>
          <a:srgbClr val="FFFFFF"/>
        </a:solidFill>
        <a:latin typeface="+mn-lt"/>
        <a:ea typeface="+mn-ea"/>
        <a:cs typeface="+mn-cs"/>
        <a:sym typeface="Century Gothic"/>
      </a:defRPr>
    </a:lvl5pPr>
    <a:lvl6pPr indent="1143000" defTabSz="457200" latinLnBrk="0">
      <a:defRPr sz="1200">
        <a:solidFill>
          <a:srgbClr val="FFFFFF"/>
        </a:solidFill>
        <a:latin typeface="+mn-lt"/>
        <a:ea typeface="+mn-ea"/>
        <a:cs typeface="+mn-cs"/>
        <a:sym typeface="Century Gothic"/>
      </a:defRPr>
    </a:lvl6pPr>
    <a:lvl7pPr indent="1371600" defTabSz="457200" latinLnBrk="0">
      <a:defRPr sz="1200">
        <a:solidFill>
          <a:srgbClr val="FFFFFF"/>
        </a:solidFill>
        <a:latin typeface="+mn-lt"/>
        <a:ea typeface="+mn-ea"/>
        <a:cs typeface="+mn-cs"/>
        <a:sym typeface="Century Gothic"/>
      </a:defRPr>
    </a:lvl7pPr>
    <a:lvl8pPr indent="1600200" defTabSz="457200" latinLnBrk="0">
      <a:defRPr sz="1200">
        <a:solidFill>
          <a:srgbClr val="FFFFFF"/>
        </a:solidFill>
        <a:latin typeface="+mn-lt"/>
        <a:ea typeface="+mn-ea"/>
        <a:cs typeface="+mn-cs"/>
        <a:sym typeface="Century Gothic"/>
      </a:defRPr>
    </a:lvl8pPr>
    <a:lvl9pPr indent="1828800" defTabSz="457200" latinLnBrk="0">
      <a:defRPr sz="1200">
        <a:solidFill>
          <a:srgbClr val="FFFFFF"/>
        </a:solidFill>
        <a:latin typeface="+mn-lt"/>
        <a:ea typeface="+mn-ea"/>
        <a:cs typeface="+mn-cs"/>
        <a:sym typeface="Century Gothic"/>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1751010" y="609601"/>
            <a:ext cx="8676225" cy="3200401"/>
          </a:xfrm>
          <a:prstGeom prst="rect">
            <a:avLst/>
          </a:prstGeom>
        </p:spPr>
        <p:txBody>
          <a:bodyPr anchor="b"/>
          <a:lstStyle>
            <a:lvl1pPr algn="ctr">
              <a:defRPr sz="4800">
                <a:effectLst>
                  <a:outerShdw blurRad="25400" dist="31750" dir="13200000" rotWithShape="0">
                    <a:srgbClr val="000000">
                      <a:alpha val="25000"/>
                    </a:srgbClr>
                  </a:outerShdw>
                </a:effectLst>
              </a:defRPr>
            </a:lvl1pPr>
          </a:lstStyle>
          <a:p>
            <a:r>
              <a:t>Titolo Testo</a:t>
            </a:r>
          </a:p>
        </p:txBody>
      </p:sp>
      <p:sp>
        <p:nvSpPr>
          <p:cNvPr id="12" name="Corpo livello uno…"/>
          <p:cNvSpPr txBox="1">
            <a:spLocks noGrp="1"/>
          </p:cNvSpPr>
          <p:nvPr>
            <p:ph type="body" sz="quarter" idx="1"/>
          </p:nvPr>
        </p:nvSpPr>
        <p:spPr>
          <a:xfrm>
            <a:off x="1751010" y="3886200"/>
            <a:ext cx="8676225" cy="1905000"/>
          </a:xfrm>
          <a:prstGeom prst="rect">
            <a:avLst/>
          </a:prstGeom>
        </p:spPr>
        <p:txBody>
          <a:bodyPr anchor="t"/>
          <a:lstStyle>
            <a:lvl1pPr marL="0" indent="0" algn="ctr">
              <a:buClrTx/>
              <a:buSzTx/>
              <a:buFontTx/>
              <a:buNone/>
              <a:defRPr sz="2100">
                <a:gradFill flip="none" rotWithShape="1">
                  <a:gsLst>
                    <a:gs pos="0">
                      <a:srgbClr val="FFFFFF"/>
                    </a:gs>
                    <a:gs pos="100000">
                      <a:srgbClr val="BFBFBF"/>
                    </a:gs>
                  </a:gsLst>
                  <a:lin ang="5400000" scaled="0"/>
                </a:gradFill>
              </a:defRPr>
            </a:lvl1pPr>
            <a:lvl2pPr marL="0" indent="0" algn="ctr">
              <a:buClrTx/>
              <a:buSzTx/>
              <a:buFontTx/>
              <a:buNone/>
              <a:defRPr sz="2100">
                <a:gradFill flip="none" rotWithShape="1">
                  <a:gsLst>
                    <a:gs pos="0">
                      <a:srgbClr val="FFFFFF"/>
                    </a:gs>
                    <a:gs pos="100000">
                      <a:srgbClr val="BFBFBF"/>
                    </a:gs>
                  </a:gsLst>
                  <a:lin ang="5400000" scaled="0"/>
                </a:gradFill>
              </a:defRPr>
            </a:lvl2pPr>
            <a:lvl3pPr marL="0" indent="0" algn="ctr">
              <a:buClrTx/>
              <a:buSzTx/>
              <a:buFontTx/>
              <a:buNone/>
              <a:defRPr sz="2100">
                <a:gradFill flip="none" rotWithShape="1">
                  <a:gsLst>
                    <a:gs pos="0">
                      <a:srgbClr val="FFFFFF"/>
                    </a:gs>
                    <a:gs pos="100000">
                      <a:srgbClr val="BFBFBF"/>
                    </a:gs>
                  </a:gsLst>
                  <a:lin ang="5400000" scaled="0"/>
                </a:gradFill>
              </a:defRPr>
            </a:lvl3pPr>
            <a:lvl4pPr marL="0" indent="0" algn="ctr">
              <a:buClrTx/>
              <a:buSzTx/>
              <a:buFontTx/>
              <a:buNone/>
              <a:defRPr sz="2100">
                <a:gradFill flip="none" rotWithShape="1">
                  <a:gsLst>
                    <a:gs pos="0">
                      <a:srgbClr val="FFFFFF"/>
                    </a:gs>
                    <a:gs pos="100000">
                      <a:srgbClr val="BFBFBF"/>
                    </a:gs>
                  </a:gsLst>
                  <a:lin ang="5400000" scaled="0"/>
                </a:gradFill>
              </a:defRPr>
            </a:lvl4pPr>
            <a:lvl5pPr marL="0" indent="0" algn="ctr">
              <a:buClrTx/>
              <a:buSzTx/>
              <a:buFontTx/>
              <a:buNone/>
              <a:defRPr sz="2100">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panoramica con didascalia">
    <p:spTree>
      <p:nvGrpSpPr>
        <p:cNvPr id="1" name=""/>
        <p:cNvGrpSpPr/>
        <p:nvPr/>
      </p:nvGrpSpPr>
      <p:grpSpPr>
        <a:xfrm>
          <a:off x="0" y="0"/>
          <a:ext cx="0" cy="0"/>
          <a:chOff x="0" y="0"/>
          <a:chExt cx="0" cy="0"/>
        </a:xfrm>
      </p:grpSpPr>
      <p:sp>
        <p:nvSpPr>
          <p:cNvPr id="101" name="Titolo Testo"/>
          <p:cNvSpPr txBox="1">
            <a:spLocks noGrp="1"/>
          </p:cNvSpPr>
          <p:nvPr>
            <p:ph type="title"/>
          </p:nvPr>
        </p:nvSpPr>
        <p:spPr>
          <a:xfrm>
            <a:off x="1141412" y="4732863"/>
            <a:ext cx="9906001" cy="566740"/>
          </a:xfrm>
          <a:prstGeom prst="rect">
            <a:avLst/>
          </a:prstGeom>
        </p:spPr>
        <p:txBody>
          <a:bodyPr anchor="b"/>
          <a:lstStyle>
            <a:lvl1pPr>
              <a:defRPr sz="2400"/>
            </a:lvl1pPr>
          </a:lstStyle>
          <a:p>
            <a:r>
              <a:t>Titolo Testo</a:t>
            </a:r>
          </a:p>
        </p:txBody>
      </p:sp>
      <p:sp>
        <p:nvSpPr>
          <p:cNvPr id="102" name="Picture Placeholder 2"/>
          <p:cNvSpPr>
            <a:spLocks noGrp="1"/>
          </p:cNvSpPr>
          <p:nvPr>
            <p:ph type="pic" sz="half" idx="21"/>
          </p:nvPr>
        </p:nvSpPr>
        <p:spPr>
          <a:xfrm>
            <a:off x="1979610" y="932112"/>
            <a:ext cx="8225945" cy="3164976"/>
          </a:xfrm>
          <a:prstGeom prst="rect">
            <a:avLst/>
          </a:prstGeom>
          <a:ln w="38100">
            <a:solidFill>
              <a:srgbClr val="2F353D"/>
            </a:solidFill>
            <a:round/>
          </a:ln>
        </p:spPr>
        <p:txBody>
          <a:bodyPr lIns="91439" tIns="45719" rIns="91439" bIns="45719" anchor="t">
            <a:noAutofit/>
          </a:bodyPr>
          <a:lstStyle/>
          <a:p>
            <a:endParaRPr/>
          </a:p>
        </p:txBody>
      </p:sp>
      <p:sp>
        <p:nvSpPr>
          <p:cNvPr id="103" name="Corpo livello uno…"/>
          <p:cNvSpPr txBox="1">
            <a:spLocks noGrp="1"/>
          </p:cNvSpPr>
          <p:nvPr>
            <p:ph type="body" sz="quarter" idx="1"/>
          </p:nvPr>
        </p:nvSpPr>
        <p:spPr>
          <a:xfrm>
            <a:off x="1141412" y="5299602"/>
            <a:ext cx="9906001" cy="493714"/>
          </a:xfrm>
          <a:prstGeom prst="rect">
            <a:avLst/>
          </a:prstGeom>
        </p:spPr>
        <p:txBody>
          <a:bodyPr/>
          <a:lstStyle>
            <a:lvl1pPr marL="0" indent="0">
              <a:buClrTx/>
              <a:buSzTx/>
              <a:buFontTx/>
              <a:buNone/>
              <a:defRPr sz="1400"/>
            </a:lvl1pPr>
            <a:lvl2pPr marL="0" indent="0">
              <a:buClrTx/>
              <a:buSzTx/>
              <a:buFontTx/>
              <a:buNone/>
              <a:defRPr sz="1400"/>
            </a:lvl2pPr>
            <a:lvl3pPr marL="0" indent="0">
              <a:buClrTx/>
              <a:buSzTx/>
              <a:buFontTx/>
              <a:buNone/>
              <a:defRPr sz="1400"/>
            </a:lvl3pPr>
            <a:lvl4pPr marL="0" indent="0">
              <a:buClrTx/>
              <a:buSzTx/>
              <a:buFontTx/>
              <a:buNone/>
              <a:defRPr sz="1400"/>
            </a:lvl4pPr>
            <a:lvl5pPr marL="0" indent="0">
              <a:buClrTx/>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10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11" name="Titolo Testo"/>
          <p:cNvSpPr txBox="1">
            <a:spLocks noGrp="1"/>
          </p:cNvSpPr>
          <p:nvPr>
            <p:ph type="title"/>
          </p:nvPr>
        </p:nvSpPr>
        <p:spPr>
          <a:xfrm>
            <a:off x="1141412" y="609601"/>
            <a:ext cx="9906001" cy="3124201"/>
          </a:xfrm>
          <a:prstGeom prst="rect">
            <a:avLst/>
          </a:prstGeom>
        </p:spPr>
        <p:txBody>
          <a:bodyPr/>
          <a:lstStyle/>
          <a:p>
            <a:r>
              <a:t>Titolo Testo</a:t>
            </a:r>
          </a:p>
        </p:txBody>
      </p:sp>
      <p:sp>
        <p:nvSpPr>
          <p:cNvPr id="112" name="Corpo livello uno…"/>
          <p:cNvSpPr txBox="1">
            <a:spLocks noGrp="1"/>
          </p:cNvSpPr>
          <p:nvPr>
            <p:ph type="body" sz="quarter" idx="1"/>
          </p:nvPr>
        </p:nvSpPr>
        <p:spPr>
          <a:xfrm>
            <a:off x="1141411" y="4343400"/>
            <a:ext cx="9906001" cy="1447800"/>
          </a:xfrm>
          <a:prstGeom prst="rect">
            <a:avLst/>
          </a:prstGeom>
        </p:spPr>
        <p:txBody>
          <a:bodyPr/>
          <a:lstStyle>
            <a:lvl1pPr marL="0" indent="0">
              <a:buClrTx/>
              <a:buSzTx/>
              <a:buFontTx/>
              <a:buNone/>
              <a:defRPr>
                <a:gradFill flip="none" rotWithShape="1">
                  <a:gsLst>
                    <a:gs pos="0">
                      <a:srgbClr val="FFFFFF"/>
                    </a:gs>
                    <a:gs pos="100000">
                      <a:srgbClr val="BFBFBF"/>
                    </a:gs>
                  </a:gsLst>
                  <a:lin ang="5400000" scaled="0"/>
                </a:gradFill>
              </a:defRPr>
            </a:lvl1pPr>
            <a:lvl2pPr marL="0" indent="0">
              <a:buClrTx/>
              <a:buSzTx/>
              <a:buFontTx/>
              <a:buNone/>
              <a:defRPr>
                <a:gradFill flip="none" rotWithShape="1">
                  <a:gsLst>
                    <a:gs pos="0">
                      <a:srgbClr val="FFFFFF"/>
                    </a:gs>
                    <a:gs pos="100000">
                      <a:srgbClr val="BFBFBF"/>
                    </a:gs>
                  </a:gsLst>
                  <a:lin ang="5400000" scaled="0"/>
                </a:gradFill>
              </a:defRPr>
            </a:lvl2pPr>
            <a:lvl3pPr marL="0" indent="0">
              <a:buClrTx/>
              <a:buSzTx/>
              <a:buFontTx/>
              <a:buNone/>
              <a:defRPr>
                <a:gradFill flip="none" rotWithShape="1">
                  <a:gsLst>
                    <a:gs pos="0">
                      <a:srgbClr val="FFFFFF"/>
                    </a:gs>
                    <a:gs pos="100000">
                      <a:srgbClr val="BFBFBF"/>
                    </a:gs>
                  </a:gsLst>
                  <a:lin ang="5400000" scaled="0"/>
                </a:gradFill>
              </a:defRPr>
            </a:lvl3pPr>
            <a:lvl4pPr marL="0" indent="0">
              <a:buClrTx/>
              <a:buSzTx/>
              <a:buFontTx/>
              <a:buNone/>
              <a:defRPr>
                <a:gradFill flip="none" rotWithShape="1">
                  <a:gsLst>
                    <a:gs pos="0">
                      <a:srgbClr val="FFFFFF"/>
                    </a:gs>
                    <a:gs pos="100000">
                      <a:srgbClr val="BFBFBF"/>
                    </a:gs>
                  </a:gsLst>
                  <a:lin ang="5400000" scaled="0"/>
                </a:gradFill>
              </a:defRPr>
            </a:lvl4pPr>
            <a:lvl5pPr marL="0" indent="0">
              <a:buClrTx/>
              <a:buSzTx/>
              <a:buFontTx/>
              <a:buNone/>
              <a:defRPr>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con didascalia">
    <p:spTree>
      <p:nvGrpSpPr>
        <p:cNvPr id="1" name=""/>
        <p:cNvGrpSpPr/>
        <p:nvPr/>
      </p:nvGrpSpPr>
      <p:grpSpPr>
        <a:xfrm>
          <a:off x="0" y="0"/>
          <a:ext cx="0" cy="0"/>
          <a:chOff x="0" y="0"/>
          <a:chExt cx="0" cy="0"/>
        </a:xfrm>
      </p:grpSpPr>
      <p:sp>
        <p:nvSpPr>
          <p:cNvPr id="120" name="TextBox 13"/>
          <p:cNvSpPr txBox="1"/>
          <p:nvPr/>
        </p:nvSpPr>
        <p:spPr>
          <a:xfrm>
            <a:off x="882331" y="411193"/>
            <a:ext cx="518162" cy="1336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21" name="TextBox 14"/>
          <p:cNvSpPr txBox="1"/>
          <p:nvPr/>
        </p:nvSpPr>
        <p:spPr>
          <a:xfrm>
            <a:off x="10483530" y="2367567"/>
            <a:ext cx="518162" cy="1336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22" name="Titolo Testo"/>
          <p:cNvSpPr txBox="1">
            <a:spLocks noGrp="1"/>
          </p:cNvSpPr>
          <p:nvPr>
            <p:ph type="title"/>
          </p:nvPr>
        </p:nvSpPr>
        <p:spPr>
          <a:xfrm>
            <a:off x="1446212" y="609601"/>
            <a:ext cx="9296400" cy="2743201"/>
          </a:xfrm>
          <a:prstGeom prst="rect">
            <a:avLst/>
          </a:prstGeom>
        </p:spPr>
        <p:txBody>
          <a:bodyPr/>
          <a:lstStyle>
            <a:lvl1pPr>
              <a:defRPr>
                <a:solidFill>
                  <a:srgbClr val="FFFFFF"/>
                </a:solidFill>
              </a:defRPr>
            </a:lvl1pPr>
          </a:lstStyle>
          <a:p>
            <a:r>
              <a:t>Titolo Testo</a:t>
            </a:r>
          </a:p>
        </p:txBody>
      </p:sp>
      <p:sp>
        <p:nvSpPr>
          <p:cNvPr id="123" name="Corpo livello uno…"/>
          <p:cNvSpPr txBox="1">
            <a:spLocks noGrp="1"/>
          </p:cNvSpPr>
          <p:nvPr>
            <p:ph type="body" sz="quarter" idx="1"/>
          </p:nvPr>
        </p:nvSpPr>
        <p:spPr>
          <a:xfrm>
            <a:off x="1674810" y="3352800"/>
            <a:ext cx="8839205" cy="381000"/>
          </a:xfrm>
          <a:prstGeom prst="rect">
            <a:avLst/>
          </a:prstGeom>
        </p:spPr>
        <p:txBody>
          <a:bodyP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r>
              <a:t>Corpo livello uno</a:t>
            </a:r>
          </a:p>
          <a:p>
            <a:pPr lvl="1"/>
            <a:r>
              <a:t>Corpo livello due</a:t>
            </a:r>
          </a:p>
          <a:p>
            <a:pPr lvl="2"/>
            <a:r>
              <a:t>Corpo livello tre</a:t>
            </a:r>
          </a:p>
          <a:p>
            <a:pPr lvl="3"/>
            <a:r>
              <a:t>Corpo livello quattro</a:t>
            </a:r>
          </a:p>
          <a:p>
            <a:pPr lvl="4"/>
            <a:r>
              <a:t>Corpo livello cinque</a:t>
            </a:r>
          </a:p>
        </p:txBody>
      </p:sp>
      <p:sp>
        <p:nvSpPr>
          <p:cNvPr id="124" name="Text Placeholder 2"/>
          <p:cNvSpPr>
            <a:spLocks noGrp="1"/>
          </p:cNvSpPr>
          <p:nvPr>
            <p:ph type="body" sz="quarter" idx="21"/>
          </p:nvPr>
        </p:nvSpPr>
        <p:spPr>
          <a:xfrm>
            <a:off x="1141411" y="4343400"/>
            <a:ext cx="9906001" cy="1447800"/>
          </a:xfrm>
          <a:prstGeom prst="rect">
            <a:avLst/>
          </a:prstGeom>
        </p:spPr>
        <p:txBody>
          <a:bodyPr/>
          <a:lstStyle/>
          <a:p>
            <a:endParaRPr/>
          </a:p>
        </p:txBody>
      </p:sp>
      <p:sp>
        <p:nvSpPr>
          <p:cNvPr id="12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cheda nome">
    <p:spTree>
      <p:nvGrpSpPr>
        <p:cNvPr id="1" name=""/>
        <p:cNvGrpSpPr/>
        <p:nvPr/>
      </p:nvGrpSpPr>
      <p:grpSpPr>
        <a:xfrm>
          <a:off x="0" y="0"/>
          <a:ext cx="0" cy="0"/>
          <a:chOff x="0" y="0"/>
          <a:chExt cx="0" cy="0"/>
        </a:xfrm>
      </p:grpSpPr>
      <p:sp>
        <p:nvSpPr>
          <p:cNvPr id="132" name="Titolo Testo"/>
          <p:cNvSpPr txBox="1">
            <a:spLocks noGrp="1"/>
          </p:cNvSpPr>
          <p:nvPr>
            <p:ph type="title"/>
          </p:nvPr>
        </p:nvSpPr>
        <p:spPr>
          <a:xfrm>
            <a:off x="1141412" y="3308579"/>
            <a:ext cx="9906001" cy="1468802"/>
          </a:xfrm>
          <a:prstGeom prst="rect">
            <a:avLst/>
          </a:prstGeom>
        </p:spPr>
        <p:txBody>
          <a:bodyPr anchor="b"/>
          <a:lstStyle/>
          <a:p>
            <a:r>
              <a:t>Titolo Testo</a:t>
            </a:r>
          </a:p>
        </p:txBody>
      </p:sp>
      <p:sp>
        <p:nvSpPr>
          <p:cNvPr id="133" name="Corpo livello uno…"/>
          <p:cNvSpPr txBox="1">
            <a:spLocks noGrp="1"/>
          </p:cNvSpPr>
          <p:nvPr>
            <p:ph type="body" sz="quarter" idx="1"/>
          </p:nvPr>
        </p:nvSpPr>
        <p:spPr>
          <a:xfrm>
            <a:off x="1141409" y="4777380"/>
            <a:ext cx="9906003" cy="860402"/>
          </a:xfrm>
          <a:prstGeom prst="rect">
            <a:avLst/>
          </a:prstGeom>
        </p:spPr>
        <p:txBody>
          <a:bodyPr anchor="t"/>
          <a:lstStyle>
            <a:lvl1pPr marL="0" indent="0">
              <a:buClrTx/>
              <a:buSzTx/>
              <a:buFontTx/>
              <a:buNone/>
              <a:defRPr>
                <a:gradFill flip="none" rotWithShape="1">
                  <a:gsLst>
                    <a:gs pos="0">
                      <a:srgbClr val="FFFFFF"/>
                    </a:gs>
                    <a:gs pos="100000">
                      <a:srgbClr val="BFBFBF"/>
                    </a:gs>
                  </a:gsLst>
                  <a:lin ang="5400000" scaled="0"/>
                </a:gradFill>
              </a:defRPr>
            </a:lvl1pPr>
            <a:lvl2pPr>
              <a:buClrTx/>
              <a:buFontTx/>
              <a:defRPr>
                <a:gradFill flip="none" rotWithShape="1">
                  <a:gsLst>
                    <a:gs pos="0">
                      <a:srgbClr val="FFFFFF"/>
                    </a:gs>
                    <a:gs pos="100000">
                      <a:srgbClr val="BFBFBF"/>
                    </a:gs>
                  </a:gsLst>
                  <a:lin ang="5400000" scaled="0"/>
                </a:gradFill>
              </a:defRPr>
            </a:lvl2pPr>
            <a:lvl3pPr>
              <a:buClrTx/>
              <a:buFontTx/>
              <a:defRPr>
                <a:gradFill flip="none" rotWithShape="1">
                  <a:gsLst>
                    <a:gs pos="0">
                      <a:srgbClr val="FFFFFF"/>
                    </a:gs>
                    <a:gs pos="100000">
                      <a:srgbClr val="BFBFBF"/>
                    </a:gs>
                  </a:gsLst>
                  <a:lin ang="5400000" scaled="0"/>
                </a:gradFill>
              </a:defRPr>
            </a:lvl3pPr>
            <a:lvl4pPr>
              <a:buClrTx/>
              <a:buFontTx/>
              <a:defRPr>
                <a:gradFill flip="none" rotWithShape="1">
                  <a:gsLst>
                    <a:gs pos="0">
                      <a:srgbClr val="FFFFFF"/>
                    </a:gs>
                    <a:gs pos="100000">
                      <a:srgbClr val="BFBFBF"/>
                    </a:gs>
                  </a:gsLst>
                  <a:lin ang="5400000" scaled="0"/>
                </a:gradFill>
              </a:defRPr>
            </a:lvl4pPr>
            <a:lvl5pPr>
              <a:buClrTx/>
              <a:buFontTx/>
              <a:defRPr>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3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cheda nome citazione">
    <p:spTree>
      <p:nvGrpSpPr>
        <p:cNvPr id="1" name=""/>
        <p:cNvGrpSpPr/>
        <p:nvPr/>
      </p:nvGrpSpPr>
      <p:grpSpPr>
        <a:xfrm>
          <a:off x="0" y="0"/>
          <a:ext cx="0" cy="0"/>
          <a:chOff x="0" y="0"/>
          <a:chExt cx="0" cy="0"/>
        </a:xfrm>
      </p:grpSpPr>
      <p:sp>
        <p:nvSpPr>
          <p:cNvPr id="141" name="TextBox 13"/>
          <p:cNvSpPr txBox="1"/>
          <p:nvPr/>
        </p:nvSpPr>
        <p:spPr>
          <a:xfrm>
            <a:off x="882331" y="411193"/>
            <a:ext cx="518162" cy="1336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42" name="TextBox 14"/>
          <p:cNvSpPr txBox="1"/>
          <p:nvPr/>
        </p:nvSpPr>
        <p:spPr>
          <a:xfrm>
            <a:off x="10483530" y="2367567"/>
            <a:ext cx="518162" cy="1336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spAutoFit/>
          </a:bodyPr>
          <a:lstStyle>
            <a:lvl1pPr algn="r">
              <a:defRPr sz="8000" cap="all">
                <a:solidFill>
                  <a:schemeClr val="accent1"/>
                </a:solidFill>
                <a:effectLst>
                  <a:outerShdw blurRad="25400" dist="38100" dir="14040000" rotWithShape="0">
                    <a:srgbClr val="000000">
                      <a:alpha val="25000"/>
                    </a:srgbClr>
                  </a:outerShdw>
                </a:effectLst>
                <a:latin typeface="+mn-lt"/>
                <a:ea typeface="+mn-ea"/>
                <a:cs typeface="+mn-cs"/>
                <a:sym typeface="Century Gothic"/>
              </a:defRPr>
            </a:lvl1pPr>
          </a:lstStyle>
          <a:p>
            <a:r>
              <a:t>”</a:t>
            </a:r>
          </a:p>
        </p:txBody>
      </p:sp>
      <p:sp>
        <p:nvSpPr>
          <p:cNvPr id="143" name="Titolo Testo"/>
          <p:cNvSpPr txBox="1">
            <a:spLocks noGrp="1"/>
          </p:cNvSpPr>
          <p:nvPr>
            <p:ph type="title"/>
          </p:nvPr>
        </p:nvSpPr>
        <p:spPr>
          <a:xfrm>
            <a:off x="1446212" y="609601"/>
            <a:ext cx="9296400" cy="2743201"/>
          </a:xfrm>
          <a:prstGeom prst="rect">
            <a:avLst/>
          </a:prstGeom>
        </p:spPr>
        <p:txBody>
          <a:bodyPr/>
          <a:lstStyle>
            <a:lvl1pPr>
              <a:defRPr>
                <a:gradFill flip="none" rotWithShape="1">
                  <a:gsLst>
                    <a:gs pos="0">
                      <a:srgbClr val="FFFFFF"/>
                    </a:gs>
                    <a:gs pos="100000">
                      <a:srgbClr val="BFBFBF"/>
                    </a:gs>
                  </a:gsLst>
                  <a:lin ang="5400000" scaled="0"/>
                </a:gradFill>
              </a:defRPr>
            </a:lvl1pPr>
          </a:lstStyle>
          <a:p>
            <a:r>
              <a:t>Titolo Testo</a:t>
            </a:r>
          </a:p>
        </p:txBody>
      </p:sp>
      <p:sp>
        <p:nvSpPr>
          <p:cNvPr id="144" name="Corpo livello uno…"/>
          <p:cNvSpPr txBox="1">
            <a:spLocks noGrp="1"/>
          </p:cNvSpPr>
          <p:nvPr>
            <p:ph type="body" sz="quarter" idx="1"/>
          </p:nvPr>
        </p:nvSpPr>
        <p:spPr>
          <a:xfrm>
            <a:off x="1141412" y="3886200"/>
            <a:ext cx="9906001" cy="889000"/>
          </a:xfrm>
          <a:prstGeom prst="rect">
            <a:avLst/>
          </a:prstGeom>
        </p:spPr>
        <p:txBody>
          <a:bodyPr anchor="b"/>
          <a:lstStyle>
            <a:lvl1pPr marL="571500" indent="-857250">
              <a:buClrTx/>
              <a:buSzTx/>
              <a:buFontTx/>
              <a:buNone/>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1pPr>
            <a:lvl2pPr marL="838200" indent="-381000">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2pPr>
            <a:lvl3pPr marL="1343025" indent="-428625">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3pPr>
            <a:lvl4pPr marL="1665514" indent="-293914">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4pPr>
            <a:lvl5pPr marL="2122714" indent="-293914">
              <a:buClrTx/>
              <a:buFontTx/>
              <a:defRPr sz="24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45" name="Text Placeholder 2"/>
          <p:cNvSpPr>
            <a:spLocks noGrp="1"/>
          </p:cNvSpPr>
          <p:nvPr>
            <p:ph type="body" sz="quarter" idx="21"/>
          </p:nvPr>
        </p:nvSpPr>
        <p:spPr>
          <a:xfrm>
            <a:off x="1141411" y="4775200"/>
            <a:ext cx="9906001" cy="1016000"/>
          </a:xfrm>
          <a:prstGeom prst="rect">
            <a:avLst/>
          </a:prstGeom>
        </p:spPr>
        <p:txBody>
          <a:bodyPr anchor="t"/>
          <a:lstStyle/>
          <a:p>
            <a:endParaRPr/>
          </a:p>
        </p:txBody>
      </p:sp>
      <p:sp>
        <p:nvSpPr>
          <p:cNvPr id="14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Vero o falso">
    <p:spTree>
      <p:nvGrpSpPr>
        <p:cNvPr id="1" name=""/>
        <p:cNvGrpSpPr/>
        <p:nvPr/>
      </p:nvGrpSpPr>
      <p:grpSpPr>
        <a:xfrm>
          <a:off x="0" y="0"/>
          <a:ext cx="0" cy="0"/>
          <a:chOff x="0" y="0"/>
          <a:chExt cx="0" cy="0"/>
        </a:xfrm>
      </p:grpSpPr>
      <p:sp>
        <p:nvSpPr>
          <p:cNvPr id="153" name="Titolo Testo"/>
          <p:cNvSpPr txBox="1">
            <a:spLocks noGrp="1"/>
          </p:cNvSpPr>
          <p:nvPr>
            <p:ph type="title"/>
          </p:nvPr>
        </p:nvSpPr>
        <p:spPr>
          <a:xfrm>
            <a:off x="1141412" y="609601"/>
            <a:ext cx="9906001" cy="2743201"/>
          </a:xfrm>
          <a:prstGeom prst="rect">
            <a:avLst/>
          </a:prstGeom>
        </p:spPr>
        <p:txBody>
          <a:bodyPr/>
          <a:lstStyle/>
          <a:p>
            <a:r>
              <a:t>Titolo Testo</a:t>
            </a:r>
          </a:p>
        </p:txBody>
      </p:sp>
      <p:sp>
        <p:nvSpPr>
          <p:cNvPr id="154" name="Corpo livello uno…"/>
          <p:cNvSpPr txBox="1">
            <a:spLocks noGrp="1"/>
          </p:cNvSpPr>
          <p:nvPr>
            <p:ph type="body" sz="quarter" idx="1"/>
          </p:nvPr>
        </p:nvSpPr>
        <p:spPr>
          <a:xfrm>
            <a:off x="1141412" y="3505200"/>
            <a:ext cx="9906001" cy="838200"/>
          </a:xfrm>
          <a:prstGeom prst="rect">
            <a:avLst/>
          </a:prstGeom>
        </p:spPr>
        <p:txBody>
          <a:bodyPr anchor="b"/>
          <a:lstStyle>
            <a:lvl1pPr marL="571500" indent="-857250">
              <a:buClrTx/>
              <a:buSzTx/>
              <a:buFontTx/>
              <a:buNone/>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1pPr>
            <a:lvl2pPr marL="901700" indent="-444500">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2pPr>
            <a:lvl3pPr marL="1414462" indent="-500062">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3pPr>
            <a:lvl4pPr marL="1714500" indent="-342900">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4pPr>
            <a:lvl5pPr marL="2171700" indent="-342900">
              <a:buClrTx/>
              <a:buFontTx/>
              <a:defRPr sz="2800" cap="all">
                <a:gradFill flip="none" rotWithShape="1">
                  <a:gsLst>
                    <a:gs pos="0">
                      <a:srgbClr val="FFFFFF"/>
                    </a:gs>
                    <a:gs pos="100000">
                      <a:srgbClr val="BFBFBF"/>
                    </a:gs>
                  </a:gsLst>
                  <a:lin ang="5400000" scaled="0"/>
                </a:gradFill>
                <a:effectLst>
                  <a:outerShdw blurRad="25400" dist="38100" dir="14040000" rotWithShape="0">
                    <a:srgbClr val="000000">
                      <a:alpha val="25000"/>
                    </a:srgbClr>
                  </a:outerShdw>
                </a:effectLst>
              </a:defRPr>
            </a:lvl5pPr>
          </a:lstStyle>
          <a:p>
            <a:r>
              <a:t>Corpo livello uno</a:t>
            </a:r>
          </a:p>
          <a:p>
            <a:pPr lvl="1"/>
            <a:r>
              <a:t>Corpo livello due</a:t>
            </a:r>
          </a:p>
          <a:p>
            <a:pPr lvl="2"/>
            <a:r>
              <a:t>Corpo livello tre</a:t>
            </a:r>
          </a:p>
          <a:p>
            <a:pPr lvl="3"/>
            <a:r>
              <a:t>Corpo livello quattro</a:t>
            </a:r>
          </a:p>
          <a:p>
            <a:pPr lvl="4"/>
            <a:r>
              <a:t>Corpo livello cinque</a:t>
            </a:r>
          </a:p>
        </p:txBody>
      </p:sp>
      <p:sp>
        <p:nvSpPr>
          <p:cNvPr id="155" name="Text Placeholder 2"/>
          <p:cNvSpPr>
            <a:spLocks noGrp="1"/>
          </p:cNvSpPr>
          <p:nvPr>
            <p:ph type="body" sz="quarter" idx="21"/>
          </p:nvPr>
        </p:nvSpPr>
        <p:spPr>
          <a:xfrm>
            <a:off x="1141411" y="4343400"/>
            <a:ext cx="9906001" cy="1447800"/>
          </a:xfrm>
          <a:prstGeom prst="rect">
            <a:avLst/>
          </a:prstGeom>
        </p:spPr>
        <p:txBody>
          <a:bodyPr anchor="t"/>
          <a:lstStyle/>
          <a:p>
            <a:endParaRPr/>
          </a:p>
        </p:txBody>
      </p:sp>
      <p:sp>
        <p:nvSpPr>
          <p:cNvPr id="15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7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5554928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sz="half"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contenuto 0">
    <p:bg>
      <p:bgPr>
        <a:solidFill>
          <a:srgbClr val="FFFFFF"/>
        </a:solidFill>
        <a:effectLst/>
      </p:bgPr>
    </p:bg>
    <p:spTree>
      <p:nvGrpSpPr>
        <p:cNvPr id="1" name=""/>
        <p:cNvGrpSpPr/>
        <p:nvPr/>
      </p:nvGrpSpPr>
      <p:grpSpPr>
        <a:xfrm>
          <a:off x="0" y="0"/>
          <a:ext cx="0" cy="0"/>
          <a:chOff x="0" y="0"/>
          <a:chExt cx="0" cy="0"/>
        </a:xfrm>
      </p:grpSpPr>
      <p:sp>
        <p:nvSpPr>
          <p:cNvPr id="29" name="Titolo Testo"/>
          <p:cNvSpPr txBox="1">
            <a:spLocks noGrp="1"/>
          </p:cNvSpPr>
          <p:nvPr>
            <p:ph type="title"/>
          </p:nvPr>
        </p:nvSpPr>
        <p:spPr>
          <a:prstGeom prst="rect">
            <a:avLst/>
          </a:prstGeom>
        </p:spPr>
        <p:txBody>
          <a:bodyPr/>
          <a:lstStyle>
            <a:lvl1pPr>
              <a:defRPr>
                <a:gradFill flip="none" rotWithShape="1">
                  <a:gsLst>
                    <a:gs pos="0">
                      <a:srgbClr val="000000"/>
                    </a:gs>
                    <a:gs pos="100000">
                      <a:srgbClr val="000000"/>
                    </a:gs>
                  </a:gsLst>
                  <a:lin ang="5580000" scaled="0"/>
                </a:gradFill>
              </a:defRPr>
            </a:lvl1pPr>
          </a:lstStyle>
          <a:p>
            <a:r>
              <a:t>Titolo Testo</a:t>
            </a:r>
          </a:p>
        </p:txBody>
      </p:sp>
      <p:sp>
        <p:nvSpPr>
          <p:cNvPr id="30" name="Corpo livello uno…"/>
          <p:cNvSpPr txBox="1">
            <a:spLocks noGrp="1"/>
          </p:cNvSpPr>
          <p:nvPr>
            <p:ph type="body" sz="half" idx="1"/>
          </p:nvPr>
        </p:nvSpPr>
        <p:spPr>
          <a:prstGeom prst="rect">
            <a:avLst/>
          </a:prstGeom>
        </p:spPr>
        <p:txBody>
          <a:bodyPr/>
          <a:lstStyle>
            <a:lvl1pPr>
              <a:buClr>
                <a:srgbClr val="000000"/>
              </a:buClr>
              <a:defRPr>
                <a:gradFill flip="none" rotWithShape="1">
                  <a:gsLst>
                    <a:gs pos="0">
                      <a:srgbClr val="000000"/>
                    </a:gs>
                    <a:gs pos="100000">
                      <a:srgbClr val="000000"/>
                    </a:gs>
                  </a:gsLst>
                  <a:lin ang="5580000" scaled="0"/>
                </a:gradFill>
              </a:defRPr>
            </a:lvl1pPr>
            <a:lvl2pPr>
              <a:buClr>
                <a:srgbClr val="000000"/>
              </a:buClr>
              <a:defRPr>
                <a:gradFill flip="none" rotWithShape="1">
                  <a:gsLst>
                    <a:gs pos="0">
                      <a:srgbClr val="000000"/>
                    </a:gs>
                    <a:gs pos="100000">
                      <a:srgbClr val="000000"/>
                    </a:gs>
                  </a:gsLst>
                  <a:lin ang="5580000" scaled="0"/>
                </a:gradFill>
              </a:defRPr>
            </a:lvl2pPr>
            <a:lvl3pPr>
              <a:buClr>
                <a:srgbClr val="000000"/>
              </a:buClr>
              <a:defRPr>
                <a:gradFill flip="none" rotWithShape="1">
                  <a:gsLst>
                    <a:gs pos="0">
                      <a:srgbClr val="000000"/>
                    </a:gs>
                    <a:gs pos="100000">
                      <a:srgbClr val="000000"/>
                    </a:gs>
                  </a:gsLst>
                  <a:lin ang="5580000" scaled="0"/>
                </a:gradFill>
              </a:defRPr>
            </a:lvl3pPr>
            <a:lvl4pPr>
              <a:buClr>
                <a:srgbClr val="000000"/>
              </a:buClr>
              <a:defRPr>
                <a:gradFill flip="none" rotWithShape="1">
                  <a:gsLst>
                    <a:gs pos="0">
                      <a:srgbClr val="000000"/>
                    </a:gs>
                    <a:gs pos="100000">
                      <a:srgbClr val="000000"/>
                    </a:gs>
                  </a:gsLst>
                  <a:lin ang="5580000" scaled="0"/>
                </a:gradFill>
              </a:defRPr>
            </a:lvl4pPr>
            <a:lvl5pPr>
              <a:buClr>
                <a:srgbClr val="000000"/>
              </a:buClr>
              <a:defRPr>
                <a:gradFill flip="none" rotWithShape="1">
                  <a:gsLst>
                    <a:gs pos="0">
                      <a:srgbClr val="000000"/>
                    </a:gs>
                    <a:gs pos="100000">
                      <a:srgbClr val="000000"/>
                    </a:gs>
                  </a:gsLst>
                  <a:lin ang="558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8" name="Titolo Testo"/>
          <p:cNvSpPr txBox="1">
            <a:spLocks noGrp="1"/>
          </p:cNvSpPr>
          <p:nvPr>
            <p:ph type="title"/>
          </p:nvPr>
        </p:nvSpPr>
        <p:spPr>
          <a:xfrm>
            <a:off x="1751013" y="3308579"/>
            <a:ext cx="8686801" cy="1468802"/>
          </a:xfrm>
          <a:prstGeom prst="rect">
            <a:avLst/>
          </a:prstGeom>
        </p:spPr>
        <p:txBody>
          <a:bodyPr anchor="b"/>
          <a:lstStyle>
            <a:lvl1pPr algn="r">
              <a:defRPr sz="4000"/>
            </a:lvl1pPr>
          </a:lstStyle>
          <a:p>
            <a:r>
              <a:t>Titolo Testo</a:t>
            </a:r>
          </a:p>
        </p:txBody>
      </p:sp>
      <p:sp>
        <p:nvSpPr>
          <p:cNvPr id="39" name="Corpo livello uno…"/>
          <p:cNvSpPr txBox="1">
            <a:spLocks noGrp="1"/>
          </p:cNvSpPr>
          <p:nvPr>
            <p:ph type="body" sz="quarter" idx="1"/>
          </p:nvPr>
        </p:nvSpPr>
        <p:spPr>
          <a:xfrm>
            <a:off x="1751009" y="4777380"/>
            <a:ext cx="8686804" cy="860402"/>
          </a:xfrm>
          <a:prstGeom prst="rect">
            <a:avLst/>
          </a:prstGeom>
        </p:spPr>
        <p:txBody>
          <a:bodyPr anchor="t"/>
          <a:lstStyle>
            <a:lvl1pPr marL="0" indent="0" algn="r">
              <a:buClrTx/>
              <a:buSzTx/>
              <a:buFontTx/>
              <a:buNone/>
              <a:defRPr>
                <a:gradFill flip="none" rotWithShape="1">
                  <a:gsLst>
                    <a:gs pos="0">
                      <a:srgbClr val="FFFFFF"/>
                    </a:gs>
                    <a:gs pos="100000">
                      <a:srgbClr val="BFBFBF"/>
                    </a:gs>
                  </a:gsLst>
                  <a:lin ang="5400000" scaled="0"/>
                </a:gradFill>
              </a:defRPr>
            </a:lvl1pPr>
            <a:lvl2pPr marL="0" indent="0" algn="r">
              <a:buClrTx/>
              <a:buSzTx/>
              <a:buFontTx/>
              <a:buNone/>
              <a:defRPr>
                <a:gradFill flip="none" rotWithShape="1">
                  <a:gsLst>
                    <a:gs pos="0">
                      <a:srgbClr val="FFFFFF"/>
                    </a:gs>
                    <a:gs pos="100000">
                      <a:srgbClr val="BFBFBF"/>
                    </a:gs>
                  </a:gsLst>
                  <a:lin ang="5400000" scaled="0"/>
                </a:gradFill>
              </a:defRPr>
            </a:lvl2pPr>
            <a:lvl3pPr marL="0" indent="0" algn="r">
              <a:buClrTx/>
              <a:buSzTx/>
              <a:buFontTx/>
              <a:buNone/>
              <a:defRPr>
                <a:gradFill flip="none" rotWithShape="1">
                  <a:gsLst>
                    <a:gs pos="0">
                      <a:srgbClr val="FFFFFF"/>
                    </a:gs>
                    <a:gs pos="100000">
                      <a:srgbClr val="BFBFBF"/>
                    </a:gs>
                  </a:gsLst>
                  <a:lin ang="5400000" scaled="0"/>
                </a:gradFill>
              </a:defRPr>
            </a:lvl3pPr>
            <a:lvl4pPr marL="0" indent="0" algn="r">
              <a:buClrTx/>
              <a:buSzTx/>
              <a:buFontTx/>
              <a:buNone/>
              <a:defRPr>
                <a:gradFill flip="none" rotWithShape="1">
                  <a:gsLst>
                    <a:gs pos="0">
                      <a:srgbClr val="FFFFFF"/>
                    </a:gs>
                    <a:gs pos="100000">
                      <a:srgbClr val="BFBFBF"/>
                    </a:gs>
                  </a:gsLst>
                  <a:lin ang="5400000" scaled="0"/>
                </a:gradFill>
              </a:defRPr>
            </a:lvl4pPr>
            <a:lvl5pPr marL="0" indent="0" algn="r">
              <a:buClrTx/>
              <a:buSzTx/>
              <a:buFontTx/>
              <a:buNone/>
              <a:defRPr>
                <a:gradFill flip="none" rotWithShape="1">
                  <a:gsLst>
                    <a:gs pos="0">
                      <a:srgbClr val="FFFFFF"/>
                    </a:gs>
                    <a:gs pos="100000">
                      <a:srgbClr val="BFBFBF"/>
                    </a:gs>
                  </a:gsLst>
                  <a:lin ang="5400000" scaled="0"/>
                </a:gra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47" name="Titolo Testo"/>
          <p:cNvSpPr txBox="1">
            <a:spLocks noGrp="1"/>
          </p:cNvSpPr>
          <p:nvPr>
            <p:ph type="title"/>
          </p:nvPr>
        </p:nvSpPr>
        <p:spPr>
          <a:prstGeom prst="rect">
            <a:avLst/>
          </a:prstGeom>
        </p:spPr>
        <p:txBody>
          <a:bodyPr/>
          <a:lstStyle/>
          <a:p>
            <a:r>
              <a:t>Titolo Testo</a:t>
            </a:r>
          </a:p>
        </p:txBody>
      </p:sp>
      <p:sp>
        <p:nvSpPr>
          <p:cNvPr id="48" name="Corpo livello uno…"/>
          <p:cNvSpPr txBox="1">
            <a:spLocks noGrp="1"/>
          </p:cNvSpPr>
          <p:nvPr>
            <p:ph type="body" sz="quarter" idx="1"/>
          </p:nvPr>
        </p:nvSpPr>
        <p:spPr>
          <a:xfrm>
            <a:off x="1141412" y="2666999"/>
            <a:ext cx="4876802" cy="3124201"/>
          </a:xfrm>
          <a:prstGeom prst="rect">
            <a:avLst/>
          </a:prstGeom>
        </p:spPr>
        <p:txBody>
          <a:bodyPr/>
          <a:lstStyle>
            <a:lvl1pPr>
              <a:defRPr sz="1800"/>
            </a:lvl1pPr>
            <a:lvl2pPr marL="778668" indent="-321468">
              <a:defRPr sz="1800"/>
            </a:lvl2pPr>
            <a:lvl3pPr marL="1281792" indent="-367392">
              <a:defRPr sz="1800"/>
            </a:lvl3pPr>
            <a:lvl4pPr marL="1628775" indent="-257175">
              <a:defRPr sz="1800"/>
            </a:lvl4pPr>
            <a:lvl5pPr marL="2085975" indent="-257175">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4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6" name="Titolo Testo"/>
          <p:cNvSpPr txBox="1">
            <a:spLocks noGrp="1"/>
          </p:cNvSpPr>
          <p:nvPr>
            <p:ph type="title"/>
          </p:nvPr>
        </p:nvSpPr>
        <p:spPr>
          <a:prstGeom prst="rect">
            <a:avLst/>
          </a:prstGeom>
        </p:spPr>
        <p:txBody>
          <a:bodyPr/>
          <a:lstStyle/>
          <a:p>
            <a:r>
              <a:t>Titolo Testo</a:t>
            </a:r>
          </a:p>
        </p:txBody>
      </p:sp>
      <p:sp>
        <p:nvSpPr>
          <p:cNvPr id="57" name="Corpo livello uno…"/>
          <p:cNvSpPr txBox="1">
            <a:spLocks noGrp="1"/>
          </p:cNvSpPr>
          <p:nvPr>
            <p:ph type="body" sz="quarter" idx="1"/>
          </p:nvPr>
        </p:nvSpPr>
        <p:spPr>
          <a:xfrm>
            <a:off x="1429280" y="2658533"/>
            <a:ext cx="4588932" cy="576264"/>
          </a:xfrm>
          <a:prstGeom prst="rect">
            <a:avLst/>
          </a:prstGeom>
        </p:spPr>
        <p:txBody>
          <a:bodyPr anchor="b"/>
          <a:lstStyle>
            <a:lvl1pPr marL="0" indent="0">
              <a:buClrTx/>
              <a:buSzTx/>
              <a:buFontTx/>
              <a:buNone/>
              <a:defRPr sz="2800"/>
            </a:lvl1pPr>
            <a:lvl2pPr marL="0" indent="0">
              <a:buClrTx/>
              <a:buSzTx/>
              <a:buFontTx/>
              <a:buNone/>
              <a:defRPr sz="2800"/>
            </a:lvl2pPr>
            <a:lvl3pPr marL="0" indent="0">
              <a:buClrTx/>
              <a:buSzTx/>
              <a:buFontTx/>
              <a:buNone/>
              <a:defRPr sz="2800"/>
            </a:lvl3pPr>
            <a:lvl4pPr marL="0" indent="0">
              <a:buClrTx/>
              <a:buSzTx/>
              <a:buFontTx/>
              <a:buNone/>
              <a:defRPr sz="2800"/>
            </a:lvl4pPr>
            <a:lvl5pPr marL="0" indent="0">
              <a:buClrTx/>
              <a:buSzTx/>
              <a:buFontTx/>
              <a:buNone/>
              <a:defRPr sz="2800"/>
            </a:lvl5pPr>
          </a:lstStyle>
          <a:p>
            <a:r>
              <a:t>Corpo livello uno</a:t>
            </a:r>
          </a:p>
          <a:p>
            <a:pPr lvl="1"/>
            <a:r>
              <a:t>Corpo livello due</a:t>
            </a:r>
          </a:p>
          <a:p>
            <a:pPr lvl="2"/>
            <a:r>
              <a:t>Corpo livello tre</a:t>
            </a:r>
          </a:p>
          <a:p>
            <a:pPr lvl="3"/>
            <a:r>
              <a:t>Corpo livello quattro</a:t>
            </a:r>
          </a:p>
          <a:p>
            <a:pPr lvl="4"/>
            <a:r>
              <a:t>Corpo livello cinque</a:t>
            </a:r>
          </a:p>
        </p:txBody>
      </p:sp>
      <p:sp>
        <p:nvSpPr>
          <p:cNvPr id="58" name="Text Placeholder 4"/>
          <p:cNvSpPr>
            <a:spLocks noGrp="1"/>
          </p:cNvSpPr>
          <p:nvPr>
            <p:ph type="body" sz="quarter" idx="21"/>
          </p:nvPr>
        </p:nvSpPr>
        <p:spPr>
          <a:xfrm>
            <a:off x="6443133" y="2667000"/>
            <a:ext cx="4604280" cy="576263"/>
          </a:xfrm>
          <a:prstGeom prst="rect">
            <a:avLst/>
          </a:prstGeom>
        </p:spPr>
        <p:txBody>
          <a:bodyPr anchor="b"/>
          <a:lstStyle/>
          <a:p>
            <a:endParaRPr/>
          </a:p>
        </p:txBody>
      </p:sp>
      <p:sp>
        <p:nvSpPr>
          <p:cNvPr id="5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6" name="Titolo Testo"/>
          <p:cNvSpPr txBox="1">
            <a:spLocks noGrp="1"/>
          </p:cNvSpPr>
          <p:nvPr>
            <p:ph type="title"/>
          </p:nvPr>
        </p:nvSpPr>
        <p:spPr>
          <a:prstGeom prst="rect">
            <a:avLst/>
          </a:prstGeom>
        </p:spPr>
        <p:txBody>
          <a:bodyPr/>
          <a:lstStyle/>
          <a:p>
            <a:r>
              <a:t>Titolo Testo</a:t>
            </a:r>
          </a:p>
        </p:txBody>
      </p:sp>
      <p:sp>
        <p:nvSpPr>
          <p:cNvPr id="67"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81" name="Titolo Testo"/>
          <p:cNvSpPr txBox="1">
            <a:spLocks noGrp="1"/>
          </p:cNvSpPr>
          <p:nvPr>
            <p:ph type="title"/>
          </p:nvPr>
        </p:nvSpPr>
        <p:spPr>
          <a:xfrm>
            <a:off x="1141411" y="1600200"/>
            <a:ext cx="3549123" cy="1371600"/>
          </a:xfrm>
          <a:prstGeom prst="rect">
            <a:avLst/>
          </a:prstGeom>
        </p:spPr>
        <p:txBody>
          <a:bodyPr anchor="b"/>
          <a:lstStyle>
            <a:lvl1pPr>
              <a:defRPr sz="2400"/>
            </a:lvl1pPr>
          </a:lstStyle>
          <a:p>
            <a:r>
              <a:t>Titolo Testo</a:t>
            </a:r>
          </a:p>
        </p:txBody>
      </p:sp>
      <p:sp>
        <p:nvSpPr>
          <p:cNvPr id="82" name="Corpo livello uno…"/>
          <p:cNvSpPr txBox="1">
            <a:spLocks noGrp="1"/>
          </p:cNvSpPr>
          <p:nvPr>
            <p:ph type="body" sz="half" idx="1"/>
          </p:nvPr>
        </p:nvSpPr>
        <p:spPr>
          <a:xfrm>
            <a:off x="5103812" y="609601"/>
            <a:ext cx="5943603" cy="5181602"/>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83" name="Text Placeholder 3"/>
          <p:cNvSpPr>
            <a:spLocks noGrp="1"/>
          </p:cNvSpPr>
          <p:nvPr>
            <p:ph type="body" sz="quarter" idx="21"/>
          </p:nvPr>
        </p:nvSpPr>
        <p:spPr>
          <a:xfrm>
            <a:off x="1141411" y="2971800"/>
            <a:ext cx="3549122" cy="1828800"/>
          </a:xfrm>
          <a:prstGeom prst="rect">
            <a:avLst/>
          </a:prstGeom>
        </p:spPr>
        <p:txBody>
          <a:bodyPr/>
          <a:lstStyle/>
          <a:p>
            <a:endParaRPr/>
          </a:p>
        </p:txBody>
      </p:sp>
      <p:sp>
        <p:nvSpPr>
          <p:cNvPr id="8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91" name="Titolo Testo"/>
          <p:cNvSpPr txBox="1">
            <a:spLocks noGrp="1"/>
          </p:cNvSpPr>
          <p:nvPr>
            <p:ph type="title"/>
          </p:nvPr>
        </p:nvSpPr>
        <p:spPr>
          <a:xfrm>
            <a:off x="1141411" y="1600200"/>
            <a:ext cx="5334002" cy="1371600"/>
          </a:xfrm>
          <a:prstGeom prst="rect">
            <a:avLst/>
          </a:prstGeom>
        </p:spPr>
        <p:txBody>
          <a:bodyPr anchor="b"/>
          <a:lstStyle>
            <a:lvl1pPr>
              <a:defRPr sz="2800"/>
            </a:lvl1pPr>
          </a:lstStyle>
          <a:p>
            <a:r>
              <a:t>Titolo Testo</a:t>
            </a:r>
          </a:p>
        </p:txBody>
      </p:sp>
      <p:sp>
        <p:nvSpPr>
          <p:cNvPr id="92" name="Picture Placeholder 2"/>
          <p:cNvSpPr>
            <a:spLocks noGrp="1"/>
          </p:cNvSpPr>
          <p:nvPr>
            <p:ph type="pic" sz="half" idx="21"/>
          </p:nvPr>
        </p:nvSpPr>
        <p:spPr>
          <a:xfrm>
            <a:off x="7433733" y="-18289"/>
            <a:ext cx="3276599" cy="6903722"/>
          </a:xfrm>
          <a:prstGeom prst="rect">
            <a:avLst/>
          </a:prstGeom>
          <a:ln w="38100">
            <a:solidFill>
              <a:srgbClr val="2F353D"/>
            </a:solidFill>
            <a:round/>
          </a:ln>
        </p:spPr>
        <p:txBody>
          <a:bodyPr lIns="91439" tIns="45719" rIns="91439" bIns="45719" anchor="t">
            <a:noAutofit/>
          </a:bodyPr>
          <a:lstStyle/>
          <a:p>
            <a:endParaRPr/>
          </a:p>
        </p:txBody>
      </p:sp>
      <p:sp>
        <p:nvSpPr>
          <p:cNvPr id="93" name="Corpo livello uno…"/>
          <p:cNvSpPr txBox="1">
            <a:spLocks noGrp="1"/>
          </p:cNvSpPr>
          <p:nvPr>
            <p:ph type="body" sz="quarter" idx="1"/>
          </p:nvPr>
        </p:nvSpPr>
        <p:spPr>
          <a:xfrm>
            <a:off x="1141411" y="2971800"/>
            <a:ext cx="5334002" cy="1828800"/>
          </a:xfrm>
          <a:prstGeom prst="rect">
            <a:avLst/>
          </a:prstGeom>
        </p:spPr>
        <p:txBody>
          <a:bodyPr/>
          <a:lstStyle>
            <a:lvl1pPr marL="0" indent="0">
              <a:buClrTx/>
              <a:buSzTx/>
              <a:buFontTx/>
              <a:buNone/>
              <a:defRPr sz="1800"/>
            </a:lvl1pPr>
            <a:lvl2pPr marL="0" indent="0">
              <a:buClrTx/>
              <a:buSzTx/>
              <a:buFontTx/>
              <a:buNone/>
              <a:defRPr sz="1800"/>
            </a:lvl2pPr>
            <a:lvl3pPr marL="0" indent="0">
              <a:buClrTx/>
              <a:buSzTx/>
              <a:buFontTx/>
              <a:buNone/>
              <a:defRPr sz="1800"/>
            </a:lvl3pPr>
            <a:lvl4pPr marL="0" indent="0">
              <a:buClrTx/>
              <a:buSzTx/>
              <a:buFontTx/>
              <a:buNone/>
              <a:defRPr sz="1800"/>
            </a:lvl4pPr>
            <a:lvl5pPr marL="0" indent="0">
              <a:buClrTx/>
              <a:buSzTx/>
              <a:buFontTx/>
              <a:buNone/>
              <a:defRPr sz="1800"/>
            </a:lvl5pPr>
          </a:lstStyle>
          <a:p>
            <a:r>
              <a:t>Corpo livello uno</a:t>
            </a:r>
          </a:p>
          <a:p>
            <a:pPr lvl="1"/>
            <a:r>
              <a:t>Corpo livello due</a:t>
            </a:r>
          </a:p>
          <a:p>
            <a:pPr lvl="2"/>
            <a:r>
              <a:t>Corpo livello tre</a:t>
            </a:r>
          </a:p>
          <a:p>
            <a:pPr lvl="3"/>
            <a:r>
              <a:t>Corpo livello quattro</a:t>
            </a:r>
          </a:p>
          <a:p>
            <a:pPr lvl="4"/>
            <a:r>
              <a:t>Corpo livello cinque</a:t>
            </a:r>
          </a:p>
        </p:txBody>
      </p:sp>
      <p:sp>
        <p:nvSpPr>
          <p:cNvPr id="9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rcRect/>
          <a:stretch>
            <a:fillRect/>
          </a:stretch>
        </a:blip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1141412" y="609600"/>
            <a:ext cx="9906000" cy="1905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Titolo Testo</a:t>
            </a:r>
          </a:p>
        </p:txBody>
      </p:sp>
      <p:sp>
        <p:nvSpPr>
          <p:cNvPr id="3" name="Corpo livello uno…"/>
          <p:cNvSpPr txBox="1">
            <a:spLocks noGrp="1"/>
          </p:cNvSpPr>
          <p:nvPr>
            <p:ph type="body" idx="1"/>
          </p:nvPr>
        </p:nvSpPr>
        <p:spPr>
          <a:xfrm>
            <a:off x="1141412" y="2666999"/>
            <a:ext cx="9906000" cy="312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0833012" y="5950268"/>
            <a:ext cx="232168" cy="231139"/>
          </a:xfrm>
          <a:prstGeom prst="rect">
            <a:avLst/>
          </a:prstGeom>
          <a:ln w="12700">
            <a:miter lim="400000"/>
          </a:ln>
        </p:spPr>
        <p:txBody>
          <a:bodyPr wrap="none" lIns="45718" tIns="45718" rIns="45718" bIns="45718" anchor="ctr">
            <a:spAutoFit/>
          </a:bodyPr>
          <a:lstStyle>
            <a:lvl1pPr algn="r">
              <a:defRPr sz="900" b="1">
                <a:solidFill>
                  <a:srgbClr val="BFBFBF"/>
                </a:solidFill>
                <a:effectLst>
                  <a:outerShdw blurRad="50800" dist="38100" dir="2700000" rotWithShape="0">
                    <a:srgbClr val="000000">
                      <a:alpha val="43000"/>
                    </a:srgbClr>
                  </a:outerShdw>
                </a:effectLst>
                <a:latin typeface="+mn-lt"/>
                <a:ea typeface="+mn-ea"/>
                <a:cs typeface="+mn-cs"/>
                <a:sym typeface="Century Gothic"/>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ransition spd="med"/>
  <p:txStyles>
    <p:titleStyle>
      <a:lvl1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1pPr>
      <a:lvl2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2pPr>
      <a:lvl3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3pPr>
      <a:lvl4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4pPr>
      <a:lvl5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5pPr>
      <a:lvl6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6pPr>
      <a:lvl7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7pPr>
      <a:lvl8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8pPr>
      <a:lvl9pPr marL="0" marR="0" indent="0" algn="l" defTabSz="457200" rtl="0" latinLnBrk="0">
        <a:lnSpc>
          <a:spcPct val="100000"/>
        </a:lnSpc>
        <a:spcBef>
          <a:spcPts val="0"/>
        </a:spcBef>
        <a:spcAft>
          <a:spcPts val="0"/>
        </a:spcAft>
        <a:buClrTx/>
        <a:buSzTx/>
        <a:buFontTx/>
        <a:buNone/>
        <a:tabLst/>
        <a:defRPr sz="3200" b="0" i="0" u="none" strike="noStrike" cap="all" spc="0" baseline="0">
          <a:gradFill flip="none" rotWithShape="1">
            <a:gsLst>
              <a:gs pos="0">
                <a:srgbClr val="FFFFFF"/>
              </a:gs>
              <a:gs pos="100000">
                <a:srgbClr val="A6A6A6"/>
              </a:gs>
            </a:gsLst>
            <a:lin ang="5580000" scaled="0"/>
          </a:gradFill>
          <a:effectLst>
            <a:outerShdw blurRad="25400" dist="38100" dir="14040000" rotWithShape="0">
              <a:srgbClr val="000000">
                <a:alpha val="25000"/>
              </a:srgbClr>
            </a:outerShdw>
          </a:effectLst>
          <a:uFillTx/>
          <a:latin typeface="+mn-lt"/>
          <a:ea typeface="+mn-ea"/>
          <a:cs typeface="+mn-cs"/>
          <a:sym typeface="Century Gothic"/>
        </a:defRPr>
      </a:lvl9pPr>
    </p:titleStyle>
    <p:bodyStyle>
      <a:lvl1pPr marL="285750" marR="0" indent="-28575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1pPr>
      <a:lvl2pPr marL="774700" marR="0" indent="-3175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2pPr>
      <a:lvl3pPr marL="1271587" marR="0" indent="-357187"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3pPr>
      <a:lvl4pPr marL="1616527" marR="0" indent="-244927"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4pPr>
      <a:lvl5pPr marL="2073728" marR="0" indent="-244928"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5pPr>
      <a:lvl6pPr marL="26670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6pPr>
      <a:lvl7pPr marL="31242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7pPr>
      <a:lvl8pPr marL="35814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8pPr>
      <a:lvl9pPr marL="4038600" marR="0" indent="-381000" algn="l" defTabSz="457200" rtl="0" latinLnBrk="0">
        <a:lnSpc>
          <a:spcPct val="100000"/>
        </a:lnSpc>
        <a:spcBef>
          <a:spcPts val="600"/>
        </a:spcBef>
        <a:spcAft>
          <a:spcPts val="0"/>
        </a:spcAft>
        <a:buClr>
          <a:srgbClr val="FFFFFF"/>
        </a:buClr>
        <a:buSzPct val="100000"/>
        <a:buFont typeface="Arial"/>
        <a:buChar char="•"/>
        <a:tabLst/>
        <a:defRPr sz="2000" b="0" i="0" u="none" strike="noStrike" cap="small" spc="0" baseline="0">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uFillTx/>
          <a:latin typeface="+mn-lt"/>
          <a:ea typeface="+mn-ea"/>
          <a:cs typeface="+mn-cs"/>
          <a:sym typeface="Century Gothic"/>
        </a:defRPr>
      </a:lvl9pPr>
    </p:bodyStyle>
    <p:otherStyle>
      <a:lvl1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1pPr>
      <a:lvl2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2pPr>
      <a:lvl3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3pPr>
      <a:lvl4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4pPr>
      <a:lvl5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5pPr>
      <a:lvl6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6pPr>
      <a:lvl7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7pPr>
      <a:lvl8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8pPr>
      <a:lvl9pPr marL="0" marR="0" indent="0" algn="r" defTabSz="457200" rtl="0" latinLnBrk="0">
        <a:lnSpc>
          <a:spcPct val="100000"/>
        </a:lnSpc>
        <a:spcBef>
          <a:spcPts val="0"/>
        </a:spcBef>
        <a:spcAft>
          <a:spcPts val="0"/>
        </a:spcAft>
        <a:buClrTx/>
        <a:buSzTx/>
        <a:buFontTx/>
        <a:buNone/>
        <a:tabLst/>
        <a:defRPr sz="900" b="1" i="0" u="none" strike="noStrike" cap="none" spc="0" baseline="0">
          <a:solidFill>
            <a:schemeClr val="tx1"/>
          </a:solidFill>
          <a:effectLst>
            <a:outerShdw blurRad="50800" dist="38100" dir="2700000" rotWithShape="0">
              <a:srgbClr val="000000">
                <a:alpha val="43000"/>
              </a:srgbClr>
            </a:outerShdw>
          </a:effectLst>
          <a:uFillTx/>
          <a:latin typeface="+mn-lt"/>
          <a:ea typeface="+mn-ea"/>
          <a:cs typeface="+mn-cs"/>
          <a:sym typeface="Century Gothic"/>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CasellaDiTesto 3"/>
          <p:cNvSpPr txBox="1"/>
          <p:nvPr/>
        </p:nvSpPr>
        <p:spPr>
          <a:xfrm>
            <a:off x="1423944" y="781880"/>
            <a:ext cx="5935473" cy="19583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p>
            <a:pPr>
              <a:defRPr sz="4000">
                <a:solidFill>
                  <a:srgbClr val="FFFFFF"/>
                </a:solidFill>
                <a:latin typeface="+mn-lt"/>
                <a:ea typeface="+mn-ea"/>
                <a:cs typeface="+mn-cs"/>
                <a:sym typeface="Century Gothic"/>
              </a:defRPr>
            </a:pPr>
            <a:r>
              <a:t>Volumetria: le Titolazioni</a:t>
            </a:r>
          </a:p>
          <a:p>
            <a:pPr>
              <a:defRPr sz="4000">
                <a:solidFill>
                  <a:srgbClr val="FFFFFF"/>
                </a:solidFill>
                <a:latin typeface="+mn-lt"/>
                <a:ea typeface="+mn-ea"/>
                <a:cs typeface="+mn-cs"/>
                <a:sym typeface="Century Gothic"/>
              </a:defRPr>
            </a:pPr>
            <a:endParaRPr/>
          </a:p>
          <a:p>
            <a:pPr>
              <a:defRPr sz="4000" b="1">
                <a:solidFill>
                  <a:srgbClr val="FFFFFF"/>
                </a:solidFill>
                <a:latin typeface="+mn-lt"/>
                <a:ea typeface="+mn-ea"/>
                <a:cs typeface="+mn-cs"/>
                <a:sym typeface="Century Gothic"/>
              </a:defRPr>
            </a:pPr>
            <a:r>
              <a:t>Titolazioni acido base</a:t>
            </a:r>
          </a:p>
        </p:txBody>
      </p:sp>
      <p:sp>
        <p:nvSpPr>
          <p:cNvPr id="166" name="CasellaDiTesto 4"/>
          <p:cNvSpPr txBox="1"/>
          <p:nvPr/>
        </p:nvSpPr>
        <p:spPr>
          <a:xfrm>
            <a:off x="330640" y="5638801"/>
            <a:ext cx="836386" cy="447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300">
                <a:solidFill>
                  <a:srgbClr val="FFFFFF"/>
                </a:solidFill>
                <a:latin typeface="+mn-lt"/>
                <a:ea typeface="+mn-ea"/>
                <a:cs typeface="+mn-cs"/>
                <a:sym typeface="Century Gothic"/>
              </a:defRPr>
            </a:lvl1pPr>
          </a:lstStyle>
          <a:p>
            <a:r>
              <a:t>UD. 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llaDiTesto 1"/>
          <p:cNvSpPr txBox="1"/>
          <p:nvPr/>
        </p:nvSpPr>
        <p:spPr>
          <a:xfrm>
            <a:off x="165702" y="139402"/>
            <a:ext cx="7762207" cy="4093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000" b="1">
                <a:solidFill>
                  <a:srgbClr val="FFFFFF"/>
                </a:solidFill>
                <a:latin typeface="+mn-lt"/>
                <a:ea typeface="+mn-ea"/>
                <a:cs typeface="+mn-cs"/>
                <a:sym typeface="Century Gothic"/>
              </a:defRPr>
            </a:pPr>
            <a:r>
              <a:rPr dirty="0" err="1"/>
              <a:t>Titolazioni</a:t>
            </a:r>
            <a:r>
              <a:rPr dirty="0"/>
              <a:t> </a:t>
            </a:r>
            <a:r>
              <a:rPr dirty="0" err="1"/>
              <a:t>Acido</a:t>
            </a:r>
            <a:r>
              <a:rPr dirty="0"/>
              <a:t>-base</a:t>
            </a:r>
          </a:p>
          <a:p>
            <a:pPr>
              <a:defRPr sz="2000" b="1">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a:t>Una </a:t>
            </a:r>
            <a:r>
              <a:rPr dirty="0" err="1"/>
              <a:t>titolazione</a:t>
            </a:r>
            <a:r>
              <a:rPr dirty="0"/>
              <a:t> </a:t>
            </a:r>
            <a:r>
              <a:rPr dirty="0" err="1"/>
              <a:t>acido</a:t>
            </a:r>
            <a:r>
              <a:rPr dirty="0"/>
              <a:t>-base </a:t>
            </a:r>
            <a:r>
              <a:rPr dirty="0" err="1"/>
              <a:t>consiste</a:t>
            </a:r>
            <a:r>
              <a:rPr dirty="0"/>
              <a:t> </a:t>
            </a:r>
            <a:r>
              <a:rPr dirty="0" err="1"/>
              <a:t>nel</a:t>
            </a:r>
            <a:r>
              <a:rPr dirty="0"/>
              <a:t> </a:t>
            </a:r>
            <a:r>
              <a:rPr dirty="0" err="1"/>
              <a:t>seguire</a:t>
            </a:r>
            <a:r>
              <a:rPr dirty="0"/>
              <a:t> le </a:t>
            </a:r>
            <a:r>
              <a:rPr dirty="0" err="1"/>
              <a:t>variazioni</a:t>
            </a:r>
            <a:r>
              <a:rPr dirty="0"/>
              <a:t> di pH </a:t>
            </a:r>
            <a:r>
              <a:rPr dirty="0" err="1"/>
              <a:t>causate</a:t>
            </a:r>
            <a:r>
              <a:rPr dirty="0"/>
              <a:t> </a:t>
            </a:r>
            <a:r>
              <a:rPr dirty="0" err="1"/>
              <a:t>dall’aggiunta</a:t>
            </a:r>
            <a:r>
              <a:rPr dirty="0"/>
              <a:t> di </a:t>
            </a:r>
            <a:r>
              <a:rPr dirty="0" err="1"/>
              <a:t>volumi</a:t>
            </a:r>
            <a:r>
              <a:rPr dirty="0"/>
              <a:t> </a:t>
            </a:r>
            <a:r>
              <a:rPr dirty="0" err="1"/>
              <a:t>crescenti</a:t>
            </a:r>
            <a:r>
              <a:rPr dirty="0"/>
              <a:t> Vt di </a:t>
            </a:r>
            <a:r>
              <a:rPr dirty="0" err="1"/>
              <a:t>titolante</a:t>
            </a:r>
            <a:r>
              <a:rPr dirty="0"/>
              <a:t> al </a:t>
            </a:r>
            <a:r>
              <a:rPr dirty="0" err="1"/>
              <a:t>titolando</a:t>
            </a:r>
            <a:r>
              <a:rPr dirty="0"/>
              <a:t>. In </a:t>
            </a:r>
            <a:r>
              <a:rPr dirty="0" err="1"/>
              <a:t>questo</a:t>
            </a:r>
            <a:r>
              <a:rPr dirty="0"/>
              <a:t> </a:t>
            </a:r>
            <a:r>
              <a:rPr dirty="0" err="1"/>
              <a:t>caso</a:t>
            </a:r>
            <a:r>
              <a:rPr dirty="0"/>
              <a:t>:</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Titolante</a:t>
            </a:r>
            <a:r>
              <a:rPr dirty="0"/>
              <a:t>: </a:t>
            </a:r>
            <a:r>
              <a:rPr dirty="0" err="1"/>
              <a:t>è</a:t>
            </a:r>
            <a:r>
              <a:rPr dirty="0"/>
              <a:t> </a:t>
            </a:r>
            <a:r>
              <a:rPr dirty="0" err="1"/>
              <a:t>una</a:t>
            </a:r>
            <a:r>
              <a:rPr dirty="0"/>
              <a:t> </a:t>
            </a:r>
            <a:r>
              <a:rPr dirty="0" err="1"/>
              <a:t>soluzione</a:t>
            </a:r>
            <a:r>
              <a:rPr dirty="0"/>
              <a:t> di un </a:t>
            </a:r>
            <a:r>
              <a:rPr dirty="0" err="1"/>
              <a:t>acido</a:t>
            </a:r>
            <a:r>
              <a:rPr dirty="0"/>
              <a:t> o </a:t>
            </a:r>
            <a:r>
              <a:rPr dirty="0" err="1"/>
              <a:t>una</a:t>
            </a:r>
            <a:r>
              <a:rPr dirty="0"/>
              <a:t> base forte</a:t>
            </a:r>
          </a:p>
          <a:p>
            <a:pPr>
              <a:defRPr sz="2000">
                <a:solidFill>
                  <a:srgbClr val="FFFFFF"/>
                </a:solidFill>
                <a:latin typeface="+mn-lt"/>
                <a:ea typeface="+mn-ea"/>
                <a:cs typeface="+mn-cs"/>
                <a:sym typeface="Century Gothic"/>
              </a:defRPr>
            </a:pPr>
            <a:r>
              <a:rPr dirty="0" err="1"/>
              <a:t>Titolando</a:t>
            </a:r>
            <a:r>
              <a:rPr dirty="0"/>
              <a:t>: </a:t>
            </a:r>
            <a:r>
              <a:rPr dirty="0" err="1"/>
              <a:t>è</a:t>
            </a:r>
            <a:r>
              <a:rPr dirty="0"/>
              <a:t> </a:t>
            </a:r>
            <a:r>
              <a:rPr dirty="0" err="1"/>
              <a:t>una</a:t>
            </a:r>
            <a:r>
              <a:rPr dirty="0"/>
              <a:t> </a:t>
            </a:r>
            <a:r>
              <a:rPr dirty="0" err="1"/>
              <a:t>soluzione</a:t>
            </a:r>
            <a:r>
              <a:rPr dirty="0"/>
              <a:t> di </a:t>
            </a:r>
            <a:r>
              <a:rPr dirty="0" err="1"/>
              <a:t>una</a:t>
            </a:r>
            <a:r>
              <a:rPr dirty="0"/>
              <a:t> base</a:t>
            </a:r>
            <a:r>
              <a:rPr lang="it-IT" dirty="0"/>
              <a:t> (forte o debole)</a:t>
            </a:r>
            <a:r>
              <a:rPr dirty="0"/>
              <a:t> o di un </a:t>
            </a:r>
            <a:r>
              <a:rPr dirty="0" err="1"/>
              <a:t>acido</a:t>
            </a:r>
            <a:r>
              <a:rPr dirty="0"/>
              <a:t> (forte o </a:t>
            </a:r>
            <a:r>
              <a:rPr dirty="0" err="1"/>
              <a:t>debole</a:t>
            </a:r>
            <a:r>
              <a:rPr dirty="0"/>
              <a:t>)</a:t>
            </a:r>
          </a:p>
          <a:p>
            <a:pPr>
              <a:defRPr sz="2000">
                <a:solidFill>
                  <a:srgbClr val="FFFFFF"/>
                </a:solidFill>
                <a:latin typeface="+mn-lt"/>
                <a:ea typeface="+mn-ea"/>
                <a:cs typeface="+mn-cs"/>
                <a:sym typeface="Century Gothic"/>
              </a:defRPr>
            </a:pPr>
            <a:endParaRPr dirty="0"/>
          </a:p>
          <a:p>
            <a:pPr>
              <a:defRPr sz="2000" b="1">
                <a:solidFill>
                  <a:srgbClr val="FFFFFF"/>
                </a:solidFill>
                <a:latin typeface="+mn-lt"/>
                <a:ea typeface="+mn-ea"/>
                <a:cs typeface="+mn-cs"/>
                <a:sym typeface="Century Gothic"/>
              </a:defRPr>
            </a:pPr>
            <a:r>
              <a:rPr dirty="0"/>
              <a:t>La </a:t>
            </a:r>
            <a:r>
              <a:rPr dirty="0" err="1"/>
              <a:t>variazione</a:t>
            </a:r>
            <a:r>
              <a:rPr dirty="0"/>
              <a:t> di pH </a:t>
            </a:r>
            <a:r>
              <a:rPr dirty="0" err="1"/>
              <a:t>può</a:t>
            </a:r>
            <a:r>
              <a:rPr dirty="0"/>
              <a:t> </a:t>
            </a:r>
            <a:r>
              <a:rPr dirty="0" err="1"/>
              <a:t>essere</a:t>
            </a:r>
            <a:r>
              <a:rPr dirty="0"/>
              <a:t> </a:t>
            </a:r>
            <a:r>
              <a:rPr dirty="0" err="1"/>
              <a:t>seguita</a:t>
            </a:r>
            <a:r>
              <a:rPr dirty="0"/>
              <a:t> </a:t>
            </a:r>
            <a:r>
              <a:rPr dirty="0" err="1"/>
              <a:t>utilizzando</a:t>
            </a:r>
            <a:r>
              <a:rPr dirty="0"/>
              <a:t> un </a:t>
            </a:r>
            <a:r>
              <a:rPr dirty="0" err="1"/>
              <a:t>indicatore</a:t>
            </a:r>
            <a:r>
              <a:rPr dirty="0"/>
              <a:t>.</a:t>
            </a:r>
          </a:p>
          <a:p>
            <a:pPr>
              <a:defRPr sz="2000" b="1">
                <a:solidFill>
                  <a:srgbClr val="FFFFFF"/>
                </a:solidFill>
                <a:latin typeface="+mn-lt"/>
                <a:ea typeface="+mn-ea"/>
                <a:cs typeface="+mn-cs"/>
                <a:sym typeface="Century Gothic"/>
              </a:defRPr>
            </a:pPr>
            <a:endParaRPr dirty="0"/>
          </a:p>
        </p:txBody>
      </p:sp>
      <p:pic>
        <p:nvPicPr>
          <p:cNvPr id="190" name="Immagine 2" descr="Immagine 2"/>
          <p:cNvPicPr>
            <a:picLocks noChangeAspect="1"/>
          </p:cNvPicPr>
          <p:nvPr/>
        </p:nvPicPr>
        <p:blipFill>
          <a:blip r:embed="rId2"/>
          <a:stretch>
            <a:fillRect/>
          </a:stretch>
        </p:blipFill>
        <p:spPr>
          <a:xfrm>
            <a:off x="8145195" y="225899"/>
            <a:ext cx="3948332" cy="4714658"/>
          </a:xfrm>
          <a:prstGeom prst="rect">
            <a:avLst/>
          </a:prstGeom>
          <a:ln w="12700">
            <a:miter lim="400000"/>
          </a:ln>
        </p:spPr>
      </p:pic>
      <p:sp>
        <p:nvSpPr>
          <p:cNvPr id="191" name="Rettangolo 3"/>
          <p:cNvSpPr txBox="1"/>
          <p:nvPr/>
        </p:nvSpPr>
        <p:spPr>
          <a:xfrm>
            <a:off x="337268" y="4738447"/>
            <a:ext cx="11517463" cy="1678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b="1">
                <a:solidFill>
                  <a:srgbClr val="FFFFFF"/>
                </a:solidFill>
                <a:latin typeface="+mn-lt"/>
                <a:ea typeface="+mn-ea"/>
                <a:cs typeface="+mn-cs"/>
                <a:sym typeface="Century Gothic"/>
              </a:defRPr>
            </a:pPr>
            <a:endParaRPr dirty="0"/>
          </a:p>
          <a:p>
            <a:pPr algn="just">
              <a:defRPr>
                <a:solidFill>
                  <a:srgbClr val="FFFFFF"/>
                </a:solidFill>
                <a:latin typeface="+mn-lt"/>
                <a:ea typeface="+mn-ea"/>
                <a:cs typeface="+mn-cs"/>
                <a:sym typeface="Century Gothic"/>
              </a:defRPr>
            </a:pPr>
            <a:endParaRPr dirty="0"/>
          </a:p>
          <a:p>
            <a:pPr algn="just">
              <a:defRPr sz="2200" b="1">
                <a:solidFill>
                  <a:srgbClr val="FFFFFF"/>
                </a:solidFill>
                <a:latin typeface="+mn-lt"/>
                <a:ea typeface="+mn-ea"/>
                <a:cs typeface="+mn-cs"/>
                <a:sym typeface="Century Gothic"/>
              </a:defRPr>
            </a:pPr>
            <a:r>
              <a:rPr dirty="0" err="1"/>
              <a:t>Gli</a:t>
            </a:r>
            <a:r>
              <a:rPr dirty="0"/>
              <a:t> </a:t>
            </a:r>
            <a:r>
              <a:rPr dirty="0" err="1"/>
              <a:t>indicatori</a:t>
            </a:r>
            <a:r>
              <a:rPr dirty="0"/>
              <a:t> </a:t>
            </a:r>
            <a:r>
              <a:rPr dirty="0" err="1"/>
              <a:t>sono</a:t>
            </a:r>
            <a:r>
              <a:rPr dirty="0"/>
              <a:t> </a:t>
            </a:r>
            <a:r>
              <a:rPr dirty="0" err="1"/>
              <a:t>sostanze</a:t>
            </a:r>
            <a:r>
              <a:rPr dirty="0"/>
              <a:t> </a:t>
            </a:r>
            <a:r>
              <a:rPr dirty="0" err="1"/>
              <a:t>ausiliarie</a:t>
            </a:r>
            <a:r>
              <a:rPr dirty="0"/>
              <a:t> </a:t>
            </a:r>
            <a:r>
              <a:rPr dirty="0" err="1"/>
              <a:t>che</a:t>
            </a:r>
            <a:r>
              <a:rPr dirty="0"/>
              <a:t> </a:t>
            </a:r>
            <a:r>
              <a:rPr dirty="0" err="1"/>
              <a:t>aggiunte</a:t>
            </a:r>
            <a:r>
              <a:rPr dirty="0"/>
              <a:t> in </a:t>
            </a:r>
            <a:r>
              <a:rPr dirty="0" err="1"/>
              <a:t>quantità</a:t>
            </a:r>
            <a:r>
              <a:rPr dirty="0"/>
              <a:t> </a:t>
            </a:r>
            <a:r>
              <a:rPr dirty="0" err="1"/>
              <a:t>trascurabile</a:t>
            </a:r>
            <a:r>
              <a:rPr dirty="0"/>
              <a:t> rispetto ai </a:t>
            </a:r>
            <a:r>
              <a:rPr dirty="0" err="1"/>
              <a:t>reagenti</a:t>
            </a:r>
            <a:r>
              <a:rPr dirty="0"/>
              <a:t> </a:t>
            </a:r>
            <a:r>
              <a:rPr dirty="0" err="1"/>
              <a:t>esibiscono</a:t>
            </a:r>
            <a:r>
              <a:rPr dirty="0"/>
              <a:t> </a:t>
            </a:r>
            <a:r>
              <a:rPr dirty="0" err="1"/>
              <a:t>marcate</a:t>
            </a:r>
            <a:r>
              <a:rPr dirty="0"/>
              <a:t> </a:t>
            </a:r>
            <a:r>
              <a:rPr dirty="0" err="1"/>
              <a:t>variazioni</a:t>
            </a:r>
            <a:r>
              <a:rPr dirty="0"/>
              <a:t> di </a:t>
            </a:r>
            <a:r>
              <a:rPr dirty="0" err="1"/>
              <a:t>colore</a:t>
            </a:r>
            <a:r>
              <a:rPr dirty="0"/>
              <a:t> in </a:t>
            </a:r>
            <a:r>
              <a:rPr dirty="0" err="1"/>
              <a:t>corrispondenza</a:t>
            </a:r>
            <a:r>
              <a:rPr dirty="0"/>
              <a:t> del punto </a:t>
            </a:r>
            <a:r>
              <a:rPr dirty="0" err="1"/>
              <a:t>equivalente</a:t>
            </a:r>
            <a:r>
              <a:rPr dirty="0"/>
              <a: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CasellaDiTesto 1"/>
          <p:cNvSpPr txBox="1"/>
          <p:nvPr/>
        </p:nvSpPr>
        <p:spPr>
          <a:xfrm>
            <a:off x="79139" y="-85371"/>
            <a:ext cx="10766785" cy="38353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200" b="1">
                <a:solidFill>
                  <a:srgbClr val="FFFFFF"/>
                </a:solidFill>
                <a:latin typeface="+mn-lt"/>
                <a:ea typeface="+mn-ea"/>
                <a:cs typeface="+mn-cs"/>
                <a:sym typeface="Century Gothic"/>
              </a:defRPr>
            </a:pPr>
            <a:r>
              <a:rPr dirty="0" err="1"/>
              <a:t>Indicatori</a:t>
            </a:r>
            <a:r>
              <a:rPr dirty="0"/>
              <a:t> </a:t>
            </a:r>
            <a:r>
              <a:rPr dirty="0" err="1"/>
              <a:t>acido</a:t>
            </a:r>
            <a:r>
              <a:rPr dirty="0"/>
              <a:t>-base</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Molecole</a:t>
            </a:r>
            <a:r>
              <a:rPr dirty="0"/>
              <a:t> </a:t>
            </a:r>
            <a:r>
              <a:rPr dirty="0" err="1"/>
              <a:t>che</a:t>
            </a:r>
            <a:r>
              <a:rPr dirty="0"/>
              <a:t> </a:t>
            </a:r>
            <a:r>
              <a:rPr dirty="0" err="1"/>
              <a:t>hanno</a:t>
            </a:r>
            <a:r>
              <a:rPr dirty="0"/>
              <a:t> la </a:t>
            </a:r>
            <a:r>
              <a:rPr dirty="0" err="1"/>
              <a:t>proprietà</a:t>
            </a:r>
            <a:r>
              <a:rPr dirty="0"/>
              <a:t> di </a:t>
            </a:r>
            <a:r>
              <a:rPr dirty="0" err="1"/>
              <a:t>cambiare</a:t>
            </a:r>
            <a:r>
              <a:rPr dirty="0"/>
              <a:t> </a:t>
            </a:r>
            <a:r>
              <a:rPr dirty="0" err="1"/>
              <a:t>colore</a:t>
            </a:r>
            <a:r>
              <a:rPr dirty="0"/>
              <a:t> al </a:t>
            </a:r>
            <a:r>
              <a:rPr dirty="0" err="1"/>
              <a:t>variare</a:t>
            </a:r>
            <a:r>
              <a:rPr dirty="0"/>
              <a:t> del </a:t>
            </a:r>
            <a:r>
              <a:rPr dirty="0" err="1"/>
              <a:t>pH.</a:t>
            </a:r>
            <a:endParaRPr dirty="0"/>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Sono</a:t>
            </a:r>
            <a:r>
              <a:rPr dirty="0"/>
              <a:t> </a:t>
            </a:r>
            <a:r>
              <a:rPr dirty="0" err="1"/>
              <a:t>generalmente</a:t>
            </a:r>
            <a:r>
              <a:rPr dirty="0"/>
              <a:t> </a:t>
            </a:r>
            <a:r>
              <a:rPr dirty="0" err="1"/>
              <a:t>acido</a:t>
            </a:r>
            <a:r>
              <a:rPr dirty="0"/>
              <a:t> o </a:t>
            </a:r>
            <a:r>
              <a:rPr dirty="0" err="1"/>
              <a:t>basi</a:t>
            </a:r>
            <a:r>
              <a:rPr dirty="0"/>
              <a:t> </a:t>
            </a:r>
            <a:r>
              <a:rPr dirty="0" err="1"/>
              <a:t>deboli</a:t>
            </a:r>
            <a:r>
              <a:rPr dirty="0"/>
              <a:t>, le cui </a:t>
            </a:r>
            <a:r>
              <a:rPr dirty="0" err="1"/>
              <a:t>forme</a:t>
            </a:r>
            <a:r>
              <a:rPr dirty="0"/>
              <a:t> </a:t>
            </a:r>
            <a:r>
              <a:rPr lang="it-IT" dirty="0"/>
              <a:t>base</a:t>
            </a:r>
            <a:r>
              <a:rPr dirty="0"/>
              <a:t> o </a:t>
            </a:r>
            <a:r>
              <a:rPr lang="it-IT" dirty="0"/>
              <a:t>acido</a:t>
            </a:r>
            <a:r>
              <a:rPr dirty="0"/>
              <a:t> </a:t>
            </a:r>
            <a:r>
              <a:rPr dirty="0" err="1"/>
              <a:t>coniugate</a:t>
            </a:r>
            <a:r>
              <a:rPr dirty="0"/>
              <a:t> </a:t>
            </a:r>
            <a:r>
              <a:rPr dirty="0" err="1"/>
              <a:t>hanno</a:t>
            </a:r>
            <a:r>
              <a:rPr dirty="0"/>
              <a:t> </a:t>
            </a:r>
            <a:r>
              <a:rPr dirty="0" err="1"/>
              <a:t>colori</a:t>
            </a:r>
            <a:r>
              <a:rPr lang="it-IT" dirty="0"/>
              <a:t> differenti</a:t>
            </a:r>
            <a:endParaRPr dirty="0"/>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HIn</a:t>
            </a:r>
            <a:r>
              <a:rPr dirty="0"/>
              <a:t> + H</a:t>
            </a:r>
            <a:r>
              <a:rPr baseline="-25000" dirty="0"/>
              <a:t>2</a:t>
            </a:r>
            <a:r>
              <a:rPr dirty="0"/>
              <a:t>O ↔ H</a:t>
            </a:r>
            <a:r>
              <a:rPr baseline="-25000" dirty="0"/>
              <a:t>3</a:t>
            </a:r>
            <a:r>
              <a:rPr dirty="0"/>
              <a:t>O+ + In</a:t>
            </a:r>
            <a:r>
              <a:rPr baseline="30000" dirty="0"/>
              <a:t>-</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a:t>Il </a:t>
            </a:r>
            <a:r>
              <a:rPr dirty="0" err="1"/>
              <a:t>colore</a:t>
            </a:r>
            <a:r>
              <a:rPr dirty="0"/>
              <a:t> di </a:t>
            </a:r>
            <a:r>
              <a:rPr dirty="0" err="1"/>
              <a:t>HIn</a:t>
            </a:r>
            <a:r>
              <a:rPr dirty="0"/>
              <a:t> (forma </a:t>
            </a:r>
            <a:r>
              <a:rPr dirty="0" err="1"/>
              <a:t>indissociata</a:t>
            </a:r>
            <a:r>
              <a:rPr dirty="0"/>
              <a:t>) </a:t>
            </a:r>
            <a:r>
              <a:rPr dirty="0" err="1"/>
              <a:t>è</a:t>
            </a:r>
            <a:r>
              <a:rPr dirty="0"/>
              <a:t> </a:t>
            </a:r>
            <a:r>
              <a:rPr dirty="0" err="1"/>
              <a:t>differente</a:t>
            </a:r>
            <a:r>
              <a:rPr dirty="0"/>
              <a:t> dal </a:t>
            </a:r>
            <a:r>
              <a:rPr dirty="0" err="1"/>
              <a:t>colore</a:t>
            </a:r>
            <a:r>
              <a:rPr dirty="0"/>
              <a:t> di In</a:t>
            </a:r>
            <a:r>
              <a:rPr baseline="30000" dirty="0"/>
              <a:t>-</a:t>
            </a:r>
            <a:r>
              <a:rPr dirty="0"/>
              <a:t> (forma </a:t>
            </a:r>
            <a:r>
              <a:rPr dirty="0" err="1"/>
              <a:t>dissociata</a:t>
            </a:r>
            <a:r>
              <a:rPr dirty="0"/>
              <a:t>).</a:t>
            </a:r>
          </a:p>
          <a:p>
            <a:pPr>
              <a:defRPr sz="2000">
                <a:solidFill>
                  <a:srgbClr val="FFFFFF"/>
                </a:solidFill>
                <a:latin typeface="+mn-lt"/>
                <a:ea typeface="+mn-ea"/>
                <a:cs typeface="+mn-cs"/>
                <a:sym typeface="Century Gothic"/>
              </a:defRPr>
            </a:pPr>
            <a:endParaRPr dirty="0"/>
          </a:p>
          <a:p>
            <a:pPr>
              <a:defRPr sz="2000">
                <a:solidFill>
                  <a:srgbClr val="FFFFFF"/>
                </a:solidFill>
                <a:latin typeface="+mn-lt"/>
                <a:ea typeface="+mn-ea"/>
                <a:cs typeface="+mn-cs"/>
                <a:sym typeface="Century Gothic"/>
              </a:defRPr>
            </a:pPr>
            <a:r>
              <a:rPr dirty="0" err="1"/>
              <a:t>Gli</a:t>
            </a:r>
            <a:r>
              <a:rPr dirty="0"/>
              <a:t> </a:t>
            </a:r>
            <a:r>
              <a:rPr dirty="0" err="1"/>
              <a:t>indicatori</a:t>
            </a:r>
            <a:r>
              <a:rPr dirty="0"/>
              <a:t> </a:t>
            </a:r>
            <a:r>
              <a:rPr dirty="0" err="1"/>
              <a:t>rappresentano</a:t>
            </a:r>
            <a:r>
              <a:rPr dirty="0"/>
              <a:t> il </a:t>
            </a:r>
            <a:r>
              <a:rPr dirty="0" err="1"/>
              <a:t>metodo</a:t>
            </a:r>
            <a:r>
              <a:rPr dirty="0"/>
              <a:t> </a:t>
            </a:r>
            <a:r>
              <a:rPr dirty="0" err="1"/>
              <a:t>più</a:t>
            </a:r>
            <a:r>
              <a:rPr dirty="0"/>
              <a:t> semplice per </a:t>
            </a:r>
            <a:r>
              <a:rPr dirty="0" err="1"/>
              <a:t>valutare</a:t>
            </a:r>
            <a:r>
              <a:rPr dirty="0"/>
              <a:t> il pH di </a:t>
            </a:r>
            <a:r>
              <a:rPr dirty="0" err="1"/>
              <a:t>una</a:t>
            </a:r>
            <a:r>
              <a:rPr dirty="0"/>
              <a:t> </a:t>
            </a:r>
            <a:r>
              <a:rPr dirty="0" err="1"/>
              <a:t>soluzione</a:t>
            </a:r>
            <a:r>
              <a:rPr dirty="0"/>
              <a:t>.</a:t>
            </a:r>
          </a:p>
        </p:txBody>
      </p:sp>
      <p:pic>
        <p:nvPicPr>
          <p:cNvPr id="194" name="Immagine 2" descr="Immagine 2"/>
          <p:cNvPicPr>
            <a:picLocks noChangeAspect="1"/>
          </p:cNvPicPr>
          <p:nvPr/>
        </p:nvPicPr>
        <p:blipFill>
          <a:blip r:embed="rId2"/>
          <a:stretch>
            <a:fillRect/>
          </a:stretch>
        </p:blipFill>
        <p:spPr>
          <a:xfrm>
            <a:off x="666887" y="4113460"/>
            <a:ext cx="2932768" cy="2582005"/>
          </a:xfrm>
          <a:prstGeom prst="rect">
            <a:avLst/>
          </a:prstGeom>
          <a:ln w="12700">
            <a:miter lim="400000"/>
          </a:ln>
        </p:spPr>
      </p:pic>
      <p:pic>
        <p:nvPicPr>
          <p:cNvPr id="195" name="Immagine 3" descr="Immagine 3"/>
          <p:cNvPicPr>
            <a:picLocks noChangeAspect="1"/>
          </p:cNvPicPr>
          <p:nvPr/>
        </p:nvPicPr>
        <p:blipFill>
          <a:blip r:embed="rId3"/>
          <a:stretch>
            <a:fillRect/>
          </a:stretch>
        </p:blipFill>
        <p:spPr>
          <a:xfrm>
            <a:off x="5572814" y="4540801"/>
            <a:ext cx="3714752" cy="1381127"/>
          </a:xfrm>
          <a:prstGeom prst="rect">
            <a:avLst/>
          </a:prstGeom>
          <a:ln w="12700">
            <a:miter lim="400000"/>
          </a:ln>
        </p:spPr>
      </p:pic>
      <p:sp>
        <p:nvSpPr>
          <p:cNvPr id="196" name="CasellaDiTesto 4"/>
          <p:cNvSpPr txBox="1"/>
          <p:nvPr/>
        </p:nvSpPr>
        <p:spPr>
          <a:xfrm>
            <a:off x="5462532" y="6181834"/>
            <a:ext cx="4068809"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FFFFF"/>
                </a:solidFill>
                <a:latin typeface="+mn-lt"/>
                <a:ea typeface="+mn-ea"/>
                <a:cs typeface="+mn-cs"/>
                <a:sym typeface="Century Gothic"/>
              </a:defRPr>
            </a:lvl1pPr>
          </a:lstStyle>
          <a:p>
            <a:r>
              <a:t>INCOLORE                     ROSA FUCSIA</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CasellaDiTesto 1"/>
          <p:cNvSpPr txBox="1"/>
          <p:nvPr/>
        </p:nvSpPr>
        <p:spPr>
          <a:xfrm>
            <a:off x="96556" y="0"/>
            <a:ext cx="12095443" cy="23390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b="1">
                <a:solidFill>
                  <a:srgbClr val="FFFFFF"/>
                </a:solidFill>
                <a:latin typeface="+mn-lt"/>
                <a:ea typeface="+mn-ea"/>
                <a:cs typeface="+mn-cs"/>
                <a:sym typeface="Century Gothic"/>
              </a:defRPr>
            </a:pPr>
            <a:r>
              <a:rPr dirty="0" err="1"/>
              <a:t>Intensità</a:t>
            </a:r>
            <a:r>
              <a:rPr dirty="0"/>
              <a:t> di </a:t>
            </a:r>
            <a:r>
              <a:rPr dirty="0" err="1"/>
              <a:t>colore</a:t>
            </a:r>
            <a:r>
              <a:rPr dirty="0"/>
              <a:t> </a:t>
            </a:r>
            <a:r>
              <a:rPr dirty="0" err="1"/>
              <a:t>dell’indicatore</a:t>
            </a:r>
            <a:endParaRPr dirty="0"/>
          </a:p>
          <a:p>
            <a:pPr>
              <a:defRPr>
                <a:solidFill>
                  <a:srgbClr val="FFFFFF"/>
                </a:solidFill>
                <a:latin typeface="+mn-lt"/>
                <a:ea typeface="+mn-ea"/>
                <a:cs typeface="+mn-cs"/>
                <a:sym typeface="Century Gothic"/>
              </a:defRPr>
            </a:pPr>
            <a:endParaRPr dirty="0"/>
          </a:p>
          <a:p>
            <a:pPr algn="just">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r>
              <a:rPr dirty="0"/>
              <a:t>Per un </a:t>
            </a:r>
            <a:r>
              <a:rPr dirty="0" err="1"/>
              <a:t>indicatore</a:t>
            </a:r>
            <a:r>
              <a:rPr dirty="0"/>
              <a:t>, </a:t>
            </a:r>
            <a:r>
              <a:rPr dirty="0" err="1"/>
              <a:t>l’intensità</a:t>
            </a:r>
            <a:r>
              <a:rPr dirty="0"/>
              <a:t> del </a:t>
            </a:r>
            <a:r>
              <a:rPr dirty="0" err="1"/>
              <a:t>colore</a:t>
            </a:r>
            <a:r>
              <a:rPr dirty="0"/>
              <a:t> </a:t>
            </a:r>
            <a:r>
              <a:rPr dirty="0" err="1"/>
              <a:t>osservato</a:t>
            </a:r>
            <a:r>
              <a:rPr dirty="0"/>
              <a:t> </a:t>
            </a:r>
            <a:r>
              <a:rPr dirty="0" err="1"/>
              <a:t>è</a:t>
            </a:r>
            <a:r>
              <a:rPr dirty="0"/>
              <a:t> </a:t>
            </a:r>
            <a:r>
              <a:rPr dirty="0" err="1"/>
              <a:t>proporzionale</a:t>
            </a:r>
            <a:r>
              <a:rPr dirty="0"/>
              <a:t> </a:t>
            </a:r>
            <a:r>
              <a:rPr dirty="0" err="1"/>
              <a:t>alla</a:t>
            </a:r>
            <a:r>
              <a:rPr dirty="0"/>
              <a:t> </a:t>
            </a:r>
            <a:r>
              <a:rPr dirty="0" err="1"/>
              <a:t>concentrazione</a:t>
            </a:r>
            <a:r>
              <a:rPr dirty="0"/>
              <a:t> </a:t>
            </a:r>
            <a:r>
              <a:rPr dirty="0" err="1"/>
              <a:t>delle</a:t>
            </a:r>
            <a:r>
              <a:rPr dirty="0"/>
              <a:t> specie </a:t>
            </a:r>
            <a:r>
              <a:rPr lang="it-IT" dirty="0"/>
              <a:t>prevalente </a:t>
            </a:r>
            <a:r>
              <a:rPr dirty="0"/>
              <a:t>in </a:t>
            </a:r>
            <a:r>
              <a:rPr dirty="0" err="1"/>
              <a:t>soluzione</a:t>
            </a:r>
            <a:r>
              <a:rPr dirty="0"/>
              <a:t>.</a:t>
            </a:r>
            <a:endParaRPr lang="it-IT"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r>
              <a:rPr dirty="0"/>
              <a:t>La </a:t>
            </a:r>
            <a:r>
              <a:rPr dirty="0" err="1"/>
              <a:t>distinzione</a:t>
            </a:r>
            <a:r>
              <a:rPr dirty="0"/>
              <a:t> </a:t>
            </a:r>
            <a:r>
              <a:rPr dirty="0" err="1"/>
              <a:t>tra</a:t>
            </a:r>
            <a:r>
              <a:rPr dirty="0"/>
              <a:t> </a:t>
            </a:r>
            <a:r>
              <a:rPr dirty="0" err="1"/>
              <a:t>i</a:t>
            </a:r>
            <a:r>
              <a:rPr dirty="0"/>
              <a:t> due </a:t>
            </a:r>
            <a:r>
              <a:rPr dirty="0" err="1"/>
              <a:t>colori</a:t>
            </a:r>
            <a:r>
              <a:rPr dirty="0"/>
              <a:t> </a:t>
            </a:r>
            <a:r>
              <a:rPr dirty="0" err="1"/>
              <a:t>è</a:t>
            </a:r>
            <a:r>
              <a:rPr dirty="0"/>
              <a:t> </a:t>
            </a:r>
            <a:r>
              <a:rPr dirty="0" err="1"/>
              <a:t>possibile</a:t>
            </a:r>
            <a:r>
              <a:rPr dirty="0"/>
              <a:t> solo se </a:t>
            </a:r>
            <a:r>
              <a:rPr dirty="0" err="1"/>
              <a:t>una</a:t>
            </a:r>
            <a:r>
              <a:rPr dirty="0"/>
              <a:t> </a:t>
            </a:r>
            <a:r>
              <a:rPr dirty="0" err="1"/>
              <a:t>delle</a:t>
            </a:r>
            <a:r>
              <a:rPr dirty="0"/>
              <a:t> due specie </a:t>
            </a:r>
            <a:r>
              <a:rPr dirty="0" err="1"/>
              <a:t>è</a:t>
            </a:r>
            <a:r>
              <a:rPr dirty="0"/>
              <a:t> in </a:t>
            </a:r>
            <a:r>
              <a:rPr dirty="0" err="1"/>
              <a:t>concentrazione</a:t>
            </a:r>
            <a:r>
              <a:rPr dirty="0"/>
              <a:t> </a:t>
            </a:r>
          </a:p>
          <a:p>
            <a:pPr>
              <a:defRPr sz="2000" b="1" u="sng">
                <a:solidFill>
                  <a:srgbClr val="FFFFFF"/>
                </a:solidFill>
                <a:latin typeface="+mn-lt"/>
                <a:ea typeface="+mn-ea"/>
                <a:cs typeface="+mn-cs"/>
                <a:sym typeface="Century Gothic"/>
              </a:defRPr>
            </a:pPr>
            <a:r>
              <a:rPr dirty="0"/>
              <a:t>10 volte </a:t>
            </a:r>
            <a:r>
              <a:rPr dirty="0" err="1"/>
              <a:t>superiore</a:t>
            </a:r>
            <a:r>
              <a:rPr dirty="0"/>
              <a:t> </a:t>
            </a:r>
            <a:r>
              <a:rPr dirty="0" err="1"/>
              <a:t>all’altra</a:t>
            </a:r>
            <a:r>
              <a:rPr u="none" dirty="0"/>
              <a:t>.</a:t>
            </a:r>
          </a:p>
        </p:txBody>
      </p:sp>
      <p:pic>
        <p:nvPicPr>
          <p:cNvPr id="199" name="Immagine 2" descr="Immagine 2"/>
          <p:cNvPicPr>
            <a:picLocks noChangeAspect="1"/>
          </p:cNvPicPr>
          <p:nvPr/>
        </p:nvPicPr>
        <p:blipFill>
          <a:blip r:embed="rId2"/>
          <a:stretch>
            <a:fillRect/>
          </a:stretch>
        </p:blipFill>
        <p:spPr>
          <a:xfrm>
            <a:off x="385488" y="2788130"/>
            <a:ext cx="3267077" cy="3914777"/>
          </a:xfrm>
          <a:prstGeom prst="rect">
            <a:avLst/>
          </a:prstGeom>
          <a:ln w="12700">
            <a:miter lim="400000"/>
          </a:ln>
        </p:spPr>
      </p:pic>
      <p:pic>
        <p:nvPicPr>
          <p:cNvPr id="200" name="Immagine 6" descr="Immagine 6"/>
          <p:cNvPicPr>
            <a:picLocks noChangeAspect="1"/>
          </p:cNvPicPr>
          <p:nvPr/>
        </p:nvPicPr>
        <p:blipFill>
          <a:blip r:embed="rId3"/>
          <a:stretch>
            <a:fillRect/>
          </a:stretch>
        </p:blipFill>
        <p:spPr>
          <a:xfrm>
            <a:off x="4948507" y="2254124"/>
            <a:ext cx="6858005" cy="4529557"/>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CasellaDiTesto 1"/>
          <p:cNvSpPr txBox="1"/>
          <p:nvPr/>
        </p:nvSpPr>
        <p:spPr>
          <a:xfrm>
            <a:off x="172995" y="197345"/>
            <a:ext cx="11738919" cy="63022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ctr">
              <a:defRPr sz="2200" b="1">
                <a:solidFill>
                  <a:srgbClr val="FFFFFF"/>
                </a:solidFill>
                <a:latin typeface="Lucida Grande"/>
                <a:ea typeface="Lucida Grande"/>
                <a:cs typeface="Lucida Grande"/>
                <a:sym typeface="Lucida Grande"/>
              </a:defRPr>
            </a:pPr>
            <a:r>
              <a:rPr dirty="0" err="1"/>
              <a:t>Indicatore</a:t>
            </a:r>
            <a:r>
              <a:rPr dirty="0"/>
              <a:t>  e intervallo di </a:t>
            </a:r>
            <a:r>
              <a:rPr dirty="0" err="1"/>
              <a:t>viraggio</a:t>
            </a:r>
            <a:r>
              <a:rPr dirty="0"/>
              <a:t>  </a:t>
            </a:r>
          </a:p>
          <a:p>
            <a:pPr algn="just">
              <a:defRPr sz="2000" b="1">
                <a:solidFill>
                  <a:srgbClr val="FFFFFF"/>
                </a:solidFill>
                <a:latin typeface="+mn-lt"/>
                <a:ea typeface="+mn-ea"/>
                <a:cs typeface="+mn-cs"/>
                <a:sym typeface="Century Gothic"/>
              </a:defRPr>
            </a:pPr>
            <a:endParaRPr dirty="0"/>
          </a:p>
          <a:p>
            <a:pPr algn="just">
              <a:defRPr sz="2000" b="1">
                <a:solidFill>
                  <a:srgbClr val="FFFFFF"/>
                </a:solidFill>
                <a:latin typeface="+mn-lt"/>
                <a:ea typeface="+mn-ea"/>
                <a:cs typeface="+mn-cs"/>
                <a:sym typeface="Century Gothic"/>
              </a:defRPr>
            </a:pPr>
            <a:endParaRPr dirty="0"/>
          </a:p>
          <a:p>
            <a:pPr algn="just">
              <a:defRPr sz="2000" b="1">
                <a:solidFill>
                  <a:srgbClr val="FFFFFF"/>
                </a:solidFill>
                <a:latin typeface="+mn-lt"/>
                <a:ea typeface="+mn-ea"/>
                <a:cs typeface="+mn-cs"/>
                <a:sym typeface="Century Gothic"/>
              </a:defRPr>
            </a:pPr>
            <a:r>
              <a:rPr dirty="0" err="1"/>
              <a:t>HIn</a:t>
            </a:r>
            <a:r>
              <a:rPr b="0" dirty="0"/>
              <a:t> + H</a:t>
            </a:r>
            <a:r>
              <a:rPr b="0" baseline="-25000" dirty="0"/>
              <a:t>2</a:t>
            </a:r>
            <a:r>
              <a:rPr b="0" dirty="0"/>
              <a:t>O ↔ H</a:t>
            </a:r>
            <a:r>
              <a:rPr b="0" baseline="-25000" dirty="0"/>
              <a:t>3</a:t>
            </a:r>
            <a:r>
              <a:rPr b="0" dirty="0"/>
              <a:t>O+ + </a:t>
            </a:r>
            <a:r>
              <a:rPr dirty="0"/>
              <a:t>In</a:t>
            </a:r>
            <a:r>
              <a:rPr baseline="30000" dirty="0"/>
              <a:t>-  </a:t>
            </a:r>
            <a:r>
              <a:rPr dirty="0"/>
              <a:t>; </a:t>
            </a:r>
            <a:r>
              <a:rPr dirty="0" err="1"/>
              <a:t>kIn</a:t>
            </a:r>
            <a:r>
              <a:rPr dirty="0"/>
              <a:t>=Ka</a:t>
            </a:r>
          </a:p>
          <a:p>
            <a:pPr algn="just">
              <a:defRPr b="1">
                <a:solidFill>
                  <a:srgbClr val="FFFFFF"/>
                </a:solidFill>
                <a:latin typeface="Lucida Grande"/>
                <a:ea typeface="Lucida Grande"/>
                <a:cs typeface="Lucida Grande"/>
                <a:sym typeface="Lucida Grande"/>
              </a:defRPr>
            </a:pPr>
            <a:endParaRPr dirty="0"/>
          </a:p>
          <a:p>
            <a:pPr algn="just">
              <a:defRPr>
                <a:solidFill>
                  <a:srgbClr val="FFFFFF"/>
                </a:solidFill>
                <a:latin typeface="Lucida Grande"/>
                <a:ea typeface="Lucida Grande"/>
                <a:cs typeface="Lucida Grande"/>
                <a:sym typeface="Lucida Grande"/>
              </a:defRPr>
            </a:pPr>
            <a:r>
              <a:rPr dirty="0"/>
              <a:t>In base </a:t>
            </a:r>
            <a:r>
              <a:rPr dirty="0" err="1"/>
              <a:t>alla</a:t>
            </a:r>
            <a:r>
              <a:rPr dirty="0"/>
              <a:t> </a:t>
            </a:r>
            <a:r>
              <a:rPr dirty="0" err="1"/>
              <a:t>relazione</a:t>
            </a:r>
            <a:r>
              <a:rPr dirty="0"/>
              <a:t>: </a:t>
            </a:r>
            <a:r>
              <a:rPr b="1" dirty="0">
                <a:latin typeface="inherit"/>
                <a:ea typeface="inherit"/>
                <a:cs typeface="inherit"/>
                <a:sym typeface="inherit"/>
              </a:rPr>
              <a:t>pH= </a:t>
            </a:r>
            <a:r>
              <a:rPr b="1" dirty="0" err="1">
                <a:latin typeface="inherit"/>
                <a:ea typeface="inherit"/>
                <a:cs typeface="inherit"/>
                <a:sym typeface="inherit"/>
              </a:rPr>
              <a:t>pK</a:t>
            </a:r>
            <a:r>
              <a:rPr b="1" baseline="-25000" dirty="0" err="1">
                <a:latin typeface="inherit"/>
                <a:ea typeface="inherit"/>
                <a:cs typeface="inherit"/>
                <a:sym typeface="inherit"/>
              </a:rPr>
              <a:t>In</a:t>
            </a:r>
            <a:r>
              <a:rPr b="1" dirty="0">
                <a:latin typeface="inherit"/>
                <a:ea typeface="inherit"/>
                <a:cs typeface="inherit"/>
                <a:sym typeface="inherit"/>
              </a:rPr>
              <a:t> + log ([In</a:t>
            </a:r>
            <a:r>
              <a:rPr b="1" baseline="30000" dirty="0">
                <a:latin typeface="inherit"/>
                <a:ea typeface="inherit"/>
                <a:cs typeface="inherit"/>
                <a:sym typeface="inherit"/>
              </a:rPr>
              <a:t>-</a:t>
            </a:r>
            <a:r>
              <a:rPr b="1" dirty="0">
                <a:latin typeface="inherit"/>
                <a:ea typeface="inherit"/>
                <a:cs typeface="inherit"/>
                <a:sym typeface="inherit"/>
              </a:rPr>
              <a:t>] /[</a:t>
            </a:r>
            <a:r>
              <a:rPr b="1" dirty="0" err="1">
                <a:latin typeface="inherit"/>
                <a:ea typeface="inherit"/>
                <a:cs typeface="inherit"/>
                <a:sym typeface="inherit"/>
              </a:rPr>
              <a:t>HIn</a:t>
            </a:r>
            <a:r>
              <a:rPr b="1" dirty="0">
                <a:latin typeface="inherit"/>
                <a:ea typeface="inherit"/>
                <a:cs typeface="inherit"/>
                <a:sym typeface="inherit"/>
              </a:rPr>
              <a:t>])</a:t>
            </a:r>
          </a:p>
          <a:p>
            <a:pPr algn="just">
              <a:defRPr b="1">
                <a:solidFill>
                  <a:srgbClr val="FFFFFF"/>
                </a:solidFill>
                <a:latin typeface="inherit"/>
                <a:ea typeface="inherit"/>
                <a:cs typeface="inherit"/>
                <a:sym typeface="inherit"/>
              </a:defRPr>
            </a:pPr>
            <a:endParaRPr b="1" dirty="0">
              <a:latin typeface="inherit"/>
              <a:ea typeface="inherit"/>
              <a:cs typeface="inherit"/>
              <a:sym typeface="inherit"/>
            </a:endParaRPr>
          </a:p>
          <a:p>
            <a:pPr algn="ctr">
              <a:defRPr>
                <a:solidFill>
                  <a:srgbClr val="FFFFFF"/>
                </a:solidFill>
                <a:latin typeface="Lucida Grande"/>
                <a:ea typeface="Lucida Grande"/>
                <a:cs typeface="Lucida Grande"/>
                <a:sym typeface="Lucida Grande"/>
              </a:defRPr>
            </a:pPr>
            <a:endParaRPr b="1" dirty="0">
              <a:latin typeface="inherit"/>
              <a:ea typeface="inherit"/>
              <a:cs typeface="inherit"/>
              <a:sym typeface="inherit"/>
            </a:endParaRPr>
          </a:p>
          <a:p>
            <a:pPr>
              <a:defRPr>
                <a:solidFill>
                  <a:srgbClr val="FFFFFF"/>
                </a:solidFill>
                <a:latin typeface="Lucida Grande"/>
                <a:ea typeface="Lucida Grande"/>
                <a:cs typeface="Lucida Grande"/>
                <a:sym typeface="Lucida Grande"/>
              </a:defRPr>
            </a:pPr>
            <a:r>
              <a:rPr dirty="0"/>
              <a:t>Se [ In</a:t>
            </a:r>
            <a:r>
              <a:rPr baseline="30000" dirty="0"/>
              <a:t>-</a:t>
            </a:r>
            <a:r>
              <a:rPr dirty="0"/>
              <a:t>] /[</a:t>
            </a:r>
            <a:r>
              <a:rPr dirty="0" err="1"/>
              <a:t>HIn</a:t>
            </a:r>
            <a:r>
              <a:rPr dirty="0"/>
              <a:t>] =10       pH= </a:t>
            </a:r>
            <a:r>
              <a:rPr dirty="0" err="1"/>
              <a:t>pK</a:t>
            </a:r>
            <a:r>
              <a:rPr baseline="-25000" dirty="0" err="1"/>
              <a:t>In</a:t>
            </a:r>
            <a:r>
              <a:rPr dirty="0"/>
              <a:t> + log 10  </a:t>
            </a:r>
            <a:r>
              <a:rPr dirty="0">
                <a:latin typeface="Wingdings"/>
                <a:ea typeface="Wingdings"/>
                <a:cs typeface="Wingdings"/>
                <a:sym typeface="Wingdings"/>
              </a:rPr>
              <a:t> </a:t>
            </a:r>
            <a:r>
              <a:rPr dirty="0"/>
              <a:t>pH = </a:t>
            </a:r>
            <a:r>
              <a:rPr dirty="0" err="1"/>
              <a:t>pK</a:t>
            </a:r>
            <a:r>
              <a:rPr baseline="-25000" dirty="0" err="1"/>
              <a:t>In</a:t>
            </a:r>
            <a:r>
              <a:rPr dirty="0"/>
              <a:t> +1  (</a:t>
            </a:r>
            <a:r>
              <a:rPr dirty="0" err="1"/>
              <a:t>prevale</a:t>
            </a:r>
            <a:r>
              <a:rPr dirty="0"/>
              <a:t> </a:t>
            </a:r>
            <a:r>
              <a:rPr dirty="0" err="1"/>
              <a:t>colore</a:t>
            </a:r>
            <a:r>
              <a:rPr dirty="0"/>
              <a:t> (B)</a:t>
            </a:r>
          </a:p>
          <a:p>
            <a:pPr>
              <a:defRPr>
                <a:solidFill>
                  <a:srgbClr val="FFFFFF"/>
                </a:solidFill>
                <a:latin typeface="Lucida Grande"/>
                <a:ea typeface="Lucida Grande"/>
                <a:cs typeface="Lucida Grande"/>
                <a:sym typeface="Lucida Grande"/>
              </a:defRPr>
            </a:pPr>
            <a:endParaRPr dirty="0"/>
          </a:p>
          <a:p>
            <a:pPr>
              <a:defRPr>
                <a:solidFill>
                  <a:srgbClr val="FFFFFF"/>
                </a:solidFill>
                <a:latin typeface="Lucida Grande"/>
                <a:ea typeface="Lucida Grande"/>
                <a:cs typeface="Lucida Grande"/>
                <a:sym typeface="Lucida Grande"/>
              </a:defRPr>
            </a:pPr>
            <a:endParaRPr dirty="0"/>
          </a:p>
          <a:p>
            <a:pPr>
              <a:defRPr>
                <a:solidFill>
                  <a:srgbClr val="FFFFFF"/>
                </a:solidFill>
                <a:latin typeface="Lucida Grande"/>
                <a:ea typeface="Lucida Grande"/>
                <a:cs typeface="Lucida Grande"/>
                <a:sym typeface="Lucida Grande"/>
              </a:defRPr>
            </a:pPr>
            <a:r>
              <a:rPr dirty="0"/>
              <a:t>Se [ In</a:t>
            </a:r>
            <a:r>
              <a:rPr baseline="30000" dirty="0"/>
              <a:t>-</a:t>
            </a:r>
            <a:r>
              <a:rPr dirty="0"/>
              <a:t>]/[</a:t>
            </a:r>
            <a:r>
              <a:rPr dirty="0" err="1"/>
              <a:t>HIn</a:t>
            </a:r>
            <a:r>
              <a:rPr dirty="0"/>
              <a:t>] =0.1 pH= </a:t>
            </a:r>
            <a:r>
              <a:rPr dirty="0" err="1"/>
              <a:t>pK</a:t>
            </a:r>
            <a:r>
              <a:rPr baseline="-25000" dirty="0" err="1"/>
              <a:t>In</a:t>
            </a:r>
            <a:r>
              <a:rPr dirty="0"/>
              <a:t> + log 0.1  pH= </a:t>
            </a:r>
            <a:r>
              <a:rPr dirty="0" err="1"/>
              <a:t>pK</a:t>
            </a:r>
            <a:r>
              <a:rPr baseline="-25000" dirty="0" err="1"/>
              <a:t>In</a:t>
            </a:r>
            <a:r>
              <a:rPr dirty="0"/>
              <a:t> – 1  </a:t>
            </a:r>
            <a:r>
              <a:rPr dirty="0" err="1"/>
              <a:t>prevale</a:t>
            </a:r>
            <a:r>
              <a:rPr dirty="0"/>
              <a:t> </a:t>
            </a:r>
            <a:r>
              <a:rPr dirty="0" err="1"/>
              <a:t>colore</a:t>
            </a:r>
            <a:r>
              <a:rPr dirty="0"/>
              <a:t> (A)</a:t>
            </a:r>
          </a:p>
          <a:p>
            <a:pPr>
              <a:defRPr>
                <a:solidFill>
                  <a:srgbClr val="FFFFFF"/>
                </a:solidFill>
                <a:latin typeface="Lucida Grande"/>
                <a:ea typeface="Lucida Grande"/>
                <a:cs typeface="Lucida Grande"/>
                <a:sym typeface="Lucida Grande"/>
              </a:defRPr>
            </a:pPr>
            <a:endParaRPr dirty="0"/>
          </a:p>
          <a:p>
            <a:pPr algn="ctr">
              <a:defRPr>
                <a:solidFill>
                  <a:srgbClr val="FFFFFF"/>
                </a:solidFill>
                <a:latin typeface="Lucida Grande"/>
                <a:ea typeface="Lucida Grande"/>
                <a:cs typeface="Lucida Grande"/>
                <a:sym typeface="Lucida Grande"/>
              </a:defRPr>
            </a:pPr>
            <a:endParaRPr dirty="0"/>
          </a:p>
          <a:p>
            <a:pPr algn="just">
              <a:defRPr b="1">
                <a:solidFill>
                  <a:srgbClr val="FFFFFF"/>
                </a:solidFill>
                <a:latin typeface="inherit"/>
                <a:ea typeface="inherit"/>
                <a:cs typeface="inherit"/>
                <a:sym typeface="inherit"/>
              </a:defRPr>
            </a:pPr>
            <a:endParaRPr dirty="0"/>
          </a:p>
          <a:p>
            <a:pPr algn="just">
              <a:defRPr b="1">
                <a:solidFill>
                  <a:srgbClr val="FFFFFF"/>
                </a:solidFill>
                <a:latin typeface="inherit"/>
                <a:ea typeface="inherit"/>
                <a:cs typeface="inherit"/>
                <a:sym typeface="inherit"/>
              </a:defRPr>
            </a:pPr>
            <a:r>
              <a:rPr dirty="0"/>
              <a:t>Intervallo di </a:t>
            </a:r>
            <a:r>
              <a:rPr dirty="0" err="1"/>
              <a:t>viraggio</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si</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definisce</a:t>
            </a:r>
            <a:r>
              <a:rPr b="0" dirty="0">
                <a:latin typeface="Lucida Grande"/>
                <a:ea typeface="Lucida Grande"/>
                <a:cs typeface="Lucida Grande"/>
                <a:sym typeface="Lucida Grande"/>
              </a:rPr>
              <a:t> intervallo di </a:t>
            </a:r>
            <a:r>
              <a:rPr b="0" dirty="0" err="1">
                <a:latin typeface="Lucida Grande"/>
                <a:ea typeface="Lucida Grande"/>
                <a:cs typeface="Lucida Grande"/>
                <a:sym typeface="Lucida Grande"/>
              </a:rPr>
              <a:t>viraggio</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l’intervallo</a:t>
            </a:r>
            <a:r>
              <a:rPr b="0" dirty="0">
                <a:latin typeface="Lucida Grande"/>
                <a:ea typeface="Lucida Grande"/>
                <a:cs typeface="Lucida Grande"/>
                <a:sym typeface="Lucida Grande"/>
              </a:rPr>
              <a:t> di pH in cui </a:t>
            </a:r>
            <a:r>
              <a:rPr b="0" dirty="0" err="1">
                <a:latin typeface="Lucida Grande"/>
                <a:ea typeface="Lucida Grande"/>
                <a:cs typeface="Lucida Grande"/>
                <a:sym typeface="Lucida Grande"/>
              </a:rPr>
              <a:t>si</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osserva</a:t>
            </a:r>
            <a:r>
              <a:rPr b="0" dirty="0">
                <a:latin typeface="Lucida Grande"/>
                <a:ea typeface="Lucida Grande"/>
                <a:cs typeface="Lucida Grande"/>
                <a:sym typeface="Lucida Grande"/>
              </a:rPr>
              <a:t> la </a:t>
            </a:r>
            <a:r>
              <a:rPr b="0" dirty="0" err="1">
                <a:latin typeface="Lucida Grande"/>
                <a:ea typeface="Lucida Grande"/>
                <a:cs typeface="Lucida Grande"/>
                <a:sym typeface="Lucida Grande"/>
              </a:rPr>
              <a:t>variazione</a:t>
            </a:r>
            <a:r>
              <a:rPr b="0" dirty="0">
                <a:latin typeface="Lucida Grande"/>
                <a:ea typeface="Lucida Grande"/>
                <a:cs typeface="Lucida Grande"/>
                <a:sym typeface="Lucida Grande"/>
              </a:rPr>
              <a:t> di </a:t>
            </a:r>
            <a:r>
              <a:rPr b="0" dirty="0" err="1">
                <a:latin typeface="Lucida Grande"/>
                <a:ea typeface="Lucida Grande"/>
                <a:cs typeface="Lucida Grande"/>
                <a:sym typeface="Lucida Grande"/>
              </a:rPr>
              <a:t>colore</a:t>
            </a:r>
            <a:r>
              <a:rPr b="0" dirty="0">
                <a:latin typeface="Lucida Grande"/>
                <a:ea typeface="Lucida Grande"/>
                <a:cs typeface="Lucida Grande"/>
                <a:sym typeface="Lucida Grande"/>
              </a:rPr>
              <a:t> </a:t>
            </a:r>
            <a:r>
              <a:rPr b="0" dirty="0" err="1">
                <a:latin typeface="Lucida Grande"/>
                <a:ea typeface="Lucida Grande"/>
                <a:cs typeface="Lucida Grande"/>
                <a:sym typeface="Lucida Grande"/>
              </a:rPr>
              <a:t>dell’indicatore</a:t>
            </a:r>
            <a:r>
              <a:rPr b="0" dirty="0">
                <a:latin typeface="Lucida Grande"/>
                <a:ea typeface="Lucida Grande"/>
                <a:cs typeface="Lucida Grande"/>
                <a:sym typeface="Lucida Grande"/>
              </a:rPr>
              <a:t>.</a:t>
            </a:r>
          </a:p>
          <a:p>
            <a:pPr algn="just">
              <a:defRPr>
                <a:solidFill>
                  <a:srgbClr val="FFFFFF"/>
                </a:solidFill>
                <a:latin typeface="Lucida Grande"/>
                <a:ea typeface="Lucida Grande"/>
                <a:cs typeface="Lucida Grande"/>
                <a:sym typeface="Lucida Grande"/>
              </a:defRPr>
            </a:pPr>
            <a:endParaRPr b="0" dirty="0">
              <a:latin typeface="Lucida Grande"/>
              <a:ea typeface="Lucida Grande"/>
              <a:cs typeface="Lucida Grande"/>
              <a:sym typeface="Lucida Grande"/>
            </a:endParaRPr>
          </a:p>
          <a:p>
            <a:pPr algn="just">
              <a:defRPr>
                <a:solidFill>
                  <a:srgbClr val="FFFFFF"/>
                </a:solidFill>
                <a:latin typeface="Lucida Grande"/>
                <a:ea typeface="Lucida Grande"/>
                <a:cs typeface="Lucida Grande"/>
                <a:sym typeface="Lucida Grande"/>
              </a:defRPr>
            </a:pPr>
            <a:r>
              <a:rPr dirty="0"/>
              <a:t>Nella </a:t>
            </a:r>
            <a:r>
              <a:rPr dirty="0" err="1"/>
              <a:t>maggior</a:t>
            </a:r>
            <a:r>
              <a:rPr dirty="0"/>
              <a:t> </a:t>
            </a:r>
            <a:r>
              <a:rPr dirty="0" err="1"/>
              <a:t>parte</a:t>
            </a:r>
            <a:r>
              <a:rPr dirty="0"/>
              <a:t> </a:t>
            </a:r>
            <a:r>
              <a:rPr dirty="0" err="1"/>
              <a:t>dei</a:t>
            </a:r>
            <a:r>
              <a:rPr dirty="0"/>
              <a:t> </a:t>
            </a:r>
            <a:r>
              <a:rPr dirty="0" err="1"/>
              <a:t>casi</a:t>
            </a:r>
            <a:r>
              <a:rPr dirty="0"/>
              <a:t> </a:t>
            </a:r>
            <a:r>
              <a:rPr dirty="0" err="1"/>
              <a:t>è</a:t>
            </a:r>
            <a:r>
              <a:rPr dirty="0"/>
              <a:t> di due </a:t>
            </a:r>
            <a:r>
              <a:rPr dirty="0" err="1"/>
              <a:t>unità</a:t>
            </a:r>
            <a:r>
              <a:rPr dirty="0"/>
              <a:t> di pH </a:t>
            </a:r>
            <a:r>
              <a:rPr dirty="0" err="1"/>
              <a:t>intorno</a:t>
            </a:r>
            <a:r>
              <a:rPr dirty="0"/>
              <a:t> al </a:t>
            </a:r>
            <a:r>
              <a:rPr dirty="0" err="1"/>
              <a:t>pK</a:t>
            </a:r>
            <a:r>
              <a:rPr baseline="-25000" dirty="0" err="1"/>
              <a:t>In</a:t>
            </a:r>
            <a:endParaRPr baseline="-25000" dirty="0"/>
          </a:p>
          <a:p>
            <a:pPr algn="just">
              <a:defRPr>
                <a:solidFill>
                  <a:srgbClr val="FFFFFF"/>
                </a:solidFill>
                <a:latin typeface="Lucida Grande"/>
                <a:ea typeface="Lucida Grande"/>
                <a:cs typeface="Lucida Grande"/>
                <a:sym typeface="Lucida Grande"/>
              </a:defRPr>
            </a:pPr>
            <a:endParaRPr baseline="-25000" dirty="0"/>
          </a:p>
          <a:p>
            <a:pPr algn="ctr">
              <a:defRPr sz="2400" b="1">
                <a:solidFill>
                  <a:srgbClr val="FFFFFF"/>
                </a:solidFill>
                <a:latin typeface="inherit"/>
                <a:ea typeface="inherit"/>
                <a:cs typeface="inherit"/>
                <a:sym typeface="inherit"/>
              </a:defRPr>
            </a:pPr>
            <a:r>
              <a:rPr dirty="0"/>
              <a:t>pH= </a:t>
            </a:r>
            <a:r>
              <a:rPr dirty="0" err="1"/>
              <a:t>pK</a:t>
            </a:r>
            <a:r>
              <a:rPr baseline="-25000" dirty="0" err="1"/>
              <a:t>In</a:t>
            </a:r>
            <a:r>
              <a:rPr dirty="0"/>
              <a:t> ± 1</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6B0F735E-F9EF-B8AB-FB79-F98E5705A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447" y="1006508"/>
            <a:ext cx="10641106" cy="4721939"/>
          </a:xfrm>
          <a:prstGeom prst="rect">
            <a:avLst/>
          </a:prstGeom>
        </p:spPr>
      </p:pic>
      <p:sp>
        <p:nvSpPr>
          <p:cNvPr id="7" name="CasellaDiTesto 6">
            <a:extLst>
              <a:ext uri="{FF2B5EF4-FFF2-40B4-BE49-F238E27FC236}">
                <a16:creationId xmlns:a16="http://schemas.microsoft.com/office/drawing/2014/main" id="{23182ABB-2723-A6BB-50FE-1EA320E3C09C}"/>
              </a:ext>
            </a:extLst>
          </p:cNvPr>
          <p:cNvSpPr txBox="1"/>
          <p:nvPr/>
        </p:nvSpPr>
        <p:spPr>
          <a:xfrm>
            <a:off x="2712945" y="399370"/>
            <a:ext cx="609824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defRPr sz="2200" b="1">
                <a:solidFill>
                  <a:srgbClr val="FFFFFF"/>
                </a:solidFill>
                <a:latin typeface="Lucida Grande"/>
                <a:ea typeface="Lucida Grande"/>
                <a:cs typeface="Lucida Grande"/>
                <a:sym typeface="Lucida Grande"/>
              </a:defRPr>
            </a:pPr>
            <a:r>
              <a:rPr lang="it-IT" dirty="0"/>
              <a:t>Indicatori  e intervallo di viraggio  </a:t>
            </a:r>
          </a:p>
        </p:txBody>
      </p:sp>
    </p:spTree>
    <p:extLst>
      <p:ext uri="{BB962C8B-B14F-4D97-AF65-F5344CB8AC3E}">
        <p14:creationId xmlns:p14="http://schemas.microsoft.com/office/powerpoint/2010/main" val="34225615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asellaDiTesto 1"/>
          <p:cNvSpPr txBox="1"/>
          <p:nvPr/>
        </p:nvSpPr>
        <p:spPr>
          <a:xfrm>
            <a:off x="575806" y="291549"/>
            <a:ext cx="6581131" cy="5171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a:latin typeface="Lucida Grande"/>
                <a:ea typeface="Lucida Grande"/>
                <a:cs typeface="Lucida Grande"/>
                <a:sym typeface="Lucida Grande"/>
              </a:defRPr>
            </a:pPr>
            <a:r>
              <a:t>Per seguire l’andamento di una titolazione è utile usufruire di rappresentazioni grafiche. </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Una </a:t>
            </a:r>
            <a:r>
              <a:rPr b="1">
                <a:latin typeface="inherit"/>
                <a:ea typeface="inherit"/>
                <a:cs typeface="inherit"/>
                <a:sym typeface="inherit"/>
              </a:rPr>
              <a:t>curva</a:t>
            </a:r>
            <a:r>
              <a:t>di </a:t>
            </a:r>
            <a:r>
              <a:rPr b="1">
                <a:latin typeface="inherit"/>
                <a:ea typeface="inherit"/>
                <a:cs typeface="inherit"/>
                <a:sym typeface="inherit"/>
              </a:rPr>
              <a:t>titolazione</a:t>
            </a:r>
            <a:r>
              <a:t> è ottenuta riportando i valori numerici di un parametro del sistema, che varia durante la titolazione, in funzione della quantità di titolante aggiunto.</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Per le titolazioni acido-base si segue la variazione del pH in funzione del volume di titolante aggiunto.</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La figura mostra una curva di titolazione acido forte – base forte. L’andamento della curva mostra chiaramente che, in un primo tratto, fino all’aggiunta del 90% circa del volume equivalente di titolante, il pH della soluzione non varia molto. </a:t>
            </a:r>
            <a:endParaRPr>
              <a:solidFill>
                <a:srgbClr val="FFFFFF"/>
              </a:solidFill>
            </a:endParaRPr>
          </a:p>
          <a:p>
            <a:pPr algn="just">
              <a:defRPr>
                <a:latin typeface="Lucida Grande"/>
                <a:ea typeface="Lucida Grande"/>
                <a:cs typeface="Lucida Grande"/>
                <a:sym typeface="Lucida Grande"/>
              </a:defRPr>
            </a:pPr>
            <a:endParaRPr>
              <a:solidFill>
                <a:srgbClr val="FFFFFF"/>
              </a:solidFill>
            </a:endParaRPr>
          </a:p>
          <a:p>
            <a:pPr algn="just">
              <a:defRPr>
                <a:latin typeface="Lucida Grande"/>
                <a:ea typeface="Lucida Grande"/>
                <a:cs typeface="Lucida Grande"/>
                <a:sym typeface="Lucida Grande"/>
              </a:defRPr>
            </a:pPr>
            <a:r>
              <a:t>In corrispondenza del punto equivalente vi è un notevole salto di pH per piccolissime aggiunte di titolante.</a:t>
            </a:r>
          </a:p>
        </p:txBody>
      </p:sp>
      <p:pic>
        <p:nvPicPr>
          <p:cNvPr id="217" name="Immagine 2" descr="Immagine 2"/>
          <p:cNvPicPr>
            <a:picLocks noChangeAspect="1"/>
          </p:cNvPicPr>
          <p:nvPr/>
        </p:nvPicPr>
        <p:blipFill>
          <a:blip r:embed="rId2"/>
          <a:stretch>
            <a:fillRect/>
          </a:stretch>
        </p:blipFill>
        <p:spPr>
          <a:xfrm>
            <a:off x="186107" y="291547"/>
            <a:ext cx="11676245" cy="5950228"/>
          </a:xfrm>
          <a:prstGeom prst="rect">
            <a:avLst/>
          </a:prstGeom>
          <a:ln w="12700">
            <a:miter lim="400000"/>
          </a:ln>
        </p:spPr>
      </p:pic>
      <p:pic>
        <p:nvPicPr>
          <p:cNvPr id="218" name="Immagine 3" descr="Immagine 3"/>
          <p:cNvPicPr>
            <a:picLocks noChangeAspect="1"/>
          </p:cNvPicPr>
          <p:nvPr/>
        </p:nvPicPr>
        <p:blipFill>
          <a:blip r:embed="rId3"/>
          <a:stretch>
            <a:fillRect/>
          </a:stretch>
        </p:blipFill>
        <p:spPr>
          <a:xfrm>
            <a:off x="1809878" y="1241167"/>
            <a:ext cx="1907931" cy="3272203"/>
          </a:xfrm>
          <a:prstGeom prst="rect">
            <a:avLst/>
          </a:prstGeom>
          <a:ln w="12700">
            <a:miter lim="400000"/>
          </a:ln>
        </p:spPr>
      </p:pic>
      <p:sp>
        <p:nvSpPr>
          <p:cNvPr id="219" name="Rettangolo 4"/>
          <p:cNvSpPr txBox="1"/>
          <p:nvPr/>
        </p:nvSpPr>
        <p:spPr>
          <a:xfrm>
            <a:off x="6692693" y="1699978"/>
            <a:ext cx="4501407" cy="1209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424242"/>
                </a:solidFill>
                <a:latin typeface="+mn-lt"/>
                <a:ea typeface="+mn-ea"/>
                <a:cs typeface="+mn-cs"/>
                <a:sym typeface="Century Gothic"/>
              </a:defRPr>
            </a:lvl1pPr>
          </a:lstStyle>
          <a:p>
            <a:r>
              <a:t>Curva di titolazione acido forte base forte. Una soluzione 0.100 M di NaOH è aggiunta a 25.0 ml di una soluzione 0.100 M di HCl</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 name="Immagine 1" descr="Immagine 1"/>
          <p:cNvPicPr>
            <a:picLocks noChangeAspect="1"/>
          </p:cNvPicPr>
          <p:nvPr/>
        </p:nvPicPr>
        <p:blipFill>
          <a:blip r:embed="rId2"/>
          <a:stretch>
            <a:fillRect/>
          </a:stretch>
        </p:blipFill>
        <p:spPr>
          <a:xfrm>
            <a:off x="5300869" y="86855"/>
            <a:ext cx="6665846" cy="6222801"/>
          </a:xfrm>
          <a:prstGeom prst="rect">
            <a:avLst/>
          </a:prstGeom>
          <a:ln w="12700">
            <a:miter lim="400000"/>
          </a:ln>
        </p:spPr>
      </p:pic>
      <p:sp>
        <p:nvSpPr>
          <p:cNvPr id="222" name="Rettangolo 2"/>
          <p:cNvSpPr txBox="1"/>
          <p:nvPr/>
        </p:nvSpPr>
        <p:spPr>
          <a:xfrm>
            <a:off x="271004" y="351902"/>
            <a:ext cx="4657021" cy="54000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b="1">
                <a:solidFill>
                  <a:srgbClr val="FFFFFF"/>
                </a:solidFill>
                <a:latin typeface="+mn-lt"/>
                <a:ea typeface="+mn-ea"/>
                <a:cs typeface="+mn-cs"/>
                <a:sym typeface="Century Gothic"/>
              </a:defRPr>
            </a:pPr>
            <a:r>
              <a:t>Curva di titolazione e concentrazione in funzione della concentrazione di analita e titolante</a:t>
            </a:r>
          </a:p>
          <a:p>
            <a:pPr algn="just">
              <a:defRPr b="1">
                <a:solidFill>
                  <a:srgbClr val="FFFFFF"/>
                </a:solidFill>
                <a:latin typeface="+mn-lt"/>
                <a:ea typeface="+mn-ea"/>
                <a:cs typeface="+mn-cs"/>
                <a:sym typeface="Century Gothic"/>
              </a:defRPr>
            </a:pPr>
            <a:endParaRPr/>
          </a:p>
          <a:p>
            <a:pPr algn="just">
              <a:lnSpc>
                <a:spcPct val="150000"/>
              </a:lnSpc>
              <a:defRPr>
                <a:solidFill>
                  <a:srgbClr val="FFFFFF"/>
                </a:solidFill>
                <a:latin typeface="+mn-lt"/>
                <a:ea typeface="+mn-ea"/>
                <a:cs typeface="+mn-cs"/>
                <a:sym typeface="Century Gothic"/>
              </a:defRPr>
            </a:pPr>
            <a:r>
              <a:t>Curve di titolazione acido forte – base forte, per differenti concentrazioni iniziali di acido (titolando) e di base (titolante).</a:t>
            </a:r>
          </a:p>
          <a:p>
            <a:pPr algn="just">
              <a:defRPr>
                <a:solidFill>
                  <a:srgbClr val="FFFFFF"/>
                </a:solidFill>
                <a:latin typeface="+mn-lt"/>
                <a:ea typeface="+mn-ea"/>
                <a:cs typeface="+mn-cs"/>
                <a:sym typeface="Century Gothic"/>
              </a:defRPr>
            </a:pPr>
            <a:endParaRPr/>
          </a:p>
          <a:p>
            <a:pPr algn="just">
              <a:defRPr>
                <a:solidFill>
                  <a:srgbClr val="FFFFFF"/>
                </a:solidFill>
                <a:latin typeface="+mn-lt"/>
                <a:ea typeface="+mn-ea"/>
                <a:cs typeface="+mn-cs"/>
                <a:sym typeface="Century Gothic"/>
              </a:defRPr>
            </a:pPr>
            <a:endParaRPr/>
          </a:p>
          <a:p>
            <a:pPr algn="just">
              <a:lnSpc>
                <a:spcPct val="150000"/>
              </a:lnSpc>
              <a:defRPr>
                <a:solidFill>
                  <a:srgbClr val="FFFFFF"/>
                </a:solidFill>
                <a:latin typeface="+mn-lt"/>
                <a:ea typeface="+mn-ea"/>
                <a:cs typeface="+mn-cs"/>
                <a:sym typeface="Century Gothic"/>
              </a:defRPr>
            </a:pPr>
            <a:br/>
            <a:r>
              <a:t>In una titolazione di un acido forte di concentrazione 1.0 M (curva A), in corrispondenza del punto equivalente si osserva un notevole salto di pH per piccolissime aggiunte di base.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Rectangle 8"/>
          <p:cNvSpPr/>
          <p:nvPr/>
        </p:nvSpPr>
        <p:spPr>
          <a:xfrm>
            <a:off x="0" y="0"/>
            <a:ext cx="12192000" cy="6858000"/>
          </a:xfrm>
          <a:prstGeom prst="rect">
            <a:avLst/>
          </a:prstGeom>
          <a:blipFill>
            <a:blip r:embed="rId2"/>
            <a:stretch>
              <a:fillRect/>
            </a:stretch>
          </a:blipFill>
          <a:ln w="12700">
            <a:miter lim="400000"/>
          </a:ln>
        </p:spPr>
        <p:txBody>
          <a:bodyPr lIns="45718" tIns="45718" rIns="45718" bIns="45718" anchor="ctr"/>
          <a:lstStyle/>
          <a:p>
            <a:pPr algn="ctr">
              <a:defRPr>
                <a:solidFill>
                  <a:srgbClr val="FFFFFF"/>
                </a:solidFill>
                <a:latin typeface="+mn-lt"/>
                <a:ea typeface="+mn-ea"/>
                <a:cs typeface="+mn-cs"/>
                <a:sym typeface="Century Gothic"/>
              </a:defRPr>
            </a:pPr>
            <a:endParaRPr/>
          </a:p>
        </p:txBody>
      </p:sp>
      <p:sp>
        <p:nvSpPr>
          <p:cNvPr id="225" name="CasellaDiTesto 1"/>
          <p:cNvSpPr txBox="1"/>
          <p:nvPr/>
        </p:nvSpPr>
        <p:spPr>
          <a:xfrm>
            <a:off x="5857103" y="135923"/>
            <a:ext cx="6174545" cy="6243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oAutofit/>
          </a:bodyPr>
          <a:lstStyle/>
          <a:p>
            <a:pPr>
              <a:lnSpc>
                <a:spcPct val="90000"/>
              </a:lnSpc>
              <a:spcBef>
                <a:spcPts val="600"/>
              </a:spcBef>
              <a:buClr>
                <a:srgbClr val="000000"/>
              </a:buClr>
              <a:buSzPct val="100000"/>
              <a:defRPr b="1"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r>
              <a:rPr sz="2400" dirty="0" err="1"/>
              <a:t>Curva</a:t>
            </a:r>
            <a:r>
              <a:rPr sz="2400" dirty="0"/>
              <a:t> di </a:t>
            </a:r>
            <a:r>
              <a:rPr lang="it-IT" sz="2400" dirty="0"/>
              <a:t>T</a:t>
            </a:r>
            <a:r>
              <a:rPr sz="2400" dirty="0" err="1"/>
              <a:t>itolazione</a:t>
            </a:r>
            <a:r>
              <a:rPr sz="2400" dirty="0"/>
              <a:t> e </a:t>
            </a:r>
            <a:r>
              <a:rPr lang="it-IT" sz="2400" dirty="0"/>
              <a:t>C</a:t>
            </a:r>
            <a:r>
              <a:rPr sz="2400" dirty="0" err="1"/>
              <a:t>oncentrazione</a:t>
            </a:r>
            <a:endParaRPr sz="2400" dirty="0"/>
          </a:p>
          <a:p>
            <a:pPr>
              <a:lnSpc>
                <a:spcPct val="90000"/>
              </a:lnSpc>
              <a:spcBef>
                <a:spcPts val="600"/>
              </a:spcBef>
              <a:buClr>
                <a:srgbClr val="000000"/>
              </a:buClr>
              <a:buSzPct val="100000"/>
              <a:buFont typeface="Arial"/>
              <a:buChar char="•"/>
              <a:defRPr sz="2000" b="1"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endParaRPr sz="2000" dirty="0"/>
          </a:p>
          <a:p>
            <a:pPr>
              <a:lnSpc>
                <a:spcPct val="150000"/>
              </a:lnSpc>
              <a:spcBef>
                <a:spcPts val="600"/>
              </a:spcBef>
              <a:defRPr sz="1600" b="1">
                <a:solidFill>
                  <a:srgbClr val="E2E2E2"/>
                </a:solidFill>
                <a:latin typeface="+mn-lt"/>
                <a:ea typeface="+mn-ea"/>
                <a:cs typeface="+mn-cs"/>
                <a:sym typeface="Century Gothic"/>
              </a:defRPr>
            </a:pPr>
            <a:r>
              <a:rPr dirty="0"/>
              <a:t>Curve di </a:t>
            </a:r>
            <a:r>
              <a:rPr dirty="0" err="1"/>
              <a:t>titolazione</a:t>
            </a:r>
            <a:r>
              <a:rPr dirty="0"/>
              <a:t> </a:t>
            </a:r>
            <a:r>
              <a:rPr dirty="0" err="1"/>
              <a:t>acido</a:t>
            </a:r>
            <a:r>
              <a:rPr dirty="0"/>
              <a:t> forte – base forte, per </a:t>
            </a:r>
            <a:r>
              <a:rPr dirty="0" err="1"/>
              <a:t>differenti</a:t>
            </a:r>
            <a:r>
              <a:rPr dirty="0"/>
              <a:t> </a:t>
            </a:r>
            <a:r>
              <a:rPr dirty="0" err="1"/>
              <a:t>concentrazioni</a:t>
            </a:r>
            <a:r>
              <a:rPr dirty="0"/>
              <a:t> </a:t>
            </a:r>
            <a:r>
              <a:rPr dirty="0" err="1"/>
              <a:t>iniziali</a:t>
            </a:r>
            <a:r>
              <a:rPr dirty="0"/>
              <a:t> di </a:t>
            </a:r>
            <a:r>
              <a:rPr dirty="0" err="1"/>
              <a:t>acido</a:t>
            </a:r>
            <a:r>
              <a:rPr dirty="0"/>
              <a:t> (</a:t>
            </a:r>
            <a:r>
              <a:rPr dirty="0" err="1"/>
              <a:t>titolando</a:t>
            </a:r>
            <a:r>
              <a:rPr dirty="0"/>
              <a:t>) e di base (</a:t>
            </a:r>
            <a:r>
              <a:rPr dirty="0" err="1"/>
              <a:t>titolante</a:t>
            </a:r>
            <a:r>
              <a:rPr dirty="0"/>
              <a:t>).</a:t>
            </a:r>
            <a:endParaRPr lang="it-IT" dirty="0"/>
          </a:p>
          <a:p>
            <a:pPr>
              <a:lnSpc>
                <a:spcPct val="150000"/>
              </a:lnSpc>
              <a:spcBef>
                <a:spcPts val="600"/>
              </a:spcBef>
              <a:defRPr sz="1600" b="1">
                <a:solidFill>
                  <a:srgbClr val="E2E2E2"/>
                </a:solidFill>
                <a:latin typeface="+mn-lt"/>
                <a:ea typeface="+mn-ea"/>
                <a:cs typeface="+mn-cs"/>
                <a:sym typeface="Century Gothic"/>
              </a:defRPr>
            </a:pPr>
            <a:br>
              <a:rPr dirty="0"/>
            </a:br>
            <a:r>
              <a:rPr dirty="0"/>
              <a:t>In </a:t>
            </a:r>
            <a:r>
              <a:rPr dirty="0" err="1"/>
              <a:t>una</a:t>
            </a:r>
            <a:r>
              <a:rPr dirty="0"/>
              <a:t> </a:t>
            </a:r>
            <a:r>
              <a:rPr dirty="0" err="1"/>
              <a:t>titolazione</a:t>
            </a:r>
            <a:r>
              <a:rPr dirty="0"/>
              <a:t> di un </a:t>
            </a:r>
            <a:r>
              <a:rPr dirty="0" err="1"/>
              <a:t>acido</a:t>
            </a:r>
            <a:r>
              <a:rPr dirty="0"/>
              <a:t> forte di </a:t>
            </a:r>
            <a:r>
              <a:rPr dirty="0" err="1"/>
              <a:t>concentrazione</a:t>
            </a:r>
            <a:r>
              <a:rPr dirty="0"/>
              <a:t> 1.0 M (</a:t>
            </a:r>
            <a:r>
              <a:rPr dirty="0" err="1"/>
              <a:t>curva</a:t>
            </a:r>
            <a:r>
              <a:rPr dirty="0"/>
              <a:t> A), in </a:t>
            </a:r>
            <a:r>
              <a:rPr dirty="0" err="1"/>
              <a:t>corrispondenza</a:t>
            </a:r>
            <a:r>
              <a:rPr dirty="0"/>
              <a:t> del punto </a:t>
            </a:r>
            <a:r>
              <a:rPr dirty="0" err="1"/>
              <a:t>equivalente</a:t>
            </a:r>
            <a:r>
              <a:rPr dirty="0"/>
              <a:t> </a:t>
            </a:r>
            <a:r>
              <a:rPr dirty="0" err="1"/>
              <a:t>si</a:t>
            </a:r>
            <a:r>
              <a:rPr dirty="0"/>
              <a:t> </a:t>
            </a:r>
            <a:r>
              <a:rPr dirty="0" err="1"/>
              <a:t>osserva</a:t>
            </a:r>
            <a:r>
              <a:rPr dirty="0"/>
              <a:t> un </a:t>
            </a:r>
            <a:r>
              <a:rPr dirty="0" err="1"/>
              <a:t>notevole</a:t>
            </a:r>
            <a:r>
              <a:rPr dirty="0"/>
              <a:t> </a:t>
            </a:r>
            <a:r>
              <a:rPr dirty="0" err="1"/>
              <a:t>salto</a:t>
            </a:r>
            <a:r>
              <a:rPr dirty="0"/>
              <a:t> di pH per </a:t>
            </a:r>
            <a:r>
              <a:rPr dirty="0" err="1"/>
              <a:t>piccolissime</a:t>
            </a:r>
            <a:r>
              <a:rPr dirty="0"/>
              <a:t> </a:t>
            </a:r>
            <a:r>
              <a:rPr dirty="0" err="1"/>
              <a:t>aggiunte</a:t>
            </a:r>
            <a:r>
              <a:rPr dirty="0"/>
              <a:t> di base.</a:t>
            </a:r>
          </a:p>
          <a:p>
            <a:pPr>
              <a:lnSpc>
                <a:spcPct val="150000"/>
              </a:lnSpc>
              <a:spcBef>
                <a:spcPts val="600"/>
              </a:spcBef>
              <a:buClr>
                <a:srgbClr val="000000"/>
              </a:buClr>
              <a:buSzPct val="100000"/>
              <a:buFont typeface="Arial"/>
              <a:buChar char="•"/>
              <a:defRPr sz="1600" b="1">
                <a:solidFill>
                  <a:srgbClr val="E2E2E2"/>
                </a:solidFill>
                <a:latin typeface="+mn-lt"/>
                <a:ea typeface="+mn-ea"/>
                <a:cs typeface="+mn-cs"/>
                <a:sym typeface="Century Gothic"/>
              </a:defRPr>
            </a:pPr>
            <a:endParaRPr lang="it-IT" dirty="0"/>
          </a:p>
          <a:p>
            <a:pPr>
              <a:lnSpc>
                <a:spcPct val="150000"/>
              </a:lnSpc>
              <a:spcBef>
                <a:spcPts val="600"/>
              </a:spcBef>
              <a:buClr>
                <a:srgbClr val="000000"/>
              </a:buClr>
              <a:buSzPct val="100000"/>
              <a:buFont typeface="Arial"/>
              <a:buChar char="•"/>
              <a:defRPr sz="1600" b="1">
                <a:solidFill>
                  <a:srgbClr val="E2E2E2"/>
                </a:solidFill>
                <a:latin typeface="+mn-lt"/>
                <a:ea typeface="+mn-ea"/>
                <a:cs typeface="+mn-cs"/>
                <a:sym typeface="Century Gothic"/>
              </a:defRPr>
            </a:pPr>
            <a:endParaRPr dirty="0"/>
          </a:p>
          <a:p>
            <a:pPr>
              <a:lnSpc>
                <a:spcPct val="150000"/>
              </a:lnSpc>
              <a:spcBef>
                <a:spcPts val="600"/>
              </a:spcBef>
              <a:buClr>
                <a:srgbClr val="000000"/>
              </a:buClr>
              <a:buSzPct val="100000"/>
              <a:buFont typeface="Arial"/>
              <a:buChar char="•"/>
              <a:defRPr sz="1600" b="1">
                <a:solidFill>
                  <a:srgbClr val="E2E2E2"/>
                </a:solidFill>
                <a:latin typeface="+mn-lt"/>
                <a:ea typeface="+mn-ea"/>
                <a:cs typeface="+mn-cs"/>
                <a:sym typeface="Century Gothic"/>
              </a:defRPr>
            </a:pPr>
            <a:r>
              <a:rPr dirty="0" err="1"/>
              <a:t>L’andamento</a:t>
            </a:r>
            <a:r>
              <a:rPr dirty="0"/>
              <a:t> </a:t>
            </a:r>
            <a:r>
              <a:rPr dirty="0" err="1"/>
              <a:t>delle</a:t>
            </a:r>
            <a:r>
              <a:rPr dirty="0"/>
              <a:t> curve B, C e D </a:t>
            </a:r>
            <a:r>
              <a:rPr dirty="0" err="1"/>
              <a:t>è</a:t>
            </a:r>
            <a:r>
              <a:rPr dirty="0"/>
              <a:t> simile a </a:t>
            </a:r>
            <a:r>
              <a:rPr dirty="0" err="1"/>
              <a:t>quello</a:t>
            </a:r>
            <a:r>
              <a:rPr dirty="0"/>
              <a:t> </a:t>
            </a:r>
            <a:r>
              <a:rPr dirty="0" err="1"/>
              <a:t>della</a:t>
            </a:r>
            <a:r>
              <a:rPr dirty="0"/>
              <a:t> </a:t>
            </a:r>
            <a:r>
              <a:rPr dirty="0" err="1"/>
              <a:t>curva</a:t>
            </a:r>
            <a:r>
              <a:rPr dirty="0"/>
              <a:t> A, </a:t>
            </a:r>
            <a:r>
              <a:rPr u="sng" dirty="0">
                <a:solidFill>
                  <a:srgbClr val="FF0000"/>
                </a:solidFill>
              </a:rPr>
              <a:t>ma il </a:t>
            </a:r>
            <a:r>
              <a:rPr u="sng" dirty="0" err="1">
                <a:solidFill>
                  <a:srgbClr val="FF0000"/>
                </a:solidFill>
              </a:rPr>
              <a:t>salto</a:t>
            </a:r>
            <a:r>
              <a:rPr u="sng" dirty="0">
                <a:solidFill>
                  <a:srgbClr val="FF0000"/>
                </a:solidFill>
              </a:rPr>
              <a:t> </a:t>
            </a:r>
            <a:r>
              <a:rPr dirty="0"/>
              <a:t>di pH in </a:t>
            </a:r>
            <a:r>
              <a:rPr dirty="0" err="1"/>
              <a:t>corrispondenza</a:t>
            </a:r>
            <a:r>
              <a:rPr dirty="0"/>
              <a:t> del punto </a:t>
            </a:r>
            <a:r>
              <a:rPr dirty="0" err="1"/>
              <a:t>equivalente</a:t>
            </a:r>
            <a:r>
              <a:rPr dirty="0"/>
              <a:t> </a:t>
            </a:r>
            <a:r>
              <a:rPr dirty="0" err="1"/>
              <a:t>è</a:t>
            </a:r>
            <a:r>
              <a:rPr dirty="0"/>
              <a:t> tanto </a:t>
            </a:r>
            <a:r>
              <a:rPr dirty="0" err="1"/>
              <a:t>minore</a:t>
            </a:r>
            <a:r>
              <a:rPr dirty="0"/>
              <a:t> </a:t>
            </a:r>
            <a:r>
              <a:rPr dirty="0" err="1"/>
              <a:t>quanto</a:t>
            </a:r>
            <a:r>
              <a:rPr dirty="0"/>
              <a:t> </a:t>
            </a:r>
            <a:r>
              <a:rPr dirty="0" err="1"/>
              <a:t>più</a:t>
            </a:r>
            <a:r>
              <a:rPr dirty="0"/>
              <a:t> </a:t>
            </a:r>
            <a:r>
              <a:rPr dirty="0" err="1"/>
              <a:t>diluita</a:t>
            </a:r>
            <a:r>
              <a:rPr dirty="0"/>
              <a:t> </a:t>
            </a:r>
            <a:r>
              <a:rPr dirty="0" err="1"/>
              <a:t>è</a:t>
            </a:r>
            <a:r>
              <a:rPr dirty="0"/>
              <a:t> la </a:t>
            </a:r>
            <a:r>
              <a:rPr dirty="0" err="1"/>
              <a:t>soluzione</a:t>
            </a:r>
            <a:r>
              <a:rPr dirty="0"/>
              <a:t>.</a:t>
            </a:r>
          </a:p>
        </p:txBody>
      </p:sp>
      <p:sp>
        <p:nvSpPr>
          <p:cNvPr id="226" name="Rounded Rectangle 7"/>
          <p:cNvSpPr/>
          <p:nvPr/>
        </p:nvSpPr>
        <p:spPr>
          <a:xfrm>
            <a:off x="283921" y="1107309"/>
            <a:ext cx="5441895" cy="5272133"/>
          </a:xfrm>
          <a:prstGeom prst="roundRect">
            <a:avLst>
              <a:gd name="adj" fmla="val 3812"/>
            </a:avLst>
          </a:prstGeom>
          <a:solidFill>
            <a:srgbClr val="FFFFFF"/>
          </a:solidFill>
          <a:ln w="38100" cap="rnd">
            <a:solidFill>
              <a:srgbClr val="2F353D"/>
            </a:solidFill>
          </a:ln>
        </p:spPr>
        <p:txBody>
          <a:bodyPr lIns="45718" tIns="45718" rIns="45718" bIns="45718" anchor="ctr"/>
          <a:lstStyle/>
          <a:p>
            <a:pPr algn="ctr">
              <a:defRPr>
                <a:solidFill>
                  <a:srgbClr val="FFFFFF"/>
                </a:solidFill>
                <a:latin typeface="+mn-lt"/>
                <a:ea typeface="+mn-ea"/>
                <a:cs typeface="+mn-cs"/>
                <a:sym typeface="Century Gothic"/>
              </a:defRPr>
            </a:pPr>
            <a:endParaRPr/>
          </a:p>
        </p:txBody>
      </p:sp>
      <p:pic>
        <p:nvPicPr>
          <p:cNvPr id="227" name="Immagine 3" descr="Immagine 3"/>
          <p:cNvPicPr>
            <a:picLocks noChangeAspect="1"/>
          </p:cNvPicPr>
          <p:nvPr/>
        </p:nvPicPr>
        <p:blipFill>
          <a:blip r:embed="rId3"/>
          <a:stretch>
            <a:fillRect/>
          </a:stretch>
        </p:blipFill>
        <p:spPr>
          <a:xfrm>
            <a:off x="694648" y="1727765"/>
            <a:ext cx="4451373" cy="4155510"/>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 name="Immagine 6" descr="Immagine 6"/>
          <p:cNvPicPr>
            <a:picLocks noChangeAspect="1"/>
          </p:cNvPicPr>
          <p:nvPr/>
        </p:nvPicPr>
        <p:blipFill>
          <a:blip r:embed="rId2"/>
          <a:srcRect r="4" b="3"/>
          <a:stretch>
            <a:fillRect/>
          </a:stretch>
        </p:blipFill>
        <p:spPr>
          <a:xfrm>
            <a:off x="415970" y="239217"/>
            <a:ext cx="3416697" cy="3189685"/>
          </a:xfrm>
          <a:custGeom>
            <a:avLst/>
            <a:gdLst/>
            <a:ahLst/>
            <a:cxnLst>
              <a:cxn ang="0">
                <a:pos x="wd2" y="hd2"/>
              </a:cxn>
              <a:cxn ang="5400000">
                <a:pos x="wd2" y="hd2"/>
              </a:cxn>
              <a:cxn ang="10800000">
                <a:pos x="wd2" y="hd2"/>
              </a:cxn>
              <a:cxn ang="16200000">
                <a:pos x="wd2" y="hd2"/>
              </a:cxn>
            </a:cxnLst>
            <a:rect l="0" t="0" r="r" b="b"/>
            <a:pathLst>
              <a:path w="21600" h="21600" extrusionOk="0">
                <a:moveTo>
                  <a:pt x="710" y="0"/>
                </a:moveTo>
                <a:cubicBezTo>
                  <a:pt x="318" y="0"/>
                  <a:pt x="0" y="341"/>
                  <a:pt x="0" y="761"/>
                </a:cubicBezTo>
                <a:lnTo>
                  <a:pt x="0" y="20842"/>
                </a:lnTo>
                <a:cubicBezTo>
                  <a:pt x="0" y="21262"/>
                  <a:pt x="318" y="21600"/>
                  <a:pt x="710" y="21600"/>
                </a:cubicBezTo>
                <a:lnTo>
                  <a:pt x="20892" y="21600"/>
                </a:lnTo>
                <a:cubicBezTo>
                  <a:pt x="21284" y="21600"/>
                  <a:pt x="21600" y="21262"/>
                  <a:pt x="21600" y="20842"/>
                </a:cubicBezTo>
                <a:lnTo>
                  <a:pt x="21600" y="761"/>
                </a:lnTo>
                <a:cubicBezTo>
                  <a:pt x="21600" y="341"/>
                  <a:pt x="21284" y="0"/>
                  <a:pt x="20892" y="0"/>
                </a:cubicBezTo>
                <a:lnTo>
                  <a:pt x="710" y="0"/>
                </a:lnTo>
                <a:close/>
              </a:path>
            </a:pathLst>
          </a:custGeom>
          <a:ln w="38100">
            <a:solidFill>
              <a:srgbClr val="2F353D"/>
            </a:solidFill>
          </a:ln>
        </p:spPr>
      </p:pic>
      <p:sp>
        <p:nvSpPr>
          <p:cNvPr id="230" name="CasellaDiTesto 4"/>
          <p:cNvSpPr txBox="1"/>
          <p:nvPr/>
        </p:nvSpPr>
        <p:spPr>
          <a:xfrm>
            <a:off x="4187083" y="522316"/>
            <a:ext cx="7754151" cy="3905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lnSpc>
                <a:spcPct val="90000"/>
              </a:lnSpc>
              <a:spcBef>
                <a:spcPts val="600"/>
              </a:spcBef>
              <a:buClr>
                <a:srgbClr val="FFFFFF"/>
              </a:buClr>
              <a:buSzPct val="100000"/>
              <a:buFont typeface="Arial"/>
              <a:buChar char="•"/>
              <a:defRPr sz="2200"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r>
              <a:t>Nel caso di reattivi a concentrazione 1.0 M e 1.0·10</a:t>
            </a:r>
            <a:r>
              <a:rPr baseline="30000"/>
              <a:t>-1</a:t>
            </a:r>
            <a:r>
              <a:t> M si ha una forte variazione di pH e di conseguenza un errore nella determinazione del punto equivalente quasi insignificante.</a:t>
            </a:r>
            <a:endParaRPr>
              <a:solidFill>
                <a:srgbClr val="FFFFFF"/>
              </a:solidFill>
            </a:endParaRPr>
          </a:p>
          <a:p>
            <a:pPr algn="just">
              <a:lnSpc>
                <a:spcPct val="90000"/>
              </a:lnSpc>
              <a:spcBef>
                <a:spcPts val="600"/>
              </a:spcBef>
              <a:defRPr sz="2200" cap="small">
                <a:solidFill>
                  <a:srgbClr val="FFFFFF"/>
                </a:solidFill>
                <a:effectLst>
                  <a:outerShdw blurRad="50800" dist="12700" dir="13860000" rotWithShape="0">
                    <a:srgbClr val="000000">
                      <a:alpha val="20000"/>
                    </a:srgbClr>
                  </a:outerShdw>
                </a:effectLst>
                <a:latin typeface="+mn-lt"/>
                <a:ea typeface="+mn-ea"/>
                <a:cs typeface="+mn-cs"/>
                <a:sym typeface="Century Gothic"/>
              </a:defRPr>
            </a:pPr>
            <a:br/>
            <a:r>
              <a:rPr>
                <a:gradFill flip="none" rotWithShape="1">
                  <a:gsLst>
                    <a:gs pos="0">
                      <a:srgbClr val="FFFFFF"/>
                    </a:gs>
                    <a:gs pos="100000">
                      <a:srgbClr val="BFBFBF"/>
                    </a:gs>
                  </a:gsLst>
                  <a:lin ang="5580000" scaled="0"/>
                </a:gradFill>
              </a:rPr>
              <a:t>Per soluzioni diluite, per le quali il salto di pH intono al punto equivalente si riduce notevolmente (fino a diventare di circa 2 unità di pH, nel caso delle soluzioni 1.0·10</a:t>
            </a:r>
            <a:r>
              <a:rPr baseline="30000">
                <a:gradFill flip="none" rotWithShape="1">
                  <a:gsLst>
                    <a:gs pos="0">
                      <a:srgbClr val="FFFFFF"/>
                    </a:gs>
                    <a:gs pos="100000">
                      <a:srgbClr val="BFBFBF"/>
                    </a:gs>
                  </a:gsLst>
                  <a:lin ang="5580000" scaled="0"/>
                </a:gradFill>
              </a:rPr>
              <a:t>-3 </a:t>
            </a:r>
            <a:r>
              <a:rPr>
                <a:gradFill flip="none" rotWithShape="1">
                  <a:gsLst>
                    <a:gs pos="0">
                      <a:srgbClr val="FFFFFF"/>
                    </a:gs>
                    <a:gs pos="100000">
                      <a:srgbClr val="BFBFBF"/>
                    </a:gs>
                  </a:gsLst>
                  <a:lin ang="5580000" scaled="0"/>
                </a:gradFill>
              </a:rPr>
              <a:t>M), l’errore nella determinazione aumenta. È stimabile nell’ordine dello 0.1% nel caso di soluzioni 1.0·10</a:t>
            </a:r>
            <a:r>
              <a:rPr baseline="30000">
                <a:gradFill flip="none" rotWithShape="1">
                  <a:gsLst>
                    <a:gs pos="0">
                      <a:srgbClr val="FFFFFF"/>
                    </a:gs>
                    <a:gs pos="100000">
                      <a:srgbClr val="BFBFBF"/>
                    </a:gs>
                  </a:gsLst>
                  <a:lin ang="5580000" scaled="0"/>
                </a:gradFill>
              </a:rPr>
              <a:t>-2</a:t>
            </a:r>
            <a:r>
              <a:rPr>
                <a:gradFill flip="none" rotWithShape="1">
                  <a:gsLst>
                    <a:gs pos="0">
                      <a:srgbClr val="FFFFFF"/>
                    </a:gs>
                    <a:gs pos="100000">
                      <a:srgbClr val="BFBFBF"/>
                    </a:gs>
                  </a:gsLst>
                  <a:lin ang="5580000" scaled="0"/>
                </a:gradFill>
              </a:rPr>
              <a:t> M, e del 1% nel caso di soluzioni 1.0·10</a:t>
            </a:r>
            <a:r>
              <a:rPr baseline="30000">
                <a:gradFill flip="none" rotWithShape="1">
                  <a:gsLst>
                    <a:gs pos="0">
                      <a:srgbClr val="FFFFFF"/>
                    </a:gs>
                    <a:gs pos="100000">
                      <a:srgbClr val="BFBFBF"/>
                    </a:gs>
                  </a:gsLst>
                  <a:lin ang="5580000" scaled="0"/>
                </a:gradFill>
              </a:rPr>
              <a:t>-3</a:t>
            </a:r>
            <a:r>
              <a:rPr>
                <a:gradFill flip="none" rotWithShape="1">
                  <a:gsLst>
                    <a:gs pos="0">
                      <a:srgbClr val="FFFFFF"/>
                    </a:gs>
                    <a:gs pos="100000">
                      <a:srgbClr val="BFBFBF"/>
                    </a:gs>
                  </a:gsLst>
                  <a:lin ang="5580000" scaled="0"/>
                </a:gradFill>
              </a:rPr>
              <a:t> M l’errore nella determinazione aumenta.</a:t>
            </a:r>
          </a:p>
        </p:txBody>
      </p:sp>
      <p:sp>
        <p:nvSpPr>
          <p:cNvPr id="231" name="CasellaDiTesto 8"/>
          <p:cNvSpPr txBox="1"/>
          <p:nvPr/>
        </p:nvSpPr>
        <p:spPr>
          <a:xfrm>
            <a:off x="708327" y="5225311"/>
            <a:ext cx="10987377" cy="7294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nSpc>
                <a:spcPct val="90000"/>
              </a:lnSpc>
              <a:spcBef>
                <a:spcPts val="600"/>
              </a:spcBef>
              <a:buClr>
                <a:srgbClr val="FFFFFF"/>
              </a:buClr>
              <a:buSzPct val="100000"/>
              <a:buFont typeface="Arial"/>
              <a:buChar char="•"/>
              <a:defRPr sz="2300" cap="small">
                <a:gradFill flip="none" rotWithShape="1">
                  <a:gsLst>
                    <a:gs pos="0">
                      <a:srgbClr val="FFFFFF"/>
                    </a:gs>
                    <a:gs pos="100000">
                      <a:srgbClr val="BFBFBF"/>
                    </a:gs>
                  </a:gsLst>
                  <a:lin ang="5580000" scaled="0"/>
                </a:gradFill>
                <a:effectLst>
                  <a:outerShdw blurRad="50800" dist="12700" dir="13860000" rotWithShape="0">
                    <a:srgbClr val="000000">
                      <a:alpha val="20000"/>
                    </a:srgbClr>
                  </a:outerShdw>
                </a:effectLst>
                <a:latin typeface="+mn-lt"/>
                <a:ea typeface="+mn-ea"/>
                <a:cs typeface="+mn-cs"/>
                <a:sym typeface="Century Gothic"/>
              </a:defRPr>
            </a:pPr>
            <a:r>
              <a:rPr b="1" dirty="0"/>
              <a:t>In </a:t>
            </a:r>
            <a:r>
              <a:rPr b="1" dirty="0" err="1"/>
              <a:t>generale</a:t>
            </a:r>
            <a:r>
              <a:rPr b="1" dirty="0"/>
              <a:t>, non </a:t>
            </a:r>
            <a:r>
              <a:rPr b="1" dirty="0" err="1"/>
              <a:t>è</a:t>
            </a:r>
            <a:r>
              <a:rPr b="1" dirty="0"/>
              <a:t> </a:t>
            </a:r>
            <a:r>
              <a:rPr b="1" dirty="0" err="1"/>
              <a:t>possibile</a:t>
            </a:r>
            <a:r>
              <a:rPr b="1" dirty="0"/>
              <a:t> </a:t>
            </a:r>
            <a:r>
              <a:rPr b="1" dirty="0" err="1"/>
              <a:t>eseguire</a:t>
            </a:r>
            <a:r>
              <a:rPr b="1" dirty="0"/>
              <a:t> </a:t>
            </a:r>
            <a:r>
              <a:rPr b="1" dirty="0" err="1"/>
              <a:t>titolazioni</a:t>
            </a:r>
            <a:r>
              <a:rPr b="1" dirty="0"/>
              <a:t> </a:t>
            </a:r>
            <a:r>
              <a:rPr b="1" dirty="0" err="1"/>
              <a:t>acido</a:t>
            </a:r>
            <a:r>
              <a:rPr b="1" dirty="0"/>
              <a:t> forte- base forte con </a:t>
            </a:r>
            <a:r>
              <a:rPr b="1" dirty="0" err="1"/>
              <a:t>reattivi</a:t>
            </a:r>
            <a:r>
              <a:rPr b="1" dirty="0"/>
              <a:t> di </a:t>
            </a:r>
            <a:r>
              <a:rPr b="1" dirty="0" err="1"/>
              <a:t>concentrazione</a:t>
            </a:r>
            <a:r>
              <a:rPr b="1" dirty="0"/>
              <a:t> </a:t>
            </a:r>
            <a:r>
              <a:rPr b="1" dirty="0" err="1"/>
              <a:t>inferiore</a:t>
            </a:r>
            <a:r>
              <a:rPr b="1" dirty="0"/>
              <a:t> a 1.0·10</a:t>
            </a:r>
            <a:r>
              <a:rPr b="1" baseline="30000" dirty="0"/>
              <a:t>-3</a:t>
            </a:r>
            <a:r>
              <a:rPr b="1" dirty="0"/>
              <a:t> M.</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asellaDiTesto 3"/>
          <p:cNvSpPr txBox="1"/>
          <p:nvPr/>
        </p:nvSpPr>
        <p:spPr>
          <a:xfrm>
            <a:off x="188240" y="49428"/>
            <a:ext cx="11593093" cy="66875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a:lnSpc>
                <a:spcPct val="150000"/>
              </a:lnSpc>
              <a:defRPr b="1">
                <a:solidFill>
                  <a:srgbClr val="FFFFFF"/>
                </a:solidFill>
                <a:latin typeface="+mn-lt"/>
                <a:ea typeface="+mn-ea"/>
                <a:cs typeface="+mn-cs"/>
                <a:sym typeface="Century Gothic"/>
              </a:defRPr>
            </a:pPr>
            <a:r>
              <a:rPr dirty="0"/>
              <a:t>SCELTA DELL’INDICATORE</a:t>
            </a:r>
          </a:p>
          <a:p>
            <a:pPr algn="just">
              <a:lnSpc>
                <a:spcPct val="150000"/>
              </a:lnSpc>
              <a:defRPr>
                <a:solidFill>
                  <a:srgbClr val="FFFFFF"/>
                </a:solidFill>
                <a:latin typeface="+mn-lt"/>
                <a:ea typeface="+mn-ea"/>
                <a:cs typeface="+mn-cs"/>
                <a:sym typeface="Century Gothic"/>
              </a:defRPr>
            </a:pPr>
            <a:br>
              <a:rPr b="1" dirty="0"/>
            </a:br>
            <a:r>
              <a:rPr dirty="0"/>
              <a:t>La </a:t>
            </a:r>
            <a:r>
              <a:rPr dirty="0" err="1"/>
              <a:t>scelta</a:t>
            </a:r>
            <a:r>
              <a:rPr dirty="0"/>
              <a:t> </a:t>
            </a:r>
            <a:r>
              <a:rPr dirty="0" err="1"/>
              <a:t>dell’indicatore</a:t>
            </a:r>
            <a:r>
              <a:rPr dirty="0"/>
              <a:t> </a:t>
            </a:r>
            <a:r>
              <a:rPr dirty="0" err="1"/>
              <a:t>dovrebbe</a:t>
            </a:r>
            <a:r>
              <a:rPr dirty="0"/>
              <a:t> </a:t>
            </a:r>
            <a:r>
              <a:rPr dirty="0" err="1"/>
              <a:t>essere</a:t>
            </a:r>
            <a:r>
              <a:rPr dirty="0"/>
              <a:t> </a:t>
            </a:r>
            <a:r>
              <a:rPr dirty="0" err="1"/>
              <a:t>fatta</a:t>
            </a:r>
            <a:r>
              <a:rPr dirty="0"/>
              <a:t> in modo tale </a:t>
            </a:r>
            <a:r>
              <a:rPr dirty="0" err="1"/>
              <a:t>che</a:t>
            </a:r>
            <a:r>
              <a:rPr dirty="0"/>
              <a:t> il </a:t>
            </a:r>
            <a:r>
              <a:rPr dirty="0" err="1"/>
              <a:t>viraggio</a:t>
            </a:r>
            <a:r>
              <a:rPr dirty="0"/>
              <a:t> </a:t>
            </a:r>
            <a:r>
              <a:rPr dirty="0" err="1"/>
              <a:t>avvenga</a:t>
            </a:r>
            <a:r>
              <a:rPr dirty="0"/>
              <a:t> </a:t>
            </a:r>
            <a:r>
              <a:rPr dirty="0" err="1"/>
              <a:t>esattamente</a:t>
            </a:r>
            <a:r>
              <a:rPr dirty="0"/>
              <a:t> al pH </a:t>
            </a:r>
            <a:r>
              <a:rPr dirty="0" err="1"/>
              <a:t>corrispondente</a:t>
            </a:r>
            <a:r>
              <a:rPr dirty="0"/>
              <a:t> al punto </a:t>
            </a:r>
            <a:r>
              <a:rPr dirty="0" err="1"/>
              <a:t>equivalente</a:t>
            </a:r>
            <a:r>
              <a:rPr dirty="0"/>
              <a:t>.</a:t>
            </a:r>
            <a:endParaRPr lang="it-IT" dirty="0"/>
          </a:p>
          <a:p>
            <a:pPr algn="just">
              <a:lnSpc>
                <a:spcPct val="150000"/>
              </a:lnSpc>
              <a:defRPr>
                <a:solidFill>
                  <a:srgbClr val="FFFFFF"/>
                </a:solidFill>
                <a:latin typeface="+mn-lt"/>
                <a:ea typeface="+mn-ea"/>
                <a:cs typeface="+mn-cs"/>
                <a:sym typeface="Century Gothic"/>
              </a:defRPr>
            </a:pPr>
            <a:br>
              <a:rPr dirty="0"/>
            </a:br>
            <a:endParaRPr lang="it-IT" dirty="0"/>
          </a:p>
          <a:p>
            <a:pPr algn="just">
              <a:lnSpc>
                <a:spcPct val="150000"/>
              </a:lnSpc>
              <a:defRPr>
                <a:solidFill>
                  <a:srgbClr val="FFFFFF"/>
                </a:solidFill>
                <a:latin typeface="+mn-lt"/>
                <a:ea typeface="+mn-ea"/>
                <a:cs typeface="+mn-cs"/>
                <a:sym typeface="Century Gothic"/>
              </a:defRPr>
            </a:pPr>
            <a:r>
              <a:rPr dirty="0" err="1"/>
              <a:t>Ciò</a:t>
            </a:r>
            <a:r>
              <a:rPr dirty="0"/>
              <a:t> non </a:t>
            </a:r>
            <a:r>
              <a:rPr dirty="0" err="1"/>
              <a:t>è</a:t>
            </a:r>
            <a:r>
              <a:rPr dirty="0"/>
              <a:t> sempre </a:t>
            </a:r>
            <a:r>
              <a:rPr dirty="0" err="1"/>
              <a:t>possibile</a:t>
            </a:r>
            <a:r>
              <a:rPr dirty="0"/>
              <a:t>: </a:t>
            </a:r>
            <a:r>
              <a:rPr dirty="0" err="1"/>
              <a:t>si</a:t>
            </a:r>
            <a:r>
              <a:rPr dirty="0"/>
              <a:t> </a:t>
            </a:r>
            <a:r>
              <a:rPr dirty="0" err="1"/>
              <a:t>sceglie</a:t>
            </a:r>
            <a:r>
              <a:rPr dirty="0"/>
              <a:t> un </a:t>
            </a:r>
            <a:r>
              <a:rPr dirty="0" err="1"/>
              <a:t>indicatore</a:t>
            </a:r>
            <a:r>
              <a:rPr dirty="0"/>
              <a:t> </a:t>
            </a:r>
            <a:r>
              <a:rPr dirty="0" err="1"/>
              <a:t>che</a:t>
            </a:r>
            <a:r>
              <a:rPr dirty="0"/>
              <a:t> </a:t>
            </a:r>
            <a:r>
              <a:rPr dirty="0" err="1"/>
              <a:t>abbia</a:t>
            </a:r>
            <a:r>
              <a:rPr dirty="0"/>
              <a:t> un </a:t>
            </a:r>
            <a:r>
              <a:rPr dirty="0" err="1"/>
              <a:t>pK</a:t>
            </a:r>
            <a:r>
              <a:rPr baseline="-25000" dirty="0" err="1"/>
              <a:t>In</a:t>
            </a:r>
            <a:r>
              <a:rPr dirty="0"/>
              <a:t> </a:t>
            </a:r>
            <a:r>
              <a:rPr dirty="0" err="1"/>
              <a:t>quanto</a:t>
            </a:r>
            <a:r>
              <a:rPr dirty="0"/>
              <a:t> </a:t>
            </a:r>
            <a:r>
              <a:rPr dirty="0" err="1"/>
              <a:t>più</a:t>
            </a:r>
            <a:r>
              <a:rPr dirty="0"/>
              <a:t> </a:t>
            </a:r>
            <a:r>
              <a:rPr dirty="0" err="1"/>
              <a:t>vicino</a:t>
            </a:r>
            <a:r>
              <a:rPr dirty="0"/>
              <a:t> </a:t>
            </a:r>
            <a:r>
              <a:rPr dirty="0" err="1"/>
              <a:t>è</a:t>
            </a:r>
            <a:r>
              <a:rPr dirty="0"/>
              <a:t> </a:t>
            </a:r>
            <a:r>
              <a:rPr dirty="0" err="1"/>
              <a:t>possibile</a:t>
            </a:r>
            <a:r>
              <a:rPr dirty="0"/>
              <a:t> al pH </a:t>
            </a:r>
            <a:r>
              <a:rPr dirty="0" err="1"/>
              <a:t>della</a:t>
            </a:r>
            <a:r>
              <a:rPr dirty="0"/>
              <a:t> </a:t>
            </a:r>
            <a:r>
              <a:rPr dirty="0" err="1"/>
              <a:t>soluzione</a:t>
            </a:r>
            <a:r>
              <a:rPr dirty="0"/>
              <a:t> al punto </a:t>
            </a:r>
            <a:r>
              <a:rPr dirty="0" err="1"/>
              <a:t>equivalente</a:t>
            </a:r>
            <a:r>
              <a:rPr dirty="0"/>
              <a:t>.</a:t>
            </a:r>
          </a:p>
          <a:p>
            <a:pPr algn="just">
              <a:lnSpc>
                <a:spcPct val="150000"/>
              </a:lnSpc>
              <a:defRPr>
                <a:solidFill>
                  <a:srgbClr val="FFFFFF"/>
                </a:solidFill>
                <a:latin typeface="+mn-lt"/>
                <a:ea typeface="+mn-ea"/>
                <a:cs typeface="+mn-cs"/>
                <a:sym typeface="Century Gothic"/>
              </a:defRPr>
            </a:pPr>
            <a:endParaRPr dirty="0"/>
          </a:p>
          <a:p>
            <a:pPr algn="just">
              <a:lnSpc>
                <a:spcPct val="150000"/>
              </a:lnSpc>
              <a:defRPr>
                <a:solidFill>
                  <a:srgbClr val="FFFFFF"/>
                </a:solidFill>
                <a:latin typeface="+mn-lt"/>
                <a:ea typeface="+mn-ea"/>
                <a:cs typeface="+mn-cs"/>
                <a:sym typeface="Century Gothic"/>
              </a:defRPr>
            </a:pPr>
            <a:r>
              <a:rPr dirty="0"/>
              <a:t>In </a:t>
            </a:r>
            <a:r>
              <a:rPr dirty="0" err="1"/>
              <a:t>generale</a:t>
            </a:r>
            <a:r>
              <a:rPr dirty="0"/>
              <a:t>:</a:t>
            </a:r>
          </a:p>
          <a:p>
            <a:pPr algn="just">
              <a:lnSpc>
                <a:spcPct val="150000"/>
              </a:lnSpc>
              <a:defRPr>
                <a:solidFill>
                  <a:srgbClr val="FFFFFF"/>
                </a:solidFill>
                <a:latin typeface="+mn-lt"/>
                <a:ea typeface="+mn-ea"/>
                <a:cs typeface="+mn-cs"/>
                <a:sym typeface="Century Gothic"/>
              </a:defRPr>
            </a:pPr>
            <a:endParaRPr dirty="0"/>
          </a:p>
          <a:p>
            <a:pPr algn="just">
              <a:lnSpc>
                <a:spcPct val="150000"/>
              </a:lnSpc>
              <a:defRPr b="1">
                <a:solidFill>
                  <a:srgbClr val="FFFFFF"/>
                </a:solidFill>
                <a:latin typeface="+mn-lt"/>
                <a:ea typeface="+mn-ea"/>
                <a:cs typeface="+mn-cs"/>
                <a:sym typeface="Century Gothic"/>
              </a:defRPr>
            </a:pPr>
            <a:r>
              <a:rPr dirty="0"/>
              <a:t>in </a:t>
            </a:r>
            <a:r>
              <a:rPr dirty="0" err="1"/>
              <a:t>una</a:t>
            </a:r>
            <a:r>
              <a:rPr dirty="0"/>
              <a:t> </a:t>
            </a:r>
            <a:r>
              <a:rPr dirty="0" err="1"/>
              <a:t>titolazione</a:t>
            </a:r>
            <a:r>
              <a:rPr dirty="0"/>
              <a:t> </a:t>
            </a:r>
            <a:r>
              <a:rPr dirty="0" err="1"/>
              <a:t>acido</a:t>
            </a:r>
            <a:r>
              <a:rPr dirty="0"/>
              <a:t>-base, </a:t>
            </a:r>
            <a:r>
              <a:rPr dirty="0" err="1"/>
              <a:t>l’indicatore</a:t>
            </a:r>
            <a:r>
              <a:rPr dirty="0"/>
              <a:t> </a:t>
            </a:r>
            <a:r>
              <a:rPr dirty="0" err="1"/>
              <a:t>scelto</a:t>
            </a:r>
            <a:r>
              <a:rPr dirty="0"/>
              <a:t> </a:t>
            </a:r>
            <a:r>
              <a:rPr dirty="0" err="1"/>
              <a:t>deve</a:t>
            </a:r>
            <a:r>
              <a:rPr dirty="0"/>
              <a:t> </a:t>
            </a:r>
            <a:r>
              <a:rPr dirty="0" err="1"/>
              <a:t>avere</a:t>
            </a:r>
            <a:r>
              <a:rPr dirty="0"/>
              <a:t> un intervallo di </a:t>
            </a:r>
            <a:r>
              <a:rPr dirty="0" err="1"/>
              <a:t>viraggio</a:t>
            </a:r>
            <a:r>
              <a:rPr dirty="0"/>
              <a:t> </a:t>
            </a:r>
            <a:r>
              <a:rPr dirty="0" err="1"/>
              <a:t>compreso</a:t>
            </a:r>
            <a:r>
              <a:rPr dirty="0"/>
              <a:t> </a:t>
            </a:r>
            <a:r>
              <a:rPr dirty="0" err="1"/>
              <a:t>nella</a:t>
            </a:r>
            <a:r>
              <a:rPr dirty="0"/>
              <a:t> </a:t>
            </a:r>
            <a:r>
              <a:rPr dirty="0" err="1"/>
              <a:t>variazione</a:t>
            </a:r>
            <a:r>
              <a:rPr dirty="0"/>
              <a:t> di pH </a:t>
            </a:r>
            <a:r>
              <a:rPr dirty="0" err="1"/>
              <a:t>che</a:t>
            </a:r>
            <a:r>
              <a:rPr dirty="0"/>
              <a:t> </a:t>
            </a:r>
            <a:r>
              <a:rPr dirty="0" err="1"/>
              <a:t>si</a:t>
            </a:r>
            <a:r>
              <a:rPr dirty="0"/>
              <a:t> </a:t>
            </a:r>
            <a:r>
              <a:rPr dirty="0" err="1"/>
              <a:t>osserva</a:t>
            </a:r>
            <a:r>
              <a:rPr dirty="0"/>
              <a:t> in </a:t>
            </a:r>
            <a:r>
              <a:rPr dirty="0" err="1"/>
              <a:t>corrispondenza</a:t>
            </a:r>
            <a:r>
              <a:rPr dirty="0"/>
              <a:t> del punto </a:t>
            </a:r>
            <a:r>
              <a:rPr dirty="0" err="1"/>
              <a:t>equivalente</a:t>
            </a:r>
            <a:r>
              <a:rPr dirty="0"/>
              <a:t>.</a:t>
            </a:r>
          </a:p>
          <a:p>
            <a:pPr algn="just">
              <a:lnSpc>
                <a:spcPct val="150000"/>
              </a:lnSpc>
              <a:defRPr>
                <a:solidFill>
                  <a:srgbClr val="FFFFFF"/>
                </a:solidFill>
                <a:latin typeface="+mn-lt"/>
                <a:ea typeface="+mn-ea"/>
                <a:cs typeface="+mn-cs"/>
                <a:sym typeface="Century Gothic"/>
              </a:defRPr>
            </a:pPr>
            <a:br>
              <a:rPr b="1" dirty="0"/>
            </a:br>
            <a:r>
              <a:rPr dirty="0"/>
              <a:t>In </a:t>
            </a:r>
            <a:r>
              <a:rPr dirty="0" err="1"/>
              <a:t>tal</a:t>
            </a:r>
            <a:r>
              <a:rPr dirty="0"/>
              <a:t> modo, in </a:t>
            </a:r>
            <a:r>
              <a:rPr dirty="0" err="1"/>
              <a:t>prossimità</a:t>
            </a:r>
            <a:r>
              <a:rPr dirty="0"/>
              <a:t> del punto </a:t>
            </a:r>
            <a:r>
              <a:rPr dirty="0" err="1"/>
              <a:t>equivalente</a:t>
            </a:r>
            <a:r>
              <a:rPr dirty="0"/>
              <a:t>, </a:t>
            </a:r>
            <a:r>
              <a:rPr dirty="0" err="1"/>
              <a:t>si</a:t>
            </a:r>
            <a:r>
              <a:rPr dirty="0"/>
              <a:t> </a:t>
            </a:r>
            <a:r>
              <a:rPr dirty="0" err="1"/>
              <a:t>osserverà</a:t>
            </a:r>
            <a:r>
              <a:rPr dirty="0"/>
              <a:t> </a:t>
            </a:r>
            <a:r>
              <a:rPr dirty="0" err="1"/>
              <a:t>una</a:t>
            </a:r>
            <a:r>
              <a:rPr dirty="0"/>
              <a:t> </a:t>
            </a:r>
            <a:r>
              <a:rPr dirty="0" err="1"/>
              <a:t>brusca</a:t>
            </a:r>
            <a:r>
              <a:rPr dirty="0"/>
              <a:t> </a:t>
            </a:r>
            <a:r>
              <a:rPr dirty="0" err="1"/>
              <a:t>variazione</a:t>
            </a:r>
            <a:r>
              <a:rPr dirty="0"/>
              <a:t> di </a:t>
            </a:r>
            <a:r>
              <a:rPr dirty="0" err="1"/>
              <a:t>colore</a:t>
            </a:r>
            <a:r>
              <a:rPr dirty="0"/>
              <a:t> </a:t>
            </a:r>
            <a:r>
              <a:rPr dirty="0" err="1"/>
              <a:t>della</a:t>
            </a:r>
            <a:r>
              <a:rPr dirty="0"/>
              <a:t> </a:t>
            </a:r>
            <a:r>
              <a:rPr dirty="0" err="1"/>
              <a:t>soluzione</a:t>
            </a:r>
            <a:r>
              <a:rPr dirty="0"/>
              <a:t>, </a:t>
            </a:r>
            <a:r>
              <a:rPr dirty="0" err="1"/>
              <a:t>dovuta</a:t>
            </a:r>
            <a:r>
              <a:rPr dirty="0"/>
              <a:t> al </a:t>
            </a:r>
            <a:r>
              <a:rPr dirty="0" err="1"/>
              <a:t>viraggio</a:t>
            </a:r>
            <a:r>
              <a:rPr dirty="0"/>
              <a:t> </a:t>
            </a:r>
            <a:r>
              <a:rPr dirty="0" err="1"/>
              <a:t>dell’indicatore</a:t>
            </a:r>
            <a:r>
              <a:rPr dirty="0"/>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asellaDiTesto 3"/>
          <p:cNvSpPr txBox="1"/>
          <p:nvPr/>
        </p:nvSpPr>
        <p:spPr>
          <a:xfrm>
            <a:off x="268034" y="627181"/>
            <a:ext cx="8358307" cy="57380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lnSpc>
                <a:spcPct val="150000"/>
              </a:lnSpc>
              <a:defRPr sz="1900">
                <a:solidFill>
                  <a:srgbClr val="FFFFFF"/>
                </a:solidFill>
                <a:latin typeface="+mn-lt"/>
                <a:ea typeface="+mn-ea"/>
                <a:cs typeface="+mn-cs"/>
                <a:sym typeface="Century Gothic"/>
              </a:defRPr>
            </a:pPr>
            <a:r>
              <a:rPr dirty="0"/>
              <a:t>Il </a:t>
            </a:r>
            <a:r>
              <a:rPr dirty="0" err="1"/>
              <a:t>lavoro</a:t>
            </a:r>
            <a:r>
              <a:rPr dirty="0"/>
              <a:t> di </a:t>
            </a:r>
            <a:r>
              <a:rPr dirty="0" err="1"/>
              <a:t>laboratorio</a:t>
            </a:r>
            <a:r>
              <a:rPr dirty="0"/>
              <a:t> </a:t>
            </a:r>
            <a:r>
              <a:rPr dirty="0" err="1"/>
              <a:t>comporta</a:t>
            </a:r>
            <a:r>
              <a:rPr dirty="0"/>
              <a:t> molto </a:t>
            </a:r>
            <a:r>
              <a:rPr dirty="0" err="1"/>
              <a:t>spesso</a:t>
            </a:r>
            <a:r>
              <a:rPr dirty="0"/>
              <a:t> la </a:t>
            </a:r>
            <a:r>
              <a:rPr dirty="0" err="1"/>
              <a:t>necessità</a:t>
            </a:r>
            <a:r>
              <a:rPr dirty="0"/>
              <a:t> di </a:t>
            </a:r>
            <a:r>
              <a:rPr dirty="0" err="1"/>
              <a:t>determinare</a:t>
            </a:r>
            <a:r>
              <a:rPr dirty="0"/>
              <a:t> la </a:t>
            </a:r>
            <a:r>
              <a:rPr dirty="0" err="1"/>
              <a:t>quantità</a:t>
            </a:r>
            <a:r>
              <a:rPr dirty="0"/>
              <a:t> di uno o </a:t>
            </a:r>
            <a:r>
              <a:rPr dirty="0" err="1"/>
              <a:t>più</a:t>
            </a:r>
            <a:r>
              <a:rPr dirty="0"/>
              <a:t> </a:t>
            </a:r>
            <a:r>
              <a:rPr dirty="0" err="1"/>
              <a:t>composti</a:t>
            </a:r>
            <a:r>
              <a:rPr dirty="0"/>
              <a:t> </a:t>
            </a:r>
            <a:r>
              <a:rPr dirty="0" err="1"/>
              <a:t>presenti</a:t>
            </a:r>
            <a:r>
              <a:rPr dirty="0"/>
              <a:t> in un </a:t>
            </a:r>
            <a:r>
              <a:rPr dirty="0" err="1"/>
              <a:t>campione</a:t>
            </a:r>
            <a:r>
              <a:rPr dirty="0"/>
              <a:t>. </a:t>
            </a:r>
            <a:r>
              <a:rPr b="1" dirty="0" err="1"/>
              <a:t>Analisi</a:t>
            </a:r>
            <a:r>
              <a:rPr b="1" dirty="0"/>
              <a:t> </a:t>
            </a:r>
            <a:r>
              <a:rPr b="1" dirty="0" err="1"/>
              <a:t>quantitativa</a:t>
            </a:r>
            <a:r>
              <a:rPr b="1" dirty="0"/>
              <a:t> di un </a:t>
            </a:r>
            <a:r>
              <a:rPr b="1" dirty="0" err="1"/>
              <a:t>campione</a:t>
            </a:r>
            <a:r>
              <a:rPr dirty="0"/>
              <a:t>.</a:t>
            </a:r>
          </a:p>
          <a:p>
            <a:pPr algn="just">
              <a:lnSpc>
                <a:spcPct val="150000"/>
              </a:lnSpc>
              <a:defRPr sz="1900">
                <a:solidFill>
                  <a:srgbClr val="FFFFFF"/>
                </a:solidFill>
                <a:latin typeface="+mn-lt"/>
                <a:ea typeface="+mn-ea"/>
                <a:cs typeface="+mn-cs"/>
                <a:sym typeface="Century Gothic"/>
              </a:defRPr>
            </a:pPr>
            <a:endParaRPr dirty="0"/>
          </a:p>
          <a:p>
            <a:pPr algn="just">
              <a:lnSpc>
                <a:spcPct val="150000"/>
              </a:lnSpc>
              <a:defRPr sz="1900">
                <a:solidFill>
                  <a:srgbClr val="FFFFFF"/>
                </a:solidFill>
                <a:latin typeface="+mn-lt"/>
                <a:ea typeface="+mn-ea"/>
                <a:cs typeface="+mn-cs"/>
                <a:sym typeface="Century Gothic"/>
              </a:defRPr>
            </a:pPr>
            <a:r>
              <a:rPr dirty="0"/>
              <a:t>Una </a:t>
            </a:r>
            <a:r>
              <a:rPr dirty="0" err="1"/>
              <a:t>delle</a:t>
            </a:r>
            <a:r>
              <a:rPr dirty="0"/>
              <a:t> </a:t>
            </a:r>
            <a:r>
              <a:rPr dirty="0" err="1"/>
              <a:t>tecniche</a:t>
            </a:r>
            <a:r>
              <a:rPr dirty="0"/>
              <a:t> </a:t>
            </a:r>
            <a:r>
              <a:rPr dirty="0" err="1"/>
              <a:t>chimiche</a:t>
            </a:r>
            <a:r>
              <a:rPr dirty="0"/>
              <a:t> di </a:t>
            </a:r>
            <a:r>
              <a:rPr dirty="0" err="1"/>
              <a:t>impiego</a:t>
            </a:r>
            <a:r>
              <a:rPr dirty="0"/>
              <a:t> </a:t>
            </a:r>
            <a:r>
              <a:rPr dirty="0" err="1"/>
              <a:t>universale</a:t>
            </a:r>
            <a:r>
              <a:rPr dirty="0"/>
              <a:t> per la </a:t>
            </a:r>
            <a:r>
              <a:rPr dirty="0" err="1"/>
              <a:t>determinazione</a:t>
            </a:r>
            <a:r>
              <a:rPr dirty="0"/>
              <a:t> </a:t>
            </a:r>
            <a:r>
              <a:rPr dirty="0" err="1"/>
              <a:t>della</a:t>
            </a:r>
            <a:r>
              <a:rPr dirty="0"/>
              <a:t> </a:t>
            </a:r>
            <a:r>
              <a:rPr dirty="0" err="1"/>
              <a:t>concentrazione</a:t>
            </a:r>
            <a:r>
              <a:rPr dirty="0"/>
              <a:t> di </a:t>
            </a:r>
            <a:r>
              <a:rPr dirty="0" err="1"/>
              <a:t>soluti</a:t>
            </a:r>
            <a:r>
              <a:rPr dirty="0"/>
              <a:t> </a:t>
            </a:r>
            <a:r>
              <a:rPr dirty="0" err="1"/>
              <a:t>è</a:t>
            </a:r>
            <a:r>
              <a:rPr dirty="0"/>
              <a:t> la </a:t>
            </a:r>
            <a:r>
              <a:rPr b="1" dirty="0" err="1"/>
              <a:t>titolazione</a:t>
            </a:r>
            <a:r>
              <a:rPr dirty="0"/>
              <a:t>, </a:t>
            </a:r>
            <a:r>
              <a:rPr dirty="0" err="1"/>
              <a:t>che</a:t>
            </a:r>
            <a:r>
              <a:rPr dirty="0"/>
              <a:t> </a:t>
            </a:r>
            <a:r>
              <a:rPr dirty="0" err="1"/>
              <a:t>costituisce</a:t>
            </a:r>
            <a:r>
              <a:rPr dirty="0"/>
              <a:t> uno </a:t>
            </a:r>
            <a:r>
              <a:rPr dirty="0" err="1"/>
              <a:t>dei</a:t>
            </a:r>
            <a:r>
              <a:rPr dirty="0"/>
              <a:t> </a:t>
            </a:r>
            <a:r>
              <a:rPr dirty="0" err="1"/>
              <a:t>metodi</a:t>
            </a:r>
            <a:r>
              <a:rPr dirty="0"/>
              <a:t> </a:t>
            </a:r>
            <a:r>
              <a:rPr dirty="0" err="1"/>
              <a:t>analitici</a:t>
            </a:r>
            <a:r>
              <a:rPr dirty="0"/>
              <a:t> </a:t>
            </a:r>
            <a:r>
              <a:rPr dirty="0" err="1"/>
              <a:t>basati</a:t>
            </a:r>
            <a:r>
              <a:rPr dirty="0"/>
              <a:t> </a:t>
            </a:r>
            <a:r>
              <a:rPr dirty="0" err="1"/>
              <a:t>sull’analisi</a:t>
            </a:r>
            <a:r>
              <a:rPr dirty="0"/>
              <a:t> </a:t>
            </a:r>
            <a:r>
              <a:rPr dirty="0" err="1"/>
              <a:t>volumetrica</a:t>
            </a:r>
            <a:r>
              <a:rPr dirty="0"/>
              <a:t>.</a:t>
            </a:r>
          </a:p>
          <a:p>
            <a:pPr algn="just">
              <a:lnSpc>
                <a:spcPct val="150000"/>
              </a:lnSpc>
              <a:defRPr sz="1900">
                <a:solidFill>
                  <a:srgbClr val="FFFFFF"/>
                </a:solidFill>
                <a:latin typeface="+mn-lt"/>
                <a:ea typeface="+mn-ea"/>
                <a:cs typeface="+mn-cs"/>
                <a:sym typeface="Century Gothic"/>
              </a:defRPr>
            </a:pPr>
            <a:endParaRPr dirty="0"/>
          </a:p>
          <a:p>
            <a:pPr algn="just">
              <a:lnSpc>
                <a:spcPct val="150000"/>
              </a:lnSpc>
              <a:defRPr sz="1900">
                <a:solidFill>
                  <a:srgbClr val="FFFFFF"/>
                </a:solidFill>
                <a:latin typeface="+mn-lt"/>
                <a:ea typeface="+mn-ea"/>
                <a:cs typeface="+mn-cs"/>
                <a:sym typeface="Century Gothic"/>
              </a:defRPr>
            </a:pPr>
            <a:r>
              <a:rPr dirty="0"/>
              <a:t>Una </a:t>
            </a:r>
            <a:r>
              <a:rPr dirty="0" err="1"/>
              <a:t>titolazione</a:t>
            </a:r>
            <a:r>
              <a:rPr dirty="0"/>
              <a:t> </a:t>
            </a:r>
            <a:r>
              <a:rPr dirty="0" err="1"/>
              <a:t>consiste</a:t>
            </a:r>
            <a:r>
              <a:rPr dirty="0"/>
              <a:t> </a:t>
            </a:r>
            <a:r>
              <a:rPr dirty="0" err="1"/>
              <a:t>nella</a:t>
            </a:r>
            <a:r>
              <a:rPr dirty="0"/>
              <a:t> </a:t>
            </a:r>
            <a:r>
              <a:rPr dirty="0" err="1"/>
              <a:t>lenta</a:t>
            </a:r>
            <a:r>
              <a:rPr dirty="0"/>
              <a:t> </a:t>
            </a:r>
            <a:r>
              <a:rPr dirty="0" err="1"/>
              <a:t>aggiunta</a:t>
            </a:r>
            <a:r>
              <a:rPr dirty="0"/>
              <a:t> di </a:t>
            </a:r>
            <a:r>
              <a:rPr dirty="0" err="1"/>
              <a:t>volumi</a:t>
            </a:r>
            <a:r>
              <a:rPr dirty="0"/>
              <a:t>, </a:t>
            </a:r>
            <a:r>
              <a:rPr dirty="0" err="1"/>
              <a:t>accuratamente</a:t>
            </a:r>
            <a:r>
              <a:rPr dirty="0"/>
              <a:t> </a:t>
            </a:r>
            <a:r>
              <a:rPr dirty="0" err="1"/>
              <a:t>misurati</a:t>
            </a:r>
            <a:r>
              <a:rPr dirty="0"/>
              <a:t>, di </a:t>
            </a:r>
            <a:r>
              <a:rPr dirty="0" err="1"/>
              <a:t>una</a:t>
            </a:r>
            <a:r>
              <a:rPr dirty="0"/>
              <a:t> </a:t>
            </a:r>
            <a:r>
              <a:rPr dirty="0" err="1"/>
              <a:t>soluzione</a:t>
            </a:r>
            <a:r>
              <a:rPr dirty="0"/>
              <a:t> a </a:t>
            </a:r>
            <a:r>
              <a:rPr dirty="0" err="1"/>
              <a:t>concentrazione</a:t>
            </a:r>
            <a:r>
              <a:rPr dirty="0"/>
              <a:t> nota ad </a:t>
            </a:r>
            <a:r>
              <a:rPr dirty="0" err="1"/>
              <a:t>una</a:t>
            </a:r>
            <a:r>
              <a:rPr dirty="0"/>
              <a:t> </a:t>
            </a:r>
            <a:r>
              <a:rPr dirty="0" err="1"/>
              <a:t>seconda</a:t>
            </a:r>
            <a:r>
              <a:rPr dirty="0"/>
              <a:t> </a:t>
            </a:r>
            <a:r>
              <a:rPr dirty="0" err="1"/>
              <a:t>soluzione</a:t>
            </a:r>
            <a:r>
              <a:rPr dirty="0"/>
              <a:t> di </a:t>
            </a:r>
            <a:r>
              <a:rPr dirty="0" err="1"/>
              <a:t>concentrazione</a:t>
            </a:r>
            <a:r>
              <a:rPr dirty="0"/>
              <a:t> incognita, in </a:t>
            </a:r>
            <a:r>
              <a:rPr dirty="0" err="1"/>
              <a:t>condizioni</a:t>
            </a:r>
            <a:r>
              <a:rPr dirty="0"/>
              <a:t> </a:t>
            </a:r>
            <a:r>
              <a:rPr dirty="0" err="1"/>
              <a:t>tali</a:t>
            </a:r>
            <a:r>
              <a:rPr dirty="0"/>
              <a:t> per cui le </a:t>
            </a:r>
            <a:r>
              <a:rPr dirty="0" err="1"/>
              <a:t>sostanze</a:t>
            </a:r>
            <a:r>
              <a:rPr dirty="0"/>
              <a:t> </a:t>
            </a:r>
            <a:r>
              <a:rPr dirty="0" err="1"/>
              <a:t>disciolte</a:t>
            </a:r>
            <a:r>
              <a:rPr dirty="0"/>
              <a:t> </a:t>
            </a:r>
            <a:r>
              <a:rPr dirty="0" err="1"/>
              <a:t>reagiscano</a:t>
            </a:r>
            <a:r>
              <a:rPr dirty="0"/>
              <a:t> </a:t>
            </a:r>
            <a:r>
              <a:rPr b="1" u="sng" dirty="0" err="1"/>
              <a:t>quantitativamente</a:t>
            </a:r>
            <a:r>
              <a:rPr dirty="0"/>
              <a:t>, </a:t>
            </a:r>
            <a:r>
              <a:rPr b="1" u="sng" dirty="0" err="1"/>
              <a:t>rapidamente</a:t>
            </a:r>
            <a:r>
              <a:rPr dirty="0"/>
              <a:t> e </a:t>
            </a:r>
            <a:r>
              <a:rPr b="1" u="sng" dirty="0"/>
              <a:t>senza </a:t>
            </a:r>
            <a:r>
              <a:rPr b="1" u="sng" dirty="0" err="1"/>
              <a:t>reazioni</a:t>
            </a:r>
            <a:r>
              <a:rPr b="1" u="sng" dirty="0"/>
              <a:t> </a:t>
            </a:r>
            <a:r>
              <a:rPr b="1" u="sng" dirty="0" err="1"/>
              <a:t>collaterali</a:t>
            </a:r>
            <a:r>
              <a:rPr dirty="0"/>
              <a:t>.</a:t>
            </a:r>
          </a:p>
        </p:txBody>
      </p:sp>
      <p:sp>
        <p:nvSpPr>
          <p:cNvPr id="169" name="CasellaDiTesto 5"/>
          <p:cNvSpPr txBox="1"/>
          <p:nvPr/>
        </p:nvSpPr>
        <p:spPr>
          <a:xfrm>
            <a:off x="268034" y="17580"/>
            <a:ext cx="2399068"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b="1">
                <a:solidFill>
                  <a:srgbClr val="FFFFFF"/>
                </a:solidFill>
                <a:latin typeface="+mn-lt"/>
                <a:ea typeface="+mn-ea"/>
                <a:cs typeface="+mn-cs"/>
                <a:sym typeface="Century Gothic"/>
              </a:defRPr>
            </a:lvl1pPr>
          </a:lstStyle>
          <a:p>
            <a:r>
              <a:t>Metodi VOLUMETRICI</a:t>
            </a:r>
          </a:p>
        </p:txBody>
      </p:sp>
      <p:pic>
        <p:nvPicPr>
          <p:cNvPr id="170" name="Immagine 6" descr="Immagine 6"/>
          <p:cNvPicPr>
            <a:picLocks noChangeAspect="1"/>
          </p:cNvPicPr>
          <p:nvPr/>
        </p:nvPicPr>
        <p:blipFill>
          <a:blip r:embed="rId2"/>
          <a:stretch>
            <a:fillRect/>
          </a:stretch>
        </p:blipFill>
        <p:spPr>
          <a:xfrm>
            <a:off x="9054434" y="1479771"/>
            <a:ext cx="2960148" cy="3953620"/>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Immagine 4" descr="Immagine 4"/>
          <p:cNvPicPr>
            <a:picLocks noChangeAspect="1"/>
          </p:cNvPicPr>
          <p:nvPr/>
        </p:nvPicPr>
        <p:blipFill>
          <a:blip r:embed="rId2"/>
          <a:stretch>
            <a:fillRect/>
          </a:stretch>
        </p:blipFill>
        <p:spPr>
          <a:xfrm>
            <a:off x="415968" y="239217"/>
            <a:ext cx="6633226" cy="6192344"/>
          </a:xfrm>
          <a:custGeom>
            <a:avLst/>
            <a:gdLst/>
            <a:ahLst/>
            <a:cxnLst>
              <a:cxn ang="0">
                <a:pos x="wd2" y="hd2"/>
              </a:cxn>
              <a:cxn ang="5400000">
                <a:pos x="wd2" y="hd2"/>
              </a:cxn>
              <a:cxn ang="10800000">
                <a:pos x="wd2" y="hd2"/>
              </a:cxn>
              <a:cxn ang="16200000">
                <a:pos x="wd2" y="hd2"/>
              </a:cxn>
            </a:cxnLst>
            <a:rect l="0" t="0" r="r" b="b"/>
            <a:pathLst>
              <a:path w="21600" h="21600" extrusionOk="0">
                <a:moveTo>
                  <a:pt x="709" y="0"/>
                </a:moveTo>
                <a:cubicBezTo>
                  <a:pt x="318" y="0"/>
                  <a:pt x="0" y="340"/>
                  <a:pt x="0" y="760"/>
                </a:cubicBezTo>
                <a:lnTo>
                  <a:pt x="0" y="20840"/>
                </a:lnTo>
                <a:cubicBezTo>
                  <a:pt x="0" y="21260"/>
                  <a:pt x="318" y="21600"/>
                  <a:pt x="709" y="21600"/>
                </a:cubicBezTo>
                <a:lnTo>
                  <a:pt x="20891" y="21600"/>
                </a:lnTo>
                <a:cubicBezTo>
                  <a:pt x="21282" y="21600"/>
                  <a:pt x="21600" y="21260"/>
                  <a:pt x="21600" y="20840"/>
                </a:cubicBezTo>
                <a:lnTo>
                  <a:pt x="21600" y="760"/>
                </a:lnTo>
                <a:cubicBezTo>
                  <a:pt x="21600" y="340"/>
                  <a:pt x="21281" y="0"/>
                  <a:pt x="20891" y="0"/>
                </a:cubicBezTo>
                <a:lnTo>
                  <a:pt x="709" y="0"/>
                </a:lnTo>
                <a:close/>
              </a:path>
            </a:pathLst>
          </a:custGeom>
          <a:ln w="38100">
            <a:solidFill>
              <a:srgbClr val="2F353D"/>
            </a:solidFill>
          </a:ln>
        </p:spPr>
      </p:pic>
      <p:sp>
        <p:nvSpPr>
          <p:cNvPr id="236" name="CasellaDiTesto 6"/>
          <p:cNvSpPr txBox="1"/>
          <p:nvPr/>
        </p:nvSpPr>
        <p:spPr>
          <a:xfrm>
            <a:off x="7360919" y="440780"/>
            <a:ext cx="4369393" cy="4937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2400">
                <a:solidFill>
                  <a:srgbClr val="FFFFFF"/>
                </a:solidFill>
                <a:latin typeface="+mn-lt"/>
                <a:ea typeface="+mn-ea"/>
                <a:cs typeface="+mn-cs"/>
                <a:sym typeface="Century Gothic"/>
              </a:defRPr>
            </a:pPr>
            <a:r>
              <a:t>Nel caso della titolazione acido forte – base forte si ha una ampia possibilità di scelta. Per concentrazioni 0.1 M, il pH al punto finale varia tra pH ~ 4.0 e pH ~ 10.0. </a:t>
            </a:r>
          </a:p>
          <a:p>
            <a:pPr algn="just">
              <a:defRPr sz="2400">
                <a:solidFill>
                  <a:srgbClr val="FFFFFF"/>
                </a:solidFill>
                <a:latin typeface="+mn-lt"/>
                <a:ea typeface="+mn-ea"/>
                <a:cs typeface="+mn-cs"/>
                <a:sym typeface="Century Gothic"/>
              </a:defRPr>
            </a:pPr>
            <a:endParaRPr/>
          </a:p>
          <a:p>
            <a:pPr algn="just">
              <a:defRPr sz="2400">
                <a:solidFill>
                  <a:srgbClr val="FFFFFF"/>
                </a:solidFill>
                <a:latin typeface="+mn-lt"/>
                <a:ea typeface="+mn-ea"/>
                <a:cs typeface="+mn-cs"/>
                <a:sym typeface="Century Gothic"/>
              </a:defRPr>
            </a:pPr>
            <a:endParaRPr/>
          </a:p>
          <a:p>
            <a:pPr algn="just">
              <a:defRPr sz="2400">
                <a:solidFill>
                  <a:srgbClr val="FFFFFF"/>
                </a:solidFill>
                <a:latin typeface="+mn-lt"/>
                <a:ea typeface="+mn-ea"/>
                <a:cs typeface="+mn-cs"/>
                <a:sym typeface="Century Gothic"/>
              </a:defRPr>
            </a:pPr>
            <a:endParaRPr/>
          </a:p>
          <a:p>
            <a:pPr algn="just">
              <a:defRPr sz="2400" b="1">
                <a:solidFill>
                  <a:srgbClr val="FF0000"/>
                </a:solidFill>
                <a:latin typeface="+mn-lt"/>
                <a:ea typeface="+mn-ea"/>
                <a:cs typeface="+mn-cs"/>
                <a:sym typeface="Century Gothic"/>
              </a:defRPr>
            </a:pPr>
            <a:r>
              <a:t>Qualsiasi indicatore con un pK</a:t>
            </a:r>
            <a:r>
              <a:rPr baseline="-25000"/>
              <a:t>In</a:t>
            </a:r>
            <a:r>
              <a:t> compreso tra 4.5 e 9.5 può essere utilizzato.</a:t>
            </a:r>
          </a:p>
        </p:txBody>
      </p:sp>
      <p:sp>
        <p:nvSpPr>
          <p:cNvPr id="237" name="Rettangolo con angoli arrotondati 7"/>
          <p:cNvSpPr/>
          <p:nvPr/>
        </p:nvSpPr>
        <p:spPr>
          <a:xfrm>
            <a:off x="1139687" y="1895061"/>
            <a:ext cx="2504663" cy="2411898"/>
          </a:xfrm>
          <a:prstGeom prst="roundRect">
            <a:avLst>
              <a:gd name="adj" fmla="val 16667"/>
            </a:avLst>
          </a:prstGeom>
          <a:solidFill>
            <a:srgbClr val="92D050">
              <a:alpha val="39000"/>
            </a:srgbClr>
          </a:solidFill>
          <a:ln w="19050" cap="rnd">
            <a:solidFill>
              <a:srgbClr val="515151"/>
            </a:solidFill>
          </a:ln>
        </p:spPr>
        <p:txBody>
          <a:bodyPr lIns="45718" tIns="45718" rIns="45718" bIns="45718" anchor="ctr"/>
          <a:lstStyle/>
          <a:p>
            <a:pPr algn="ctr">
              <a:defRPr>
                <a:solidFill>
                  <a:srgbClr val="FFFFFF"/>
                </a:solidFill>
                <a:latin typeface="+mn-lt"/>
                <a:ea typeface="+mn-ea"/>
                <a:cs typeface="+mn-cs"/>
                <a:sym typeface="Century Gothic"/>
              </a:defRPr>
            </a:pPr>
            <a:endParaRPr/>
          </a:p>
        </p:txBody>
      </p:sp>
      <p:sp>
        <p:nvSpPr>
          <p:cNvPr id="238" name="CasellaDiTesto 8"/>
          <p:cNvSpPr txBox="1"/>
          <p:nvPr/>
        </p:nvSpPr>
        <p:spPr>
          <a:xfrm>
            <a:off x="1902964" y="1525728"/>
            <a:ext cx="732900"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F0000"/>
                </a:solidFill>
                <a:latin typeface="+mn-lt"/>
                <a:ea typeface="+mn-ea"/>
                <a:cs typeface="+mn-cs"/>
                <a:sym typeface="Century Gothic"/>
              </a:defRPr>
            </a:lvl1pPr>
          </a:lstStyle>
          <a:p>
            <a:r>
              <a:t>pH 10</a:t>
            </a:r>
          </a:p>
        </p:txBody>
      </p:sp>
      <p:sp>
        <p:nvSpPr>
          <p:cNvPr id="239" name="CasellaDiTesto 10"/>
          <p:cNvSpPr txBox="1"/>
          <p:nvPr/>
        </p:nvSpPr>
        <p:spPr>
          <a:xfrm>
            <a:off x="1902962" y="3937626"/>
            <a:ext cx="606211" cy="370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a:solidFill>
                  <a:srgbClr val="FF0000"/>
                </a:solidFill>
                <a:latin typeface="+mn-lt"/>
                <a:ea typeface="+mn-ea"/>
                <a:cs typeface="+mn-cs"/>
                <a:sym typeface="Century Gothic"/>
              </a:defRPr>
            </a:lvl1pPr>
          </a:lstStyle>
          <a:p>
            <a:r>
              <a:t>pH 4</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Immagine 1" descr="Immagine 1"/>
          <p:cNvPicPr>
            <a:picLocks noChangeAspect="1"/>
          </p:cNvPicPr>
          <p:nvPr/>
        </p:nvPicPr>
        <p:blipFill>
          <a:blip r:embed="rId2"/>
          <a:stretch>
            <a:fillRect/>
          </a:stretch>
        </p:blipFill>
        <p:spPr>
          <a:xfrm>
            <a:off x="2570205" y="810531"/>
            <a:ext cx="7251674" cy="5977730"/>
          </a:xfrm>
          <a:prstGeom prst="rect">
            <a:avLst/>
          </a:prstGeom>
          <a:ln w="12700">
            <a:miter lim="400000"/>
          </a:ln>
        </p:spPr>
      </p:pic>
      <p:sp>
        <p:nvSpPr>
          <p:cNvPr id="242" name="CasellaDiTesto 2"/>
          <p:cNvSpPr txBox="1"/>
          <p:nvPr/>
        </p:nvSpPr>
        <p:spPr>
          <a:xfrm>
            <a:off x="3768349" y="69739"/>
            <a:ext cx="492217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400">
                <a:solidFill>
                  <a:srgbClr val="FFFFFF"/>
                </a:solidFill>
                <a:latin typeface="+mn-lt"/>
                <a:ea typeface="+mn-ea"/>
                <a:cs typeface="+mn-cs"/>
                <a:sym typeface="Century Gothic"/>
              </a:defRPr>
            </a:lvl1pPr>
          </a:lstStyle>
          <a:p>
            <a:r>
              <a:rPr b="1" dirty="0"/>
              <a:t>I </a:t>
            </a:r>
            <a:r>
              <a:rPr b="1" dirty="0" err="1"/>
              <a:t>principali</a:t>
            </a:r>
            <a:r>
              <a:rPr b="1" dirty="0"/>
              <a:t> </a:t>
            </a:r>
            <a:r>
              <a:rPr b="1" dirty="0" err="1"/>
              <a:t>indicatori</a:t>
            </a:r>
            <a:r>
              <a:rPr b="1" dirty="0"/>
              <a:t> </a:t>
            </a:r>
            <a:r>
              <a:rPr b="1" dirty="0" err="1"/>
              <a:t>acido</a:t>
            </a:r>
            <a:r>
              <a:rPr b="1" dirty="0"/>
              <a:t> base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CasellaDiTesto 1"/>
          <p:cNvSpPr txBox="1"/>
          <p:nvPr/>
        </p:nvSpPr>
        <p:spPr>
          <a:xfrm>
            <a:off x="0" y="0"/>
            <a:ext cx="7546891" cy="4724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a:defRPr b="1">
                <a:solidFill>
                  <a:srgbClr val="FFFFFF"/>
                </a:solidFill>
                <a:latin typeface="Lucida Grande"/>
                <a:ea typeface="Lucida Grande"/>
                <a:cs typeface="Lucida Grande"/>
                <a:sym typeface="Lucida Grande"/>
              </a:defRPr>
            </a:pPr>
            <a:r>
              <a:rPr dirty="0"/>
              <a:t>Curve di </a:t>
            </a:r>
            <a:r>
              <a:rPr dirty="0" err="1"/>
              <a:t>titolazione</a:t>
            </a:r>
            <a:r>
              <a:rPr dirty="0"/>
              <a:t> ed </a:t>
            </a:r>
            <a:r>
              <a:rPr dirty="0" err="1"/>
              <a:t>indicatori</a:t>
            </a:r>
            <a:endParaRPr dirty="0"/>
          </a:p>
          <a:p>
            <a:pPr algn="just">
              <a:defRPr b="1">
                <a:solidFill>
                  <a:srgbClr val="FFFFFF"/>
                </a:solidFill>
                <a:latin typeface="Lucida Grande"/>
                <a:ea typeface="Lucida Grande"/>
                <a:cs typeface="Lucida Grande"/>
                <a:sym typeface="Lucida Grande"/>
              </a:defRPr>
            </a:pPr>
            <a:endParaRPr dirty="0"/>
          </a:p>
          <a:p>
            <a:pPr algn="just">
              <a:defRPr b="1">
                <a:solidFill>
                  <a:srgbClr val="FFFFFF"/>
                </a:solidFill>
                <a:latin typeface="Lucida Grande"/>
                <a:ea typeface="Lucida Grande"/>
                <a:cs typeface="Lucida Grande"/>
                <a:sym typeface="Lucida Grande"/>
              </a:defRPr>
            </a:pPr>
            <a:endParaRPr dirty="0"/>
          </a:p>
          <a:p>
            <a:pPr algn="just">
              <a:defRPr sz="1900">
                <a:solidFill>
                  <a:srgbClr val="FFFFFF"/>
                </a:solidFill>
                <a:latin typeface="Lucida Grande"/>
                <a:ea typeface="Lucida Grande"/>
                <a:cs typeface="Lucida Grande"/>
                <a:sym typeface="Lucida Grande"/>
              </a:defRPr>
            </a:pPr>
            <a:r>
              <a:rPr dirty="0"/>
              <a:t>La </a:t>
            </a:r>
            <a:r>
              <a:rPr dirty="0" err="1"/>
              <a:t>costruzione</a:t>
            </a:r>
            <a:r>
              <a:rPr dirty="0"/>
              <a:t> </a:t>
            </a:r>
            <a:r>
              <a:rPr dirty="0" err="1"/>
              <a:t>delle</a:t>
            </a:r>
            <a:r>
              <a:rPr dirty="0"/>
              <a:t> curve di </a:t>
            </a:r>
            <a:r>
              <a:rPr dirty="0" err="1"/>
              <a:t>titolazione</a:t>
            </a:r>
            <a:r>
              <a:rPr dirty="0"/>
              <a:t> </a:t>
            </a:r>
            <a:r>
              <a:rPr dirty="0" err="1"/>
              <a:t>è</a:t>
            </a:r>
            <a:r>
              <a:rPr dirty="0"/>
              <a:t> utile per:</a:t>
            </a:r>
          </a:p>
          <a:p>
            <a:pPr algn="just">
              <a:buSzPct val="100000"/>
              <a:buFont typeface="Arial"/>
              <a:buChar char="•"/>
              <a:defRPr sz="1900">
                <a:solidFill>
                  <a:srgbClr val="FFFFFF"/>
                </a:solidFill>
                <a:latin typeface="inherit"/>
                <a:ea typeface="inherit"/>
                <a:cs typeface="inherit"/>
                <a:sym typeface="inherit"/>
              </a:defRPr>
            </a:pPr>
            <a:r>
              <a:rPr dirty="0" err="1"/>
              <a:t>prevedere</a:t>
            </a:r>
            <a:r>
              <a:rPr dirty="0"/>
              <a:t> il </a:t>
            </a:r>
            <a:r>
              <a:rPr dirty="0" err="1"/>
              <a:t>salto</a:t>
            </a:r>
            <a:r>
              <a:rPr dirty="0"/>
              <a:t> di pH </a:t>
            </a:r>
            <a:r>
              <a:rPr dirty="0" err="1"/>
              <a:t>intorno</a:t>
            </a:r>
            <a:r>
              <a:rPr dirty="0"/>
              <a:t> al punto di </a:t>
            </a:r>
            <a:r>
              <a:rPr dirty="0" err="1"/>
              <a:t>equivalenza</a:t>
            </a:r>
            <a:r>
              <a:rPr dirty="0"/>
              <a:t>;</a:t>
            </a:r>
          </a:p>
          <a:p>
            <a:pPr algn="just">
              <a:buSzPct val="100000"/>
              <a:buFont typeface="Arial"/>
              <a:buChar char="•"/>
              <a:defRPr sz="1900">
                <a:solidFill>
                  <a:srgbClr val="FFFFFF"/>
                </a:solidFill>
                <a:latin typeface="inherit"/>
                <a:ea typeface="inherit"/>
                <a:cs typeface="inherit"/>
                <a:sym typeface="inherit"/>
              </a:defRPr>
            </a:pPr>
            <a:r>
              <a:rPr dirty="0" err="1"/>
              <a:t>scegliere</a:t>
            </a:r>
            <a:r>
              <a:rPr dirty="0"/>
              <a:t> il </a:t>
            </a:r>
            <a:r>
              <a:rPr dirty="0" err="1"/>
              <a:t>sistema</a:t>
            </a:r>
            <a:r>
              <a:rPr dirty="0"/>
              <a:t> di </a:t>
            </a:r>
            <a:r>
              <a:rPr dirty="0" err="1"/>
              <a:t>rivelazione</a:t>
            </a:r>
            <a:r>
              <a:rPr dirty="0"/>
              <a:t>.</a:t>
            </a:r>
          </a:p>
          <a:p>
            <a:pPr algn="just">
              <a:defRPr sz="1900">
                <a:solidFill>
                  <a:srgbClr val="FFFFFF"/>
                </a:solidFill>
                <a:latin typeface="inherit"/>
                <a:ea typeface="inherit"/>
                <a:cs typeface="inherit"/>
                <a:sym typeface="inherit"/>
              </a:defRPr>
            </a:pPr>
            <a:endParaRPr dirty="0"/>
          </a:p>
          <a:p>
            <a:pPr algn="just">
              <a:defRPr sz="1900">
                <a:solidFill>
                  <a:srgbClr val="FFFFFF"/>
                </a:solidFill>
                <a:latin typeface="Lucida Grande"/>
                <a:ea typeface="Lucida Grande"/>
                <a:cs typeface="Lucida Grande"/>
                <a:sym typeface="Lucida Grande"/>
              </a:defRPr>
            </a:pPr>
            <a:r>
              <a:rPr dirty="0" err="1"/>
              <a:t>curva</a:t>
            </a:r>
            <a:r>
              <a:rPr dirty="0"/>
              <a:t> di </a:t>
            </a:r>
            <a:r>
              <a:rPr dirty="0" err="1"/>
              <a:t>titolazione</a:t>
            </a:r>
            <a:r>
              <a:rPr dirty="0"/>
              <a:t> </a:t>
            </a:r>
            <a:r>
              <a:rPr dirty="0" err="1"/>
              <a:t>acido</a:t>
            </a:r>
            <a:r>
              <a:rPr dirty="0"/>
              <a:t> forte – base forte, con </a:t>
            </a:r>
            <a:r>
              <a:rPr dirty="0" err="1"/>
              <a:t>l’indicazione</a:t>
            </a:r>
            <a:r>
              <a:rPr dirty="0"/>
              <a:t> </a:t>
            </a:r>
            <a:r>
              <a:rPr dirty="0" err="1"/>
              <a:t>degli</a:t>
            </a:r>
            <a:r>
              <a:rPr dirty="0"/>
              <a:t> intervalli di </a:t>
            </a:r>
            <a:r>
              <a:rPr dirty="0" err="1"/>
              <a:t>viraggio</a:t>
            </a:r>
            <a:r>
              <a:rPr dirty="0"/>
              <a:t> di </a:t>
            </a:r>
            <a:r>
              <a:rPr dirty="0" err="1"/>
              <a:t>tre</a:t>
            </a:r>
            <a:r>
              <a:rPr dirty="0"/>
              <a:t> </a:t>
            </a:r>
            <a:r>
              <a:rPr dirty="0" err="1"/>
              <a:t>indicatori</a:t>
            </a:r>
            <a:r>
              <a:rPr dirty="0"/>
              <a:t> </a:t>
            </a:r>
            <a:r>
              <a:rPr dirty="0" err="1"/>
              <a:t>acido</a:t>
            </a:r>
            <a:r>
              <a:rPr dirty="0"/>
              <a:t>-base.</a:t>
            </a:r>
          </a:p>
          <a:p>
            <a:pPr algn="just">
              <a:defRPr sz="1900">
                <a:solidFill>
                  <a:srgbClr val="FFFFFF"/>
                </a:solidFill>
                <a:latin typeface="Lucida Grande"/>
                <a:ea typeface="Lucida Grande"/>
                <a:cs typeface="Lucida Grande"/>
                <a:sym typeface="Lucida Grande"/>
              </a:defRPr>
            </a:pPr>
            <a:endParaRPr dirty="0"/>
          </a:p>
          <a:p>
            <a:pPr algn="just">
              <a:defRPr sz="1900">
                <a:solidFill>
                  <a:srgbClr val="FFFFFF"/>
                </a:solidFill>
                <a:latin typeface="Lucida Grande"/>
                <a:ea typeface="Lucida Grande"/>
                <a:cs typeface="Lucida Grande"/>
                <a:sym typeface="Lucida Grande"/>
              </a:defRPr>
            </a:pPr>
            <a:r>
              <a:rPr dirty="0"/>
              <a:t>Dal </a:t>
            </a:r>
            <a:r>
              <a:rPr dirty="0" err="1"/>
              <a:t>momento</a:t>
            </a:r>
            <a:r>
              <a:rPr dirty="0"/>
              <a:t> </a:t>
            </a:r>
            <a:r>
              <a:rPr dirty="0" err="1"/>
              <a:t>che</a:t>
            </a:r>
            <a:r>
              <a:rPr dirty="0"/>
              <a:t> </a:t>
            </a:r>
            <a:r>
              <a:rPr dirty="0" err="1"/>
              <a:t>tali</a:t>
            </a:r>
            <a:r>
              <a:rPr dirty="0"/>
              <a:t> intervalli </a:t>
            </a:r>
            <a:r>
              <a:rPr dirty="0" err="1"/>
              <a:t>si</a:t>
            </a:r>
            <a:r>
              <a:rPr dirty="0"/>
              <a:t> </a:t>
            </a:r>
            <a:r>
              <a:rPr dirty="0" err="1"/>
              <a:t>trovano</a:t>
            </a:r>
            <a:r>
              <a:rPr dirty="0"/>
              <a:t> </a:t>
            </a:r>
            <a:r>
              <a:rPr dirty="0" err="1"/>
              <a:t>sulla</a:t>
            </a:r>
            <a:r>
              <a:rPr dirty="0"/>
              <a:t> </a:t>
            </a:r>
            <a:r>
              <a:rPr dirty="0" err="1"/>
              <a:t>parte</a:t>
            </a:r>
            <a:r>
              <a:rPr dirty="0"/>
              <a:t> </a:t>
            </a:r>
            <a:r>
              <a:rPr dirty="0" err="1"/>
              <a:t>ripida</a:t>
            </a:r>
            <a:r>
              <a:rPr dirty="0"/>
              <a:t> </a:t>
            </a:r>
            <a:r>
              <a:rPr dirty="0" err="1"/>
              <a:t>della</a:t>
            </a:r>
            <a:r>
              <a:rPr dirty="0"/>
              <a:t> </a:t>
            </a:r>
            <a:r>
              <a:rPr dirty="0" err="1"/>
              <a:t>curva</a:t>
            </a:r>
            <a:r>
              <a:rPr dirty="0"/>
              <a:t>, tutti e </a:t>
            </a:r>
            <a:r>
              <a:rPr dirty="0" err="1"/>
              <a:t>tre</a:t>
            </a:r>
            <a:r>
              <a:rPr dirty="0"/>
              <a:t> </a:t>
            </a:r>
            <a:r>
              <a:rPr dirty="0" err="1"/>
              <a:t>questi</a:t>
            </a:r>
            <a:r>
              <a:rPr dirty="0"/>
              <a:t> </a:t>
            </a:r>
            <a:r>
              <a:rPr dirty="0" err="1"/>
              <a:t>indicatori</a:t>
            </a:r>
            <a:r>
              <a:rPr dirty="0"/>
              <a:t> </a:t>
            </a:r>
            <a:r>
              <a:rPr dirty="0" err="1"/>
              <a:t>sono</a:t>
            </a:r>
            <a:r>
              <a:rPr dirty="0"/>
              <a:t> </a:t>
            </a:r>
            <a:r>
              <a:rPr dirty="0" err="1"/>
              <a:t>utilizzabili</a:t>
            </a:r>
            <a:r>
              <a:rPr dirty="0"/>
              <a:t> per </a:t>
            </a:r>
            <a:r>
              <a:rPr dirty="0" err="1"/>
              <a:t>evidenziare</a:t>
            </a:r>
            <a:r>
              <a:rPr dirty="0"/>
              <a:t> il punto di </a:t>
            </a:r>
            <a:r>
              <a:rPr dirty="0" err="1"/>
              <a:t>equivalenza</a:t>
            </a:r>
            <a:r>
              <a:rPr dirty="0"/>
              <a:t>.</a:t>
            </a:r>
          </a:p>
          <a:p>
            <a:pPr algn="just">
              <a:defRPr sz="1900" u="sng">
                <a:solidFill>
                  <a:srgbClr val="FFFFFF"/>
                </a:solidFill>
                <a:latin typeface="Lucida Grande"/>
                <a:ea typeface="Lucida Grande"/>
                <a:cs typeface="Lucida Grande"/>
                <a:sym typeface="Lucida Grande"/>
              </a:defRPr>
            </a:pPr>
            <a:r>
              <a:rPr dirty="0"/>
              <a:t>Nel </a:t>
            </a:r>
            <a:r>
              <a:rPr dirty="0" err="1"/>
              <a:t>caso</a:t>
            </a:r>
            <a:r>
              <a:rPr dirty="0"/>
              <a:t> di </a:t>
            </a:r>
            <a:r>
              <a:rPr dirty="0" err="1"/>
              <a:t>titolazioni</a:t>
            </a:r>
            <a:r>
              <a:rPr dirty="0"/>
              <a:t> di </a:t>
            </a:r>
            <a:r>
              <a:rPr dirty="0" err="1"/>
              <a:t>acidi</a:t>
            </a:r>
            <a:r>
              <a:rPr dirty="0"/>
              <a:t> e </a:t>
            </a:r>
            <a:r>
              <a:rPr dirty="0" err="1"/>
              <a:t>basi</a:t>
            </a:r>
            <a:r>
              <a:rPr dirty="0"/>
              <a:t> </a:t>
            </a:r>
            <a:r>
              <a:rPr dirty="0" err="1"/>
              <a:t>deboli</a:t>
            </a:r>
            <a:r>
              <a:rPr dirty="0"/>
              <a:t>, la </a:t>
            </a:r>
            <a:r>
              <a:rPr dirty="0" err="1"/>
              <a:t>scelta</a:t>
            </a:r>
            <a:r>
              <a:rPr dirty="0"/>
              <a:t> </a:t>
            </a:r>
            <a:r>
              <a:rPr dirty="0" err="1"/>
              <a:t>dell’indicatore</a:t>
            </a:r>
            <a:r>
              <a:rPr dirty="0"/>
              <a:t> </a:t>
            </a:r>
            <a:r>
              <a:rPr dirty="0" err="1"/>
              <a:t>è</a:t>
            </a:r>
            <a:r>
              <a:rPr dirty="0"/>
              <a:t> </a:t>
            </a:r>
            <a:r>
              <a:rPr dirty="0" err="1"/>
              <a:t>più</a:t>
            </a:r>
            <a:r>
              <a:rPr dirty="0"/>
              <a:t> </a:t>
            </a:r>
            <a:r>
              <a:rPr dirty="0" err="1"/>
              <a:t>critica</a:t>
            </a:r>
            <a:r>
              <a:rPr dirty="0"/>
              <a:t> e </a:t>
            </a:r>
            <a:r>
              <a:rPr dirty="0" err="1"/>
              <a:t>bisogna</a:t>
            </a:r>
            <a:r>
              <a:rPr dirty="0"/>
              <a:t> </a:t>
            </a:r>
            <a:r>
              <a:rPr dirty="0" err="1"/>
              <a:t>analizzare</a:t>
            </a:r>
            <a:r>
              <a:rPr dirty="0"/>
              <a:t> con </a:t>
            </a:r>
            <a:r>
              <a:rPr dirty="0" err="1"/>
              <a:t>maggiore</a:t>
            </a:r>
            <a:r>
              <a:rPr dirty="0"/>
              <a:t> </a:t>
            </a:r>
            <a:r>
              <a:rPr dirty="0" err="1"/>
              <a:t>attenzione</a:t>
            </a:r>
            <a:r>
              <a:rPr dirty="0"/>
              <a:t> la </a:t>
            </a:r>
            <a:r>
              <a:rPr dirty="0" err="1"/>
              <a:t>curva</a:t>
            </a:r>
            <a:r>
              <a:rPr dirty="0"/>
              <a:t> di </a:t>
            </a:r>
            <a:r>
              <a:rPr dirty="0" err="1"/>
              <a:t>titolazione</a:t>
            </a:r>
            <a:r>
              <a:rPr dirty="0"/>
              <a:t>.</a:t>
            </a:r>
          </a:p>
        </p:txBody>
      </p:sp>
      <p:pic>
        <p:nvPicPr>
          <p:cNvPr id="245" name="Immagine 2" descr="Immagine 2"/>
          <p:cNvPicPr>
            <a:picLocks noChangeAspect="1"/>
          </p:cNvPicPr>
          <p:nvPr/>
        </p:nvPicPr>
        <p:blipFill>
          <a:blip r:embed="rId2"/>
          <a:stretch>
            <a:fillRect/>
          </a:stretch>
        </p:blipFill>
        <p:spPr>
          <a:xfrm>
            <a:off x="7682159" y="695755"/>
            <a:ext cx="4509841" cy="3332855"/>
          </a:xfrm>
          <a:prstGeom prst="rect">
            <a:avLst/>
          </a:prstGeom>
          <a:ln w="12700">
            <a:miter lim="400000"/>
          </a:ln>
        </p:spPr>
      </p:pic>
      <p:sp>
        <p:nvSpPr>
          <p:cNvPr id="246" name="CasellaDiTesto 4"/>
          <p:cNvSpPr txBox="1"/>
          <p:nvPr/>
        </p:nvSpPr>
        <p:spPr>
          <a:xfrm>
            <a:off x="407772" y="5146586"/>
            <a:ext cx="11132747" cy="1532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a:defRPr sz="2200">
                <a:solidFill>
                  <a:srgbClr val="FFFFFF"/>
                </a:solidFill>
                <a:latin typeface="Lucida Grande"/>
                <a:ea typeface="Lucida Grande"/>
                <a:cs typeface="Lucida Grande"/>
                <a:sym typeface="Lucida Grande"/>
              </a:defRPr>
            </a:pPr>
            <a:r>
              <a:rPr sz="2000" dirty="0"/>
              <a:t>Una </a:t>
            </a:r>
            <a:r>
              <a:rPr sz="2000" dirty="0" err="1"/>
              <a:t>titolazione</a:t>
            </a:r>
            <a:r>
              <a:rPr sz="2000" dirty="0"/>
              <a:t> </a:t>
            </a:r>
            <a:r>
              <a:rPr sz="2000" dirty="0" err="1"/>
              <a:t>può</a:t>
            </a:r>
            <a:r>
              <a:rPr sz="2000" dirty="0"/>
              <a:t> </a:t>
            </a:r>
            <a:r>
              <a:rPr sz="2000" dirty="0" err="1"/>
              <a:t>essere</a:t>
            </a:r>
            <a:r>
              <a:rPr sz="2000" dirty="0"/>
              <a:t> </a:t>
            </a:r>
            <a:r>
              <a:rPr sz="2000" dirty="0" err="1"/>
              <a:t>comunque</a:t>
            </a:r>
            <a:r>
              <a:rPr sz="2000" dirty="0"/>
              <a:t> </a:t>
            </a:r>
            <a:r>
              <a:rPr sz="2000" dirty="0" err="1"/>
              <a:t>eseguita</a:t>
            </a:r>
            <a:r>
              <a:rPr sz="2000" dirty="0"/>
              <a:t> se</a:t>
            </a:r>
            <a:r>
              <a:rPr lang="it-IT" sz="2000" dirty="0"/>
              <a:t> presenta</a:t>
            </a:r>
            <a:r>
              <a:rPr sz="2000" dirty="0"/>
              <a:t>:</a:t>
            </a:r>
            <a:endParaRPr lang="it-IT" sz="2000" dirty="0"/>
          </a:p>
          <a:p>
            <a:pPr marL="342900" indent="-342900" algn="just">
              <a:lnSpc>
                <a:spcPct val="200000"/>
              </a:lnSpc>
              <a:buFont typeface="Arial" panose="020B0604020202020204" pitchFamily="34" charset="0"/>
              <a:buChar char="•"/>
              <a:defRPr sz="2200">
                <a:solidFill>
                  <a:srgbClr val="FFFFFF"/>
                </a:solidFill>
                <a:latin typeface="Lucida Grande"/>
                <a:ea typeface="Lucida Grande"/>
                <a:cs typeface="Lucida Grande"/>
                <a:sym typeface="Lucida Grande"/>
              </a:defRPr>
            </a:pPr>
            <a:r>
              <a:rPr sz="2000" dirty="0"/>
              <a:t>un </a:t>
            </a:r>
            <a:r>
              <a:rPr sz="2000" dirty="0" err="1"/>
              <a:t>salto</a:t>
            </a:r>
            <a:r>
              <a:rPr sz="2000" dirty="0"/>
              <a:t> di pH </a:t>
            </a:r>
            <a:r>
              <a:rPr lang="it-IT" sz="2000" dirty="0"/>
              <a:t> sufficiente </a:t>
            </a:r>
            <a:r>
              <a:rPr sz="2000" dirty="0" err="1"/>
              <a:t>intorno</a:t>
            </a:r>
            <a:r>
              <a:rPr sz="2000" dirty="0"/>
              <a:t> al punto </a:t>
            </a:r>
            <a:r>
              <a:rPr sz="2000" dirty="0" err="1"/>
              <a:t>equivalente</a:t>
            </a:r>
            <a:r>
              <a:rPr sz="2000" dirty="0"/>
              <a:t>;</a:t>
            </a:r>
            <a:endParaRPr lang="it-IT" sz="2000" dirty="0"/>
          </a:p>
          <a:p>
            <a:pPr marL="342900" indent="-342900" algn="just">
              <a:lnSpc>
                <a:spcPct val="200000"/>
              </a:lnSpc>
              <a:buFont typeface="Arial" panose="020B0604020202020204" pitchFamily="34" charset="0"/>
              <a:buChar char="•"/>
              <a:defRPr sz="2200">
                <a:solidFill>
                  <a:srgbClr val="FFFFFF"/>
                </a:solidFill>
                <a:latin typeface="Lucida Grande"/>
                <a:ea typeface="Lucida Grande"/>
                <a:cs typeface="Lucida Grande"/>
                <a:sym typeface="Lucida Grande"/>
              </a:defRPr>
            </a:pPr>
            <a:r>
              <a:rPr sz="2000" dirty="0" err="1"/>
              <a:t>l’indicatore</a:t>
            </a:r>
            <a:r>
              <a:rPr sz="2000" dirty="0"/>
              <a:t> </a:t>
            </a:r>
            <a:r>
              <a:rPr sz="2000" dirty="0" err="1"/>
              <a:t>è</a:t>
            </a:r>
            <a:r>
              <a:rPr sz="2000" dirty="0"/>
              <a:t> </a:t>
            </a:r>
            <a:r>
              <a:rPr sz="2000" dirty="0" err="1"/>
              <a:t>scelto</a:t>
            </a:r>
            <a:r>
              <a:rPr sz="2000" dirty="0"/>
              <a:t> in </a:t>
            </a:r>
            <a:r>
              <a:rPr sz="2000" dirty="0" err="1"/>
              <a:t>conseguenza</a:t>
            </a:r>
            <a:r>
              <a:rPr sz="2000" dirty="0"/>
              <a:t> </a:t>
            </a:r>
            <a:r>
              <a:rPr sz="2000" dirty="0" err="1"/>
              <a:t>dell’ampiezza</a:t>
            </a:r>
            <a:r>
              <a:rPr sz="2000" dirty="0"/>
              <a:t> e </a:t>
            </a:r>
            <a:r>
              <a:rPr sz="2000" dirty="0" err="1"/>
              <a:t>della</a:t>
            </a:r>
            <a:r>
              <a:rPr sz="2000" dirty="0"/>
              <a:t> </a:t>
            </a:r>
            <a:r>
              <a:rPr sz="2000" dirty="0" err="1"/>
              <a:t>posizione</a:t>
            </a:r>
            <a:r>
              <a:rPr sz="2000" dirty="0"/>
              <a:t> del </a:t>
            </a:r>
            <a:r>
              <a:rPr sz="2000" dirty="0" err="1"/>
              <a:t>salto</a:t>
            </a:r>
            <a:r>
              <a:rPr sz="2000" dirty="0"/>
              <a:t> di </a:t>
            </a:r>
            <a:r>
              <a:rPr sz="2000" dirty="0" err="1"/>
              <a:t>pH.</a:t>
            </a:r>
            <a:endParaRPr sz="2000"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09ECB1B-2962-4FE7-77AB-6379B136DD98}"/>
              </a:ext>
            </a:extLst>
          </p:cNvPr>
          <p:cNvSpPr txBox="1"/>
          <p:nvPr/>
        </p:nvSpPr>
        <p:spPr>
          <a:xfrm>
            <a:off x="23531" y="0"/>
            <a:ext cx="8972551" cy="1261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200" b="1" dirty="0">
                <a:solidFill>
                  <a:schemeClr val="bg1"/>
                </a:solidFill>
                <a:effectLst/>
                <a:latin typeface="Calibri" panose="020F0502020204030204" pitchFamily="34" charset="0"/>
              </a:rPr>
              <a:t>Titolazione di 20 ml di un soluzione acquosa di HCl 0.1 </a:t>
            </a:r>
            <a:r>
              <a:rPr lang="it-IT" sz="2200" b="1" dirty="0" err="1">
                <a:solidFill>
                  <a:schemeClr val="bg1"/>
                </a:solidFill>
                <a:effectLst/>
                <a:latin typeface="Calibri" panose="020F0502020204030204" pitchFamily="34" charset="0"/>
              </a:rPr>
              <a:t>N</a:t>
            </a:r>
            <a:r>
              <a:rPr lang="it-IT" sz="2200" b="1" dirty="0">
                <a:solidFill>
                  <a:schemeClr val="bg1"/>
                </a:solidFill>
                <a:effectLst/>
                <a:latin typeface="Calibri" panose="020F0502020204030204" pitchFamily="34" charset="0"/>
              </a:rPr>
              <a:t> con una soluzione acquosa di </a:t>
            </a:r>
            <a:r>
              <a:rPr lang="it-IT" sz="2200" b="1" dirty="0" err="1">
                <a:solidFill>
                  <a:schemeClr val="bg1"/>
                </a:solidFill>
                <a:effectLst/>
                <a:latin typeface="Calibri" panose="020F0502020204030204" pitchFamily="34" charset="0"/>
              </a:rPr>
              <a:t>NaOH</a:t>
            </a:r>
            <a:r>
              <a:rPr lang="it-IT" sz="2200" b="1" dirty="0">
                <a:solidFill>
                  <a:schemeClr val="bg1"/>
                </a:solidFill>
                <a:effectLst/>
                <a:latin typeface="Calibri" panose="020F0502020204030204" pitchFamily="34" charset="0"/>
              </a:rPr>
              <a:t> 0.1 </a:t>
            </a:r>
            <a:r>
              <a:rPr lang="it-IT" sz="2200" b="1" dirty="0" err="1">
                <a:solidFill>
                  <a:schemeClr val="bg1"/>
                </a:solidFill>
                <a:effectLst/>
                <a:latin typeface="Calibri" panose="020F0502020204030204" pitchFamily="34" charset="0"/>
              </a:rPr>
              <a:t>N</a:t>
            </a:r>
            <a:endParaRPr lang="it-IT" sz="2200" b="1" dirty="0">
              <a:solidFill>
                <a:schemeClr val="bg1"/>
              </a:solidFill>
              <a:effectLst/>
              <a:latin typeface="Calibri" panose="020F0502020204030204" pitchFamily="34" charset="0"/>
            </a:endParaRPr>
          </a:p>
          <a:p>
            <a:endParaRPr lang="it-IT" sz="1600" b="1" dirty="0">
              <a:solidFill>
                <a:schemeClr val="bg1"/>
              </a:solidFill>
              <a:latin typeface="Calibri" panose="020F0502020204030204" pitchFamily="34" charset="0"/>
            </a:endParaRPr>
          </a:p>
          <a:p>
            <a:r>
              <a:rPr lang="it-IT" sz="1600" b="1" dirty="0">
                <a:solidFill>
                  <a:schemeClr val="bg1"/>
                </a:solidFill>
                <a:latin typeface="Calibri" panose="020F0502020204030204" pitchFamily="34" charset="0"/>
              </a:rPr>
              <a:t>Indicatore: rosso fenolo</a:t>
            </a:r>
            <a:r>
              <a:rPr lang="it-IT" sz="1600" b="1" dirty="0">
                <a:solidFill>
                  <a:schemeClr val="bg1"/>
                </a:solidFill>
                <a:effectLst/>
                <a:latin typeface="Calibri" panose="020F0502020204030204" pitchFamily="34" charset="0"/>
              </a:rPr>
              <a:t>  (intervallo di viraggio 6.8-8.2)</a:t>
            </a:r>
            <a:endParaRPr lang="it-IT" sz="1600" b="1" dirty="0">
              <a:solidFill>
                <a:schemeClr val="bg1"/>
              </a:solidFill>
              <a:effectLst/>
            </a:endParaRPr>
          </a:p>
        </p:txBody>
      </p:sp>
      <p:pic>
        <p:nvPicPr>
          <p:cNvPr id="7" name="Immagine 6">
            <a:extLst>
              <a:ext uri="{FF2B5EF4-FFF2-40B4-BE49-F238E27FC236}">
                <a16:creationId xmlns:a16="http://schemas.microsoft.com/office/drawing/2014/main" id="{D305A53D-D312-FC88-DD31-A07006C35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6" y="1332291"/>
            <a:ext cx="12046324" cy="5512262"/>
          </a:xfrm>
          <a:prstGeom prst="rect">
            <a:avLst/>
          </a:prstGeom>
        </p:spPr>
      </p:pic>
      <p:pic>
        <p:nvPicPr>
          <p:cNvPr id="3" name="Immagine 2">
            <a:extLst>
              <a:ext uri="{FF2B5EF4-FFF2-40B4-BE49-F238E27FC236}">
                <a16:creationId xmlns:a16="http://schemas.microsoft.com/office/drawing/2014/main" id="{AA192722-6E0B-B6C1-1EEE-9EDBB248C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114" y="13447"/>
            <a:ext cx="2366355" cy="1389564"/>
          </a:xfrm>
          <a:prstGeom prst="rect">
            <a:avLst/>
          </a:prstGeom>
        </p:spPr>
      </p:pic>
    </p:spTree>
    <p:extLst>
      <p:ext uri="{BB962C8B-B14F-4D97-AF65-F5344CB8AC3E}">
        <p14:creationId xmlns:p14="http://schemas.microsoft.com/office/powerpoint/2010/main" val="139303775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Curva di titolazione per acido debole"/>
          <p:cNvSpPr txBox="1"/>
          <p:nvPr/>
        </p:nvSpPr>
        <p:spPr>
          <a:xfrm>
            <a:off x="136150" y="53788"/>
            <a:ext cx="5455977" cy="4616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8" tIns="45718" rIns="45718" bIns="45718">
            <a:spAutoFit/>
          </a:bodyPr>
          <a:lstStyle>
            <a:lvl1pPr>
              <a:defRPr sz="2400">
                <a:solidFill>
                  <a:srgbClr val="FFFFFF"/>
                </a:solidFill>
              </a:defRPr>
            </a:lvl1pPr>
          </a:lstStyle>
          <a:p>
            <a:r>
              <a:rPr b="1" u="sng" dirty="0" err="1"/>
              <a:t>Curva</a:t>
            </a:r>
            <a:r>
              <a:rPr b="1" u="sng" dirty="0"/>
              <a:t> di </a:t>
            </a:r>
            <a:r>
              <a:rPr b="1" u="sng" dirty="0" err="1"/>
              <a:t>titolazione</a:t>
            </a:r>
            <a:r>
              <a:rPr b="1" u="sng" dirty="0"/>
              <a:t> per </a:t>
            </a:r>
            <a:r>
              <a:rPr b="1" u="sng" dirty="0" err="1"/>
              <a:t>acido</a:t>
            </a:r>
            <a:r>
              <a:rPr b="1" u="sng" dirty="0"/>
              <a:t> </a:t>
            </a:r>
            <a:r>
              <a:rPr b="1" u="sng" dirty="0" err="1"/>
              <a:t>debole</a:t>
            </a:r>
            <a:endParaRPr b="1" u="sng" dirty="0"/>
          </a:p>
        </p:txBody>
      </p:sp>
      <p:sp>
        <p:nvSpPr>
          <p:cNvPr id="249" name="Cosa accade durante la titolazione di un acido debole?…"/>
          <p:cNvSpPr txBox="1"/>
          <p:nvPr/>
        </p:nvSpPr>
        <p:spPr>
          <a:xfrm>
            <a:off x="65902" y="1037555"/>
            <a:ext cx="12060195" cy="52094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400">
                <a:solidFill>
                  <a:srgbClr val="FFFFFF"/>
                </a:solidFill>
              </a:defRPr>
            </a:pPr>
            <a:r>
              <a:rPr dirty="0"/>
              <a:t>Cosa </a:t>
            </a:r>
            <a:r>
              <a:rPr dirty="0" err="1"/>
              <a:t>accade</a:t>
            </a:r>
            <a:r>
              <a:rPr dirty="0"/>
              <a:t> </a:t>
            </a:r>
            <a:r>
              <a:rPr dirty="0" err="1"/>
              <a:t>durante</a:t>
            </a:r>
            <a:r>
              <a:rPr dirty="0"/>
              <a:t> la </a:t>
            </a:r>
            <a:r>
              <a:rPr dirty="0" err="1"/>
              <a:t>titolazione</a:t>
            </a:r>
            <a:r>
              <a:rPr dirty="0"/>
              <a:t> di un </a:t>
            </a:r>
            <a:r>
              <a:rPr dirty="0" err="1"/>
              <a:t>acido</a:t>
            </a:r>
            <a:r>
              <a:rPr dirty="0"/>
              <a:t> </a:t>
            </a:r>
            <a:r>
              <a:rPr dirty="0" err="1"/>
              <a:t>debole</a:t>
            </a:r>
            <a:r>
              <a:rPr dirty="0"/>
              <a:t>?</a:t>
            </a:r>
          </a:p>
          <a:p>
            <a:pPr lvl="2">
              <a:defRPr sz="2400">
                <a:solidFill>
                  <a:srgbClr val="FFFFFF"/>
                </a:solidFill>
              </a:defRPr>
            </a:pPr>
            <a:endParaRPr dirty="0"/>
          </a:p>
          <a:p>
            <a:pPr marL="1844842" lvl="3" indent="-320842">
              <a:lnSpc>
                <a:spcPct val="150000"/>
              </a:lnSpc>
              <a:buSzPct val="100000"/>
              <a:buAutoNum type="arabicPeriod"/>
              <a:defRPr sz="2400">
                <a:solidFill>
                  <a:srgbClr val="FFFFFF"/>
                </a:solidFill>
              </a:defRPr>
            </a:pPr>
            <a:r>
              <a:rPr dirty="0" err="1"/>
              <a:t>All’inizio</a:t>
            </a:r>
            <a:r>
              <a:rPr dirty="0"/>
              <a:t> la </a:t>
            </a:r>
            <a:r>
              <a:rPr dirty="0" err="1"/>
              <a:t>soluzione</a:t>
            </a:r>
            <a:r>
              <a:rPr dirty="0"/>
              <a:t> </a:t>
            </a:r>
            <a:r>
              <a:rPr dirty="0" err="1"/>
              <a:t>contiene</a:t>
            </a:r>
            <a:r>
              <a:rPr dirty="0"/>
              <a:t> solo </a:t>
            </a:r>
            <a:r>
              <a:rPr dirty="0" err="1"/>
              <a:t>acido</a:t>
            </a:r>
            <a:r>
              <a:rPr dirty="0"/>
              <a:t> </a:t>
            </a:r>
            <a:r>
              <a:rPr dirty="0" err="1"/>
              <a:t>debole</a:t>
            </a:r>
            <a:r>
              <a:rPr dirty="0"/>
              <a:t> e il pH </a:t>
            </a:r>
            <a:r>
              <a:rPr dirty="0" err="1"/>
              <a:t>è</a:t>
            </a:r>
            <a:r>
              <a:rPr dirty="0"/>
              <a:t> </a:t>
            </a:r>
            <a:r>
              <a:rPr dirty="0" err="1"/>
              <a:t>calcolato</a:t>
            </a:r>
            <a:r>
              <a:rPr dirty="0"/>
              <a:t> </a:t>
            </a:r>
            <a:r>
              <a:rPr dirty="0" err="1"/>
              <a:t>usando</a:t>
            </a:r>
            <a:r>
              <a:rPr dirty="0"/>
              <a:t> la </a:t>
            </a:r>
            <a:r>
              <a:rPr dirty="0" err="1"/>
              <a:t>sua</a:t>
            </a:r>
            <a:r>
              <a:rPr dirty="0"/>
              <a:t> </a:t>
            </a:r>
            <a:r>
              <a:rPr dirty="0" err="1"/>
              <a:t>concentrazione</a:t>
            </a:r>
            <a:r>
              <a:rPr dirty="0"/>
              <a:t> e la </a:t>
            </a:r>
            <a:r>
              <a:rPr dirty="0" err="1"/>
              <a:t>sua</a:t>
            </a:r>
            <a:r>
              <a:rPr dirty="0"/>
              <a:t> </a:t>
            </a:r>
            <a:r>
              <a:rPr dirty="0" err="1"/>
              <a:t>costante</a:t>
            </a:r>
            <a:r>
              <a:rPr dirty="0"/>
              <a:t> di </a:t>
            </a:r>
            <a:r>
              <a:rPr dirty="0" err="1"/>
              <a:t>dissociazion</a:t>
            </a:r>
            <a:r>
              <a:rPr lang="it-IT" dirty="0"/>
              <a:t>e</a:t>
            </a:r>
            <a:endParaRPr dirty="0"/>
          </a:p>
          <a:p>
            <a:pPr marL="1844842" lvl="3" indent="-320842">
              <a:lnSpc>
                <a:spcPct val="150000"/>
              </a:lnSpc>
              <a:buSzPct val="100000"/>
              <a:buAutoNum type="arabicPeriod"/>
              <a:defRPr sz="2400">
                <a:solidFill>
                  <a:srgbClr val="FFFFFF"/>
                </a:solidFill>
              </a:defRPr>
            </a:pPr>
            <a:r>
              <a:rPr dirty="0"/>
              <a:t>Dopo </a:t>
            </a:r>
            <a:r>
              <a:rPr dirty="0" err="1"/>
              <a:t>l’aggiunta</a:t>
            </a:r>
            <a:r>
              <a:rPr dirty="0"/>
              <a:t> di </a:t>
            </a:r>
            <a:r>
              <a:rPr dirty="0" err="1"/>
              <a:t>titolante</a:t>
            </a:r>
            <a:r>
              <a:rPr dirty="0"/>
              <a:t> la </a:t>
            </a:r>
            <a:r>
              <a:rPr dirty="0" err="1"/>
              <a:t>soluzione</a:t>
            </a:r>
            <a:r>
              <a:rPr dirty="0"/>
              <a:t> </a:t>
            </a:r>
            <a:r>
              <a:rPr dirty="0" err="1"/>
              <a:t>è</a:t>
            </a:r>
            <a:r>
              <a:rPr dirty="0"/>
              <a:t> </a:t>
            </a:r>
            <a:r>
              <a:rPr dirty="0" err="1"/>
              <a:t>una</a:t>
            </a:r>
            <a:r>
              <a:rPr dirty="0"/>
              <a:t> </a:t>
            </a:r>
            <a:r>
              <a:rPr dirty="0" err="1"/>
              <a:t>soluzione</a:t>
            </a:r>
            <a:r>
              <a:rPr dirty="0"/>
              <a:t> </a:t>
            </a:r>
            <a:r>
              <a:rPr dirty="0" err="1"/>
              <a:t>tampone</a:t>
            </a:r>
            <a:r>
              <a:rPr dirty="0"/>
              <a:t> e il </a:t>
            </a:r>
            <a:r>
              <a:rPr dirty="0" err="1"/>
              <a:t>calcolo</a:t>
            </a:r>
            <a:r>
              <a:rPr dirty="0"/>
              <a:t> del pH </a:t>
            </a:r>
            <a:r>
              <a:rPr dirty="0" err="1"/>
              <a:t>avviene</a:t>
            </a:r>
            <a:r>
              <a:rPr dirty="0"/>
              <a:t> di </a:t>
            </a:r>
            <a:r>
              <a:rPr dirty="0" err="1"/>
              <a:t>conseguenza</a:t>
            </a:r>
            <a:endParaRPr dirty="0"/>
          </a:p>
          <a:p>
            <a:pPr marL="1844842" lvl="3" indent="-320842">
              <a:lnSpc>
                <a:spcPct val="150000"/>
              </a:lnSpc>
              <a:buSzPct val="100000"/>
              <a:buAutoNum type="arabicPeriod"/>
              <a:defRPr sz="2400">
                <a:solidFill>
                  <a:srgbClr val="FFFFFF"/>
                </a:solidFill>
              </a:defRPr>
            </a:pPr>
            <a:r>
              <a:rPr dirty="0"/>
              <a:t>Al punto di </a:t>
            </a:r>
            <a:r>
              <a:rPr dirty="0" err="1"/>
              <a:t>equivalenza</a:t>
            </a:r>
            <a:r>
              <a:rPr dirty="0"/>
              <a:t> la </a:t>
            </a:r>
            <a:r>
              <a:rPr dirty="0" err="1"/>
              <a:t>soluzione</a:t>
            </a:r>
            <a:r>
              <a:rPr dirty="0"/>
              <a:t> </a:t>
            </a:r>
            <a:r>
              <a:rPr dirty="0" err="1"/>
              <a:t>contiene</a:t>
            </a:r>
            <a:r>
              <a:rPr dirty="0"/>
              <a:t> solo base </a:t>
            </a:r>
            <a:r>
              <a:rPr dirty="0" err="1"/>
              <a:t>coniugata</a:t>
            </a:r>
            <a:r>
              <a:rPr dirty="0"/>
              <a:t> e il pH </a:t>
            </a:r>
            <a:r>
              <a:rPr dirty="0" err="1"/>
              <a:t>è</a:t>
            </a:r>
            <a:r>
              <a:rPr dirty="0"/>
              <a:t> </a:t>
            </a:r>
            <a:r>
              <a:rPr dirty="0" err="1"/>
              <a:t>dato</a:t>
            </a:r>
            <a:r>
              <a:rPr dirty="0"/>
              <a:t> da </a:t>
            </a:r>
            <a:r>
              <a:rPr dirty="0" err="1"/>
              <a:t>questa</a:t>
            </a:r>
            <a:endParaRPr dirty="0"/>
          </a:p>
          <a:p>
            <a:pPr marL="1844842" lvl="3" indent="-320842">
              <a:lnSpc>
                <a:spcPct val="150000"/>
              </a:lnSpc>
              <a:buSzPct val="100000"/>
              <a:buAutoNum type="arabicPeriod"/>
              <a:defRPr sz="2400">
                <a:solidFill>
                  <a:srgbClr val="FFFFFF"/>
                </a:solidFill>
              </a:defRPr>
            </a:pPr>
            <a:r>
              <a:rPr dirty="0" err="1"/>
              <a:t>Oltre</a:t>
            </a:r>
            <a:r>
              <a:rPr dirty="0"/>
              <a:t> il punto di </a:t>
            </a:r>
            <a:r>
              <a:rPr dirty="0" err="1"/>
              <a:t>equivalenza</a:t>
            </a:r>
            <a:r>
              <a:rPr dirty="0"/>
              <a:t> ho un </a:t>
            </a:r>
            <a:r>
              <a:rPr dirty="0" err="1"/>
              <a:t>eccesso</a:t>
            </a:r>
            <a:r>
              <a:rPr dirty="0"/>
              <a:t> di </a:t>
            </a:r>
            <a:r>
              <a:rPr dirty="0" err="1"/>
              <a:t>titolante</a:t>
            </a:r>
            <a:r>
              <a:rPr dirty="0"/>
              <a:t> (base forte) e il pH </a:t>
            </a:r>
            <a:r>
              <a:rPr dirty="0" err="1"/>
              <a:t>è</a:t>
            </a:r>
            <a:r>
              <a:rPr dirty="0"/>
              <a:t> </a:t>
            </a:r>
            <a:r>
              <a:rPr dirty="0" err="1"/>
              <a:t>governato</a:t>
            </a:r>
            <a:r>
              <a:rPr dirty="0"/>
              <a:t> da </a:t>
            </a:r>
            <a:r>
              <a:rPr dirty="0" err="1"/>
              <a:t>questo</a:t>
            </a:r>
            <a:r>
              <a:rPr dirty="0"/>
              <a:t> </a:t>
            </a:r>
            <a:r>
              <a:rPr dirty="0" err="1"/>
              <a:t>eccesso</a:t>
            </a:r>
            <a:endParaRPr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9988F10-F249-7849-C12D-A2D4BA22B3B5}"/>
              </a:ext>
            </a:extLst>
          </p:cNvPr>
          <p:cNvSpPr txBox="1"/>
          <p:nvPr/>
        </p:nvSpPr>
        <p:spPr>
          <a:xfrm>
            <a:off x="188256" y="35076"/>
            <a:ext cx="8649820" cy="430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2200" b="1" u="sng" dirty="0">
                <a:solidFill>
                  <a:schemeClr val="bg1"/>
                </a:solidFill>
                <a:effectLst/>
                <a:latin typeface="Calibri" panose="020F0502020204030204" pitchFamily="34" charset="0"/>
              </a:rPr>
              <a:t>Titolazione di 20 ml di CH3COOH 0.1 </a:t>
            </a:r>
            <a:r>
              <a:rPr lang="it-IT" sz="2200" b="1" u="sng" dirty="0" err="1">
                <a:solidFill>
                  <a:schemeClr val="bg1"/>
                </a:solidFill>
                <a:effectLst/>
                <a:latin typeface="Calibri" panose="020F0502020204030204" pitchFamily="34" charset="0"/>
              </a:rPr>
              <a:t>N</a:t>
            </a:r>
            <a:r>
              <a:rPr lang="it-IT" sz="2200" b="1" u="sng" dirty="0">
                <a:solidFill>
                  <a:schemeClr val="bg1"/>
                </a:solidFill>
                <a:effectLst/>
                <a:latin typeface="Calibri" panose="020F0502020204030204" pitchFamily="34" charset="0"/>
              </a:rPr>
              <a:t> con </a:t>
            </a:r>
            <a:r>
              <a:rPr lang="it-IT" sz="2200" b="1" u="sng" dirty="0" err="1">
                <a:solidFill>
                  <a:schemeClr val="bg1"/>
                </a:solidFill>
                <a:effectLst/>
                <a:latin typeface="Calibri" panose="020F0502020204030204" pitchFamily="34" charset="0"/>
              </a:rPr>
              <a:t>NaOH</a:t>
            </a:r>
            <a:r>
              <a:rPr lang="it-IT" sz="2200" b="1" u="sng" dirty="0">
                <a:solidFill>
                  <a:schemeClr val="bg1"/>
                </a:solidFill>
                <a:effectLst/>
                <a:latin typeface="Calibri" panose="020F0502020204030204" pitchFamily="34" charset="0"/>
              </a:rPr>
              <a:t> 0.1 </a:t>
            </a:r>
            <a:r>
              <a:rPr lang="it-IT" sz="2200" b="1" u="sng" dirty="0" err="1">
                <a:solidFill>
                  <a:schemeClr val="bg1"/>
                </a:solidFill>
                <a:effectLst/>
                <a:latin typeface="Calibri" panose="020F0502020204030204" pitchFamily="34" charset="0"/>
              </a:rPr>
              <a:t>N</a:t>
            </a:r>
            <a:r>
              <a:rPr lang="it-IT" sz="2200" b="1" u="sng" dirty="0">
                <a:solidFill>
                  <a:schemeClr val="bg1"/>
                </a:solidFill>
                <a:effectLst/>
                <a:latin typeface="Calibri" panose="020F0502020204030204" pitchFamily="34" charset="0"/>
              </a:rPr>
              <a:t> </a:t>
            </a:r>
            <a:endParaRPr lang="it-IT" sz="2200" b="1" u="sng" dirty="0">
              <a:solidFill>
                <a:schemeClr val="bg1"/>
              </a:solidFill>
              <a:effectLst/>
            </a:endParaRPr>
          </a:p>
        </p:txBody>
      </p:sp>
      <p:pic>
        <p:nvPicPr>
          <p:cNvPr id="5" name="Immagine 4" descr="Immagine che contiene tavolo&#10;&#10;Descrizione generata automaticamente">
            <a:extLst>
              <a:ext uri="{FF2B5EF4-FFF2-40B4-BE49-F238E27FC236}">
                <a16:creationId xmlns:a16="http://schemas.microsoft.com/office/drawing/2014/main" id="{D91E5E78-8503-78CE-6E1C-78E7C4388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57" y="636186"/>
            <a:ext cx="11554131" cy="5323072"/>
          </a:xfrm>
          <a:prstGeom prst="rect">
            <a:avLst/>
          </a:prstGeom>
        </p:spPr>
      </p:pic>
      <p:sp>
        <p:nvSpPr>
          <p:cNvPr id="7" name="CasellaDiTesto 6">
            <a:extLst>
              <a:ext uri="{FF2B5EF4-FFF2-40B4-BE49-F238E27FC236}">
                <a16:creationId xmlns:a16="http://schemas.microsoft.com/office/drawing/2014/main" id="{CE17233F-9214-5746-12C8-17E35EEC9C87}"/>
              </a:ext>
            </a:extLst>
          </p:cNvPr>
          <p:cNvSpPr txBox="1"/>
          <p:nvPr/>
        </p:nvSpPr>
        <p:spPr>
          <a:xfrm>
            <a:off x="188256" y="6344924"/>
            <a:ext cx="11554131"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it-IT" sz="1600" b="1" dirty="0">
                <a:solidFill>
                  <a:schemeClr val="bg1"/>
                </a:solidFill>
                <a:effectLst/>
                <a:latin typeface="Calibri" panose="020F0502020204030204" pitchFamily="34" charset="0"/>
              </a:rPr>
              <a:t>al punto equivalente </a:t>
            </a:r>
            <a:r>
              <a:rPr lang="it-IT" sz="1600" b="1" dirty="0">
                <a:solidFill>
                  <a:schemeClr val="bg1"/>
                </a:solidFill>
                <a:effectLst/>
                <a:latin typeface="Calibri Bold"/>
              </a:rPr>
              <a:t>pH &gt; 7 </a:t>
            </a:r>
            <a:r>
              <a:rPr lang="it-IT" sz="1600" b="1" dirty="0" err="1">
                <a:solidFill>
                  <a:schemeClr val="bg1"/>
                </a:solidFill>
                <a:effectLst/>
                <a:latin typeface="Calibri" panose="020F0502020204030204" pitchFamily="34" charset="0"/>
              </a:rPr>
              <a:t>perche</a:t>
            </a:r>
            <a:r>
              <a:rPr lang="it-IT" sz="1600" b="1" dirty="0">
                <a:solidFill>
                  <a:schemeClr val="bg1"/>
                </a:solidFill>
                <a:effectLst/>
                <a:latin typeface="Calibri" panose="020F0502020204030204" pitchFamily="34" charset="0"/>
              </a:rPr>
              <a:t>́ </a:t>
            </a:r>
            <a:r>
              <a:rPr lang="it-IT" sz="1600" b="1" dirty="0">
                <a:solidFill>
                  <a:schemeClr val="bg1"/>
                </a:solidFill>
                <a:effectLst/>
                <a:latin typeface="Calibri Bold"/>
              </a:rPr>
              <a:t>CH3COO-</a:t>
            </a:r>
            <a:r>
              <a:rPr lang="it-IT" sz="1600" b="1" baseline="30000" dirty="0">
                <a:solidFill>
                  <a:schemeClr val="bg1"/>
                </a:solidFill>
                <a:effectLst/>
                <a:latin typeface="Calibri Bold"/>
              </a:rPr>
              <a:t> </a:t>
            </a:r>
            <a:r>
              <a:rPr lang="it-IT" sz="1600" b="1" dirty="0">
                <a:solidFill>
                  <a:schemeClr val="bg1"/>
                </a:solidFill>
                <a:effectLst/>
                <a:latin typeface="Calibri Bold"/>
              </a:rPr>
              <a:t>+ H</a:t>
            </a:r>
            <a:r>
              <a:rPr lang="it-IT" sz="1600" b="1" baseline="-25000" dirty="0">
                <a:solidFill>
                  <a:schemeClr val="bg1"/>
                </a:solidFill>
                <a:effectLst/>
                <a:latin typeface="Calibri Bold"/>
              </a:rPr>
              <a:t>2</a:t>
            </a:r>
            <a:r>
              <a:rPr lang="it-IT" sz="1600" b="1" dirty="0">
                <a:solidFill>
                  <a:schemeClr val="bg1"/>
                </a:solidFill>
                <a:effectLst/>
                <a:latin typeface="Calibri Bold"/>
              </a:rPr>
              <a:t>O = CH</a:t>
            </a:r>
            <a:r>
              <a:rPr lang="it-IT" sz="1600" b="1" baseline="-25000" dirty="0">
                <a:solidFill>
                  <a:schemeClr val="bg1"/>
                </a:solidFill>
                <a:effectLst/>
                <a:latin typeface="Calibri Bold"/>
              </a:rPr>
              <a:t>3</a:t>
            </a:r>
            <a:r>
              <a:rPr lang="it-IT" sz="1600" b="1" dirty="0">
                <a:solidFill>
                  <a:schemeClr val="bg1"/>
                </a:solidFill>
                <a:effectLst/>
                <a:latin typeface="Calibri Bold"/>
              </a:rPr>
              <a:t>COOH + OH</a:t>
            </a:r>
            <a:r>
              <a:rPr lang="it-IT" sz="1600" b="1" baseline="30000" dirty="0">
                <a:solidFill>
                  <a:schemeClr val="bg1"/>
                </a:solidFill>
                <a:effectLst/>
                <a:latin typeface="Calibri Bold"/>
              </a:rPr>
              <a:t>-</a:t>
            </a:r>
            <a:r>
              <a:rPr lang="it-IT" sz="1600" b="1" dirty="0">
                <a:solidFill>
                  <a:schemeClr val="bg1"/>
                </a:solidFill>
                <a:effectLst/>
                <a:latin typeface="Calibri Bold"/>
              </a:rPr>
              <a:t> Indicatore fenolftaleina che vira nell’intervallo di pH: 8.3 – 10.0 </a:t>
            </a:r>
            <a:endParaRPr lang="it-IT" sz="1600" b="1" dirty="0">
              <a:solidFill>
                <a:schemeClr val="bg1"/>
              </a:solidFill>
              <a:effectLst/>
            </a:endParaRPr>
          </a:p>
        </p:txBody>
      </p:sp>
    </p:spTree>
    <p:extLst>
      <p:ext uri="{BB962C8B-B14F-4D97-AF65-F5344CB8AC3E}">
        <p14:creationId xmlns:p14="http://schemas.microsoft.com/office/powerpoint/2010/main" val="167327935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10;&#10;Descrizione generata automaticamente">
            <a:extLst>
              <a:ext uri="{FF2B5EF4-FFF2-40B4-BE49-F238E27FC236}">
                <a16:creationId xmlns:a16="http://schemas.microsoft.com/office/drawing/2014/main" id="{2B4DDD46-F3CA-20B6-C0E7-D75DA480CF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827" y="61284"/>
            <a:ext cx="9973925" cy="6735431"/>
          </a:xfrm>
          <a:prstGeom prst="rect">
            <a:avLst/>
          </a:prstGeom>
        </p:spPr>
      </p:pic>
    </p:spTree>
    <p:extLst>
      <p:ext uri="{BB962C8B-B14F-4D97-AF65-F5344CB8AC3E}">
        <p14:creationId xmlns:p14="http://schemas.microsoft.com/office/powerpoint/2010/main" val="189320526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1FF89786-DD12-4C68-8B47-22AEB2D5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042" y="83736"/>
            <a:ext cx="9844836" cy="6690527"/>
          </a:xfrm>
          <a:prstGeom prst="rect">
            <a:avLst/>
          </a:prstGeom>
        </p:spPr>
      </p:pic>
    </p:spTree>
    <p:extLst>
      <p:ext uri="{BB962C8B-B14F-4D97-AF65-F5344CB8AC3E}">
        <p14:creationId xmlns:p14="http://schemas.microsoft.com/office/powerpoint/2010/main" val="63828254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E37F746-8590-B7AD-AA9D-6BDAB874E2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791" y="0"/>
            <a:ext cx="9978887" cy="6858000"/>
          </a:xfrm>
          <a:prstGeom prst="rect">
            <a:avLst/>
          </a:prstGeom>
        </p:spPr>
      </p:pic>
    </p:spTree>
    <p:extLst>
      <p:ext uri="{BB962C8B-B14F-4D97-AF65-F5344CB8AC3E}">
        <p14:creationId xmlns:p14="http://schemas.microsoft.com/office/powerpoint/2010/main" val="166426944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8C27704B-688D-3A8A-2FB0-292AC0A9E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413" y="265287"/>
            <a:ext cx="11959048" cy="5081963"/>
          </a:xfrm>
          <a:prstGeom prst="rect">
            <a:avLst/>
          </a:prstGeom>
        </p:spPr>
      </p:pic>
    </p:spTree>
    <p:extLst>
      <p:ext uri="{BB962C8B-B14F-4D97-AF65-F5344CB8AC3E}">
        <p14:creationId xmlns:p14="http://schemas.microsoft.com/office/powerpoint/2010/main" val="99062609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CasellaDiTesto 4"/>
          <p:cNvSpPr txBox="1"/>
          <p:nvPr/>
        </p:nvSpPr>
        <p:spPr>
          <a:xfrm>
            <a:off x="973371" y="642157"/>
            <a:ext cx="10245257" cy="58840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lnSpc>
                <a:spcPct val="200000"/>
              </a:lnSpc>
              <a:defRPr sz="2400">
                <a:solidFill>
                  <a:srgbClr val="FFFFFF"/>
                </a:solidFill>
                <a:latin typeface="+mn-lt"/>
                <a:ea typeface="+mn-ea"/>
                <a:cs typeface="+mn-cs"/>
                <a:sym typeface="Century Gothic"/>
              </a:defRPr>
            </a:pPr>
            <a:r>
              <a:rPr dirty="0"/>
              <a:t>La </a:t>
            </a:r>
            <a:r>
              <a:rPr b="1" u="sng" dirty="0" err="1"/>
              <a:t>titolazione</a:t>
            </a:r>
            <a:r>
              <a:rPr dirty="0"/>
              <a:t> </a:t>
            </a:r>
            <a:r>
              <a:rPr dirty="0" err="1"/>
              <a:t>è</a:t>
            </a:r>
            <a:r>
              <a:rPr dirty="0"/>
              <a:t> </a:t>
            </a:r>
            <a:r>
              <a:rPr dirty="0" err="1"/>
              <a:t>completata</a:t>
            </a:r>
            <a:r>
              <a:rPr dirty="0"/>
              <a:t> </a:t>
            </a:r>
            <a:r>
              <a:rPr dirty="0" err="1"/>
              <a:t>quando</a:t>
            </a:r>
            <a:r>
              <a:rPr dirty="0"/>
              <a:t> il </a:t>
            </a:r>
            <a:r>
              <a:rPr dirty="0" err="1"/>
              <a:t>soluto</a:t>
            </a:r>
            <a:r>
              <a:rPr dirty="0"/>
              <a:t> a </a:t>
            </a:r>
            <a:r>
              <a:rPr dirty="0" err="1"/>
              <a:t>concentrazione</a:t>
            </a:r>
            <a:r>
              <a:rPr dirty="0"/>
              <a:t> incognita </a:t>
            </a:r>
            <a:r>
              <a:rPr dirty="0" err="1"/>
              <a:t>è</a:t>
            </a:r>
            <a:r>
              <a:rPr dirty="0"/>
              <a:t> </a:t>
            </a:r>
            <a:r>
              <a:rPr dirty="0" err="1"/>
              <a:t>stato</a:t>
            </a:r>
            <a:r>
              <a:rPr dirty="0"/>
              <a:t> </a:t>
            </a:r>
            <a:r>
              <a:rPr dirty="0" err="1"/>
              <a:t>interamente</a:t>
            </a:r>
            <a:r>
              <a:rPr dirty="0"/>
              <a:t> </a:t>
            </a:r>
            <a:r>
              <a:rPr dirty="0" err="1"/>
              <a:t>trasformato</a:t>
            </a:r>
            <a:r>
              <a:rPr lang="it-IT" dirty="0"/>
              <a:t> dal titolante</a:t>
            </a:r>
            <a:r>
              <a:rPr dirty="0"/>
              <a:t> </a:t>
            </a:r>
            <a:r>
              <a:rPr dirty="0" err="1"/>
              <a:t>nei</a:t>
            </a:r>
            <a:r>
              <a:rPr dirty="0"/>
              <a:t> </a:t>
            </a:r>
            <a:r>
              <a:rPr dirty="0" err="1"/>
              <a:t>prodotti</a:t>
            </a:r>
            <a:r>
              <a:rPr dirty="0"/>
              <a:t> di </a:t>
            </a:r>
            <a:r>
              <a:rPr dirty="0" err="1"/>
              <a:t>reazione</a:t>
            </a:r>
            <a:r>
              <a:rPr dirty="0"/>
              <a:t>. </a:t>
            </a:r>
          </a:p>
          <a:p>
            <a:pPr algn="just">
              <a:lnSpc>
                <a:spcPct val="200000"/>
              </a:lnSpc>
              <a:defRPr sz="2400" b="1">
                <a:solidFill>
                  <a:srgbClr val="FFFFFF"/>
                </a:solidFill>
                <a:latin typeface="+mn-lt"/>
                <a:ea typeface="+mn-ea"/>
                <a:cs typeface="+mn-cs"/>
                <a:sym typeface="Century Gothic"/>
              </a:defRPr>
            </a:pPr>
            <a:endParaRPr dirty="0"/>
          </a:p>
          <a:p>
            <a:pPr algn="just">
              <a:lnSpc>
                <a:spcPct val="200000"/>
              </a:lnSpc>
              <a:defRPr sz="2400" b="1">
                <a:solidFill>
                  <a:srgbClr val="FFFFFF"/>
                </a:solidFill>
                <a:latin typeface="+mn-lt"/>
                <a:ea typeface="+mn-ea"/>
                <a:cs typeface="+mn-cs"/>
                <a:sym typeface="Century Gothic"/>
              </a:defRPr>
            </a:pPr>
            <a:r>
              <a:rPr dirty="0"/>
              <a:t>Il </a:t>
            </a:r>
            <a:r>
              <a:rPr dirty="0" err="1"/>
              <a:t>completamento</a:t>
            </a:r>
            <a:r>
              <a:rPr dirty="0"/>
              <a:t> </a:t>
            </a:r>
            <a:r>
              <a:rPr dirty="0" err="1"/>
              <a:t>della</a:t>
            </a:r>
            <a:r>
              <a:rPr dirty="0"/>
              <a:t> </a:t>
            </a:r>
            <a:r>
              <a:rPr dirty="0" err="1"/>
              <a:t>titolazione</a:t>
            </a:r>
            <a:r>
              <a:rPr dirty="0"/>
              <a:t> </a:t>
            </a:r>
            <a:r>
              <a:rPr dirty="0" err="1"/>
              <a:t>è</a:t>
            </a:r>
            <a:r>
              <a:rPr dirty="0"/>
              <a:t> </a:t>
            </a:r>
            <a:r>
              <a:rPr dirty="0" err="1"/>
              <a:t>segnalato</a:t>
            </a:r>
            <a:r>
              <a:rPr dirty="0"/>
              <a:t> da </a:t>
            </a:r>
            <a:r>
              <a:rPr dirty="0" err="1"/>
              <a:t>una</a:t>
            </a:r>
            <a:r>
              <a:rPr dirty="0"/>
              <a:t> </a:t>
            </a:r>
            <a:r>
              <a:rPr dirty="0" err="1"/>
              <a:t>variazione</a:t>
            </a:r>
            <a:r>
              <a:rPr dirty="0"/>
              <a:t> </a:t>
            </a:r>
            <a:r>
              <a:rPr dirty="0" err="1"/>
              <a:t>apprezzabile</a:t>
            </a:r>
            <a:r>
              <a:rPr dirty="0"/>
              <a:t> di </a:t>
            </a:r>
            <a:r>
              <a:rPr dirty="0" err="1"/>
              <a:t>qualche</a:t>
            </a:r>
            <a:r>
              <a:rPr dirty="0"/>
              <a:t> </a:t>
            </a:r>
            <a:r>
              <a:rPr dirty="0" err="1"/>
              <a:t>proprietà</a:t>
            </a:r>
            <a:r>
              <a:rPr dirty="0"/>
              <a:t> </a:t>
            </a:r>
            <a:r>
              <a:rPr dirty="0" err="1"/>
              <a:t>chimica</a:t>
            </a:r>
            <a:r>
              <a:rPr dirty="0"/>
              <a:t> o </a:t>
            </a:r>
            <a:r>
              <a:rPr dirty="0" err="1"/>
              <a:t>fisica</a:t>
            </a:r>
            <a:r>
              <a:rPr dirty="0"/>
              <a:t>, come il </a:t>
            </a:r>
            <a:r>
              <a:rPr dirty="0" err="1"/>
              <a:t>colore</a:t>
            </a:r>
            <a:r>
              <a:rPr dirty="0"/>
              <a:t> </a:t>
            </a:r>
            <a:r>
              <a:rPr dirty="0" err="1"/>
              <a:t>della</a:t>
            </a:r>
            <a:r>
              <a:rPr dirty="0"/>
              <a:t> </a:t>
            </a:r>
            <a:r>
              <a:rPr dirty="0" err="1"/>
              <a:t>miscela</a:t>
            </a:r>
            <a:r>
              <a:rPr dirty="0"/>
              <a:t> </a:t>
            </a:r>
            <a:r>
              <a:rPr dirty="0" err="1"/>
              <a:t>che</a:t>
            </a:r>
            <a:r>
              <a:rPr dirty="0"/>
              <a:t> </a:t>
            </a:r>
            <a:r>
              <a:rPr dirty="0" err="1"/>
              <a:t>sta</a:t>
            </a:r>
            <a:r>
              <a:rPr dirty="0"/>
              <a:t> </a:t>
            </a:r>
            <a:r>
              <a:rPr dirty="0" err="1"/>
              <a:t>reagendo</a:t>
            </a:r>
            <a:r>
              <a:rPr dirty="0"/>
              <a:t>, o il </a:t>
            </a:r>
            <a:r>
              <a:rPr dirty="0" err="1"/>
              <a:t>colore</a:t>
            </a:r>
            <a:r>
              <a:rPr dirty="0"/>
              <a:t> di </a:t>
            </a:r>
            <a:r>
              <a:rPr dirty="0" err="1"/>
              <a:t>una</a:t>
            </a:r>
            <a:r>
              <a:rPr dirty="0"/>
              <a:t> </a:t>
            </a:r>
            <a:r>
              <a:rPr dirty="0" err="1"/>
              <a:t>sostanza</a:t>
            </a:r>
            <a:r>
              <a:rPr dirty="0"/>
              <a:t> </a:t>
            </a:r>
            <a:r>
              <a:rPr dirty="0" err="1"/>
              <a:t>ausiliaria</a:t>
            </a:r>
            <a:r>
              <a:rPr dirty="0"/>
              <a:t> (</a:t>
            </a:r>
            <a:r>
              <a:rPr dirty="0" err="1"/>
              <a:t>indicatore</a:t>
            </a:r>
            <a:r>
              <a:rPr dirty="0"/>
              <a:t>), </a:t>
            </a:r>
            <a:r>
              <a:rPr dirty="0" err="1"/>
              <a:t>che</a:t>
            </a:r>
            <a:r>
              <a:rPr dirty="0"/>
              <a:t> </a:t>
            </a:r>
            <a:r>
              <a:rPr dirty="0" err="1"/>
              <a:t>è</a:t>
            </a:r>
            <a:r>
              <a:rPr dirty="0"/>
              <a:t> </a:t>
            </a:r>
            <a:r>
              <a:rPr dirty="0" err="1"/>
              <a:t>stata</a:t>
            </a:r>
            <a:r>
              <a:rPr dirty="0"/>
              <a:t> </a:t>
            </a:r>
            <a:r>
              <a:rPr dirty="0" err="1"/>
              <a:t>aggiunta</a:t>
            </a:r>
            <a:r>
              <a:rPr dirty="0"/>
              <a:t> </a:t>
            </a:r>
            <a:r>
              <a:rPr dirty="0" err="1"/>
              <a:t>alla</a:t>
            </a:r>
            <a:r>
              <a:rPr dirty="0"/>
              <a:t> </a:t>
            </a:r>
            <a:r>
              <a:rPr dirty="0" err="1"/>
              <a:t>soluzione</a:t>
            </a:r>
            <a:r>
              <a:rPr dirty="0"/>
              <a:t> da </a:t>
            </a:r>
            <a:r>
              <a:rPr dirty="0" err="1"/>
              <a:t>titolare</a:t>
            </a:r>
            <a:r>
              <a:rPr dirty="0"/>
              <a:t>.</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Esercizio per casa:…"/>
          <p:cNvSpPr txBox="1"/>
          <p:nvPr/>
        </p:nvSpPr>
        <p:spPr>
          <a:xfrm>
            <a:off x="143990" y="344503"/>
            <a:ext cx="12803914" cy="41549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400">
                <a:solidFill>
                  <a:srgbClr val="FFFFFF"/>
                </a:solidFill>
              </a:defRPr>
            </a:pPr>
            <a:r>
              <a:rPr dirty="0" err="1"/>
              <a:t>Esercizio</a:t>
            </a:r>
            <a:r>
              <a:rPr dirty="0"/>
              <a:t> per casa:</a:t>
            </a:r>
          </a:p>
          <a:p>
            <a:pPr>
              <a:defRPr sz="2400">
                <a:solidFill>
                  <a:srgbClr val="FFFFFF"/>
                </a:solidFill>
              </a:defRPr>
            </a:pPr>
            <a:endParaRPr dirty="0"/>
          </a:p>
          <a:p>
            <a:pPr>
              <a:defRPr sz="2400">
                <a:solidFill>
                  <a:srgbClr val="FFFFFF"/>
                </a:solidFill>
              </a:defRPr>
            </a:pPr>
            <a:endParaRPr dirty="0"/>
          </a:p>
          <a:p>
            <a:pPr>
              <a:defRPr sz="2400">
                <a:solidFill>
                  <a:srgbClr val="FFFFFF"/>
                </a:solidFill>
              </a:defRPr>
            </a:pPr>
            <a:r>
              <a:rPr sz="2200" dirty="0" err="1"/>
              <a:t>Generare</a:t>
            </a:r>
            <a:r>
              <a:rPr sz="2200" dirty="0"/>
              <a:t> </a:t>
            </a:r>
            <a:r>
              <a:rPr sz="2200" dirty="0" err="1"/>
              <a:t>una</a:t>
            </a:r>
            <a:r>
              <a:rPr sz="2200" dirty="0"/>
              <a:t> </a:t>
            </a:r>
            <a:r>
              <a:rPr sz="2200" dirty="0" err="1"/>
              <a:t>curva</a:t>
            </a:r>
            <a:r>
              <a:rPr sz="2200" dirty="0"/>
              <a:t> per la </a:t>
            </a:r>
            <a:r>
              <a:rPr sz="2200" dirty="0" err="1"/>
              <a:t>titolazione</a:t>
            </a:r>
            <a:r>
              <a:rPr sz="2200" dirty="0"/>
              <a:t> di 50.0 ml di </a:t>
            </a:r>
            <a:r>
              <a:rPr sz="2200" dirty="0" err="1"/>
              <a:t>acido</a:t>
            </a:r>
            <a:r>
              <a:rPr sz="2200" dirty="0"/>
              <a:t> </a:t>
            </a:r>
            <a:r>
              <a:rPr sz="2200" dirty="0" err="1"/>
              <a:t>acetico</a:t>
            </a:r>
            <a:r>
              <a:rPr sz="2200" dirty="0"/>
              <a:t> 0.100 M con NaOH 0.100 M</a:t>
            </a:r>
          </a:p>
          <a:p>
            <a:pPr>
              <a:defRPr sz="2400">
                <a:solidFill>
                  <a:srgbClr val="FFFFFF"/>
                </a:solidFill>
              </a:defRPr>
            </a:pPr>
            <a:endParaRPr sz="2200" dirty="0"/>
          </a:p>
          <a:p>
            <a:pPr>
              <a:defRPr sz="2400">
                <a:solidFill>
                  <a:srgbClr val="FFFFFF"/>
                </a:solidFill>
              </a:defRPr>
            </a:pPr>
            <a:endParaRPr dirty="0"/>
          </a:p>
          <a:p>
            <a:pPr marL="320842" indent="-320842">
              <a:buSzPct val="100000"/>
              <a:buAutoNum type="arabicPeriod"/>
              <a:defRPr sz="2400">
                <a:solidFill>
                  <a:srgbClr val="FFFFFF"/>
                </a:solidFill>
              </a:defRPr>
            </a:pPr>
            <a:r>
              <a:rPr dirty="0" err="1"/>
              <a:t>Calcolare</a:t>
            </a:r>
            <a:r>
              <a:rPr dirty="0"/>
              <a:t> il pH </a:t>
            </a:r>
            <a:r>
              <a:rPr dirty="0" err="1"/>
              <a:t>della</a:t>
            </a:r>
            <a:r>
              <a:rPr dirty="0"/>
              <a:t> </a:t>
            </a:r>
            <a:r>
              <a:rPr dirty="0" err="1"/>
              <a:t>soluzione</a:t>
            </a:r>
            <a:r>
              <a:rPr dirty="0"/>
              <a:t> di </a:t>
            </a:r>
            <a:r>
              <a:rPr dirty="0" err="1"/>
              <a:t>acido</a:t>
            </a:r>
            <a:r>
              <a:rPr dirty="0"/>
              <a:t> </a:t>
            </a:r>
            <a:r>
              <a:rPr dirty="0" err="1"/>
              <a:t>acetico</a:t>
            </a:r>
            <a:endParaRPr dirty="0"/>
          </a:p>
          <a:p>
            <a:pPr marL="320842" indent="-320842">
              <a:buSzPct val="100000"/>
              <a:buAutoNum type="arabicPeriod"/>
              <a:defRPr sz="2400">
                <a:solidFill>
                  <a:srgbClr val="FFFFFF"/>
                </a:solidFill>
              </a:defRPr>
            </a:pPr>
            <a:r>
              <a:rPr dirty="0" err="1"/>
              <a:t>Calcolare</a:t>
            </a:r>
            <a:r>
              <a:rPr dirty="0"/>
              <a:t> il pH del </a:t>
            </a:r>
            <a:r>
              <a:rPr dirty="0" err="1"/>
              <a:t>tampone</a:t>
            </a:r>
            <a:r>
              <a:rPr dirty="0"/>
              <a:t> dopo </a:t>
            </a:r>
            <a:r>
              <a:rPr dirty="0" err="1"/>
              <a:t>aggiunta</a:t>
            </a:r>
            <a:r>
              <a:rPr dirty="0"/>
              <a:t> di 10 ml di </a:t>
            </a:r>
            <a:r>
              <a:rPr dirty="0" err="1"/>
              <a:t>titolante</a:t>
            </a:r>
            <a:r>
              <a:rPr dirty="0"/>
              <a:t> </a:t>
            </a:r>
          </a:p>
          <a:p>
            <a:pPr marL="320842" indent="-320842">
              <a:buSzPct val="100000"/>
              <a:buAutoNum type="arabicPeriod"/>
              <a:defRPr sz="2400">
                <a:solidFill>
                  <a:srgbClr val="FFFFFF"/>
                </a:solidFill>
              </a:defRPr>
            </a:pPr>
            <a:r>
              <a:rPr dirty="0" err="1"/>
              <a:t>Calcolare</a:t>
            </a:r>
            <a:r>
              <a:rPr dirty="0"/>
              <a:t> il pH del </a:t>
            </a:r>
            <a:r>
              <a:rPr dirty="0" err="1"/>
              <a:t>tampone</a:t>
            </a:r>
            <a:r>
              <a:rPr dirty="0"/>
              <a:t> dopo </a:t>
            </a:r>
            <a:r>
              <a:rPr dirty="0" err="1"/>
              <a:t>aggiunta</a:t>
            </a:r>
            <a:r>
              <a:rPr dirty="0"/>
              <a:t> di 25 ml di </a:t>
            </a:r>
            <a:r>
              <a:rPr dirty="0" err="1"/>
              <a:t>titolante</a:t>
            </a:r>
            <a:endParaRPr dirty="0"/>
          </a:p>
          <a:p>
            <a:pPr marL="320842" indent="-320842">
              <a:buSzPct val="100000"/>
              <a:buAutoNum type="arabicPeriod"/>
              <a:defRPr sz="2400">
                <a:solidFill>
                  <a:srgbClr val="FFFFFF"/>
                </a:solidFill>
              </a:defRPr>
            </a:pPr>
            <a:r>
              <a:rPr dirty="0" err="1"/>
              <a:t>Calcolare</a:t>
            </a:r>
            <a:r>
              <a:rPr dirty="0"/>
              <a:t> il pH al punto </a:t>
            </a:r>
            <a:r>
              <a:rPr dirty="0" err="1"/>
              <a:t>equivalente</a:t>
            </a:r>
            <a:endParaRPr dirty="0"/>
          </a:p>
          <a:p>
            <a:pPr marL="320842" indent="-320842">
              <a:buSzPct val="100000"/>
              <a:buAutoNum type="arabicPeriod"/>
              <a:defRPr sz="2400">
                <a:solidFill>
                  <a:srgbClr val="FFFFFF"/>
                </a:solidFill>
              </a:defRPr>
            </a:pPr>
            <a:r>
              <a:rPr dirty="0" err="1"/>
              <a:t>Calcolare</a:t>
            </a:r>
            <a:r>
              <a:rPr dirty="0"/>
              <a:t> il pH dopo </a:t>
            </a:r>
            <a:r>
              <a:rPr dirty="0" err="1"/>
              <a:t>aggiunta</a:t>
            </a:r>
            <a:r>
              <a:rPr dirty="0"/>
              <a:t> di 50</a:t>
            </a:r>
            <a:r>
              <a:rPr lang="it-IT" dirty="0"/>
              <a:t> </a:t>
            </a:r>
            <a:r>
              <a:rPr dirty="0"/>
              <a:t>ml di </a:t>
            </a:r>
            <a:r>
              <a:rPr dirty="0" err="1"/>
              <a:t>titolante</a:t>
            </a:r>
            <a:endParaRPr dirty="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Rectangle 4"/>
          <p:cNvSpPr txBox="1"/>
          <p:nvPr/>
        </p:nvSpPr>
        <p:spPr>
          <a:xfrm>
            <a:off x="309282" y="569843"/>
            <a:ext cx="11537577" cy="46524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a:lnSpc>
                <a:spcPct val="150000"/>
              </a:lnSpc>
              <a:spcBef>
                <a:spcPts val="1300"/>
              </a:spcBef>
              <a:defRPr sz="2300" b="1">
                <a:solidFill>
                  <a:srgbClr val="FFFFFF"/>
                </a:solidFill>
                <a:latin typeface="Arial"/>
                <a:ea typeface="Arial"/>
                <a:cs typeface="Arial"/>
                <a:sym typeface="Arial"/>
              </a:defRPr>
            </a:pPr>
            <a:r>
              <a:rPr lang="it-IT" dirty="0"/>
              <a:t>D</a:t>
            </a:r>
            <a:r>
              <a:rPr dirty="0" err="1"/>
              <a:t>eterminazione</a:t>
            </a:r>
            <a:r>
              <a:rPr dirty="0"/>
              <a:t> </a:t>
            </a:r>
            <a:r>
              <a:rPr dirty="0" err="1"/>
              <a:t>Acidità</a:t>
            </a:r>
            <a:r>
              <a:rPr dirty="0"/>
              <a:t> </a:t>
            </a:r>
            <a:r>
              <a:rPr dirty="0" err="1"/>
              <a:t>dell’olio</a:t>
            </a:r>
            <a:r>
              <a:rPr dirty="0"/>
              <a:t> di </a:t>
            </a:r>
            <a:r>
              <a:rPr dirty="0" err="1"/>
              <a:t>oliva</a:t>
            </a:r>
            <a:endParaRPr dirty="0"/>
          </a:p>
          <a:p>
            <a:pPr algn="just">
              <a:lnSpc>
                <a:spcPct val="150000"/>
              </a:lnSpc>
              <a:spcBef>
                <a:spcPts val="1900"/>
              </a:spcBef>
              <a:defRPr>
                <a:solidFill>
                  <a:srgbClr val="FFFFFF"/>
                </a:solidFill>
                <a:latin typeface="Arial"/>
                <a:ea typeface="Arial"/>
                <a:cs typeface="Arial"/>
                <a:sym typeface="Arial"/>
              </a:defRPr>
            </a:pPr>
            <a:endParaRPr dirty="0"/>
          </a:p>
          <a:p>
            <a:pPr algn="just">
              <a:lnSpc>
                <a:spcPct val="150000"/>
              </a:lnSpc>
              <a:spcBef>
                <a:spcPts val="1000"/>
              </a:spcBef>
              <a:defRPr>
                <a:solidFill>
                  <a:srgbClr val="FFFFFF"/>
                </a:solidFill>
                <a:latin typeface="Arial"/>
                <a:ea typeface="Arial"/>
                <a:cs typeface="Arial"/>
                <a:sym typeface="Arial"/>
              </a:defRPr>
            </a:pPr>
            <a:r>
              <a:rPr dirty="0" err="1"/>
              <a:t>L’acidità</a:t>
            </a:r>
            <a:r>
              <a:rPr dirty="0"/>
              <a:t> </a:t>
            </a:r>
            <a:r>
              <a:rPr dirty="0" err="1"/>
              <a:t>esprime</a:t>
            </a:r>
            <a:r>
              <a:rPr dirty="0"/>
              <a:t> la </a:t>
            </a:r>
            <a:r>
              <a:rPr b="1" u="sng" dirty="0" err="1"/>
              <a:t>percentuale</a:t>
            </a:r>
            <a:r>
              <a:rPr b="1" u="sng" dirty="0"/>
              <a:t> (in peso)</a:t>
            </a:r>
            <a:r>
              <a:rPr dirty="0"/>
              <a:t> di </a:t>
            </a:r>
            <a:r>
              <a:rPr dirty="0" err="1"/>
              <a:t>acidi</a:t>
            </a:r>
            <a:r>
              <a:rPr dirty="0"/>
              <a:t> </a:t>
            </a:r>
            <a:r>
              <a:rPr dirty="0" err="1"/>
              <a:t>grassi</a:t>
            </a:r>
            <a:r>
              <a:rPr dirty="0"/>
              <a:t> </a:t>
            </a:r>
            <a:r>
              <a:rPr dirty="0" err="1"/>
              <a:t>liberi</a:t>
            </a:r>
            <a:r>
              <a:rPr dirty="0"/>
              <a:t> </a:t>
            </a:r>
            <a:r>
              <a:rPr dirty="0" err="1"/>
              <a:t>nell’olio</a:t>
            </a:r>
            <a:r>
              <a:rPr dirty="0"/>
              <a:t> in </a:t>
            </a:r>
            <a:r>
              <a:rPr dirty="0" err="1"/>
              <a:t>esame</a:t>
            </a:r>
            <a:r>
              <a:rPr dirty="0"/>
              <a:t>. </a:t>
            </a:r>
            <a:endParaRPr sz="3200" dirty="0"/>
          </a:p>
          <a:p>
            <a:pPr algn="just">
              <a:lnSpc>
                <a:spcPct val="150000"/>
              </a:lnSpc>
              <a:spcBef>
                <a:spcPts val="1000"/>
              </a:spcBef>
              <a:defRPr>
                <a:solidFill>
                  <a:srgbClr val="FFFFFF"/>
                </a:solidFill>
                <a:latin typeface="Arial"/>
                <a:ea typeface="Arial"/>
                <a:cs typeface="Arial"/>
                <a:sym typeface="Arial"/>
              </a:defRPr>
            </a:pPr>
            <a:r>
              <a:rPr dirty="0" err="1"/>
              <a:t>Gli</a:t>
            </a:r>
            <a:r>
              <a:rPr dirty="0"/>
              <a:t> </a:t>
            </a:r>
            <a:r>
              <a:rPr dirty="0" err="1"/>
              <a:t>acidi</a:t>
            </a:r>
            <a:r>
              <a:rPr dirty="0"/>
              <a:t> </a:t>
            </a:r>
            <a:r>
              <a:rPr dirty="0" err="1"/>
              <a:t>grassi</a:t>
            </a:r>
            <a:r>
              <a:rPr dirty="0"/>
              <a:t> </a:t>
            </a:r>
            <a:r>
              <a:rPr dirty="0" err="1"/>
              <a:t>liberi</a:t>
            </a:r>
            <a:r>
              <a:rPr dirty="0"/>
              <a:t> </a:t>
            </a:r>
            <a:r>
              <a:rPr dirty="0" err="1"/>
              <a:t>sono</a:t>
            </a:r>
            <a:r>
              <a:rPr dirty="0"/>
              <a:t> </a:t>
            </a:r>
            <a:r>
              <a:rPr dirty="0" err="1"/>
              <a:t>presenti</a:t>
            </a:r>
            <a:r>
              <a:rPr dirty="0"/>
              <a:t> </a:t>
            </a:r>
            <a:r>
              <a:rPr dirty="0" err="1"/>
              <a:t>anche</a:t>
            </a:r>
            <a:r>
              <a:rPr dirty="0"/>
              <a:t> in </a:t>
            </a:r>
            <a:r>
              <a:rPr dirty="0" err="1"/>
              <a:t>oli</a:t>
            </a:r>
            <a:r>
              <a:rPr dirty="0"/>
              <a:t> </a:t>
            </a:r>
            <a:r>
              <a:rPr dirty="0" err="1"/>
              <a:t>ottenuti</a:t>
            </a:r>
            <a:r>
              <a:rPr dirty="0"/>
              <a:t> da olive sane, ma </a:t>
            </a:r>
            <a:r>
              <a:rPr dirty="0" err="1"/>
              <a:t>una</a:t>
            </a:r>
            <a:r>
              <a:rPr dirty="0"/>
              <a:t> volta </a:t>
            </a:r>
            <a:r>
              <a:rPr dirty="0" err="1"/>
              <a:t>che</a:t>
            </a:r>
            <a:r>
              <a:rPr dirty="0"/>
              <a:t> </a:t>
            </a:r>
            <a:r>
              <a:rPr dirty="0" err="1"/>
              <a:t>si</a:t>
            </a:r>
            <a:r>
              <a:rPr dirty="0"/>
              <a:t> </a:t>
            </a:r>
            <a:r>
              <a:rPr dirty="0" err="1"/>
              <a:t>sono</a:t>
            </a:r>
            <a:r>
              <a:rPr dirty="0"/>
              <a:t> </a:t>
            </a:r>
            <a:r>
              <a:rPr dirty="0" err="1"/>
              <a:t>formati</a:t>
            </a:r>
            <a:r>
              <a:rPr dirty="0"/>
              <a:t> </a:t>
            </a:r>
            <a:r>
              <a:rPr dirty="0" err="1"/>
              <a:t>i</a:t>
            </a:r>
            <a:r>
              <a:rPr dirty="0"/>
              <a:t> </a:t>
            </a:r>
            <a:r>
              <a:rPr dirty="0" err="1"/>
              <a:t>triglicerdi</a:t>
            </a:r>
            <a:r>
              <a:rPr dirty="0"/>
              <a:t>, </a:t>
            </a:r>
            <a:r>
              <a:rPr dirty="0" err="1"/>
              <a:t>essi</a:t>
            </a:r>
            <a:r>
              <a:rPr dirty="0"/>
              <a:t> </a:t>
            </a:r>
            <a:r>
              <a:rPr dirty="0" err="1"/>
              <a:t>vanno</a:t>
            </a:r>
            <a:r>
              <a:rPr dirty="0"/>
              <a:t> </a:t>
            </a:r>
            <a:r>
              <a:rPr dirty="0" err="1"/>
              <a:t>incontro</a:t>
            </a:r>
            <a:r>
              <a:rPr dirty="0"/>
              <a:t> ad </a:t>
            </a:r>
            <a:r>
              <a:rPr dirty="0" err="1"/>
              <a:t>una</a:t>
            </a:r>
            <a:r>
              <a:rPr dirty="0"/>
              <a:t> </a:t>
            </a:r>
            <a:r>
              <a:rPr dirty="0" err="1"/>
              <a:t>progressiva</a:t>
            </a:r>
            <a:r>
              <a:rPr dirty="0"/>
              <a:t> </a:t>
            </a:r>
            <a:r>
              <a:rPr dirty="0" err="1"/>
              <a:t>deacilazione</a:t>
            </a:r>
            <a:r>
              <a:rPr dirty="0"/>
              <a:t>, con </a:t>
            </a:r>
            <a:r>
              <a:rPr dirty="0" err="1"/>
              <a:t>conseguente</a:t>
            </a:r>
            <a:r>
              <a:rPr dirty="0"/>
              <a:t> </a:t>
            </a:r>
            <a:r>
              <a:rPr dirty="0" err="1"/>
              <a:t>aumento</a:t>
            </a:r>
            <a:r>
              <a:rPr dirty="0"/>
              <a:t> </a:t>
            </a:r>
            <a:r>
              <a:rPr dirty="0" err="1"/>
              <a:t>dell’acidità</a:t>
            </a:r>
            <a:r>
              <a:rPr dirty="0"/>
              <a:t> libera. </a:t>
            </a:r>
            <a:r>
              <a:rPr dirty="0" err="1"/>
              <a:t>Questo</a:t>
            </a:r>
            <a:r>
              <a:rPr dirty="0"/>
              <a:t> </a:t>
            </a:r>
            <a:r>
              <a:rPr dirty="0" err="1"/>
              <a:t>è</a:t>
            </a:r>
            <a:r>
              <a:rPr dirty="0"/>
              <a:t> </a:t>
            </a:r>
            <a:r>
              <a:rPr dirty="0" err="1"/>
              <a:t>dovuto</a:t>
            </a:r>
            <a:r>
              <a:rPr dirty="0"/>
              <a:t> </a:t>
            </a:r>
            <a:r>
              <a:rPr dirty="0" err="1"/>
              <a:t>all’azione</a:t>
            </a:r>
            <a:r>
              <a:rPr dirty="0"/>
              <a:t> di </a:t>
            </a:r>
            <a:r>
              <a:rPr dirty="0" err="1"/>
              <a:t>enzimi</a:t>
            </a:r>
            <a:r>
              <a:rPr dirty="0"/>
              <a:t> </a:t>
            </a:r>
            <a:r>
              <a:rPr b="1" dirty="0"/>
              <a:t>(</a:t>
            </a:r>
            <a:r>
              <a:rPr b="1" dirty="0" err="1"/>
              <a:t>lipasi</a:t>
            </a:r>
            <a:r>
              <a:rPr b="1" dirty="0"/>
              <a:t>)</a:t>
            </a:r>
            <a:r>
              <a:rPr dirty="0"/>
              <a:t> </a:t>
            </a:r>
            <a:r>
              <a:rPr dirty="0" err="1"/>
              <a:t>naturalmente</a:t>
            </a:r>
            <a:r>
              <a:rPr dirty="0"/>
              <a:t> </a:t>
            </a:r>
            <a:r>
              <a:rPr dirty="0" err="1"/>
              <a:t>presenti</a:t>
            </a:r>
            <a:r>
              <a:rPr dirty="0"/>
              <a:t> </a:t>
            </a:r>
            <a:r>
              <a:rPr dirty="0" err="1"/>
              <a:t>nel</a:t>
            </a:r>
            <a:r>
              <a:rPr dirty="0"/>
              <a:t> </a:t>
            </a:r>
            <a:r>
              <a:rPr dirty="0" err="1"/>
              <a:t>frutto</a:t>
            </a:r>
            <a:r>
              <a:rPr dirty="0"/>
              <a:t>. </a:t>
            </a:r>
            <a:endParaRPr sz="3200" dirty="0"/>
          </a:p>
          <a:p>
            <a:pPr algn="just">
              <a:lnSpc>
                <a:spcPct val="150000"/>
              </a:lnSpc>
              <a:spcBef>
                <a:spcPts val="1000"/>
              </a:spcBef>
              <a:defRPr>
                <a:solidFill>
                  <a:srgbClr val="FFFFFF"/>
                </a:solidFill>
                <a:latin typeface="Arial"/>
                <a:ea typeface="Arial"/>
                <a:cs typeface="Arial"/>
                <a:sym typeface="Arial"/>
              </a:defRPr>
            </a:pPr>
            <a:r>
              <a:rPr dirty="0"/>
              <a:t>Le </a:t>
            </a:r>
            <a:r>
              <a:rPr dirty="0" err="1"/>
              <a:t>lipasi</a:t>
            </a:r>
            <a:r>
              <a:rPr dirty="0"/>
              <a:t> </a:t>
            </a:r>
            <a:r>
              <a:rPr dirty="0" err="1"/>
              <a:t>sono</a:t>
            </a:r>
            <a:r>
              <a:rPr dirty="0"/>
              <a:t> </a:t>
            </a:r>
            <a:r>
              <a:rPr dirty="0" err="1"/>
              <a:t>responsabili</a:t>
            </a:r>
            <a:r>
              <a:rPr dirty="0"/>
              <a:t> del </a:t>
            </a:r>
            <a:r>
              <a:rPr dirty="0" err="1"/>
              <a:t>distacco</a:t>
            </a:r>
            <a:r>
              <a:rPr dirty="0"/>
              <a:t> </a:t>
            </a:r>
            <a:r>
              <a:rPr dirty="0" err="1"/>
              <a:t>degli</a:t>
            </a:r>
            <a:r>
              <a:rPr dirty="0"/>
              <a:t> </a:t>
            </a:r>
            <a:r>
              <a:rPr dirty="0" err="1"/>
              <a:t>acidi</a:t>
            </a:r>
            <a:r>
              <a:rPr dirty="0"/>
              <a:t> </a:t>
            </a:r>
            <a:r>
              <a:rPr dirty="0" err="1"/>
              <a:t>grassi</a:t>
            </a:r>
            <a:r>
              <a:rPr dirty="0"/>
              <a:t> </a:t>
            </a:r>
            <a:r>
              <a:rPr dirty="0" err="1"/>
              <a:t>dai</a:t>
            </a:r>
            <a:r>
              <a:rPr dirty="0"/>
              <a:t> </a:t>
            </a:r>
            <a:r>
              <a:rPr dirty="0" err="1"/>
              <a:t>trigliceridi</a:t>
            </a:r>
            <a:r>
              <a:rPr dirty="0"/>
              <a:t> (</a:t>
            </a:r>
            <a:r>
              <a:rPr dirty="0" err="1"/>
              <a:t>lipolisi</a:t>
            </a:r>
            <a:r>
              <a:rPr dirty="0"/>
              <a:t>). </a:t>
            </a:r>
            <a:endParaRPr sz="3200" dirty="0"/>
          </a:p>
          <a:p>
            <a:pPr algn="just">
              <a:lnSpc>
                <a:spcPct val="150000"/>
              </a:lnSpc>
              <a:spcBef>
                <a:spcPts val="1000"/>
              </a:spcBef>
              <a:defRPr>
                <a:solidFill>
                  <a:srgbClr val="FFFFFF"/>
                </a:solidFill>
                <a:latin typeface="Arial"/>
                <a:ea typeface="Arial"/>
                <a:cs typeface="Arial"/>
                <a:sym typeface="Arial"/>
              </a:defRPr>
            </a:pPr>
            <a:r>
              <a:rPr dirty="0"/>
              <a:t>Lo </a:t>
            </a:r>
            <a:r>
              <a:rPr dirty="0" err="1"/>
              <a:t>stesso</a:t>
            </a:r>
            <a:r>
              <a:rPr dirty="0"/>
              <a:t> </a:t>
            </a:r>
            <a:r>
              <a:rPr dirty="0" err="1"/>
              <a:t>meccanismo</a:t>
            </a:r>
            <a:r>
              <a:rPr dirty="0"/>
              <a:t> </a:t>
            </a:r>
            <a:r>
              <a:rPr dirty="0" err="1"/>
              <a:t>lipolitico</a:t>
            </a:r>
            <a:r>
              <a:rPr dirty="0"/>
              <a:t> </a:t>
            </a:r>
            <a:r>
              <a:rPr dirty="0" err="1"/>
              <a:t>può</a:t>
            </a:r>
            <a:r>
              <a:rPr dirty="0"/>
              <a:t> </a:t>
            </a:r>
            <a:r>
              <a:rPr dirty="0" err="1"/>
              <a:t>essere</a:t>
            </a:r>
            <a:r>
              <a:rPr dirty="0"/>
              <a:t> </a:t>
            </a:r>
            <a:r>
              <a:rPr dirty="0" err="1"/>
              <a:t>causato</a:t>
            </a:r>
            <a:r>
              <a:rPr dirty="0"/>
              <a:t> da </a:t>
            </a:r>
            <a:r>
              <a:rPr dirty="0" err="1"/>
              <a:t>enzimi</a:t>
            </a:r>
            <a:r>
              <a:rPr dirty="0"/>
              <a:t> </a:t>
            </a:r>
            <a:r>
              <a:rPr dirty="0" err="1"/>
              <a:t>prodotti</a:t>
            </a:r>
            <a:r>
              <a:rPr dirty="0"/>
              <a:t> da </a:t>
            </a:r>
            <a:r>
              <a:rPr dirty="0" err="1"/>
              <a:t>microrganismi</a:t>
            </a:r>
            <a:r>
              <a:rPr dirty="0"/>
              <a:t> </a:t>
            </a:r>
            <a:r>
              <a:rPr dirty="0" err="1"/>
              <a:t>che</a:t>
            </a:r>
            <a:r>
              <a:rPr dirty="0"/>
              <a:t> </a:t>
            </a:r>
            <a:r>
              <a:rPr dirty="0" err="1"/>
              <a:t>crescono</a:t>
            </a:r>
            <a:r>
              <a:rPr dirty="0"/>
              <a:t> </a:t>
            </a:r>
            <a:r>
              <a:rPr dirty="0" err="1"/>
              <a:t>sul</a:t>
            </a:r>
            <a:r>
              <a:rPr dirty="0"/>
              <a:t> </a:t>
            </a:r>
            <a:r>
              <a:rPr dirty="0" err="1"/>
              <a:t>frutto</a:t>
            </a:r>
            <a:r>
              <a:rPr dirty="0"/>
              <a:t>. </a:t>
            </a:r>
            <a:r>
              <a:rPr dirty="0" err="1"/>
              <a:t>Quindi</a:t>
            </a:r>
            <a:r>
              <a:rPr dirty="0"/>
              <a:t> la </a:t>
            </a:r>
            <a:r>
              <a:rPr dirty="0" err="1"/>
              <a:t>conservazione</a:t>
            </a:r>
            <a:r>
              <a:rPr dirty="0"/>
              <a:t> </a:t>
            </a:r>
            <a:r>
              <a:rPr dirty="0" err="1"/>
              <a:t>delle</a:t>
            </a:r>
            <a:r>
              <a:rPr dirty="0"/>
              <a:t> olive in </a:t>
            </a:r>
            <a:r>
              <a:rPr dirty="0" err="1"/>
              <a:t>fase</a:t>
            </a:r>
            <a:r>
              <a:rPr dirty="0"/>
              <a:t> pre-</a:t>
            </a:r>
            <a:r>
              <a:rPr dirty="0" err="1"/>
              <a:t>molitura</a:t>
            </a:r>
            <a:r>
              <a:rPr dirty="0"/>
              <a:t> in </a:t>
            </a:r>
            <a:r>
              <a:rPr dirty="0" err="1"/>
              <a:t>ambienti</a:t>
            </a:r>
            <a:r>
              <a:rPr dirty="0"/>
              <a:t> </a:t>
            </a:r>
            <a:r>
              <a:rPr dirty="0" err="1"/>
              <a:t>puliti</a:t>
            </a:r>
            <a:r>
              <a:rPr dirty="0"/>
              <a:t> </a:t>
            </a:r>
            <a:r>
              <a:rPr dirty="0" err="1"/>
              <a:t>può</a:t>
            </a:r>
            <a:r>
              <a:rPr dirty="0"/>
              <a:t> </a:t>
            </a:r>
            <a:r>
              <a:rPr dirty="0" err="1"/>
              <a:t>influire</a:t>
            </a:r>
            <a:r>
              <a:rPr dirty="0"/>
              <a:t> </a:t>
            </a:r>
            <a:r>
              <a:rPr dirty="0" err="1"/>
              <a:t>sulla</a:t>
            </a:r>
            <a:r>
              <a:rPr dirty="0"/>
              <a:t> </a:t>
            </a:r>
            <a:r>
              <a:rPr dirty="0" err="1"/>
              <a:t>qualità</a:t>
            </a:r>
            <a:r>
              <a:rPr dirty="0"/>
              <a:t> </a:t>
            </a:r>
            <a:r>
              <a:rPr dirty="0" err="1"/>
              <a:t>dell’olio</a:t>
            </a:r>
            <a:r>
              <a:rPr dirty="0"/>
              <a:t>. </a:t>
            </a:r>
          </a:p>
        </p:txBody>
      </p:sp>
    </p:spTree>
    <p:extLst>
      <p:ext uri="{BB962C8B-B14F-4D97-AF65-F5344CB8AC3E}">
        <p14:creationId xmlns:p14="http://schemas.microsoft.com/office/powerpoint/2010/main" val="398269584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4"/>
          <p:cNvSpPr txBox="1"/>
          <p:nvPr/>
        </p:nvSpPr>
        <p:spPr>
          <a:xfrm>
            <a:off x="920362" y="387349"/>
            <a:ext cx="9701919" cy="35510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b="1">
                <a:solidFill>
                  <a:srgbClr val="FFFFFF"/>
                </a:solidFill>
                <a:latin typeface="Arial"/>
                <a:ea typeface="Arial"/>
                <a:cs typeface="Arial"/>
                <a:sym typeface="Arial"/>
              </a:defRPr>
            </a:pPr>
            <a:r>
              <a:t>L’acidità viene determinata attraverso una titolazione acido-base.</a:t>
            </a:r>
            <a:endParaRPr sz="3200"/>
          </a:p>
          <a:p>
            <a:pPr algn="just">
              <a:defRPr b="1">
                <a:solidFill>
                  <a:srgbClr val="FFFFFF"/>
                </a:solidFill>
                <a:latin typeface="Arial"/>
                <a:ea typeface="Arial"/>
                <a:cs typeface="Arial"/>
                <a:sym typeface="Arial"/>
              </a:defRPr>
            </a:pPr>
            <a:endParaRPr sz="3200"/>
          </a:p>
          <a:p>
            <a:pPr algn="just">
              <a:defRPr b="1">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r>
              <a:t>Ad una quantità nota di olio viene aggiunto un solvente opportuno (lipofilo) e un indicatore acido-base (fenolftaleina). Alla soluzione vengono poi aggiunti volumi noti di KOH ad una concentrazione nota. L’indicatore diventa rosa persistente appena tutti gli acidi grassi liberi hanno reagito con il KOH.</a:t>
            </a:r>
            <a:endParaRPr sz="3200"/>
          </a:p>
          <a:p>
            <a:pPr algn="just">
              <a:defRPr>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r>
              <a:t>A questo punto si calcola la quantità di KOH utilizzata e si risale all’acidità.</a:t>
            </a:r>
            <a:endParaRPr sz="3200"/>
          </a:p>
          <a:p>
            <a:pPr algn="just">
              <a:defRPr>
                <a:solidFill>
                  <a:srgbClr val="FFFFFF"/>
                </a:solidFill>
                <a:latin typeface="Arial"/>
                <a:ea typeface="Arial"/>
                <a:cs typeface="Arial"/>
                <a:sym typeface="Arial"/>
              </a:defRPr>
            </a:pPr>
            <a:endParaRPr sz="3200"/>
          </a:p>
          <a:p>
            <a:pPr algn="just">
              <a:defRPr>
                <a:solidFill>
                  <a:srgbClr val="FFFFFF"/>
                </a:solidFill>
                <a:latin typeface="Arial"/>
                <a:ea typeface="Arial"/>
                <a:cs typeface="Arial"/>
                <a:sym typeface="Arial"/>
              </a:defRPr>
            </a:pPr>
            <a:r>
              <a:t>L’acidità indica, in un olio nuovo la qualità delle olive mentre in un olio conservato lo stato di conservazione.</a:t>
            </a:r>
          </a:p>
        </p:txBody>
      </p:sp>
    </p:spTree>
    <p:extLst>
      <p:ext uri="{BB962C8B-B14F-4D97-AF65-F5344CB8AC3E}">
        <p14:creationId xmlns:p14="http://schemas.microsoft.com/office/powerpoint/2010/main" val="394307447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Text Box 3"/>
          <p:cNvSpPr txBox="1"/>
          <p:nvPr/>
        </p:nvSpPr>
        <p:spPr>
          <a:xfrm>
            <a:off x="2026920" y="381000"/>
            <a:ext cx="6995160" cy="54179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b="1">
                <a:solidFill>
                  <a:srgbClr val="FFFFFF"/>
                </a:solidFill>
                <a:latin typeface="Arial"/>
                <a:ea typeface="Arial"/>
                <a:cs typeface="Arial"/>
                <a:sym typeface="Arial"/>
              </a:defRPr>
            </a:pPr>
            <a:r>
              <a:rPr dirty="0"/>
              <a:t>REAGENTI</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err="1"/>
              <a:t>Etere</a:t>
            </a:r>
            <a:r>
              <a:rPr dirty="0"/>
              <a:t> </a:t>
            </a:r>
            <a:r>
              <a:rPr dirty="0" err="1"/>
              <a:t>etilico</a:t>
            </a:r>
            <a:endParaRPr sz="3200" dirty="0"/>
          </a:p>
          <a:p>
            <a:pPr>
              <a:defRPr>
                <a:solidFill>
                  <a:srgbClr val="FFFFFF"/>
                </a:solidFill>
                <a:latin typeface="Arial"/>
                <a:ea typeface="Arial"/>
                <a:cs typeface="Arial"/>
                <a:sym typeface="Arial"/>
              </a:defRPr>
            </a:pPr>
            <a:r>
              <a:rPr dirty="0" err="1"/>
              <a:t>Etanolo</a:t>
            </a:r>
            <a:r>
              <a:rPr dirty="0"/>
              <a:t> 95%</a:t>
            </a:r>
            <a:endParaRPr sz="3200" dirty="0"/>
          </a:p>
          <a:p>
            <a:pPr>
              <a:defRPr>
                <a:solidFill>
                  <a:srgbClr val="FFFFFF"/>
                </a:solidFill>
                <a:latin typeface="Arial"/>
                <a:ea typeface="Arial"/>
                <a:cs typeface="Arial"/>
                <a:sym typeface="Arial"/>
              </a:defRPr>
            </a:pPr>
            <a:r>
              <a:rPr dirty="0" err="1"/>
              <a:t>Soluzione</a:t>
            </a:r>
            <a:r>
              <a:rPr dirty="0"/>
              <a:t> </a:t>
            </a:r>
            <a:r>
              <a:rPr dirty="0" err="1"/>
              <a:t>acquosa</a:t>
            </a:r>
            <a:r>
              <a:rPr dirty="0"/>
              <a:t> KOH 0.1 M</a:t>
            </a:r>
            <a:endParaRPr sz="3200" dirty="0"/>
          </a:p>
          <a:p>
            <a:pPr>
              <a:defRPr>
                <a:solidFill>
                  <a:srgbClr val="FFFFFF"/>
                </a:solidFill>
                <a:latin typeface="Arial"/>
                <a:ea typeface="Arial"/>
                <a:cs typeface="Arial"/>
                <a:sym typeface="Arial"/>
              </a:defRPr>
            </a:pPr>
            <a:r>
              <a:rPr dirty="0" err="1"/>
              <a:t>Soluzione</a:t>
            </a:r>
            <a:r>
              <a:rPr dirty="0"/>
              <a:t> </a:t>
            </a:r>
            <a:r>
              <a:rPr dirty="0" err="1"/>
              <a:t>etanolica</a:t>
            </a:r>
            <a:r>
              <a:rPr dirty="0"/>
              <a:t> di </a:t>
            </a:r>
            <a:r>
              <a:rPr dirty="0" err="1"/>
              <a:t>fenolftaleina</a:t>
            </a:r>
            <a:r>
              <a:rPr dirty="0"/>
              <a:t> 10 g/l</a:t>
            </a:r>
            <a:endParaRPr sz="3200" dirty="0"/>
          </a:p>
          <a:p>
            <a:pPr>
              <a:defRPr>
                <a:solidFill>
                  <a:srgbClr val="FFFFFF"/>
                </a:solidFill>
                <a:latin typeface="Arial"/>
                <a:ea typeface="Arial"/>
                <a:cs typeface="Arial"/>
                <a:sym typeface="Arial"/>
              </a:defRPr>
            </a:pPr>
            <a:endParaRPr sz="3200" dirty="0"/>
          </a:p>
          <a:p>
            <a:pPr>
              <a:defRPr b="1">
                <a:solidFill>
                  <a:srgbClr val="FFFFFF"/>
                </a:solidFill>
                <a:latin typeface="Arial"/>
                <a:ea typeface="Arial"/>
                <a:cs typeface="Arial"/>
                <a:sym typeface="Arial"/>
              </a:defRPr>
            </a:pPr>
            <a:r>
              <a:rPr dirty="0"/>
              <a:t>PROCEDURA</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err="1"/>
              <a:t>Pesare</a:t>
            </a:r>
            <a:r>
              <a:rPr dirty="0"/>
              <a:t> in </a:t>
            </a:r>
            <a:r>
              <a:rPr dirty="0" err="1"/>
              <a:t>una</a:t>
            </a:r>
            <a:r>
              <a:rPr dirty="0"/>
              <a:t> </a:t>
            </a:r>
            <a:r>
              <a:rPr dirty="0" err="1"/>
              <a:t>beuta</a:t>
            </a:r>
            <a:r>
              <a:rPr dirty="0"/>
              <a:t> da 250 ml 5 g di olio</a:t>
            </a:r>
            <a:endParaRPr sz="3200" dirty="0"/>
          </a:p>
          <a:p>
            <a:pPr>
              <a:defRPr>
                <a:solidFill>
                  <a:srgbClr val="FFFFFF"/>
                </a:solidFill>
                <a:latin typeface="Arial"/>
                <a:ea typeface="Arial"/>
                <a:cs typeface="Arial"/>
                <a:sym typeface="Arial"/>
              </a:defRPr>
            </a:pPr>
            <a:r>
              <a:rPr dirty="0" err="1"/>
              <a:t>Preparare</a:t>
            </a:r>
            <a:r>
              <a:rPr dirty="0"/>
              <a:t> 50 ml di </a:t>
            </a:r>
            <a:r>
              <a:rPr dirty="0" err="1"/>
              <a:t>una</a:t>
            </a:r>
            <a:r>
              <a:rPr dirty="0"/>
              <a:t> </a:t>
            </a:r>
            <a:r>
              <a:rPr dirty="0" err="1"/>
              <a:t>miscela</a:t>
            </a:r>
            <a:r>
              <a:rPr dirty="0"/>
              <a:t> di </a:t>
            </a:r>
            <a:r>
              <a:rPr dirty="0" err="1"/>
              <a:t>etere</a:t>
            </a:r>
            <a:r>
              <a:rPr dirty="0"/>
              <a:t> </a:t>
            </a:r>
            <a:r>
              <a:rPr dirty="0" err="1"/>
              <a:t>etilico</a:t>
            </a:r>
            <a:r>
              <a:rPr dirty="0"/>
              <a:t> </a:t>
            </a:r>
            <a:r>
              <a:rPr dirty="0" err="1"/>
              <a:t>etanolo</a:t>
            </a:r>
            <a:r>
              <a:rPr dirty="0"/>
              <a:t> 95 % 1:1  </a:t>
            </a:r>
            <a:r>
              <a:rPr dirty="0" err="1"/>
              <a:t>aggiungere</a:t>
            </a:r>
            <a:r>
              <a:rPr dirty="0"/>
              <a:t> 1 ml </a:t>
            </a:r>
            <a:r>
              <a:rPr dirty="0" err="1"/>
              <a:t>della</a:t>
            </a:r>
            <a:r>
              <a:rPr dirty="0"/>
              <a:t> </a:t>
            </a:r>
            <a:r>
              <a:rPr dirty="0" err="1"/>
              <a:t>soluzione</a:t>
            </a:r>
            <a:r>
              <a:rPr dirty="0"/>
              <a:t> di </a:t>
            </a:r>
            <a:r>
              <a:rPr dirty="0" err="1"/>
              <a:t>fenolftaleina</a:t>
            </a:r>
            <a:r>
              <a:rPr dirty="0"/>
              <a:t>  e </a:t>
            </a:r>
            <a:r>
              <a:rPr dirty="0" err="1"/>
              <a:t>neutralizzare</a:t>
            </a:r>
            <a:r>
              <a:rPr dirty="0"/>
              <a:t> la </a:t>
            </a:r>
            <a:r>
              <a:rPr dirty="0" err="1"/>
              <a:t>miscela</a:t>
            </a:r>
            <a:r>
              <a:rPr dirty="0"/>
              <a:t> con </a:t>
            </a:r>
            <a:r>
              <a:rPr dirty="0" err="1"/>
              <a:t>alcune</a:t>
            </a:r>
            <a:r>
              <a:rPr dirty="0"/>
              <a:t> </a:t>
            </a:r>
            <a:r>
              <a:rPr dirty="0" err="1"/>
              <a:t>gocce</a:t>
            </a:r>
            <a:r>
              <a:rPr dirty="0"/>
              <a:t> di </a:t>
            </a:r>
            <a:r>
              <a:rPr dirty="0" err="1"/>
              <a:t>soluzione</a:t>
            </a:r>
            <a:r>
              <a:rPr dirty="0"/>
              <a:t> di KOH 0.1 M </a:t>
            </a:r>
            <a:r>
              <a:rPr dirty="0" err="1"/>
              <a:t>fino</a:t>
            </a:r>
            <a:r>
              <a:rPr dirty="0"/>
              <a:t> ad </a:t>
            </a:r>
            <a:r>
              <a:rPr dirty="0" err="1"/>
              <a:t>evidente</a:t>
            </a:r>
            <a:r>
              <a:rPr dirty="0"/>
              <a:t> </a:t>
            </a:r>
            <a:r>
              <a:rPr dirty="0" err="1"/>
              <a:t>colorazione</a:t>
            </a:r>
            <a:r>
              <a:rPr dirty="0"/>
              <a:t> </a:t>
            </a:r>
            <a:r>
              <a:rPr dirty="0" err="1"/>
              <a:t>violetta</a:t>
            </a:r>
            <a:r>
              <a:rPr dirty="0"/>
              <a:t>.</a:t>
            </a:r>
            <a:endParaRPr sz="3200" dirty="0"/>
          </a:p>
          <a:p>
            <a:pPr>
              <a:defRPr>
                <a:solidFill>
                  <a:srgbClr val="FFFFFF"/>
                </a:solidFill>
                <a:latin typeface="Arial"/>
                <a:ea typeface="Arial"/>
                <a:cs typeface="Arial"/>
                <a:sym typeface="Arial"/>
              </a:defRPr>
            </a:pPr>
            <a:r>
              <a:rPr dirty="0" err="1"/>
              <a:t>Aggiungere</a:t>
            </a:r>
            <a:r>
              <a:rPr dirty="0"/>
              <a:t> la </a:t>
            </a:r>
            <a:r>
              <a:rPr dirty="0" err="1"/>
              <a:t>miscela</a:t>
            </a:r>
            <a:r>
              <a:rPr dirty="0"/>
              <a:t> al </a:t>
            </a:r>
            <a:r>
              <a:rPr dirty="0" err="1"/>
              <a:t>campione</a:t>
            </a:r>
            <a:r>
              <a:rPr dirty="0"/>
              <a:t> e </a:t>
            </a:r>
            <a:r>
              <a:rPr dirty="0" err="1"/>
              <a:t>sciogliere</a:t>
            </a:r>
            <a:r>
              <a:rPr dirty="0"/>
              <a:t> </a:t>
            </a:r>
            <a:r>
              <a:rPr dirty="0" err="1"/>
              <a:t>mediante</a:t>
            </a:r>
            <a:r>
              <a:rPr dirty="0"/>
              <a:t> </a:t>
            </a:r>
            <a:r>
              <a:rPr dirty="0" err="1"/>
              <a:t>agitazione</a:t>
            </a:r>
            <a:r>
              <a:rPr dirty="0"/>
              <a:t>. La </a:t>
            </a:r>
            <a:r>
              <a:rPr dirty="0" err="1"/>
              <a:t>soluzione</a:t>
            </a:r>
            <a:r>
              <a:rPr dirty="0"/>
              <a:t> </a:t>
            </a:r>
            <a:r>
              <a:rPr dirty="0" err="1"/>
              <a:t>ritorna</a:t>
            </a:r>
            <a:r>
              <a:rPr dirty="0"/>
              <a:t> </a:t>
            </a:r>
            <a:r>
              <a:rPr dirty="0" err="1"/>
              <a:t>incolore</a:t>
            </a:r>
            <a:r>
              <a:rPr dirty="0"/>
              <a:t> per la </a:t>
            </a:r>
            <a:r>
              <a:rPr dirty="0" err="1"/>
              <a:t>presenza</a:t>
            </a:r>
            <a:r>
              <a:rPr dirty="0"/>
              <a:t> </a:t>
            </a:r>
            <a:r>
              <a:rPr dirty="0" err="1"/>
              <a:t>degli</a:t>
            </a:r>
            <a:r>
              <a:rPr dirty="0"/>
              <a:t> </a:t>
            </a:r>
            <a:r>
              <a:rPr dirty="0" err="1"/>
              <a:t>acidi</a:t>
            </a:r>
            <a:r>
              <a:rPr dirty="0"/>
              <a:t> </a:t>
            </a:r>
            <a:r>
              <a:rPr dirty="0" err="1"/>
              <a:t>grassi</a:t>
            </a:r>
            <a:r>
              <a:rPr dirty="0"/>
              <a:t>.</a:t>
            </a:r>
            <a:endParaRPr sz="3200" dirty="0"/>
          </a:p>
          <a:p>
            <a:pPr>
              <a:defRPr>
                <a:solidFill>
                  <a:srgbClr val="FFFFFF"/>
                </a:solidFill>
                <a:latin typeface="Arial"/>
                <a:ea typeface="Arial"/>
                <a:cs typeface="Arial"/>
                <a:sym typeface="Arial"/>
              </a:defRPr>
            </a:pPr>
            <a:r>
              <a:rPr dirty="0" err="1"/>
              <a:t>Titolare</a:t>
            </a:r>
            <a:r>
              <a:rPr dirty="0"/>
              <a:t> </a:t>
            </a:r>
            <a:r>
              <a:rPr dirty="0" err="1"/>
              <a:t>facendo</a:t>
            </a:r>
            <a:r>
              <a:rPr dirty="0"/>
              <a:t> </a:t>
            </a:r>
            <a:r>
              <a:rPr dirty="0" err="1"/>
              <a:t>defluire</a:t>
            </a:r>
            <a:r>
              <a:rPr dirty="0"/>
              <a:t> lentamente la </a:t>
            </a:r>
            <a:r>
              <a:rPr dirty="0" err="1"/>
              <a:t>soluzione</a:t>
            </a:r>
            <a:r>
              <a:rPr dirty="0"/>
              <a:t> </a:t>
            </a:r>
            <a:r>
              <a:rPr dirty="0" err="1"/>
              <a:t>titolante</a:t>
            </a:r>
            <a:r>
              <a:rPr dirty="0"/>
              <a:t> di KOH 0.1 M </a:t>
            </a:r>
            <a:r>
              <a:rPr dirty="0" err="1"/>
              <a:t>fino</a:t>
            </a:r>
            <a:r>
              <a:rPr dirty="0"/>
              <a:t> al </a:t>
            </a:r>
            <a:r>
              <a:rPr dirty="0" err="1"/>
              <a:t>viraggio</a:t>
            </a:r>
            <a:r>
              <a:rPr dirty="0"/>
              <a:t> </a:t>
            </a:r>
            <a:r>
              <a:rPr dirty="0" err="1"/>
              <a:t>dell’indicatore</a:t>
            </a:r>
            <a:r>
              <a:rPr dirty="0"/>
              <a:t> (</a:t>
            </a:r>
            <a:r>
              <a:rPr dirty="0" err="1"/>
              <a:t>colorazione</a:t>
            </a:r>
            <a:r>
              <a:rPr dirty="0"/>
              <a:t> rosa </a:t>
            </a:r>
            <a:r>
              <a:rPr dirty="0" err="1"/>
              <a:t>della</a:t>
            </a:r>
            <a:r>
              <a:rPr dirty="0"/>
              <a:t> </a:t>
            </a:r>
            <a:r>
              <a:rPr dirty="0" err="1"/>
              <a:t>fenolftaleina</a:t>
            </a:r>
            <a:r>
              <a:rPr dirty="0"/>
              <a:t> </a:t>
            </a:r>
            <a:r>
              <a:rPr dirty="0" err="1"/>
              <a:t>persistente</a:t>
            </a:r>
            <a:r>
              <a:rPr dirty="0"/>
              <a:t> per </a:t>
            </a:r>
            <a:r>
              <a:rPr dirty="0" err="1"/>
              <a:t>almeno</a:t>
            </a:r>
            <a:r>
              <a:rPr dirty="0"/>
              <a:t> 10 s).</a:t>
            </a:r>
          </a:p>
        </p:txBody>
      </p:sp>
    </p:spTree>
    <p:extLst>
      <p:ext uri="{BB962C8B-B14F-4D97-AF65-F5344CB8AC3E}">
        <p14:creationId xmlns:p14="http://schemas.microsoft.com/office/powerpoint/2010/main" val="2272774520"/>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 Box 2"/>
          <p:cNvSpPr txBox="1"/>
          <p:nvPr/>
        </p:nvSpPr>
        <p:spPr>
          <a:xfrm>
            <a:off x="1444752" y="1045465"/>
            <a:ext cx="8552688" cy="35086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a:solidFill>
                  <a:srgbClr val="FFFFFF"/>
                </a:solidFill>
                <a:latin typeface="Arial"/>
                <a:ea typeface="Arial"/>
                <a:cs typeface="Arial"/>
                <a:sym typeface="Arial"/>
              </a:defRPr>
            </a:pPr>
            <a:r>
              <a:rPr dirty="0"/>
              <a:t>ESPRESSIONE DEI RISULTATI</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err="1"/>
              <a:t>L’acidità</a:t>
            </a:r>
            <a:r>
              <a:rPr dirty="0"/>
              <a:t> </a:t>
            </a:r>
            <a:r>
              <a:rPr dirty="0" err="1"/>
              <a:t>viene</a:t>
            </a:r>
            <a:r>
              <a:rPr dirty="0"/>
              <a:t> </a:t>
            </a:r>
            <a:r>
              <a:rPr dirty="0" err="1"/>
              <a:t>espressa</a:t>
            </a:r>
            <a:r>
              <a:rPr dirty="0"/>
              <a:t> come:</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lang="it-IT" dirty="0" err="1"/>
              <a:t>Acidita</a:t>
            </a:r>
            <a:r>
              <a:rPr lang="it-IT" dirty="0"/>
              <a:t>%= </a:t>
            </a:r>
            <a:r>
              <a:rPr dirty="0"/>
              <a:t>V*c*(</a:t>
            </a:r>
            <a:r>
              <a:rPr lang="it-IT" dirty="0"/>
              <a:t>282</a:t>
            </a:r>
            <a:r>
              <a:rPr dirty="0"/>
              <a:t>/1000)*(100/m)</a:t>
            </a:r>
            <a:endParaRPr sz="3200" dirty="0"/>
          </a:p>
          <a:p>
            <a:pPr>
              <a:defRPr>
                <a:solidFill>
                  <a:srgbClr val="FFFFFF"/>
                </a:solidFill>
                <a:latin typeface="Arial"/>
                <a:ea typeface="Arial"/>
                <a:cs typeface="Arial"/>
                <a:sym typeface="Arial"/>
              </a:defRPr>
            </a:pPr>
            <a:endParaRPr sz="3200" dirty="0"/>
          </a:p>
          <a:p>
            <a:pPr>
              <a:defRPr>
                <a:solidFill>
                  <a:srgbClr val="FFFFFF"/>
                </a:solidFill>
                <a:latin typeface="Arial"/>
                <a:ea typeface="Arial"/>
                <a:cs typeface="Arial"/>
                <a:sym typeface="Arial"/>
              </a:defRPr>
            </a:pPr>
            <a:r>
              <a:rPr dirty="0"/>
              <a:t>Dove V </a:t>
            </a:r>
            <a:r>
              <a:rPr dirty="0" err="1"/>
              <a:t>è</a:t>
            </a:r>
            <a:r>
              <a:rPr dirty="0"/>
              <a:t> il volume in ml </a:t>
            </a:r>
            <a:r>
              <a:rPr dirty="0" err="1"/>
              <a:t>della</a:t>
            </a:r>
            <a:r>
              <a:rPr dirty="0"/>
              <a:t> </a:t>
            </a:r>
            <a:r>
              <a:rPr dirty="0" err="1"/>
              <a:t>soluzione</a:t>
            </a:r>
            <a:r>
              <a:rPr dirty="0"/>
              <a:t> di KOH </a:t>
            </a:r>
            <a:r>
              <a:rPr dirty="0" err="1"/>
              <a:t>usata</a:t>
            </a:r>
            <a:endParaRPr sz="3200" dirty="0"/>
          </a:p>
          <a:p>
            <a:pPr>
              <a:defRPr>
                <a:solidFill>
                  <a:srgbClr val="FFFFFF"/>
                </a:solidFill>
                <a:latin typeface="Arial"/>
                <a:ea typeface="Arial"/>
                <a:cs typeface="Arial"/>
                <a:sym typeface="Arial"/>
              </a:defRPr>
            </a:pPr>
            <a:r>
              <a:rPr dirty="0"/>
              <a:t>c </a:t>
            </a:r>
            <a:r>
              <a:rPr dirty="0" err="1"/>
              <a:t>è</a:t>
            </a:r>
            <a:r>
              <a:rPr dirty="0"/>
              <a:t> la </a:t>
            </a:r>
            <a:r>
              <a:rPr dirty="0" err="1"/>
              <a:t>concentrazione</a:t>
            </a:r>
            <a:r>
              <a:rPr dirty="0"/>
              <a:t> </a:t>
            </a:r>
            <a:r>
              <a:rPr dirty="0" err="1"/>
              <a:t>della</a:t>
            </a:r>
            <a:r>
              <a:rPr dirty="0"/>
              <a:t> </a:t>
            </a:r>
            <a:r>
              <a:rPr dirty="0" err="1"/>
              <a:t>soluzione</a:t>
            </a:r>
            <a:r>
              <a:rPr dirty="0"/>
              <a:t> di KOH </a:t>
            </a:r>
            <a:endParaRPr sz="3200" dirty="0"/>
          </a:p>
          <a:p>
            <a:pPr>
              <a:defRPr>
                <a:solidFill>
                  <a:srgbClr val="FFFFFF"/>
                </a:solidFill>
                <a:latin typeface="Arial"/>
                <a:ea typeface="Arial"/>
                <a:cs typeface="Arial"/>
                <a:sym typeface="Arial"/>
              </a:defRPr>
            </a:pPr>
            <a:r>
              <a:rPr dirty="0"/>
              <a:t>282</a:t>
            </a:r>
            <a:r>
              <a:rPr lang="it-IT" dirty="0"/>
              <a:t> peso molecolare dell’acido oleico</a:t>
            </a:r>
            <a:endParaRPr sz="3200" dirty="0"/>
          </a:p>
          <a:p>
            <a:pPr>
              <a:defRPr>
                <a:solidFill>
                  <a:srgbClr val="FFFFFF"/>
                </a:solidFill>
                <a:latin typeface="Arial"/>
                <a:ea typeface="Arial"/>
                <a:cs typeface="Arial"/>
                <a:sym typeface="Arial"/>
              </a:defRPr>
            </a:pPr>
            <a:r>
              <a:rPr dirty="0"/>
              <a:t>m </a:t>
            </a:r>
            <a:r>
              <a:rPr dirty="0" err="1"/>
              <a:t>è</a:t>
            </a:r>
            <a:r>
              <a:rPr dirty="0"/>
              <a:t> il peso in g </a:t>
            </a:r>
            <a:r>
              <a:rPr dirty="0" err="1"/>
              <a:t>della</a:t>
            </a:r>
            <a:r>
              <a:rPr dirty="0"/>
              <a:t> </a:t>
            </a:r>
            <a:r>
              <a:rPr dirty="0" err="1"/>
              <a:t>sostanza</a:t>
            </a:r>
            <a:r>
              <a:rPr dirty="0"/>
              <a:t> da </a:t>
            </a:r>
            <a:r>
              <a:rPr dirty="0" err="1"/>
              <a:t>analizzare</a:t>
            </a:r>
            <a:endParaRPr dirty="0"/>
          </a:p>
        </p:txBody>
      </p:sp>
    </p:spTree>
    <p:extLst>
      <p:ext uri="{BB962C8B-B14F-4D97-AF65-F5344CB8AC3E}">
        <p14:creationId xmlns:p14="http://schemas.microsoft.com/office/powerpoint/2010/main" val="52298358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Text Box 2"/>
          <p:cNvSpPr txBox="1"/>
          <p:nvPr/>
        </p:nvSpPr>
        <p:spPr>
          <a:xfrm>
            <a:off x="1677671" y="204789"/>
            <a:ext cx="8801735" cy="44281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defRPr sz="1600" b="1">
                <a:solidFill>
                  <a:srgbClr val="FFFFFF"/>
                </a:solidFill>
                <a:latin typeface="Arial"/>
                <a:ea typeface="Arial"/>
                <a:cs typeface="Arial"/>
                <a:sym typeface="Arial"/>
              </a:defRPr>
            </a:pPr>
            <a:r>
              <a:t>OLIO DI OLIVA RAFFINATO</a:t>
            </a:r>
            <a:r>
              <a:rPr b="0"/>
              <a:t> </a:t>
            </a:r>
            <a:endParaRPr sz="3200"/>
          </a:p>
          <a:p>
            <a:pPr algn="just">
              <a:defRPr sz="1600">
                <a:solidFill>
                  <a:srgbClr val="FFFFFF"/>
                </a:solidFill>
                <a:latin typeface="Arial"/>
                <a:ea typeface="Arial"/>
                <a:cs typeface="Arial"/>
                <a:sym typeface="Arial"/>
              </a:defRPr>
            </a:pPr>
            <a:endParaRPr sz="3200"/>
          </a:p>
          <a:p>
            <a:pPr algn="just">
              <a:defRPr sz="1600">
                <a:solidFill>
                  <a:srgbClr val="FFFFFF"/>
                </a:solidFill>
                <a:latin typeface="Arial"/>
                <a:ea typeface="Arial"/>
                <a:cs typeface="Arial"/>
                <a:sym typeface="Arial"/>
              </a:defRPr>
            </a:pPr>
            <a:r>
              <a:t>Olio di oliva ottenuto dalla raffinazione dell'olio di oliva vergine, con un tenore di acidità libera, espresso in acido oleico, non superiore a 0,3 g per 100 g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endParaRPr sz="3200"/>
          </a:p>
          <a:p>
            <a:pPr algn="just">
              <a:defRPr sz="1600" b="1">
                <a:solidFill>
                  <a:srgbClr val="FFFFFF"/>
                </a:solidFill>
                <a:latin typeface="Arial"/>
                <a:ea typeface="Arial"/>
                <a:cs typeface="Arial"/>
                <a:sym typeface="Arial"/>
              </a:defRPr>
            </a:pPr>
            <a:r>
              <a:t>OLIO DI OLIVA - COMPOSTO DI OLI DI OLIVA RAFFINATI E OLI DI OLIVA VERGINI</a:t>
            </a:r>
            <a:r>
              <a:rPr b="0"/>
              <a:t> </a:t>
            </a:r>
            <a:endParaRPr sz="3200"/>
          </a:p>
          <a:p>
            <a:pPr algn="just">
              <a:defRPr sz="1600">
                <a:solidFill>
                  <a:srgbClr val="FFFFFF"/>
                </a:solidFill>
                <a:latin typeface="Arial"/>
                <a:ea typeface="Arial"/>
                <a:cs typeface="Arial"/>
                <a:sym typeface="Arial"/>
              </a:defRPr>
            </a:pPr>
            <a:endParaRPr sz="3200"/>
          </a:p>
          <a:p>
            <a:pPr algn="just">
              <a:defRPr sz="1600">
                <a:solidFill>
                  <a:srgbClr val="FFFFFF"/>
                </a:solidFill>
                <a:latin typeface="Arial"/>
                <a:ea typeface="Arial"/>
                <a:cs typeface="Arial"/>
                <a:sym typeface="Arial"/>
              </a:defRPr>
            </a:pPr>
            <a:r>
              <a:t>Olio di oliva ottenuto dal taglio di olio di oliva raffinato con olio di oliva vergine diverso dall'olio lampante, con un tenore di acidità libera, espresso in acido oleico, non superiore a 1 g per 100 g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endParaRPr sz="3200"/>
          </a:p>
          <a:p>
            <a:pPr algn="just">
              <a:defRPr sz="1600" b="1">
                <a:solidFill>
                  <a:srgbClr val="FFFFFF"/>
                </a:solidFill>
                <a:latin typeface="Arial"/>
                <a:ea typeface="Arial"/>
                <a:cs typeface="Arial"/>
                <a:sym typeface="Arial"/>
              </a:defRPr>
            </a:pPr>
            <a:r>
              <a:t>OLIO DI SANSA DI OLIVA GREGGIO </a:t>
            </a:r>
            <a:endParaRPr sz="3200"/>
          </a:p>
          <a:p>
            <a:pPr algn="just">
              <a:defRPr sz="1600" b="1">
                <a:solidFill>
                  <a:srgbClr val="FFFFFF"/>
                </a:solidFill>
                <a:latin typeface="Arial"/>
                <a:ea typeface="Arial"/>
                <a:cs typeface="Arial"/>
                <a:sym typeface="Arial"/>
              </a:defRPr>
            </a:pPr>
            <a:endParaRPr sz="3200"/>
          </a:p>
          <a:p>
            <a:pPr algn="just">
              <a:defRPr sz="1600">
                <a:solidFill>
                  <a:srgbClr val="FFFFFF"/>
                </a:solidFill>
                <a:latin typeface="Arial"/>
                <a:ea typeface="Arial"/>
                <a:cs typeface="Arial"/>
                <a:sym typeface="Arial"/>
              </a:defRPr>
            </a:pPr>
            <a:r>
              <a:t>Olio ottenuto dalla sansa d'oliva mediante trattamento con solventi o mediante processi fisici, oppure olio corrispondente all'olio di oliva lampante, fatte salve talune specifiche caratteristiche escluso l'olio ottenuto attraverso la riesterificazione e le miscele con oli di altra natura, e avente le altre caratteristiche conformi a quelle previste per questa categoria.</a:t>
            </a:r>
            <a:endParaRPr sz="3200"/>
          </a:p>
          <a:p>
            <a:pPr algn="just">
              <a:defRPr sz="1600">
                <a:solidFill>
                  <a:srgbClr val="FFFFFF"/>
                </a:solidFill>
                <a:latin typeface="Arial"/>
                <a:ea typeface="Arial"/>
                <a:cs typeface="Arial"/>
                <a:sym typeface="Arial"/>
              </a:defRPr>
            </a:pPr>
            <a:r>
              <a:t> </a:t>
            </a:r>
          </a:p>
        </p:txBody>
      </p:sp>
    </p:spTree>
    <p:extLst>
      <p:ext uri="{BB962C8B-B14F-4D97-AF65-F5344CB8AC3E}">
        <p14:creationId xmlns:p14="http://schemas.microsoft.com/office/powerpoint/2010/main" val="341457501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2"/>
          <p:cNvSpPr txBox="1"/>
          <p:nvPr/>
        </p:nvSpPr>
        <p:spPr>
          <a:xfrm>
            <a:off x="1893570" y="911225"/>
            <a:ext cx="8728710" cy="32843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b="1">
                <a:solidFill>
                  <a:srgbClr val="FFFFFF"/>
                </a:solidFill>
                <a:latin typeface="Arial"/>
                <a:ea typeface="Arial"/>
                <a:cs typeface="Arial"/>
                <a:sym typeface="Arial"/>
              </a:defRPr>
            </a:pPr>
            <a:r>
              <a:t>OLIO DI SANSA DI OLIVA RAFFINATO </a:t>
            </a:r>
            <a:endParaRPr sz="3200"/>
          </a:p>
          <a:p>
            <a:pPr>
              <a:defRPr b="1">
                <a:solidFill>
                  <a:srgbClr val="FFFFFF"/>
                </a:solidFill>
                <a:latin typeface="Arial"/>
                <a:ea typeface="Arial"/>
                <a:cs typeface="Arial"/>
                <a:sym typeface="Arial"/>
              </a:defRPr>
            </a:pPr>
            <a:endParaRPr sz="3200"/>
          </a:p>
          <a:p>
            <a:pPr>
              <a:defRPr>
                <a:solidFill>
                  <a:srgbClr val="FFFFFF"/>
                </a:solidFill>
                <a:latin typeface="Arial"/>
                <a:ea typeface="Arial"/>
                <a:cs typeface="Arial"/>
                <a:sym typeface="Arial"/>
              </a:defRPr>
            </a:pPr>
            <a:r>
              <a:t>Olio ottenuto dalla raffinazione dell'olio di sansa di oliva greggio, con un tenore di acidità libera, espresso in acido oleico, non superiore a 0,3 g per 100 g e avente le altre caratteristiche conformi a quelle previste per questa categoria.</a:t>
            </a:r>
            <a:endParaRPr sz="3200"/>
          </a:p>
          <a:p>
            <a:pPr>
              <a:defRPr>
                <a:solidFill>
                  <a:srgbClr val="FFFFFF"/>
                </a:solidFill>
                <a:latin typeface="Arial"/>
                <a:ea typeface="Arial"/>
                <a:cs typeface="Arial"/>
                <a:sym typeface="Arial"/>
              </a:defRPr>
            </a:pPr>
            <a:r>
              <a:t> </a:t>
            </a:r>
            <a:endParaRPr sz="3200"/>
          </a:p>
          <a:p>
            <a:pPr>
              <a:defRPr b="1">
                <a:solidFill>
                  <a:srgbClr val="FFFFFF"/>
                </a:solidFill>
                <a:latin typeface="Arial"/>
                <a:ea typeface="Arial"/>
                <a:cs typeface="Arial"/>
                <a:sym typeface="Arial"/>
              </a:defRPr>
            </a:pPr>
            <a:r>
              <a:t>OLIO DI SANSA DI OLIVA</a:t>
            </a:r>
            <a:r>
              <a:rPr b="0"/>
              <a:t> </a:t>
            </a:r>
            <a:endParaRPr sz="3200"/>
          </a:p>
          <a:p>
            <a:pPr>
              <a:defRPr>
                <a:solidFill>
                  <a:srgbClr val="FFFFFF"/>
                </a:solidFill>
                <a:latin typeface="Arial"/>
                <a:ea typeface="Arial"/>
                <a:cs typeface="Arial"/>
                <a:sym typeface="Arial"/>
              </a:defRPr>
            </a:pPr>
            <a:endParaRPr sz="3200"/>
          </a:p>
          <a:p>
            <a:pPr>
              <a:defRPr>
                <a:solidFill>
                  <a:srgbClr val="FFFFFF"/>
                </a:solidFill>
                <a:latin typeface="Arial"/>
                <a:ea typeface="Arial"/>
                <a:cs typeface="Arial"/>
                <a:sym typeface="Arial"/>
              </a:defRPr>
            </a:pPr>
            <a:r>
              <a:t>Olio ottenuto dal taglio di olio di sansa di oliva raffinato e di olio di oliva vergine diverso dall'olio lampante, con un tenore di acidità libera, espresso in acido oleico, non superiore a 1 g per 100 g e avente le altre caratteristiche conformi a quelle previste per questa categoria.</a:t>
            </a:r>
          </a:p>
        </p:txBody>
      </p:sp>
    </p:spTree>
    <p:extLst>
      <p:ext uri="{BB962C8B-B14F-4D97-AF65-F5344CB8AC3E}">
        <p14:creationId xmlns:p14="http://schemas.microsoft.com/office/powerpoint/2010/main" val="129040731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asellaDiTesto 3"/>
          <p:cNvSpPr txBox="1"/>
          <p:nvPr/>
        </p:nvSpPr>
        <p:spPr>
          <a:xfrm>
            <a:off x="223552" y="132520"/>
            <a:ext cx="11029276" cy="59842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b="1">
                <a:solidFill>
                  <a:srgbClr val="FFFFFF"/>
                </a:solidFill>
                <a:latin typeface="+mn-lt"/>
                <a:ea typeface="+mn-ea"/>
                <a:cs typeface="+mn-cs"/>
                <a:sym typeface="Century Gothic"/>
              </a:defRPr>
            </a:pPr>
            <a:r>
              <a:rPr dirty="0"/>
              <a:t>TITOLAZIONE: DEFINIZIONI</a:t>
            </a:r>
          </a:p>
          <a:p>
            <a:pPr>
              <a:defRPr sz="2400" b="1">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endParaRPr dirty="0"/>
          </a:p>
          <a:p>
            <a:pPr marL="285750" indent="-285750">
              <a:buSzPct val="100000"/>
              <a:buFont typeface="Arial"/>
              <a:buChar char="•"/>
              <a:defRPr sz="2400">
                <a:solidFill>
                  <a:srgbClr val="FFFFFF"/>
                </a:solidFill>
                <a:latin typeface="+mn-lt"/>
                <a:ea typeface="+mn-ea"/>
                <a:cs typeface="+mn-cs"/>
                <a:sym typeface="Century Gothic"/>
              </a:defRPr>
            </a:pPr>
            <a:r>
              <a:rPr dirty="0" err="1"/>
              <a:t>Titolante</a:t>
            </a:r>
            <a:r>
              <a:rPr lang="it-IT" dirty="0"/>
              <a:t>:</a:t>
            </a:r>
            <a:r>
              <a:rPr dirty="0"/>
              <a:t> la </a:t>
            </a:r>
            <a:r>
              <a:rPr dirty="0" err="1"/>
              <a:t>soluzione</a:t>
            </a:r>
            <a:r>
              <a:rPr dirty="0"/>
              <a:t> a </a:t>
            </a:r>
            <a:r>
              <a:rPr dirty="0" err="1"/>
              <a:t>concentrazione</a:t>
            </a:r>
            <a:r>
              <a:rPr dirty="0"/>
              <a:t> nota</a:t>
            </a:r>
          </a:p>
          <a:p>
            <a:pPr marL="285750" indent="-285750">
              <a:buSzPct val="100000"/>
              <a:buChar char="-"/>
              <a:defRPr sz="2400">
                <a:solidFill>
                  <a:srgbClr val="FFFFFF"/>
                </a:solidFill>
                <a:latin typeface="+mn-lt"/>
                <a:ea typeface="+mn-ea"/>
                <a:cs typeface="+mn-cs"/>
                <a:sym typeface="Century Gothic"/>
              </a:defRPr>
            </a:pPr>
            <a:endParaRPr dirty="0"/>
          </a:p>
          <a:p>
            <a:pPr marL="285750" indent="-285750">
              <a:buSzPct val="100000"/>
              <a:buFont typeface="Arial"/>
              <a:buChar char="•"/>
              <a:defRPr sz="2400">
                <a:solidFill>
                  <a:srgbClr val="FFFFFF"/>
                </a:solidFill>
                <a:latin typeface="+mn-lt"/>
                <a:ea typeface="+mn-ea"/>
                <a:cs typeface="+mn-cs"/>
                <a:sym typeface="Century Gothic"/>
              </a:defRPr>
            </a:pPr>
            <a:r>
              <a:rPr dirty="0" err="1"/>
              <a:t>Titolando</a:t>
            </a:r>
            <a:r>
              <a:rPr lang="it-IT" dirty="0"/>
              <a:t>:</a:t>
            </a:r>
            <a:r>
              <a:rPr dirty="0"/>
              <a:t> la </a:t>
            </a:r>
            <a:r>
              <a:rPr dirty="0" err="1"/>
              <a:t>soluzione</a:t>
            </a:r>
            <a:r>
              <a:rPr dirty="0"/>
              <a:t> a </a:t>
            </a:r>
            <a:r>
              <a:rPr dirty="0" err="1"/>
              <a:t>concentrazione</a:t>
            </a:r>
            <a:r>
              <a:rPr dirty="0"/>
              <a:t> incognita</a:t>
            </a:r>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r>
              <a:rPr dirty="0" err="1"/>
              <a:t>Considerando</a:t>
            </a:r>
            <a:r>
              <a:rPr dirty="0"/>
              <a:t> </a:t>
            </a:r>
            <a:r>
              <a:rPr dirty="0" err="1"/>
              <a:t>una</a:t>
            </a:r>
            <a:r>
              <a:rPr dirty="0"/>
              <a:t> </a:t>
            </a:r>
            <a:r>
              <a:rPr dirty="0" err="1"/>
              <a:t>generica</a:t>
            </a:r>
            <a:r>
              <a:rPr dirty="0"/>
              <a:t> </a:t>
            </a:r>
            <a:r>
              <a:rPr dirty="0" err="1"/>
              <a:t>reazione</a:t>
            </a:r>
            <a:r>
              <a:rPr dirty="0"/>
              <a:t> </a:t>
            </a:r>
            <a:r>
              <a:rPr dirty="0" err="1"/>
              <a:t>tra</a:t>
            </a:r>
            <a:r>
              <a:rPr dirty="0"/>
              <a:t> A e B per dare il </a:t>
            </a:r>
            <a:r>
              <a:rPr dirty="0" err="1"/>
              <a:t>prodotto</a:t>
            </a:r>
            <a:r>
              <a:rPr dirty="0"/>
              <a:t> AB</a:t>
            </a:r>
          </a:p>
          <a:p>
            <a:pPr>
              <a:defRPr sz="2400">
                <a:solidFill>
                  <a:srgbClr val="FFFFFF"/>
                </a:solidFill>
                <a:latin typeface="+mn-lt"/>
                <a:ea typeface="+mn-ea"/>
                <a:cs typeface="+mn-cs"/>
                <a:sym typeface="Century Gothic"/>
              </a:defRPr>
            </a:pPr>
            <a:endParaRPr dirty="0"/>
          </a:p>
          <a:p>
            <a:pPr algn="ctr">
              <a:defRPr sz="2400">
                <a:solidFill>
                  <a:srgbClr val="FFFFFF"/>
                </a:solidFill>
                <a:latin typeface="+mn-lt"/>
                <a:ea typeface="+mn-ea"/>
                <a:cs typeface="+mn-cs"/>
                <a:sym typeface="Century Gothic"/>
              </a:defRPr>
            </a:pPr>
            <a:r>
              <a:rPr dirty="0"/>
              <a:t>A + B → AB</a:t>
            </a:r>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r>
              <a:rPr dirty="0"/>
              <a:t>Si </a:t>
            </a:r>
            <a:r>
              <a:rPr dirty="0" err="1"/>
              <a:t>definisce</a:t>
            </a:r>
            <a:r>
              <a:rPr dirty="0"/>
              <a:t> </a:t>
            </a:r>
            <a:r>
              <a:rPr b="1" dirty="0"/>
              <a:t>punto </a:t>
            </a:r>
            <a:r>
              <a:rPr b="1" dirty="0" err="1"/>
              <a:t>equivalente</a:t>
            </a:r>
            <a:r>
              <a:rPr dirty="0"/>
              <a:t> il punto al quale </a:t>
            </a:r>
            <a:r>
              <a:rPr dirty="0" err="1"/>
              <a:t>una</a:t>
            </a:r>
            <a:r>
              <a:rPr dirty="0"/>
              <a:t> </a:t>
            </a:r>
            <a:r>
              <a:rPr dirty="0" err="1"/>
              <a:t>quantità</a:t>
            </a:r>
            <a:r>
              <a:rPr dirty="0"/>
              <a:t> </a:t>
            </a:r>
            <a:r>
              <a:rPr dirty="0" err="1"/>
              <a:t>esattamente</a:t>
            </a:r>
            <a:r>
              <a:rPr dirty="0"/>
              <a:t> </a:t>
            </a:r>
            <a:r>
              <a:rPr dirty="0" err="1"/>
              <a:t>stechiometrica</a:t>
            </a:r>
            <a:r>
              <a:rPr dirty="0"/>
              <a:t> di </a:t>
            </a:r>
            <a:r>
              <a:rPr dirty="0" err="1"/>
              <a:t>titolante</a:t>
            </a:r>
            <a:r>
              <a:rPr dirty="0"/>
              <a:t> </a:t>
            </a:r>
            <a:r>
              <a:rPr dirty="0" err="1"/>
              <a:t>è</a:t>
            </a:r>
            <a:r>
              <a:rPr dirty="0"/>
              <a:t> </a:t>
            </a:r>
            <a:r>
              <a:rPr dirty="0" err="1"/>
              <a:t>stata</a:t>
            </a:r>
            <a:r>
              <a:rPr dirty="0"/>
              <a:t> </a:t>
            </a:r>
            <a:r>
              <a:rPr dirty="0" err="1"/>
              <a:t>aggiunta</a:t>
            </a:r>
            <a:r>
              <a:rPr dirty="0"/>
              <a:t> al </a:t>
            </a:r>
            <a:r>
              <a:rPr dirty="0" err="1"/>
              <a:t>titolando</a:t>
            </a:r>
            <a:r>
              <a:rPr dirty="0"/>
              <a:t>. </a:t>
            </a:r>
            <a:r>
              <a:rPr dirty="0" err="1"/>
              <a:t>Indicando</a:t>
            </a:r>
            <a:r>
              <a:rPr dirty="0"/>
              <a:t> con n il </a:t>
            </a:r>
            <a:r>
              <a:rPr dirty="0" err="1"/>
              <a:t>numero</a:t>
            </a:r>
            <a:r>
              <a:rPr dirty="0"/>
              <a:t> di </a:t>
            </a:r>
            <a:r>
              <a:rPr dirty="0" err="1"/>
              <a:t>moli</a:t>
            </a:r>
            <a:r>
              <a:rPr dirty="0"/>
              <a:t>, al punto </a:t>
            </a:r>
            <a:r>
              <a:rPr dirty="0" err="1"/>
              <a:t>equivalente</a:t>
            </a:r>
            <a:r>
              <a:rPr dirty="0"/>
              <a:t> </a:t>
            </a:r>
            <a:r>
              <a:rPr dirty="0" err="1"/>
              <a:t>si</a:t>
            </a:r>
            <a:r>
              <a:rPr dirty="0"/>
              <a:t> </a:t>
            </a:r>
            <a:r>
              <a:rPr dirty="0" err="1"/>
              <a:t>verifica</a:t>
            </a:r>
            <a:r>
              <a:rPr dirty="0"/>
              <a:t> la </a:t>
            </a:r>
            <a:r>
              <a:rPr dirty="0" err="1"/>
              <a:t>condizione</a:t>
            </a:r>
            <a:endParaRPr dirty="0"/>
          </a:p>
          <a:p>
            <a:pPr>
              <a:defRPr sz="2400">
                <a:solidFill>
                  <a:srgbClr val="FFFFFF"/>
                </a:solidFill>
                <a:latin typeface="+mn-lt"/>
                <a:ea typeface="+mn-ea"/>
                <a:cs typeface="+mn-cs"/>
                <a:sym typeface="Century Gothic"/>
              </a:defRPr>
            </a:pPr>
            <a:endParaRPr dirty="0"/>
          </a:p>
          <a:p>
            <a:pPr algn="ctr">
              <a:defRPr sz="2400">
                <a:solidFill>
                  <a:srgbClr val="FFFFFF"/>
                </a:solidFill>
                <a:latin typeface="+mn-lt"/>
                <a:ea typeface="+mn-ea"/>
                <a:cs typeface="+mn-cs"/>
                <a:sym typeface="Century Gothic"/>
              </a:defRPr>
            </a:pPr>
            <a:r>
              <a:rPr dirty="0"/>
              <a:t>n</a:t>
            </a:r>
            <a:r>
              <a:rPr lang="it-IT" dirty="0"/>
              <a:t>A</a:t>
            </a:r>
            <a:r>
              <a:rPr dirty="0"/>
              <a:t>=n</a:t>
            </a:r>
            <a:r>
              <a:rPr lang="it-IT" dirty="0"/>
              <a:t>B</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asellaDiTesto 4"/>
          <p:cNvSpPr txBox="1"/>
          <p:nvPr/>
        </p:nvSpPr>
        <p:spPr>
          <a:xfrm>
            <a:off x="602310" y="424066"/>
            <a:ext cx="11119901" cy="611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400">
                <a:solidFill>
                  <a:srgbClr val="FFFFFF"/>
                </a:solidFill>
                <a:latin typeface="+mn-lt"/>
                <a:ea typeface="+mn-ea"/>
                <a:cs typeface="+mn-cs"/>
                <a:sym typeface="Century Gothic"/>
              </a:defRPr>
            </a:pPr>
            <a:r>
              <a:rPr dirty="0" err="1"/>
              <a:t>Esprimendo</a:t>
            </a:r>
            <a:r>
              <a:rPr dirty="0"/>
              <a:t> la </a:t>
            </a:r>
            <a:r>
              <a:rPr dirty="0" err="1"/>
              <a:t>concentrazione</a:t>
            </a:r>
            <a:r>
              <a:rPr dirty="0"/>
              <a:t> </a:t>
            </a:r>
            <a:r>
              <a:rPr dirty="0" err="1"/>
              <a:t>delle</a:t>
            </a:r>
            <a:r>
              <a:rPr dirty="0"/>
              <a:t> </a:t>
            </a:r>
            <a:r>
              <a:rPr dirty="0" err="1"/>
              <a:t>soluzioni</a:t>
            </a:r>
            <a:r>
              <a:rPr dirty="0"/>
              <a:t> in </a:t>
            </a:r>
            <a:r>
              <a:rPr dirty="0" err="1"/>
              <a:t>molarità</a:t>
            </a:r>
            <a:r>
              <a:rPr dirty="0"/>
              <a:t> M, al punto </a:t>
            </a:r>
            <a:r>
              <a:rPr dirty="0" err="1"/>
              <a:t>equivalente</a:t>
            </a:r>
            <a:r>
              <a:rPr dirty="0"/>
              <a:t> vale la </a:t>
            </a:r>
            <a:r>
              <a:rPr dirty="0" err="1"/>
              <a:t>relazione</a:t>
            </a:r>
            <a:r>
              <a:rPr dirty="0"/>
              <a:t>:</a:t>
            </a:r>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endParaRPr dirty="0"/>
          </a:p>
          <a:p>
            <a:pPr>
              <a:defRPr sz="2400">
                <a:solidFill>
                  <a:srgbClr val="FFFFFF"/>
                </a:solidFill>
                <a:latin typeface="+mn-lt"/>
                <a:ea typeface="+mn-ea"/>
                <a:cs typeface="+mn-cs"/>
                <a:sym typeface="Century Gothic"/>
              </a:defRPr>
            </a:pPr>
            <a:endParaRPr dirty="0"/>
          </a:p>
          <a:p>
            <a:pPr algn="ctr">
              <a:defRPr sz="2400" b="1">
                <a:solidFill>
                  <a:srgbClr val="FFFFFF"/>
                </a:solidFill>
                <a:latin typeface="+mn-lt"/>
                <a:ea typeface="+mn-ea"/>
                <a:cs typeface="+mn-cs"/>
                <a:sym typeface="Century Gothic"/>
              </a:defRPr>
            </a:pPr>
            <a:r>
              <a:rPr dirty="0"/>
              <a:t>V</a:t>
            </a:r>
            <a:r>
              <a:rPr baseline="-25000" dirty="0"/>
              <a:t>0</a:t>
            </a:r>
            <a:r>
              <a:rPr dirty="0"/>
              <a:t>C</a:t>
            </a:r>
            <a:r>
              <a:rPr baseline="-25000" dirty="0"/>
              <a:t>0</a:t>
            </a:r>
            <a:r>
              <a:rPr dirty="0"/>
              <a:t>= C</a:t>
            </a:r>
            <a:r>
              <a:rPr baseline="-25000" dirty="0"/>
              <a:t>T</a:t>
            </a:r>
            <a:r>
              <a:rPr dirty="0"/>
              <a:t> </a:t>
            </a:r>
            <a:r>
              <a:rPr dirty="0" err="1"/>
              <a:t>V</a:t>
            </a:r>
            <a:r>
              <a:rPr baseline="-25000" dirty="0" err="1"/>
              <a:t>eq</a:t>
            </a:r>
            <a:endParaRPr baseline="-25000" dirty="0"/>
          </a:p>
          <a:p>
            <a:pPr>
              <a:defRPr sz="2400">
                <a:solidFill>
                  <a:srgbClr val="FFFFFF"/>
                </a:solidFill>
                <a:latin typeface="+mn-lt"/>
                <a:ea typeface="+mn-ea"/>
                <a:cs typeface="+mn-cs"/>
                <a:sym typeface="Century Gothic"/>
              </a:defRPr>
            </a:pPr>
            <a:endParaRPr baseline="-25000" dirty="0"/>
          </a:p>
          <a:p>
            <a:pPr>
              <a:defRPr sz="2400">
                <a:solidFill>
                  <a:srgbClr val="FFFFFF"/>
                </a:solidFill>
                <a:latin typeface="+mn-lt"/>
                <a:ea typeface="+mn-ea"/>
                <a:cs typeface="+mn-cs"/>
                <a:sym typeface="Century Gothic"/>
              </a:defRPr>
            </a:pPr>
            <a:endParaRPr baseline="-25000" dirty="0"/>
          </a:p>
          <a:p>
            <a:pPr>
              <a:defRPr sz="2400">
                <a:solidFill>
                  <a:srgbClr val="FFFFFF"/>
                </a:solidFill>
                <a:latin typeface="+mn-lt"/>
                <a:ea typeface="+mn-ea"/>
                <a:cs typeface="+mn-cs"/>
                <a:sym typeface="Century Gothic"/>
              </a:defRPr>
            </a:pPr>
            <a:endParaRPr baseline="-25000" dirty="0"/>
          </a:p>
          <a:p>
            <a:pPr>
              <a:defRPr sz="2400">
                <a:solidFill>
                  <a:srgbClr val="FFFFFF"/>
                </a:solidFill>
                <a:latin typeface="+mn-lt"/>
                <a:ea typeface="+mn-ea"/>
                <a:cs typeface="+mn-cs"/>
                <a:sym typeface="Century Gothic"/>
              </a:defRPr>
            </a:pPr>
            <a:r>
              <a:rPr dirty="0"/>
              <a:t>Dove:</a:t>
            </a:r>
          </a:p>
          <a:p>
            <a:pPr>
              <a:lnSpc>
                <a:spcPct val="150000"/>
              </a:lnSpc>
              <a:defRPr sz="2400">
                <a:solidFill>
                  <a:srgbClr val="FFFFFF"/>
                </a:solidFill>
                <a:latin typeface="+mn-lt"/>
                <a:ea typeface="+mn-ea"/>
                <a:cs typeface="+mn-cs"/>
                <a:sym typeface="Century Gothic"/>
              </a:defRPr>
            </a:pPr>
            <a:r>
              <a:rPr dirty="0"/>
              <a:t>V</a:t>
            </a:r>
            <a:r>
              <a:rPr baseline="-25000" dirty="0"/>
              <a:t>0</a:t>
            </a:r>
            <a:r>
              <a:rPr dirty="0"/>
              <a:t> volume del </a:t>
            </a:r>
            <a:r>
              <a:rPr dirty="0" err="1"/>
              <a:t>titolando</a:t>
            </a:r>
            <a:endParaRPr dirty="0"/>
          </a:p>
          <a:p>
            <a:pPr>
              <a:lnSpc>
                <a:spcPct val="150000"/>
              </a:lnSpc>
              <a:defRPr sz="2400">
                <a:solidFill>
                  <a:srgbClr val="FFFFFF"/>
                </a:solidFill>
                <a:latin typeface="+mn-lt"/>
                <a:ea typeface="+mn-ea"/>
                <a:cs typeface="+mn-cs"/>
                <a:sym typeface="Century Gothic"/>
              </a:defRPr>
            </a:pPr>
            <a:r>
              <a:rPr dirty="0"/>
              <a:t>C</a:t>
            </a:r>
            <a:r>
              <a:rPr baseline="-25000" dirty="0"/>
              <a:t>0</a:t>
            </a:r>
            <a:r>
              <a:rPr dirty="0"/>
              <a:t> </a:t>
            </a:r>
            <a:r>
              <a:rPr dirty="0" err="1"/>
              <a:t>concentrazione</a:t>
            </a:r>
            <a:r>
              <a:rPr dirty="0"/>
              <a:t> del </a:t>
            </a:r>
            <a:r>
              <a:rPr dirty="0" err="1"/>
              <a:t>titolando</a:t>
            </a:r>
            <a:endParaRPr dirty="0"/>
          </a:p>
          <a:p>
            <a:pPr>
              <a:lnSpc>
                <a:spcPct val="150000"/>
              </a:lnSpc>
              <a:defRPr sz="2400">
                <a:solidFill>
                  <a:srgbClr val="FFFFFF"/>
                </a:solidFill>
                <a:latin typeface="+mn-lt"/>
                <a:ea typeface="+mn-ea"/>
                <a:cs typeface="+mn-cs"/>
                <a:sym typeface="Century Gothic"/>
              </a:defRPr>
            </a:pPr>
            <a:r>
              <a:rPr dirty="0" err="1"/>
              <a:t>V</a:t>
            </a:r>
            <a:r>
              <a:rPr baseline="-25000" dirty="0" err="1"/>
              <a:t>eq</a:t>
            </a:r>
            <a:r>
              <a:rPr dirty="0"/>
              <a:t> volume </a:t>
            </a:r>
            <a:r>
              <a:rPr dirty="0" err="1"/>
              <a:t>equivalente</a:t>
            </a:r>
            <a:r>
              <a:rPr dirty="0"/>
              <a:t> → volume di </a:t>
            </a:r>
            <a:r>
              <a:rPr dirty="0" err="1"/>
              <a:t>titolante</a:t>
            </a:r>
            <a:r>
              <a:rPr dirty="0"/>
              <a:t> </a:t>
            </a:r>
            <a:r>
              <a:rPr dirty="0" err="1"/>
              <a:t>che</a:t>
            </a:r>
            <a:r>
              <a:rPr dirty="0"/>
              <a:t> </a:t>
            </a:r>
            <a:r>
              <a:rPr dirty="0" err="1"/>
              <a:t>bisogna</a:t>
            </a:r>
            <a:r>
              <a:rPr dirty="0"/>
              <a:t> </a:t>
            </a:r>
            <a:r>
              <a:rPr dirty="0" err="1"/>
              <a:t>aggiungere</a:t>
            </a:r>
            <a:r>
              <a:rPr dirty="0"/>
              <a:t> al </a:t>
            </a:r>
            <a:r>
              <a:rPr dirty="0" err="1"/>
              <a:t>titolando</a:t>
            </a:r>
            <a:r>
              <a:rPr dirty="0"/>
              <a:t> per </a:t>
            </a:r>
            <a:r>
              <a:rPr dirty="0" err="1"/>
              <a:t>raggiungere</a:t>
            </a:r>
            <a:r>
              <a:rPr dirty="0"/>
              <a:t> </a:t>
            </a:r>
            <a:r>
              <a:rPr dirty="0" err="1"/>
              <a:t>l’equivalenza</a:t>
            </a:r>
            <a:endParaRPr dirty="0"/>
          </a:p>
          <a:p>
            <a:pPr>
              <a:lnSpc>
                <a:spcPct val="150000"/>
              </a:lnSpc>
              <a:defRPr sz="2400">
                <a:solidFill>
                  <a:srgbClr val="FFFFFF"/>
                </a:solidFill>
                <a:latin typeface="+mn-lt"/>
                <a:ea typeface="+mn-ea"/>
                <a:cs typeface="+mn-cs"/>
                <a:sym typeface="Century Gothic"/>
              </a:defRPr>
            </a:pPr>
            <a:r>
              <a:rPr dirty="0"/>
              <a:t>CT </a:t>
            </a:r>
            <a:r>
              <a:rPr dirty="0" err="1"/>
              <a:t>concentrazione</a:t>
            </a:r>
            <a:r>
              <a:rPr dirty="0"/>
              <a:t> del </a:t>
            </a:r>
            <a:r>
              <a:rPr dirty="0" err="1"/>
              <a:t>titolante</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asellaDiTesto 1"/>
          <p:cNvSpPr txBox="1"/>
          <p:nvPr/>
        </p:nvSpPr>
        <p:spPr>
          <a:xfrm>
            <a:off x="223552" y="237103"/>
            <a:ext cx="11207112" cy="66509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b="1">
                <a:solidFill>
                  <a:srgbClr val="FFFFFF"/>
                </a:solidFill>
                <a:latin typeface="+mn-lt"/>
                <a:ea typeface="+mn-ea"/>
                <a:cs typeface="+mn-cs"/>
                <a:sym typeface="Century Gothic"/>
              </a:defRPr>
            </a:pPr>
            <a:r>
              <a:rPr dirty="0"/>
              <a:t>TIPI DI TITOLAZIONI</a:t>
            </a:r>
          </a:p>
          <a:p>
            <a:pPr>
              <a:defRPr>
                <a:solidFill>
                  <a:srgbClr val="FFFFFF"/>
                </a:solidFill>
                <a:latin typeface="+mn-lt"/>
                <a:ea typeface="+mn-ea"/>
                <a:cs typeface="+mn-cs"/>
                <a:sym typeface="Century Gothic"/>
              </a:defRPr>
            </a:pPr>
            <a:endParaRPr dirty="0"/>
          </a:p>
          <a:p>
            <a:pPr>
              <a:lnSpc>
                <a:spcPct val="150000"/>
              </a:lnSpc>
              <a:defRPr sz="2200">
                <a:solidFill>
                  <a:srgbClr val="FFFFFF"/>
                </a:solidFill>
                <a:latin typeface="+mn-lt"/>
                <a:ea typeface="+mn-ea"/>
                <a:cs typeface="+mn-cs"/>
                <a:sym typeface="Century Gothic"/>
              </a:defRPr>
            </a:pPr>
            <a:r>
              <a:rPr dirty="0" err="1"/>
              <a:t>Esistono</a:t>
            </a:r>
            <a:r>
              <a:rPr dirty="0"/>
              <a:t> </a:t>
            </a:r>
            <a:r>
              <a:rPr dirty="0" err="1"/>
              <a:t>diversi</a:t>
            </a:r>
            <a:r>
              <a:rPr dirty="0"/>
              <a:t> tipi di </a:t>
            </a:r>
            <a:r>
              <a:rPr dirty="0" err="1"/>
              <a:t>titolazione</a:t>
            </a:r>
            <a:r>
              <a:rPr dirty="0"/>
              <a:t>, </a:t>
            </a:r>
            <a:r>
              <a:rPr u="sng" dirty="0" err="1"/>
              <a:t>classificati</a:t>
            </a:r>
            <a:r>
              <a:rPr u="sng" dirty="0"/>
              <a:t> in </a:t>
            </a:r>
            <a:r>
              <a:rPr u="sng" dirty="0" err="1"/>
              <a:t>funzione</a:t>
            </a:r>
            <a:r>
              <a:rPr u="sng" dirty="0"/>
              <a:t> </a:t>
            </a:r>
            <a:r>
              <a:rPr u="sng" dirty="0" err="1"/>
              <a:t>della</a:t>
            </a:r>
            <a:r>
              <a:rPr u="sng" dirty="0"/>
              <a:t> </a:t>
            </a:r>
            <a:r>
              <a:rPr u="sng" dirty="0" err="1"/>
              <a:t>reazione</a:t>
            </a:r>
            <a:r>
              <a:rPr u="sng" dirty="0"/>
              <a:t> </a:t>
            </a:r>
            <a:r>
              <a:rPr u="sng" dirty="0" err="1"/>
              <a:t>su</a:t>
            </a:r>
            <a:r>
              <a:rPr u="sng" dirty="0"/>
              <a:t> cui </a:t>
            </a:r>
            <a:r>
              <a:rPr u="sng" dirty="0" err="1"/>
              <a:t>si</a:t>
            </a:r>
            <a:r>
              <a:rPr u="sng" dirty="0"/>
              <a:t> </a:t>
            </a:r>
            <a:r>
              <a:rPr u="sng" dirty="0" err="1"/>
              <a:t>basano</a:t>
            </a:r>
            <a:r>
              <a:rPr u="sng" dirty="0"/>
              <a:t> o </a:t>
            </a:r>
            <a:r>
              <a:rPr u="sng" dirty="0" err="1"/>
              <a:t>della</a:t>
            </a:r>
            <a:r>
              <a:rPr u="sng" dirty="0"/>
              <a:t> </a:t>
            </a:r>
            <a:r>
              <a:rPr u="sng" dirty="0" err="1"/>
              <a:t>tecnica</a:t>
            </a:r>
            <a:r>
              <a:rPr u="sng" dirty="0"/>
              <a:t> </a:t>
            </a:r>
            <a:r>
              <a:rPr u="sng" dirty="0" err="1"/>
              <a:t>adottata</a:t>
            </a:r>
            <a:r>
              <a:rPr u="sng" dirty="0"/>
              <a:t> per il </a:t>
            </a:r>
            <a:r>
              <a:rPr u="sng" dirty="0" err="1"/>
              <a:t>rilevamento</a:t>
            </a:r>
            <a:r>
              <a:rPr u="sng" dirty="0"/>
              <a:t> del punto di </a:t>
            </a:r>
            <a:r>
              <a:rPr u="sng" dirty="0" err="1"/>
              <a:t>equivalenza</a:t>
            </a:r>
            <a:r>
              <a:rPr dirty="0"/>
              <a:t>. </a:t>
            </a:r>
            <a:r>
              <a:rPr dirty="0" err="1"/>
              <a:t>Tra</a:t>
            </a:r>
            <a:r>
              <a:rPr dirty="0"/>
              <a:t> </a:t>
            </a:r>
            <a:r>
              <a:rPr dirty="0" err="1"/>
              <a:t>questi</a:t>
            </a:r>
            <a:r>
              <a:rPr dirty="0"/>
              <a:t> </a:t>
            </a:r>
            <a:r>
              <a:rPr dirty="0" err="1"/>
              <a:t>si</a:t>
            </a:r>
            <a:r>
              <a:rPr dirty="0"/>
              <a:t> </a:t>
            </a:r>
            <a:r>
              <a:rPr dirty="0" err="1"/>
              <a:t>annoverano</a:t>
            </a:r>
            <a:r>
              <a:rPr dirty="0"/>
              <a:t>:</a:t>
            </a:r>
          </a:p>
          <a:p>
            <a:pPr>
              <a:lnSpc>
                <a:spcPct val="150000"/>
              </a:lnSpc>
              <a:defRPr sz="2200">
                <a:solidFill>
                  <a:srgbClr val="FFFFFF"/>
                </a:solidFill>
                <a:latin typeface="+mn-lt"/>
                <a:ea typeface="+mn-ea"/>
                <a:cs typeface="+mn-cs"/>
                <a:sym typeface="Century Gothic"/>
              </a:defRPr>
            </a:pPr>
            <a:endParaRPr dirty="0"/>
          </a:p>
          <a:p>
            <a:pPr>
              <a:lnSpc>
                <a:spcPct val="150000"/>
              </a:lnSpc>
              <a:defRPr sz="2200">
                <a:solidFill>
                  <a:srgbClr val="FFFFFF"/>
                </a:solidFill>
                <a:latin typeface="+mn-lt"/>
                <a:ea typeface="+mn-ea"/>
                <a:cs typeface="+mn-cs"/>
                <a:sym typeface="Century Gothic"/>
              </a:defRPr>
            </a:pPr>
            <a:r>
              <a:rPr dirty="0"/>
              <a:t>- le </a:t>
            </a:r>
            <a:r>
              <a:rPr dirty="0" err="1"/>
              <a:t>titolazioni</a:t>
            </a:r>
            <a:r>
              <a:rPr dirty="0"/>
              <a:t> </a:t>
            </a:r>
            <a:r>
              <a:rPr dirty="0" err="1"/>
              <a:t>acido</a:t>
            </a:r>
            <a:r>
              <a:rPr dirty="0"/>
              <a:t>-base, </a:t>
            </a:r>
            <a:r>
              <a:rPr dirty="0" err="1"/>
              <a:t>basate</a:t>
            </a:r>
            <a:r>
              <a:rPr dirty="0"/>
              <a:t> </a:t>
            </a:r>
            <a:r>
              <a:rPr dirty="0" err="1"/>
              <a:t>sulla</a:t>
            </a:r>
            <a:r>
              <a:rPr dirty="0"/>
              <a:t> </a:t>
            </a:r>
            <a:r>
              <a:rPr dirty="0" err="1"/>
              <a:t>neutralizzazione</a:t>
            </a:r>
            <a:r>
              <a:rPr dirty="0"/>
              <a:t> di un </a:t>
            </a:r>
            <a:r>
              <a:rPr dirty="0" err="1"/>
              <a:t>acido</a:t>
            </a:r>
            <a:r>
              <a:rPr dirty="0"/>
              <a:t> da </a:t>
            </a:r>
            <a:r>
              <a:rPr dirty="0" err="1"/>
              <a:t>parte</a:t>
            </a:r>
            <a:r>
              <a:rPr dirty="0"/>
              <a:t> di </a:t>
            </a:r>
            <a:r>
              <a:rPr dirty="0" err="1"/>
              <a:t>una</a:t>
            </a:r>
            <a:r>
              <a:rPr dirty="0"/>
              <a:t> base o </a:t>
            </a:r>
            <a:r>
              <a:rPr dirty="0" err="1"/>
              <a:t>viceversa</a:t>
            </a:r>
            <a:r>
              <a:rPr dirty="0"/>
              <a:t>;</a:t>
            </a:r>
          </a:p>
          <a:p>
            <a:pPr>
              <a:lnSpc>
                <a:spcPct val="150000"/>
              </a:lnSpc>
              <a:defRPr sz="2200">
                <a:solidFill>
                  <a:srgbClr val="FFFFFF"/>
                </a:solidFill>
                <a:latin typeface="+mn-lt"/>
                <a:ea typeface="+mn-ea"/>
                <a:cs typeface="+mn-cs"/>
                <a:sym typeface="Century Gothic"/>
              </a:defRPr>
            </a:pPr>
            <a:r>
              <a:rPr dirty="0"/>
              <a:t>- le </a:t>
            </a:r>
            <a:r>
              <a:rPr dirty="0" err="1"/>
              <a:t>titolazioni</a:t>
            </a:r>
            <a:r>
              <a:rPr dirty="0"/>
              <a:t> di </a:t>
            </a:r>
            <a:r>
              <a:rPr dirty="0" err="1"/>
              <a:t>ossido-riduzione</a:t>
            </a:r>
            <a:r>
              <a:rPr dirty="0"/>
              <a:t> (o redox), </a:t>
            </a:r>
            <a:r>
              <a:rPr dirty="0" err="1"/>
              <a:t>basate</a:t>
            </a:r>
            <a:r>
              <a:rPr dirty="0"/>
              <a:t> </a:t>
            </a:r>
            <a:r>
              <a:rPr dirty="0" err="1"/>
              <a:t>sulla</a:t>
            </a:r>
            <a:r>
              <a:rPr dirty="0"/>
              <a:t> </a:t>
            </a:r>
            <a:r>
              <a:rPr dirty="0" err="1"/>
              <a:t>reazione</a:t>
            </a:r>
            <a:r>
              <a:rPr dirty="0"/>
              <a:t> </a:t>
            </a:r>
            <a:r>
              <a:rPr dirty="0" err="1"/>
              <a:t>tra</a:t>
            </a:r>
            <a:r>
              <a:rPr dirty="0"/>
              <a:t> un </a:t>
            </a:r>
            <a:r>
              <a:rPr dirty="0" err="1"/>
              <a:t>ossidante</a:t>
            </a:r>
            <a:r>
              <a:rPr dirty="0"/>
              <a:t> ed un </a:t>
            </a:r>
            <a:r>
              <a:rPr dirty="0" err="1"/>
              <a:t>riducente</a:t>
            </a:r>
            <a:r>
              <a:rPr dirty="0"/>
              <a:t>;</a:t>
            </a:r>
          </a:p>
          <a:p>
            <a:pPr>
              <a:lnSpc>
                <a:spcPct val="150000"/>
              </a:lnSpc>
              <a:defRPr sz="2200">
                <a:solidFill>
                  <a:srgbClr val="FFFFFF"/>
                </a:solidFill>
                <a:latin typeface="+mn-lt"/>
                <a:ea typeface="+mn-ea"/>
                <a:cs typeface="+mn-cs"/>
                <a:sym typeface="Century Gothic"/>
              </a:defRPr>
            </a:pPr>
            <a:r>
              <a:rPr dirty="0"/>
              <a:t>- le </a:t>
            </a:r>
            <a:r>
              <a:rPr dirty="0" err="1"/>
              <a:t>titolazioni</a:t>
            </a:r>
            <a:r>
              <a:rPr dirty="0"/>
              <a:t> </a:t>
            </a:r>
            <a:r>
              <a:rPr dirty="0" err="1"/>
              <a:t>complessometriche</a:t>
            </a:r>
            <a:r>
              <a:rPr dirty="0"/>
              <a:t>, </a:t>
            </a:r>
            <a:r>
              <a:rPr dirty="0" err="1"/>
              <a:t>basate</a:t>
            </a:r>
            <a:r>
              <a:rPr dirty="0"/>
              <a:t> </a:t>
            </a:r>
            <a:r>
              <a:rPr dirty="0" err="1"/>
              <a:t>sulla</a:t>
            </a:r>
            <a:r>
              <a:rPr dirty="0"/>
              <a:t> </a:t>
            </a:r>
            <a:r>
              <a:rPr dirty="0" err="1"/>
              <a:t>reazione</a:t>
            </a:r>
            <a:r>
              <a:rPr dirty="0"/>
              <a:t> di </a:t>
            </a:r>
            <a:r>
              <a:rPr dirty="0" err="1"/>
              <a:t>formazione</a:t>
            </a:r>
            <a:r>
              <a:rPr dirty="0"/>
              <a:t> di </a:t>
            </a:r>
            <a:r>
              <a:rPr dirty="0" err="1"/>
              <a:t>composti</a:t>
            </a:r>
            <a:r>
              <a:rPr dirty="0"/>
              <a:t> di </a:t>
            </a:r>
            <a:r>
              <a:rPr dirty="0" err="1"/>
              <a:t>coordinazione</a:t>
            </a:r>
            <a:r>
              <a:rPr dirty="0"/>
              <a:t>, </a:t>
            </a:r>
            <a:r>
              <a:rPr dirty="0" err="1"/>
              <a:t>tra</a:t>
            </a:r>
            <a:r>
              <a:rPr dirty="0"/>
              <a:t> un </a:t>
            </a:r>
            <a:r>
              <a:rPr dirty="0" err="1"/>
              <a:t>legante</a:t>
            </a:r>
            <a:r>
              <a:rPr dirty="0"/>
              <a:t> ed uno </a:t>
            </a:r>
            <a:r>
              <a:rPr dirty="0" err="1"/>
              <a:t>ione</a:t>
            </a:r>
            <a:r>
              <a:rPr dirty="0"/>
              <a:t> </a:t>
            </a:r>
            <a:r>
              <a:rPr dirty="0" err="1"/>
              <a:t>metallico</a:t>
            </a:r>
            <a:r>
              <a:rPr dirty="0"/>
              <a:t>;</a:t>
            </a:r>
          </a:p>
          <a:p>
            <a:pPr>
              <a:lnSpc>
                <a:spcPct val="150000"/>
              </a:lnSpc>
              <a:defRPr sz="2200">
                <a:solidFill>
                  <a:srgbClr val="FFFFFF"/>
                </a:solidFill>
                <a:latin typeface="+mn-lt"/>
                <a:ea typeface="+mn-ea"/>
                <a:cs typeface="+mn-cs"/>
                <a:sym typeface="Century Gothic"/>
              </a:defRPr>
            </a:pPr>
            <a:r>
              <a:rPr dirty="0"/>
              <a:t>- le </a:t>
            </a:r>
            <a:r>
              <a:rPr dirty="0" err="1"/>
              <a:t>titolazioni</a:t>
            </a:r>
            <a:r>
              <a:rPr dirty="0"/>
              <a:t> di </a:t>
            </a:r>
            <a:r>
              <a:rPr dirty="0" err="1"/>
              <a:t>precipitazione</a:t>
            </a:r>
            <a:r>
              <a:rPr dirty="0"/>
              <a:t>, </a:t>
            </a:r>
            <a:r>
              <a:rPr dirty="0" err="1"/>
              <a:t>basate</a:t>
            </a:r>
            <a:r>
              <a:rPr dirty="0"/>
              <a:t> </a:t>
            </a:r>
            <a:r>
              <a:rPr dirty="0" err="1"/>
              <a:t>sulla</a:t>
            </a:r>
            <a:r>
              <a:rPr dirty="0"/>
              <a:t> </a:t>
            </a:r>
            <a:r>
              <a:rPr dirty="0" err="1"/>
              <a:t>reazione</a:t>
            </a:r>
            <a:r>
              <a:rPr dirty="0"/>
              <a:t> di </a:t>
            </a:r>
            <a:r>
              <a:rPr dirty="0" err="1"/>
              <a:t>formazione</a:t>
            </a:r>
            <a:r>
              <a:rPr dirty="0"/>
              <a:t> di un </a:t>
            </a:r>
            <a:r>
              <a:rPr dirty="0" err="1"/>
              <a:t>composto</a:t>
            </a:r>
            <a:r>
              <a:rPr dirty="0"/>
              <a:t> poco </a:t>
            </a:r>
            <a:r>
              <a:rPr dirty="0" err="1"/>
              <a:t>solubile</a:t>
            </a:r>
            <a:r>
              <a:rPr dirty="0"/>
              <a:t> </a:t>
            </a:r>
            <a:r>
              <a:rPr dirty="0" err="1"/>
              <a:t>che</a:t>
            </a:r>
            <a:r>
              <a:rPr dirty="0"/>
              <a:t> </a:t>
            </a:r>
            <a:r>
              <a:rPr dirty="0" err="1"/>
              <a:t>precipita</a:t>
            </a:r>
            <a:r>
              <a:rPr dirty="0"/>
              <a:t>.</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CasellaDiTesto 4"/>
          <p:cNvSpPr txBox="1"/>
          <p:nvPr/>
        </p:nvSpPr>
        <p:spPr>
          <a:xfrm>
            <a:off x="0" y="12679"/>
            <a:ext cx="12072551" cy="3833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sz="2500" b="1">
                <a:solidFill>
                  <a:srgbClr val="FFFFFF"/>
                </a:solidFill>
                <a:latin typeface="+mn-lt"/>
                <a:ea typeface="+mn-ea"/>
                <a:cs typeface="+mn-cs"/>
                <a:sym typeface="Century Gothic"/>
              </a:defRPr>
            </a:pPr>
            <a:r>
              <a:rPr dirty="0" err="1"/>
              <a:t>Affinché</a:t>
            </a:r>
            <a:r>
              <a:rPr dirty="0"/>
              <a:t> </a:t>
            </a:r>
            <a:r>
              <a:rPr dirty="0" err="1"/>
              <a:t>una</a:t>
            </a:r>
            <a:r>
              <a:rPr dirty="0"/>
              <a:t> </a:t>
            </a:r>
            <a:r>
              <a:rPr dirty="0" err="1"/>
              <a:t>reazione</a:t>
            </a:r>
            <a:r>
              <a:rPr dirty="0"/>
              <a:t> </a:t>
            </a:r>
            <a:r>
              <a:rPr dirty="0" err="1"/>
              <a:t>possa</a:t>
            </a:r>
            <a:r>
              <a:rPr dirty="0"/>
              <a:t> </a:t>
            </a:r>
            <a:r>
              <a:rPr dirty="0" err="1"/>
              <a:t>rappresentare</a:t>
            </a:r>
            <a:r>
              <a:rPr dirty="0"/>
              <a:t> la base per </a:t>
            </a:r>
            <a:r>
              <a:rPr dirty="0" err="1"/>
              <a:t>una</a:t>
            </a:r>
            <a:r>
              <a:rPr dirty="0"/>
              <a:t> </a:t>
            </a:r>
            <a:r>
              <a:rPr dirty="0" err="1"/>
              <a:t>titolazione</a:t>
            </a:r>
            <a:r>
              <a:rPr dirty="0"/>
              <a:t> </a:t>
            </a:r>
            <a:r>
              <a:rPr dirty="0" err="1"/>
              <a:t>è</a:t>
            </a:r>
            <a:r>
              <a:rPr dirty="0"/>
              <a:t> </a:t>
            </a:r>
            <a:r>
              <a:rPr dirty="0" err="1"/>
              <a:t>necessario</a:t>
            </a:r>
            <a:r>
              <a:rPr dirty="0"/>
              <a:t> </a:t>
            </a:r>
            <a:r>
              <a:rPr dirty="0" err="1"/>
              <a:t>che</a:t>
            </a:r>
            <a:r>
              <a:rPr dirty="0"/>
              <a:t>:</a:t>
            </a:r>
          </a:p>
          <a:p>
            <a:pPr>
              <a:defRPr sz="2500">
                <a:solidFill>
                  <a:srgbClr val="FFFFFF"/>
                </a:solidFill>
                <a:latin typeface="+mn-lt"/>
                <a:ea typeface="+mn-ea"/>
                <a:cs typeface="+mn-cs"/>
                <a:sym typeface="Century Gothic"/>
              </a:defRPr>
            </a:pPr>
            <a:endParaRPr dirty="0"/>
          </a:p>
          <a:p>
            <a:pPr>
              <a:lnSpc>
                <a:spcPct val="150000"/>
              </a:lnSpc>
              <a:defRPr sz="2500">
                <a:solidFill>
                  <a:srgbClr val="FFFFFF"/>
                </a:solidFill>
                <a:latin typeface="+mn-lt"/>
                <a:ea typeface="+mn-ea"/>
                <a:cs typeface="+mn-cs"/>
                <a:sym typeface="Century Gothic"/>
              </a:defRPr>
            </a:pPr>
            <a:r>
              <a:rPr sz="2300" dirty="0"/>
              <a:t>- </a:t>
            </a:r>
            <a:r>
              <a:rPr sz="2300" dirty="0" err="1"/>
              <a:t>decorra</a:t>
            </a:r>
            <a:r>
              <a:rPr sz="2300" dirty="0"/>
              <a:t> </a:t>
            </a:r>
            <a:r>
              <a:rPr sz="2300" dirty="0" err="1"/>
              <a:t>rapidamente</a:t>
            </a:r>
            <a:r>
              <a:rPr sz="2300" dirty="0"/>
              <a:t> verso la </a:t>
            </a:r>
            <a:r>
              <a:rPr sz="2300" dirty="0" err="1"/>
              <a:t>formazione</a:t>
            </a:r>
            <a:r>
              <a:rPr sz="2300" dirty="0"/>
              <a:t> </a:t>
            </a:r>
            <a:r>
              <a:rPr sz="2300" dirty="0" err="1"/>
              <a:t>dei</a:t>
            </a:r>
            <a:r>
              <a:rPr sz="2300" dirty="0"/>
              <a:t> </a:t>
            </a:r>
            <a:r>
              <a:rPr sz="2300" dirty="0" err="1"/>
              <a:t>prodotti</a:t>
            </a:r>
            <a:r>
              <a:rPr sz="2300" dirty="0"/>
              <a:t>;</a:t>
            </a:r>
          </a:p>
          <a:p>
            <a:pPr>
              <a:lnSpc>
                <a:spcPct val="150000"/>
              </a:lnSpc>
              <a:defRPr sz="2500">
                <a:solidFill>
                  <a:srgbClr val="FFFFFF"/>
                </a:solidFill>
                <a:latin typeface="+mn-lt"/>
                <a:ea typeface="+mn-ea"/>
                <a:cs typeface="+mn-cs"/>
                <a:sym typeface="Century Gothic"/>
              </a:defRPr>
            </a:pPr>
            <a:r>
              <a:rPr sz="2300" dirty="0"/>
              <a:t>- </a:t>
            </a:r>
            <a:r>
              <a:rPr sz="2300" dirty="0" err="1"/>
              <a:t>sia</a:t>
            </a:r>
            <a:r>
              <a:rPr sz="2300" dirty="0"/>
              <a:t> </a:t>
            </a:r>
            <a:r>
              <a:rPr sz="2300" dirty="0" err="1"/>
              <a:t>quantitativa</a:t>
            </a:r>
            <a:r>
              <a:rPr sz="2300" dirty="0"/>
              <a:t>;</a:t>
            </a:r>
          </a:p>
          <a:p>
            <a:pPr>
              <a:lnSpc>
                <a:spcPct val="150000"/>
              </a:lnSpc>
              <a:defRPr sz="2500">
                <a:solidFill>
                  <a:srgbClr val="FFFFFF"/>
                </a:solidFill>
                <a:latin typeface="+mn-lt"/>
                <a:ea typeface="+mn-ea"/>
                <a:cs typeface="+mn-cs"/>
                <a:sym typeface="Century Gothic"/>
              </a:defRPr>
            </a:pPr>
            <a:r>
              <a:rPr sz="2300" dirty="0"/>
              <a:t>- non </a:t>
            </a:r>
            <a:r>
              <a:rPr sz="2300" dirty="0" err="1"/>
              <a:t>dia</a:t>
            </a:r>
            <a:r>
              <a:rPr sz="2300" dirty="0"/>
              <a:t> </a:t>
            </a:r>
            <a:r>
              <a:rPr sz="2300" dirty="0" err="1"/>
              <a:t>luogo</a:t>
            </a:r>
            <a:r>
              <a:rPr sz="2300" dirty="0"/>
              <a:t> a </a:t>
            </a:r>
            <a:r>
              <a:rPr sz="2300" dirty="0" err="1"/>
              <a:t>reazioni</a:t>
            </a:r>
            <a:r>
              <a:rPr sz="2300" dirty="0"/>
              <a:t> </a:t>
            </a:r>
            <a:r>
              <a:rPr sz="2300" dirty="0" err="1"/>
              <a:t>collaterali</a:t>
            </a:r>
            <a:r>
              <a:rPr sz="2300" dirty="0"/>
              <a:t>;</a:t>
            </a:r>
          </a:p>
          <a:p>
            <a:pPr marL="285750" indent="-285750">
              <a:lnSpc>
                <a:spcPct val="150000"/>
              </a:lnSpc>
              <a:buSzPct val="100000"/>
              <a:buChar char="-"/>
              <a:defRPr sz="2500">
                <a:solidFill>
                  <a:srgbClr val="FFFFFF"/>
                </a:solidFill>
                <a:latin typeface="+mn-lt"/>
                <a:ea typeface="+mn-ea"/>
                <a:cs typeface="+mn-cs"/>
                <a:sym typeface="Century Gothic"/>
              </a:defRPr>
            </a:pPr>
            <a:r>
              <a:rPr sz="2300" dirty="0"/>
              <a:t>al punto </a:t>
            </a:r>
            <a:r>
              <a:rPr sz="2300" dirty="0" err="1"/>
              <a:t>equivalente</a:t>
            </a:r>
            <a:r>
              <a:rPr sz="2300" dirty="0"/>
              <a:t> </a:t>
            </a:r>
            <a:r>
              <a:rPr sz="2300" dirty="0" err="1"/>
              <a:t>si</a:t>
            </a:r>
            <a:r>
              <a:rPr sz="2300" dirty="0"/>
              <a:t> </a:t>
            </a:r>
            <a:r>
              <a:rPr sz="2300" dirty="0" err="1"/>
              <a:t>manifesti</a:t>
            </a:r>
            <a:r>
              <a:rPr sz="2300" dirty="0"/>
              <a:t> </a:t>
            </a:r>
            <a:r>
              <a:rPr sz="2300" dirty="0" err="1"/>
              <a:t>una</a:t>
            </a:r>
            <a:r>
              <a:rPr sz="2300" dirty="0"/>
              <a:t> </a:t>
            </a:r>
            <a:r>
              <a:rPr sz="2300" dirty="0" err="1"/>
              <a:t>variazione</a:t>
            </a:r>
            <a:r>
              <a:rPr sz="2300" dirty="0"/>
              <a:t> </a:t>
            </a:r>
            <a:r>
              <a:rPr sz="2300" dirty="0" err="1"/>
              <a:t>apprezzabile</a:t>
            </a:r>
            <a:r>
              <a:rPr sz="2300" dirty="0"/>
              <a:t> </a:t>
            </a:r>
          </a:p>
          <a:p>
            <a:pPr>
              <a:lnSpc>
                <a:spcPct val="150000"/>
              </a:lnSpc>
              <a:defRPr sz="2500">
                <a:solidFill>
                  <a:srgbClr val="FFFFFF"/>
                </a:solidFill>
                <a:latin typeface="+mn-lt"/>
                <a:ea typeface="+mn-ea"/>
                <a:cs typeface="+mn-cs"/>
                <a:sym typeface="Century Gothic"/>
              </a:defRPr>
            </a:pPr>
            <a:r>
              <a:rPr sz="2300" dirty="0"/>
              <a:t>di </a:t>
            </a:r>
            <a:r>
              <a:rPr sz="2300" dirty="0" err="1"/>
              <a:t>una</a:t>
            </a:r>
            <a:r>
              <a:rPr sz="2300" dirty="0"/>
              <a:t> </a:t>
            </a:r>
            <a:r>
              <a:rPr sz="2300" dirty="0" err="1"/>
              <a:t>proprietà</a:t>
            </a:r>
            <a:r>
              <a:rPr sz="2300" dirty="0"/>
              <a:t> </a:t>
            </a:r>
            <a:r>
              <a:rPr sz="2300" dirty="0" err="1"/>
              <a:t>chimica</a:t>
            </a:r>
            <a:r>
              <a:rPr sz="2300" dirty="0"/>
              <a:t> o </a:t>
            </a:r>
            <a:r>
              <a:rPr sz="2300" dirty="0" err="1"/>
              <a:t>chimico-fisica</a:t>
            </a:r>
            <a:r>
              <a:rPr sz="2300" dirty="0"/>
              <a:t> del </a:t>
            </a:r>
            <a:r>
              <a:rPr sz="2300" dirty="0" err="1"/>
              <a:t>sistema</a:t>
            </a:r>
            <a:endParaRPr sz="2300" dirty="0"/>
          </a:p>
        </p:txBody>
      </p:sp>
      <p:pic>
        <p:nvPicPr>
          <p:cNvPr id="181" name="Immagine 6" descr="Immagine 6"/>
          <p:cNvPicPr>
            <a:picLocks noChangeAspect="1"/>
          </p:cNvPicPr>
          <p:nvPr/>
        </p:nvPicPr>
        <p:blipFill>
          <a:blip r:embed="rId2"/>
          <a:stretch>
            <a:fillRect/>
          </a:stretch>
        </p:blipFill>
        <p:spPr>
          <a:xfrm>
            <a:off x="5708822" y="3818100"/>
            <a:ext cx="6171916" cy="3039900"/>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asellaDiTesto 1"/>
          <p:cNvSpPr txBox="1"/>
          <p:nvPr/>
        </p:nvSpPr>
        <p:spPr>
          <a:xfrm>
            <a:off x="0" y="152898"/>
            <a:ext cx="12191999" cy="56323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defRPr b="1">
                <a:solidFill>
                  <a:srgbClr val="FFFFFF"/>
                </a:solidFill>
                <a:latin typeface="+mn-lt"/>
                <a:ea typeface="+mn-ea"/>
                <a:cs typeface="+mn-cs"/>
                <a:sym typeface="Century Gothic"/>
              </a:defRPr>
            </a:pPr>
            <a:r>
              <a:rPr dirty="0" err="1"/>
              <a:t>Titolazioni</a:t>
            </a:r>
            <a:r>
              <a:rPr dirty="0"/>
              <a:t>: punto </a:t>
            </a:r>
            <a:r>
              <a:rPr dirty="0" err="1"/>
              <a:t>equivalente</a:t>
            </a:r>
            <a:r>
              <a:rPr dirty="0"/>
              <a:t> e punto finale</a:t>
            </a:r>
            <a:r>
              <a:rPr lang="it-IT" dirty="0"/>
              <a:t> (ERRORE DI TITOLAZIONE)</a:t>
            </a: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r>
              <a:rPr lang="it-IT" dirty="0"/>
              <a:t>In una titolazione è necessario distinguere tra </a:t>
            </a:r>
            <a:r>
              <a:rPr lang="it-IT" b="1" u="sng" dirty="0"/>
              <a:t>punto  equivalente teorico </a:t>
            </a:r>
            <a:r>
              <a:rPr lang="it-IT" dirty="0"/>
              <a:t>e </a:t>
            </a:r>
            <a:r>
              <a:rPr lang="it-IT" b="1" u="sng" dirty="0"/>
              <a:t>punto finale (sperimentale)</a:t>
            </a:r>
            <a:r>
              <a:rPr lang="it-IT" dirty="0"/>
              <a:t>.</a:t>
            </a:r>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a:p>
            <a:pPr>
              <a:defRPr>
                <a:solidFill>
                  <a:srgbClr val="FFFFFF"/>
                </a:solidFill>
                <a:latin typeface="+mn-lt"/>
                <a:ea typeface="+mn-ea"/>
                <a:cs typeface="+mn-cs"/>
                <a:sym typeface="Century Gothic"/>
              </a:defRPr>
            </a:pPr>
            <a:endParaRPr dirty="0"/>
          </a:p>
        </p:txBody>
      </p:sp>
      <p:pic>
        <p:nvPicPr>
          <p:cNvPr id="184" name="Immagine 3" descr="Immagine 3"/>
          <p:cNvPicPr>
            <a:picLocks noChangeAspect="1"/>
          </p:cNvPicPr>
          <p:nvPr/>
        </p:nvPicPr>
        <p:blipFill>
          <a:blip r:embed="rId2"/>
          <a:stretch>
            <a:fillRect/>
          </a:stretch>
        </p:blipFill>
        <p:spPr>
          <a:xfrm>
            <a:off x="221220" y="1544101"/>
            <a:ext cx="6644542" cy="4988006"/>
          </a:xfrm>
          <a:prstGeom prst="rect">
            <a:avLst/>
          </a:prstGeom>
          <a:ln w="12700">
            <a:miter lim="400000"/>
          </a:ln>
        </p:spPr>
      </p:pic>
      <p:sp>
        <p:nvSpPr>
          <p:cNvPr id="185" name="Il punto finale è il punto al quale si sospende l’aggiunta…"/>
          <p:cNvSpPr txBox="1"/>
          <p:nvPr/>
        </p:nvSpPr>
        <p:spPr>
          <a:xfrm>
            <a:off x="7086981" y="3357021"/>
            <a:ext cx="4610747" cy="17081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a:spAutoFit/>
          </a:bodyPr>
          <a:lstStyle/>
          <a:p>
            <a:pPr algn="just">
              <a:defRPr sz="2100">
                <a:solidFill>
                  <a:srgbClr val="FFFFFF"/>
                </a:solidFill>
                <a:latin typeface="+mn-lt"/>
                <a:ea typeface="+mn-ea"/>
                <a:cs typeface="+mn-cs"/>
                <a:sym typeface="Century Gothic"/>
              </a:defRPr>
            </a:pPr>
            <a:r>
              <a:rPr dirty="0"/>
              <a:t>Il punto finale </a:t>
            </a:r>
            <a:r>
              <a:rPr dirty="0" err="1"/>
              <a:t>è</a:t>
            </a:r>
            <a:r>
              <a:rPr dirty="0"/>
              <a:t> il punto al quale </a:t>
            </a:r>
            <a:r>
              <a:rPr dirty="0" err="1"/>
              <a:t>si</a:t>
            </a:r>
            <a:r>
              <a:rPr dirty="0"/>
              <a:t> </a:t>
            </a:r>
            <a:r>
              <a:rPr dirty="0" err="1"/>
              <a:t>sospende</a:t>
            </a:r>
            <a:r>
              <a:rPr dirty="0"/>
              <a:t> </a:t>
            </a:r>
            <a:r>
              <a:rPr dirty="0" err="1"/>
              <a:t>l’aggiunt</a:t>
            </a:r>
            <a:r>
              <a:rPr lang="it-IT" dirty="0"/>
              <a:t>a</a:t>
            </a:r>
            <a:r>
              <a:rPr dirty="0"/>
              <a:t> </a:t>
            </a:r>
            <a:r>
              <a:rPr lang="it-IT" dirty="0"/>
              <a:t> </a:t>
            </a:r>
            <a:r>
              <a:rPr dirty="0"/>
              <a:t>del </a:t>
            </a:r>
            <a:r>
              <a:rPr dirty="0" err="1"/>
              <a:t>titolante</a:t>
            </a:r>
            <a:r>
              <a:rPr dirty="0"/>
              <a:t> in base ad </a:t>
            </a:r>
            <a:r>
              <a:rPr dirty="0" err="1"/>
              <a:t>una</a:t>
            </a:r>
            <a:r>
              <a:rPr dirty="0"/>
              <a:t> </a:t>
            </a:r>
            <a:r>
              <a:rPr dirty="0" err="1"/>
              <a:t>marcata</a:t>
            </a:r>
            <a:r>
              <a:rPr dirty="0"/>
              <a:t> </a:t>
            </a:r>
            <a:r>
              <a:rPr dirty="0" err="1"/>
              <a:t>variazione</a:t>
            </a:r>
            <a:r>
              <a:rPr dirty="0"/>
              <a:t> di </a:t>
            </a:r>
            <a:r>
              <a:rPr dirty="0" err="1"/>
              <a:t>una</a:t>
            </a:r>
            <a:r>
              <a:rPr dirty="0"/>
              <a:t> </a:t>
            </a:r>
            <a:r>
              <a:rPr dirty="0" err="1"/>
              <a:t>proprietà</a:t>
            </a:r>
            <a:r>
              <a:rPr dirty="0"/>
              <a:t> </a:t>
            </a:r>
            <a:r>
              <a:rPr dirty="0" err="1"/>
              <a:t>fisica</a:t>
            </a:r>
            <a:r>
              <a:rPr dirty="0"/>
              <a:t> o </a:t>
            </a:r>
            <a:r>
              <a:rPr dirty="0" err="1"/>
              <a:t>chimica</a:t>
            </a:r>
            <a:r>
              <a:rPr dirty="0"/>
              <a:t> </a:t>
            </a:r>
            <a:r>
              <a:rPr dirty="0" err="1"/>
              <a:t>della</a:t>
            </a:r>
            <a:r>
              <a:rPr dirty="0"/>
              <a:t> </a:t>
            </a:r>
            <a:r>
              <a:rPr dirty="0" err="1"/>
              <a:t>soluzione</a:t>
            </a:r>
            <a:r>
              <a:rPr dirty="0"/>
              <a:t>.</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Variazioni usate per individuare il punto finale:…"/>
          <p:cNvSpPr txBox="1"/>
          <p:nvPr/>
        </p:nvSpPr>
        <p:spPr>
          <a:xfrm>
            <a:off x="167818" y="104866"/>
            <a:ext cx="11856364" cy="6663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defRPr sz="2300" b="1">
                <a:solidFill>
                  <a:srgbClr val="FFFFFF"/>
                </a:solidFill>
                <a:latin typeface="+mn-lt"/>
                <a:ea typeface="+mn-ea"/>
                <a:cs typeface="+mn-cs"/>
                <a:sym typeface="Century Gothic"/>
              </a:defRPr>
            </a:pPr>
            <a:r>
              <a:rPr dirty="0" err="1"/>
              <a:t>Variazioni</a:t>
            </a:r>
            <a:r>
              <a:rPr dirty="0"/>
              <a:t> </a:t>
            </a:r>
            <a:r>
              <a:rPr dirty="0" err="1"/>
              <a:t>usate</a:t>
            </a:r>
            <a:r>
              <a:rPr dirty="0"/>
              <a:t> per </a:t>
            </a:r>
            <a:r>
              <a:rPr dirty="0" err="1"/>
              <a:t>individuare</a:t>
            </a:r>
            <a:r>
              <a:rPr dirty="0"/>
              <a:t> il punto finale:</a:t>
            </a:r>
          </a:p>
          <a:p>
            <a:pPr>
              <a:defRPr>
                <a:solidFill>
                  <a:srgbClr val="FFFFFF"/>
                </a:solidFill>
                <a:latin typeface="+mn-lt"/>
                <a:ea typeface="+mn-ea"/>
                <a:cs typeface="+mn-cs"/>
                <a:sym typeface="Century Gothic"/>
              </a:defRPr>
            </a:pPr>
            <a:endParaRPr dirty="0"/>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cambiamento</a:t>
            </a:r>
            <a:r>
              <a:rPr dirty="0"/>
              <a:t> di </a:t>
            </a:r>
            <a:r>
              <a:rPr dirty="0" err="1"/>
              <a:t>colore</a:t>
            </a:r>
            <a:r>
              <a:rPr dirty="0"/>
              <a:t> del </a:t>
            </a:r>
            <a:r>
              <a:rPr dirty="0" err="1"/>
              <a:t>reagente</a:t>
            </a:r>
            <a:r>
              <a:rPr dirty="0"/>
              <a:t> o </a:t>
            </a:r>
            <a:r>
              <a:rPr dirty="0" err="1"/>
              <a:t>sostanza</a:t>
            </a:r>
            <a:r>
              <a:rPr dirty="0"/>
              <a:t> </a:t>
            </a:r>
            <a:r>
              <a:rPr dirty="0" err="1"/>
              <a:t>che</a:t>
            </a:r>
            <a:r>
              <a:rPr dirty="0"/>
              <a:t> </a:t>
            </a:r>
            <a:r>
              <a:rPr dirty="0" err="1"/>
              <a:t>deve</a:t>
            </a:r>
            <a:r>
              <a:rPr dirty="0"/>
              <a:t> </a:t>
            </a:r>
            <a:r>
              <a:rPr dirty="0" err="1"/>
              <a:t>essere</a:t>
            </a:r>
            <a:r>
              <a:rPr dirty="0"/>
              <a:t> </a:t>
            </a:r>
            <a:r>
              <a:rPr dirty="0" err="1"/>
              <a:t>determinata</a:t>
            </a:r>
            <a:r>
              <a:rPr dirty="0"/>
              <a:t>, o di </a:t>
            </a:r>
            <a:r>
              <a:rPr dirty="0" err="1"/>
              <a:t>una</a:t>
            </a:r>
            <a:r>
              <a:rPr dirty="0"/>
              <a:t> </a:t>
            </a:r>
            <a:r>
              <a:rPr dirty="0" err="1"/>
              <a:t>sostanza</a:t>
            </a:r>
            <a:r>
              <a:rPr dirty="0"/>
              <a:t> </a:t>
            </a:r>
            <a:r>
              <a:rPr dirty="0" err="1"/>
              <a:t>introdotta</a:t>
            </a:r>
            <a:r>
              <a:rPr dirty="0"/>
              <a:t> </a:t>
            </a:r>
            <a:r>
              <a:rPr dirty="0" err="1"/>
              <a:t>allo</a:t>
            </a:r>
            <a:r>
              <a:rPr dirty="0"/>
              <a:t> </a:t>
            </a:r>
            <a:r>
              <a:rPr dirty="0" err="1"/>
              <a:t>scopo</a:t>
            </a:r>
            <a:r>
              <a:rPr dirty="0"/>
              <a:t> (</a:t>
            </a:r>
            <a:r>
              <a:rPr dirty="0" err="1"/>
              <a:t>indicatore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intorbidamento</a:t>
            </a:r>
            <a:r>
              <a:rPr dirty="0"/>
              <a:t> </a:t>
            </a:r>
            <a:r>
              <a:rPr dirty="0" err="1"/>
              <a:t>della</a:t>
            </a:r>
            <a:r>
              <a:rPr dirty="0"/>
              <a:t> </a:t>
            </a:r>
            <a:r>
              <a:rPr dirty="0" err="1"/>
              <a:t>soluzione</a:t>
            </a:r>
            <a:r>
              <a:rPr dirty="0"/>
              <a:t> per </a:t>
            </a:r>
            <a:r>
              <a:rPr dirty="0" err="1"/>
              <a:t>formazione</a:t>
            </a:r>
            <a:r>
              <a:rPr dirty="0"/>
              <a:t> di </a:t>
            </a:r>
            <a:r>
              <a:rPr dirty="0" err="1"/>
              <a:t>una</a:t>
            </a:r>
            <a:r>
              <a:rPr dirty="0"/>
              <a:t> </a:t>
            </a:r>
            <a:r>
              <a:rPr dirty="0" err="1"/>
              <a:t>fase</a:t>
            </a:r>
            <a:r>
              <a:rPr dirty="0"/>
              <a:t> </a:t>
            </a:r>
            <a:r>
              <a:rPr dirty="0" err="1"/>
              <a:t>insolubile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variazione</a:t>
            </a:r>
            <a:r>
              <a:rPr dirty="0"/>
              <a:t> di </a:t>
            </a:r>
            <a:r>
              <a:rPr dirty="0" err="1"/>
              <a:t>conducibilità</a:t>
            </a:r>
            <a:r>
              <a:rPr dirty="0"/>
              <a:t> </a:t>
            </a:r>
            <a:r>
              <a:rPr dirty="0" err="1"/>
              <a:t>elettrica</a:t>
            </a:r>
            <a:r>
              <a:rPr dirty="0"/>
              <a:t> </a:t>
            </a:r>
            <a:r>
              <a:rPr dirty="0" err="1"/>
              <a:t>della</a:t>
            </a:r>
            <a:r>
              <a:rPr dirty="0"/>
              <a:t> </a:t>
            </a:r>
            <a:r>
              <a:rPr dirty="0" err="1"/>
              <a:t>soluzione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variazione</a:t>
            </a:r>
            <a:r>
              <a:rPr dirty="0"/>
              <a:t> </a:t>
            </a:r>
            <a:r>
              <a:rPr dirty="0" err="1"/>
              <a:t>della</a:t>
            </a:r>
            <a:r>
              <a:rPr dirty="0"/>
              <a:t> </a:t>
            </a:r>
            <a:r>
              <a:rPr dirty="0" err="1"/>
              <a:t>differenza</a:t>
            </a:r>
            <a:r>
              <a:rPr dirty="0"/>
              <a:t> di </a:t>
            </a:r>
            <a:r>
              <a:rPr dirty="0" err="1"/>
              <a:t>potenziale</a:t>
            </a:r>
            <a:r>
              <a:rPr dirty="0"/>
              <a:t> </a:t>
            </a:r>
            <a:r>
              <a:rPr dirty="0" err="1"/>
              <a:t>tra</a:t>
            </a:r>
            <a:r>
              <a:rPr dirty="0"/>
              <a:t> due </a:t>
            </a:r>
            <a:r>
              <a:rPr dirty="0" err="1"/>
              <a:t>elettrodi</a:t>
            </a:r>
            <a:r>
              <a:rPr dirty="0"/>
              <a:t> </a:t>
            </a:r>
            <a:r>
              <a:rPr dirty="0" err="1"/>
              <a:t>immersi</a:t>
            </a:r>
            <a:r>
              <a:rPr dirty="0"/>
              <a:t> </a:t>
            </a:r>
            <a:r>
              <a:rPr dirty="0" err="1"/>
              <a:t>nella</a:t>
            </a:r>
            <a:r>
              <a:rPr dirty="0"/>
              <a:t> </a:t>
            </a:r>
            <a:r>
              <a:rPr dirty="0" err="1"/>
              <a:t>soluzione</a:t>
            </a:r>
            <a:r>
              <a:rPr dirty="0"/>
              <a:t>;</a:t>
            </a:r>
          </a:p>
          <a:p>
            <a:pPr marL="285750" indent="-285750">
              <a:lnSpc>
                <a:spcPct val="200000"/>
              </a:lnSpc>
              <a:buSzPct val="100000"/>
              <a:buFont typeface="Arial"/>
              <a:buChar char="•"/>
              <a:defRPr b="1">
                <a:solidFill>
                  <a:srgbClr val="FFFFFF"/>
                </a:solidFill>
                <a:latin typeface="+mn-lt"/>
                <a:ea typeface="+mn-ea"/>
                <a:cs typeface="+mn-cs"/>
                <a:sym typeface="Century Gothic"/>
              </a:defRPr>
            </a:pPr>
            <a:r>
              <a:rPr dirty="0" err="1"/>
              <a:t>variazione</a:t>
            </a:r>
            <a:r>
              <a:rPr dirty="0"/>
              <a:t> </a:t>
            </a:r>
            <a:r>
              <a:rPr dirty="0" err="1"/>
              <a:t>della</a:t>
            </a:r>
            <a:r>
              <a:rPr dirty="0"/>
              <a:t> </a:t>
            </a:r>
            <a:r>
              <a:rPr dirty="0" err="1"/>
              <a:t>quantità</a:t>
            </a:r>
            <a:r>
              <a:rPr dirty="0"/>
              <a:t> di </a:t>
            </a:r>
            <a:r>
              <a:rPr dirty="0" err="1"/>
              <a:t>corrente</a:t>
            </a:r>
            <a:r>
              <a:rPr dirty="0"/>
              <a:t> </a:t>
            </a:r>
            <a:r>
              <a:rPr dirty="0" err="1"/>
              <a:t>che</a:t>
            </a:r>
            <a:r>
              <a:rPr dirty="0"/>
              <a:t> </a:t>
            </a:r>
            <a:r>
              <a:rPr dirty="0" err="1"/>
              <a:t>passa</a:t>
            </a:r>
            <a:r>
              <a:rPr dirty="0"/>
              <a:t> </a:t>
            </a:r>
            <a:r>
              <a:rPr dirty="0" err="1"/>
              <a:t>attraverso</a:t>
            </a:r>
            <a:r>
              <a:rPr dirty="0"/>
              <a:t> la </a:t>
            </a:r>
            <a:r>
              <a:rPr dirty="0" err="1"/>
              <a:t>soluzione</a:t>
            </a:r>
            <a:r>
              <a:rPr dirty="0"/>
              <a:t>.</a:t>
            </a:r>
          </a:p>
          <a:p>
            <a:pPr>
              <a:defRPr b="1">
                <a:solidFill>
                  <a:srgbClr val="FFFFFF"/>
                </a:solidFill>
                <a:latin typeface="+mn-lt"/>
                <a:ea typeface="+mn-ea"/>
                <a:cs typeface="+mn-cs"/>
                <a:sym typeface="Century Gothic"/>
              </a:defRPr>
            </a:pPr>
            <a:endParaRPr dirty="0"/>
          </a:p>
          <a:p>
            <a:pPr marL="285750" indent="-285750">
              <a:lnSpc>
                <a:spcPct val="150000"/>
              </a:lnSpc>
              <a:buSzPct val="100000"/>
              <a:buFont typeface="Arial"/>
              <a:buChar char="•"/>
              <a:defRPr b="1">
                <a:solidFill>
                  <a:srgbClr val="FFFFFF"/>
                </a:solidFill>
                <a:latin typeface="+mn-lt"/>
                <a:ea typeface="+mn-ea"/>
                <a:cs typeface="+mn-cs"/>
                <a:sym typeface="Century Gothic"/>
              </a:defRPr>
            </a:pPr>
            <a:endParaRPr dirty="0"/>
          </a:p>
          <a:p>
            <a:pPr marL="285750" indent="-285750" algn="just">
              <a:lnSpc>
                <a:spcPct val="150000"/>
              </a:lnSpc>
              <a:buSzPct val="100000"/>
              <a:buFont typeface="Arial"/>
              <a:buChar char="•"/>
              <a:defRPr sz="2200" b="1">
                <a:solidFill>
                  <a:srgbClr val="FFFFFF"/>
                </a:solidFill>
                <a:latin typeface="+mn-lt"/>
                <a:ea typeface="+mn-ea"/>
                <a:cs typeface="+mn-cs"/>
                <a:sym typeface="Century Gothic"/>
              </a:defRPr>
            </a:pPr>
            <a:r>
              <a:rPr dirty="0"/>
              <a:t>La </a:t>
            </a:r>
            <a:r>
              <a:rPr dirty="0" err="1"/>
              <a:t>differenza</a:t>
            </a:r>
            <a:r>
              <a:rPr dirty="0"/>
              <a:t> </a:t>
            </a:r>
            <a:r>
              <a:rPr dirty="0" err="1"/>
              <a:t>tra</a:t>
            </a:r>
            <a:r>
              <a:rPr dirty="0"/>
              <a:t> il punto </a:t>
            </a:r>
            <a:r>
              <a:rPr dirty="0" err="1"/>
              <a:t>equivalente</a:t>
            </a:r>
            <a:r>
              <a:rPr dirty="0"/>
              <a:t> </a:t>
            </a:r>
            <a:r>
              <a:rPr dirty="0" err="1"/>
              <a:t>teorico</a:t>
            </a:r>
            <a:r>
              <a:rPr dirty="0"/>
              <a:t> ed il punto finale, e </a:t>
            </a:r>
            <a:r>
              <a:rPr dirty="0" err="1"/>
              <a:t>cioè</a:t>
            </a:r>
            <a:r>
              <a:rPr dirty="0"/>
              <a:t> la </a:t>
            </a:r>
            <a:r>
              <a:rPr dirty="0" err="1"/>
              <a:t>differenza</a:t>
            </a:r>
            <a:r>
              <a:rPr dirty="0"/>
              <a:t> </a:t>
            </a:r>
            <a:r>
              <a:rPr dirty="0" err="1"/>
              <a:t>tra</a:t>
            </a:r>
            <a:r>
              <a:rPr dirty="0"/>
              <a:t> il volume </a:t>
            </a:r>
            <a:r>
              <a:rPr dirty="0" err="1"/>
              <a:t>calcolato</a:t>
            </a:r>
            <a:r>
              <a:rPr dirty="0"/>
              <a:t> per </a:t>
            </a:r>
            <a:r>
              <a:rPr dirty="0" err="1"/>
              <a:t>raggiungere</a:t>
            </a:r>
            <a:r>
              <a:rPr dirty="0"/>
              <a:t> il punto </a:t>
            </a:r>
            <a:r>
              <a:rPr dirty="0" err="1"/>
              <a:t>equivalente</a:t>
            </a:r>
            <a:r>
              <a:rPr dirty="0"/>
              <a:t> (</a:t>
            </a:r>
            <a:r>
              <a:rPr dirty="0" err="1"/>
              <a:t>V</a:t>
            </a:r>
            <a:r>
              <a:rPr baseline="-25000" dirty="0" err="1"/>
              <a:t>eq</a:t>
            </a:r>
            <a:r>
              <a:rPr dirty="0"/>
              <a:t>) ed il volume di </a:t>
            </a:r>
            <a:r>
              <a:rPr dirty="0" err="1"/>
              <a:t>titolante</a:t>
            </a:r>
            <a:r>
              <a:rPr dirty="0"/>
              <a:t> </a:t>
            </a:r>
            <a:r>
              <a:rPr dirty="0" err="1"/>
              <a:t>effettivamente</a:t>
            </a:r>
            <a:r>
              <a:rPr dirty="0"/>
              <a:t> </a:t>
            </a:r>
            <a:r>
              <a:rPr dirty="0" err="1"/>
              <a:t>aggiunto</a:t>
            </a:r>
            <a:r>
              <a:rPr dirty="0"/>
              <a:t> per </a:t>
            </a:r>
            <a:r>
              <a:rPr dirty="0" err="1"/>
              <a:t>raggiungere</a:t>
            </a:r>
            <a:r>
              <a:rPr dirty="0"/>
              <a:t> il punto finale (</a:t>
            </a:r>
            <a:r>
              <a:rPr dirty="0" err="1"/>
              <a:t>V</a:t>
            </a:r>
            <a:r>
              <a:rPr baseline="-25000" dirty="0" err="1"/>
              <a:t>f</a:t>
            </a:r>
            <a:r>
              <a:rPr dirty="0"/>
              <a:t>), </a:t>
            </a:r>
            <a:r>
              <a:rPr dirty="0" err="1"/>
              <a:t>rappresenta</a:t>
            </a:r>
            <a:r>
              <a:rPr dirty="0"/>
              <a:t> </a:t>
            </a:r>
            <a:r>
              <a:rPr dirty="0" err="1"/>
              <a:t>l’</a:t>
            </a:r>
            <a:r>
              <a:rPr u="sng" dirty="0" err="1"/>
              <a:t>errore</a:t>
            </a:r>
            <a:r>
              <a:rPr u="sng" dirty="0"/>
              <a:t> di </a:t>
            </a:r>
            <a:r>
              <a:rPr u="sng" dirty="0" err="1"/>
              <a:t>titolazione</a:t>
            </a:r>
            <a:r>
              <a:rPr lang="it-IT" u="sng" dirty="0"/>
              <a:t> (E</a:t>
            </a:r>
            <a:r>
              <a:rPr lang="it-IT" u="sng" baseline="-25000" dirty="0"/>
              <a:t>t</a:t>
            </a:r>
            <a:r>
              <a:rPr lang="it-IT" u="sng" dirty="0"/>
              <a:t>)</a:t>
            </a:r>
            <a:r>
              <a:rPr dirty="0"/>
              <a:t>.</a:t>
            </a:r>
          </a:p>
        </p:txBody>
      </p:sp>
    </p:spTree>
  </p:cSld>
  <p:clrMapOvr>
    <a:masterClrMapping/>
  </p:clrMapOvr>
  <p:transition spd="med"/>
</p:sld>
</file>

<file path=ppt/theme/theme1.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Rete">
      <a:majorFont>
        <a:latin typeface="Helvetica"/>
        <a:ea typeface="Helvetica"/>
        <a:cs typeface="Helvetica"/>
      </a:majorFont>
      <a:minorFont>
        <a:latin typeface="Century Gothic"/>
        <a:ea typeface="Century Gothic"/>
        <a:cs typeface="Century Gothic"/>
      </a:minorFont>
    </a:fontScheme>
    <a:fmtScheme name="Re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Rete">
  <a:themeElements>
    <a:clrScheme name="Rete">
      <a:dk1>
        <a:srgbClr val="000000"/>
      </a:dk1>
      <a:lt1>
        <a:srgbClr val="FFFFFF"/>
      </a:lt1>
      <a:dk2>
        <a:srgbClr val="A7A7A7"/>
      </a:dk2>
      <a:lt2>
        <a:srgbClr val="535353"/>
      </a:lt2>
      <a:accent1>
        <a:srgbClr val="6F6F6F"/>
      </a:accent1>
      <a:accent2>
        <a:srgbClr val="BFBFA5"/>
      </a:accent2>
      <a:accent3>
        <a:srgbClr val="DCD084"/>
      </a:accent3>
      <a:accent4>
        <a:srgbClr val="E7BF5F"/>
      </a:accent4>
      <a:accent5>
        <a:srgbClr val="E9A039"/>
      </a:accent5>
      <a:accent6>
        <a:srgbClr val="CF7133"/>
      </a:accent6>
      <a:hlink>
        <a:srgbClr val="0000FF"/>
      </a:hlink>
      <a:folHlink>
        <a:srgbClr val="FF00FF"/>
      </a:folHlink>
    </a:clrScheme>
    <a:fontScheme name="Rete">
      <a:majorFont>
        <a:latin typeface="Helvetica"/>
        <a:ea typeface="Helvetica"/>
        <a:cs typeface="Helvetica"/>
      </a:majorFont>
      <a:minorFont>
        <a:latin typeface="Century Gothic"/>
        <a:ea typeface="Century Gothic"/>
        <a:cs typeface="Century Gothic"/>
      </a:minorFont>
    </a:fontScheme>
    <a:fmtScheme name="Re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TotalTime>
  <Words>2655</Words>
  <Application>Microsoft Macintosh PowerPoint</Application>
  <PresentationFormat>Widescreen</PresentationFormat>
  <Paragraphs>272</Paragraphs>
  <Slides>36</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36</vt:i4>
      </vt:variant>
    </vt:vector>
  </HeadingPairs>
  <TitlesOfParts>
    <vt:vector size="45" baseType="lpstr">
      <vt:lpstr>Arial</vt:lpstr>
      <vt:lpstr>Calibri</vt:lpstr>
      <vt:lpstr>Calibri Bold</vt:lpstr>
      <vt:lpstr>Century Gothic</vt:lpstr>
      <vt:lpstr>Helvetica</vt:lpstr>
      <vt:lpstr>inherit</vt:lpstr>
      <vt:lpstr>Lucida Grande</vt:lpstr>
      <vt:lpstr>Wingdings</vt:lpstr>
      <vt:lpstr>Rete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giorgia lancia</cp:lastModifiedBy>
  <cp:revision>5</cp:revision>
  <dcterms:modified xsi:type="dcterms:W3CDTF">2022-10-24T06:39:54Z</dcterms:modified>
</cp:coreProperties>
</file>