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81" r:id="rId3"/>
    <p:sldId id="282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4" r:id="rId13"/>
    <p:sldId id="302" r:id="rId14"/>
    <p:sldId id="303" r:id="rId15"/>
    <p:sldId id="305" r:id="rId16"/>
    <p:sldId id="283" r:id="rId17"/>
    <p:sldId id="306" r:id="rId18"/>
    <p:sldId id="418" r:id="rId19"/>
    <p:sldId id="419" r:id="rId20"/>
    <p:sldId id="420" r:id="rId21"/>
    <p:sldId id="421" r:id="rId22"/>
    <p:sldId id="415" r:id="rId23"/>
    <p:sldId id="422" r:id="rId24"/>
    <p:sldId id="291" r:id="rId25"/>
    <p:sldId id="292" r:id="rId26"/>
    <p:sldId id="423" r:id="rId27"/>
    <p:sldId id="424" r:id="rId28"/>
    <p:sldId id="425" r:id="rId29"/>
    <p:sldId id="426" r:id="rId30"/>
    <p:sldId id="427" r:id="rId31"/>
    <p:sldId id="293" r:id="rId32"/>
    <p:sldId id="307" r:id="rId33"/>
    <p:sldId id="308" r:id="rId34"/>
    <p:sldId id="393" r:id="rId35"/>
    <p:sldId id="394" r:id="rId36"/>
    <p:sldId id="395" r:id="rId37"/>
    <p:sldId id="396" r:id="rId38"/>
    <p:sldId id="397" r:id="rId39"/>
    <p:sldId id="398" r:id="rId40"/>
    <p:sldId id="399" r:id="rId41"/>
    <p:sldId id="400" r:id="rId42"/>
    <p:sldId id="401" r:id="rId43"/>
    <p:sldId id="402" r:id="rId44"/>
    <p:sldId id="403" r:id="rId45"/>
    <p:sldId id="404" r:id="rId46"/>
    <p:sldId id="405" r:id="rId47"/>
    <p:sldId id="406" r:id="rId48"/>
    <p:sldId id="407" r:id="rId49"/>
    <p:sldId id="408" r:id="rId50"/>
    <p:sldId id="409" r:id="rId51"/>
    <p:sldId id="410" r:id="rId52"/>
    <p:sldId id="411" r:id="rId53"/>
    <p:sldId id="412" r:id="rId54"/>
    <p:sldId id="413" r:id="rId55"/>
    <p:sldId id="414" r:id="rId56"/>
    <p:sldId id="309" r:id="rId57"/>
    <p:sldId id="310" r:id="rId5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9"/>
  </p:normalViewPr>
  <p:slideViewPr>
    <p:cSldViewPr snapToGrid="0">
      <p:cViewPr varScale="1">
        <p:scale>
          <a:sx n="102" d="100"/>
          <a:sy n="102" d="100"/>
        </p:scale>
        <p:origin x="9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07/08/24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hyperlink" Target="https://eur-lex.europa.eu/legal-content/IT/AUTO/?uri=celex:12016E212" TargetMode="External"/><Relationship Id="rId3" Type="http://schemas.openxmlformats.org/officeDocument/2006/relationships/hyperlink" Target="https://eur-lex.europa.eu/legal-content/IT/AUTO/?uri=celex:12016E207" TargetMode="External"/><Relationship Id="rId7" Type="http://schemas.openxmlformats.org/officeDocument/2006/relationships/hyperlink" Target="https://eur-lex.europa.eu/legal-content/IT/AUTO/?uri=celex:12016E211" TargetMode="External"/><Relationship Id="rId2" Type="http://schemas.openxmlformats.org/officeDocument/2006/relationships/hyperlink" Target="https://eur-lex.europa.eu/legal-content/IT/AUTO/?uri=celex:12016E20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-lex.europa.eu/legal-content/IT/AUTO/?uri=celex:12016E210" TargetMode="External"/><Relationship Id="rId5" Type="http://schemas.openxmlformats.org/officeDocument/2006/relationships/hyperlink" Target="https://eur-lex.europa.eu/legal-content/IT/AUTO/?uri=celex:12016E209" TargetMode="External"/><Relationship Id="rId10" Type="http://schemas.openxmlformats.org/officeDocument/2006/relationships/hyperlink" Target="https://eur-lex.europa.eu/legal-content/IT/AUTO/?uri=celex:12016E214" TargetMode="External"/><Relationship Id="rId4" Type="http://schemas.openxmlformats.org/officeDocument/2006/relationships/hyperlink" Target="https://eur-lex.europa.eu/legal-content/IT/AUTO/?uri=celex:12016E208" TargetMode="External"/><Relationship Id="rId9" Type="http://schemas.openxmlformats.org/officeDocument/2006/relationships/hyperlink" Target="https://eur-lex.europa.eu/legal-content/IT/AUTO/?uri=celex:12016E213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400"/>
            <a:ext cx="9144000" cy="1662135"/>
          </a:xfrm>
        </p:spPr>
        <p:txBody>
          <a:bodyPr>
            <a:noAutofit/>
          </a:bodyPr>
          <a:lstStyle/>
          <a:p>
            <a:pPr algn="l"/>
            <a:r>
              <a:rPr lang="it-IT" sz="3600" b="1" i="0" u="none" strike="noStrike" dirty="0">
                <a:solidFill>
                  <a:srgbClr val="00B050"/>
                </a:solidFill>
                <a:effectLst/>
                <a:highlight>
                  <a:srgbClr val="FFFFFF"/>
                </a:highlight>
                <a:latin typeface="+mn-lt"/>
              </a:rPr>
              <a:t>Politiche dell’Unione europea e tutela dell’ambiente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>
            <a:normAutofit/>
          </a:bodyPr>
          <a:lstStyle/>
          <a:p>
            <a:endParaRPr lang="it-IT" sz="3600" b="1" dirty="0">
              <a:solidFill>
                <a:srgbClr val="00B050"/>
              </a:solidFill>
            </a:endParaRPr>
          </a:p>
          <a:p>
            <a:r>
              <a:rPr lang="it-IT" sz="3600" b="1" dirty="0">
                <a:solidFill>
                  <a:srgbClr val="00B050"/>
                </a:solidFill>
              </a:rPr>
              <a:t>Settimana 3</a:t>
            </a:r>
          </a:p>
          <a:p>
            <a:r>
              <a:rPr lang="it-IT" sz="3600" b="1" dirty="0">
                <a:solidFill>
                  <a:srgbClr val="92D050"/>
                </a:solidFill>
              </a:rPr>
              <a:t>Competenze dell’Unione europea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28E83C0-5B68-8240-2A2D-3BEC5CDAD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7725" y="0"/>
            <a:ext cx="3304275" cy="1339306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CDBFDDD-99C0-0B17-ECF6-CB10F08DD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8095" y="4805929"/>
            <a:ext cx="6880654" cy="1772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CD4801-6778-0B3C-7B0C-C5FC38323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Competenze esclusive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53B102-3C57-F099-86A3-3488D67FD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Quando i trattati attribuiscono all'Unione una competenza </a:t>
            </a:r>
            <a:r>
              <a:rPr lang="it-IT" altLang="it-IT" b="1" dirty="0"/>
              <a:t>esclusiva</a:t>
            </a:r>
            <a:r>
              <a:rPr lang="it-IT" altLang="it-IT" dirty="0"/>
              <a:t> in un determinato settore, solo l'Unione può legiferare e adottare atti giuridicamente vincolanti (Art. 2.1 TFUE). </a:t>
            </a:r>
          </a:p>
          <a:p>
            <a:r>
              <a:rPr lang="it-IT" altLang="it-IT" dirty="0"/>
              <a:t>Potere Stati Membri se autorizzati da UE o nell’attuazione del diritto UE.</a:t>
            </a:r>
          </a:p>
          <a:p>
            <a:r>
              <a:rPr lang="it-IT" altLang="it-IT" dirty="0"/>
              <a:t>Definizione delle competenze esclusive dell’UE è una novità nel Trattato di Lisbona.</a:t>
            </a:r>
          </a:p>
          <a:p>
            <a:r>
              <a:rPr lang="it-IT" dirty="0"/>
              <a:t>Elenco tassativo</a:t>
            </a:r>
          </a:p>
        </p:txBody>
      </p:sp>
    </p:spTree>
    <p:extLst>
      <p:ext uri="{BB962C8B-B14F-4D97-AF65-F5344CB8AC3E}">
        <p14:creationId xmlns:p14="http://schemas.microsoft.com/office/powerpoint/2010/main" val="31721688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CD4801-6778-0B3C-7B0C-C5FC38323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Competenze esclusive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53B102-3C57-F099-86A3-3488D67FD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altLang="it-IT" dirty="0"/>
              <a:t>L’elenco delle competenze esclusive è un elenco </a:t>
            </a:r>
            <a:r>
              <a:rPr lang="it-IT" altLang="it-IT" b="1" dirty="0">
                <a:solidFill>
                  <a:srgbClr val="0070C0"/>
                </a:solidFill>
              </a:rPr>
              <a:t>tassativo</a:t>
            </a:r>
            <a:r>
              <a:rPr lang="it-IT" altLang="it-IT" b="1" dirty="0"/>
              <a:t> </a:t>
            </a:r>
            <a:r>
              <a:rPr lang="it-IT" altLang="it-IT" dirty="0">
                <a:solidFill>
                  <a:srgbClr val="002060"/>
                </a:solidFill>
              </a:rPr>
              <a:t>ed è contenuto</a:t>
            </a:r>
            <a:r>
              <a:rPr lang="it-IT" altLang="it-IT" b="1" dirty="0"/>
              <a:t> </a:t>
            </a:r>
            <a:r>
              <a:rPr lang="it-IT" altLang="it-IT" dirty="0"/>
              <a:t>nell’art. 3 TFUE:</a:t>
            </a:r>
          </a:p>
          <a:p>
            <a:pPr marL="0" indent="0">
              <a:buNone/>
              <a:defRPr/>
            </a:pPr>
            <a:endParaRPr lang="it-IT" altLang="it-IT" dirty="0"/>
          </a:p>
          <a:p>
            <a:pPr>
              <a:buFont typeface="Wingdings" pitchFamily="2" charset="2"/>
              <a:buChar char="Ø"/>
              <a:defRPr/>
            </a:pPr>
            <a:r>
              <a:rPr lang="it-IT" altLang="it-IT" sz="2800" dirty="0"/>
              <a:t>Unione doganale;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it-IT" altLang="it-IT" sz="2800" dirty="0"/>
              <a:t>Regole di concorrenza necessarie al mercato interno;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it-IT" altLang="it-IT" sz="2800" dirty="0"/>
              <a:t>Politica monetaria area euro;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it-IT" altLang="it-IT" sz="2800" dirty="0"/>
              <a:t>Conservazione risorse biologiche marine;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it-IT" altLang="it-IT" sz="2800" dirty="0"/>
              <a:t>Politica commerciale comune.</a:t>
            </a:r>
          </a:p>
        </p:txBody>
      </p:sp>
    </p:spTree>
    <p:extLst>
      <p:ext uri="{BB962C8B-B14F-4D97-AF65-F5344CB8AC3E}">
        <p14:creationId xmlns:p14="http://schemas.microsoft.com/office/powerpoint/2010/main" val="36998153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DEB8B9-60D8-D8A4-C45B-CCF3E8EC3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Competenze concorrenti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129AD94-F607-5D1A-8EE6-6D8E669DA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2649"/>
          </a:xfrm>
        </p:spPr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it-IT" altLang="it-IT" sz="3300" dirty="0">
                <a:solidFill>
                  <a:srgbClr val="00B0F0"/>
                </a:solidFill>
              </a:rPr>
              <a:t>Art. 2, par. 2, TFUE: </a:t>
            </a:r>
          </a:p>
          <a:p>
            <a:pPr algn="just">
              <a:defRPr/>
            </a:pPr>
            <a:r>
              <a:rPr lang="it-IT" altLang="it-IT" sz="3300" dirty="0"/>
              <a:t>Quando i trattati attribuiscono all'Unione una </a:t>
            </a:r>
            <a:r>
              <a:rPr lang="it-IT" altLang="it-IT" sz="3300" b="1" dirty="0">
                <a:solidFill>
                  <a:srgbClr val="0070C0"/>
                </a:solidFill>
              </a:rPr>
              <a:t>competenza concorrente</a:t>
            </a:r>
            <a:r>
              <a:rPr lang="it-IT" altLang="it-IT" sz="3300" dirty="0"/>
              <a:t> con quella degli Stati membri in un determinato settore, l'Unione e gli Stati membri possono legiferare e adottare atti giuridicamente vincolanti in tale settore.</a:t>
            </a:r>
          </a:p>
          <a:p>
            <a:pPr algn="just">
              <a:defRPr/>
            </a:pPr>
            <a:r>
              <a:rPr lang="it-IT" altLang="it-IT" sz="3300" dirty="0"/>
              <a:t>Definizione: carattere </a:t>
            </a:r>
            <a:r>
              <a:rPr lang="it-IT" altLang="it-IT" sz="3300" b="1" dirty="0">
                <a:solidFill>
                  <a:srgbClr val="0070C0"/>
                </a:solidFill>
              </a:rPr>
              <a:t>residuale</a:t>
            </a:r>
            <a:r>
              <a:rPr lang="it-IT" altLang="it-IT" sz="3300" dirty="0"/>
              <a:t>.</a:t>
            </a:r>
          </a:p>
          <a:p>
            <a:pPr algn="just">
              <a:defRPr/>
            </a:pPr>
            <a:r>
              <a:rPr lang="it-IT" altLang="it-IT" sz="3300" dirty="0"/>
              <a:t>L’elenco è solo </a:t>
            </a:r>
            <a:r>
              <a:rPr lang="it-IT" altLang="it-IT" sz="3300" b="1" dirty="0">
                <a:solidFill>
                  <a:srgbClr val="0070C0"/>
                </a:solidFill>
              </a:rPr>
              <a:t>esemplificativo</a:t>
            </a:r>
            <a:r>
              <a:rPr lang="it-IT" altLang="it-IT" sz="3300" b="1" dirty="0"/>
              <a:t> </a:t>
            </a:r>
            <a:r>
              <a:rPr lang="it-IT" altLang="it-IT" sz="3300" dirty="0"/>
              <a:t>ed è contenuto nell’art. 4 TFUE:</a:t>
            </a:r>
          </a:p>
          <a:p>
            <a:pPr lvl="1" algn="just">
              <a:buFontTx/>
              <a:buChar char="-"/>
              <a:defRPr/>
            </a:pPr>
            <a:r>
              <a:rPr lang="it-IT" altLang="it-IT" sz="3300" dirty="0"/>
              <a:t>Mercato interno;</a:t>
            </a:r>
          </a:p>
          <a:p>
            <a:pPr lvl="1" algn="just">
              <a:buFontTx/>
              <a:buChar char="-"/>
              <a:defRPr/>
            </a:pPr>
            <a:r>
              <a:rPr lang="it-IT" altLang="it-IT" sz="3300" dirty="0"/>
              <a:t>Politica sociale;</a:t>
            </a:r>
          </a:p>
          <a:p>
            <a:pPr lvl="1" algn="just">
              <a:buFontTx/>
              <a:buChar char="-"/>
              <a:defRPr/>
            </a:pPr>
            <a:r>
              <a:rPr lang="it-IT" altLang="it-IT" sz="3300" dirty="0"/>
              <a:t>Spazio di libertà, sicurezza e giustizia;</a:t>
            </a:r>
          </a:p>
          <a:p>
            <a:pPr lvl="1" algn="just">
              <a:buFontTx/>
              <a:buChar char="-"/>
              <a:defRPr/>
            </a:pPr>
            <a:r>
              <a:rPr lang="it-IT" altLang="it-IT" sz="3300" dirty="0"/>
              <a:t>Ambiente;</a:t>
            </a:r>
          </a:p>
          <a:p>
            <a:pPr lvl="1" algn="just">
              <a:buFontTx/>
              <a:buChar char="-"/>
              <a:defRPr/>
            </a:pPr>
            <a:r>
              <a:rPr lang="it-IT" altLang="it-IT" sz="3300" dirty="0"/>
              <a:t>Protezione del consumatore;</a:t>
            </a:r>
          </a:p>
          <a:p>
            <a:pPr lvl="1" algn="just">
              <a:buFontTx/>
              <a:buChar char="-"/>
              <a:defRPr/>
            </a:pPr>
            <a:r>
              <a:rPr lang="it-IT" altLang="it-IT" sz="3300" dirty="0"/>
              <a:t>Agricoltura e pesca.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7491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CD4801-6778-0B3C-7B0C-C5FC38323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Competenze concorrenti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853B102-3C57-F099-86A3-3488D67FD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it-IT" altLang="it-IT" dirty="0">
                <a:solidFill>
                  <a:srgbClr val="00B0F0"/>
                </a:solidFill>
              </a:rPr>
              <a:t>Esercizio competenze concorrenti:</a:t>
            </a:r>
          </a:p>
          <a:p>
            <a:pPr>
              <a:defRPr/>
            </a:pPr>
            <a:r>
              <a:rPr lang="it-IT" altLang="it-IT" dirty="0"/>
              <a:t>Quando la competenza è concorrente, sia l’UE che gli Stati membri possono legiferare.</a:t>
            </a:r>
          </a:p>
          <a:p>
            <a:pPr>
              <a:defRPr/>
            </a:pPr>
            <a:r>
              <a:rPr lang="it-IT" altLang="it-IT" dirty="0"/>
              <a:t>Tuttavia gli SM lo possono fare se l’UE non abbia effettivamente esercitato la propria.</a:t>
            </a:r>
          </a:p>
          <a:p>
            <a:pPr>
              <a:defRPr/>
            </a:pPr>
            <a:r>
              <a:rPr lang="it-IT" altLang="it-IT" dirty="0"/>
              <a:t>Regola competenza parallela (es. cooperazione allo sviluppo), l’UE conduce una politica autonoma senza impedire agli SM di legiferare (art. 4, </a:t>
            </a:r>
            <a:r>
              <a:rPr lang="it-IT" altLang="it-IT" dirty="0" err="1"/>
              <a:t>parr</a:t>
            </a:r>
            <a:r>
              <a:rPr lang="it-IT" altLang="it-IT" dirty="0"/>
              <a:t>. 3 e 4, TFUE).</a:t>
            </a:r>
          </a:p>
          <a:p>
            <a:pPr>
              <a:defRPr/>
            </a:pPr>
            <a:r>
              <a:rPr lang="it-IT" altLang="it-IT" dirty="0"/>
              <a:t>Anche se permangono le competenze nazionali, gli SM devono astenersi dal porre in essere misure di ostacolo all’UE</a:t>
            </a:r>
          </a:p>
          <a:p>
            <a:pPr marL="0" indent="0">
              <a:buNone/>
              <a:defRPr/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10933465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6D999DD-9A02-4FAB-A14D-EFAFF2B6E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Competenze concorrenti 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E9CB4C-FDAD-118E-E4A6-710893AEA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altLang="it-IT" dirty="0">
                <a:solidFill>
                  <a:srgbClr val="00B0F0"/>
                </a:solidFill>
              </a:rPr>
              <a:t>Esercizio competenze concorrenti:</a:t>
            </a:r>
            <a:endParaRPr lang="it-IT" dirty="0"/>
          </a:p>
          <a:p>
            <a:pPr algn="just"/>
            <a:r>
              <a:rPr lang="it-IT" dirty="0"/>
              <a:t>Una volta che l’UE ha esercitato la sua competenza in determinati settori, la disciplina adottata </a:t>
            </a:r>
            <a:r>
              <a:rPr lang="it-IT" dirty="0">
                <a:solidFill>
                  <a:srgbClr val="00B0F0"/>
                </a:solidFill>
              </a:rPr>
              <a:t>esclude</a:t>
            </a:r>
            <a:r>
              <a:rPr lang="it-IT" dirty="0"/>
              <a:t> la normativa divergente degli SM, a meno che ciò non sia espressamente prevista dalla normativa UE.</a:t>
            </a:r>
          </a:p>
          <a:p>
            <a:pPr algn="just"/>
            <a:r>
              <a:rPr lang="it-IT" dirty="0">
                <a:solidFill>
                  <a:srgbClr val="00B0F0"/>
                </a:solidFill>
              </a:rPr>
              <a:t>Protocollo n. 25 </a:t>
            </a:r>
            <a:r>
              <a:rPr lang="it-IT" dirty="0"/>
              <a:t>ai Trattati sull’esercizio delle competenze concorrenti: quando l’UE agisce in un determinato settore rientrante in tale ambito, il campo di applicazione di questo esercizio di competenza copre unicamente gli elementi disciplinati dall’atto dell’Unione e non copre l’intero settore. </a:t>
            </a:r>
          </a:p>
        </p:txBody>
      </p:sp>
    </p:spTree>
    <p:extLst>
      <p:ext uri="{BB962C8B-B14F-4D97-AF65-F5344CB8AC3E}">
        <p14:creationId xmlns:p14="http://schemas.microsoft.com/office/powerpoint/2010/main" val="563331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D04508-5B3F-EAF3-20EC-B09031462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00B050"/>
                </a:solidFill>
              </a:rPr>
              <a:t>Competenze di sostegno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5C4D90-6811-0AE7-7FB9-0D948A492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69758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altLang="it-IT" sz="2600" b="1" dirty="0">
                <a:solidFill>
                  <a:srgbClr val="00B0F0"/>
                </a:solidFill>
              </a:rPr>
              <a:t>Art. 2, par. 5, TFUE: </a:t>
            </a:r>
          </a:p>
          <a:p>
            <a:pPr algn="just"/>
            <a:r>
              <a:rPr lang="it-IT" altLang="it-IT" sz="2600" dirty="0"/>
              <a:t>In taluni settori e alle condizioni previste dai trattati, l'Unione ha competenza per svolgere azioni intese a </a:t>
            </a:r>
            <a:r>
              <a:rPr lang="it-IT" altLang="it-IT" sz="2600" b="1" dirty="0">
                <a:solidFill>
                  <a:srgbClr val="0070C0"/>
                </a:solidFill>
              </a:rPr>
              <a:t>sostenere, coordinare o completare</a:t>
            </a:r>
            <a:r>
              <a:rPr lang="it-IT" altLang="it-IT" sz="2600" dirty="0">
                <a:solidFill>
                  <a:srgbClr val="0070C0"/>
                </a:solidFill>
              </a:rPr>
              <a:t> </a:t>
            </a:r>
            <a:r>
              <a:rPr lang="it-IT" altLang="it-IT" sz="2600" dirty="0"/>
              <a:t>l'azione degli Stati membri, senza tuttavia sostituirsi alla loro competenza in tali settori.</a:t>
            </a:r>
          </a:p>
          <a:p>
            <a:r>
              <a:rPr lang="it-IT" altLang="it-IT" dirty="0"/>
              <a:t>Competenze c.d. di terzo tipo.</a:t>
            </a:r>
          </a:p>
          <a:p>
            <a:r>
              <a:rPr lang="it-IT" altLang="it-IT" dirty="0"/>
              <a:t>L’elenco è </a:t>
            </a:r>
            <a:r>
              <a:rPr lang="it-IT" altLang="it-IT" b="1" dirty="0">
                <a:solidFill>
                  <a:srgbClr val="0070C0"/>
                </a:solidFill>
              </a:rPr>
              <a:t>tassativo</a:t>
            </a:r>
            <a:r>
              <a:rPr lang="it-IT" altLang="it-IT" dirty="0"/>
              <a:t> ed è contenuto nell’art. 6 TFUE:</a:t>
            </a:r>
          </a:p>
          <a:p>
            <a:pPr lvl="1"/>
            <a:r>
              <a:rPr lang="it-IT" altLang="it-IT" dirty="0"/>
              <a:t>tutela e miglioramento della salute;</a:t>
            </a:r>
          </a:p>
          <a:p>
            <a:pPr lvl="1"/>
            <a:r>
              <a:rPr lang="it-IT" altLang="it-IT" dirty="0"/>
              <a:t>industria;</a:t>
            </a:r>
          </a:p>
          <a:p>
            <a:pPr lvl="1"/>
            <a:r>
              <a:rPr lang="it-IT" altLang="it-IT" dirty="0"/>
              <a:t>cultura;</a:t>
            </a:r>
          </a:p>
          <a:p>
            <a:pPr lvl="1"/>
            <a:r>
              <a:rPr lang="it-IT" altLang="it-IT" dirty="0"/>
              <a:t>turismo;</a:t>
            </a:r>
          </a:p>
          <a:p>
            <a:pPr lvl="1"/>
            <a:r>
              <a:rPr lang="it-IT" altLang="it-IT" dirty="0"/>
              <a:t>istruzione, formazione professionale, gioventù e sport;</a:t>
            </a:r>
          </a:p>
          <a:p>
            <a:pPr lvl="1"/>
            <a:r>
              <a:rPr lang="it-IT" altLang="it-IT" dirty="0"/>
              <a:t>protezione civile;</a:t>
            </a:r>
          </a:p>
          <a:p>
            <a:pPr lvl="1"/>
            <a:r>
              <a:rPr lang="it-IT" altLang="it-IT" dirty="0"/>
              <a:t>cooperazione amministrativa.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44979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484534F9-D935-1F18-DE09-AF459664A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>
                <a:solidFill>
                  <a:schemeClr val="bg1"/>
                </a:solidFill>
              </a:rPr>
              <a:t>Lezione 2</a:t>
            </a: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F8B24179-5918-21D0-F450-84C662498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>
                <a:solidFill>
                  <a:schemeClr val="bg1"/>
                </a:solidFill>
              </a:rPr>
              <a:t>Settimana 3</a:t>
            </a:r>
          </a:p>
        </p:txBody>
      </p:sp>
    </p:spTree>
    <p:extLst>
      <p:ext uri="{BB962C8B-B14F-4D97-AF65-F5344CB8AC3E}">
        <p14:creationId xmlns:p14="http://schemas.microsoft.com/office/powerpoint/2010/main" val="26191937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974BE-801E-60FF-3D11-6C99BF589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Clausola di flessibilità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A190A6-BCD3-6B11-0F5F-81F2B6D2DE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Art. 352 TFUE</a:t>
            </a:r>
          </a:p>
          <a:p>
            <a:r>
              <a:rPr lang="it-IT" dirty="0"/>
              <a:t>Qualora il Trattato non abbia previsto i poteri di azione richiesti, o quando questi siano insufficienti, l’Unione può adottare le disposizioni necessarie per realizzare uno degli scopi previsti dal Trattato</a:t>
            </a:r>
          </a:p>
          <a:p>
            <a:r>
              <a:rPr lang="it-IT" dirty="0"/>
              <a:t>Deliberazione unanime del Consiglio su proposta della Commissione e previa approvazione del PE</a:t>
            </a:r>
          </a:p>
          <a:p>
            <a:r>
              <a:rPr lang="it-IT" dirty="0"/>
              <a:t>Non si avvia una procedura di revisione dei Trattati.</a:t>
            </a:r>
          </a:p>
        </p:txBody>
      </p:sp>
    </p:spTree>
    <p:extLst>
      <p:ext uri="{BB962C8B-B14F-4D97-AF65-F5344CB8AC3E}">
        <p14:creationId xmlns:p14="http://schemas.microsoft.com/office/powerpoint/2010/main" val="1320176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912C9F-EE1B-7384-D6B8-EF57A6462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Clausola di flessibilità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7FF40E-21B6-8F93-67BD-8DB15D405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Raggio di azione:</a:t>
            </a:r>
          </a:p>
          <a:p>
            <a:r>
              <a:rPr lang="it-IT" dirty="0"/>
              <a:t>Il Consiglio può adottare atti normativi che impongono nuovi obblighi agli Stati e ai singoli, o attribuire nuovi poteri alle istituzioni, o creare nuovi organi o mezzi di intervento</a:t>
            </a:r>
          </a:p>
          <a:p>
            <a:r>
              <a:rPr lang="it-IT" b="1" dirty="0">
                <a:solidFill>
                  <a:srgbClr val="00B0F0"/>
                </a:solidFill>
              </a:rPr>
              <a:t>Condizioni di utilizzo: </a:t>
            </a:r>
          </a:p>
          <a:p>
            <a:r>
              <a:rPr lang="it-IT" dirty="0"/>
              <a:t>Unanimità in consiglio;</a:t>
            </a:r>
          </a:p>
          <a:p>
            <a:r>
              <a:rPr lang="it-IT" dirty="0"/>
              <a:t>Approvazione PE</a:t>
            </a:r>
          </a:p>
          <a:p>
            <a:r>
              <a:rPr lang="it-IT" dirty="0"/>
              <a:t>Stretta correlazione tra azione e realizzazione obiettivi UE</a:t>
            </a:r>
          </a:p>
          <a:p>
            <a:r>
              <a:rPr lang="it-IT" dirty="0"/>
              <a:t>Assenza di poteri previsti nei Trattati</a:t>
            </a:r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043087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2F8F1D-5A9A-D8EF-D40F-A1D1107FD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Clausola di flessibilità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20E37E-202B-9701-F7A9-EE75AA4E9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altLang="it-IT" dirty="0"/>
              <a:t>Quale è la </a:t>
            </a:r>
            <a:r>
              <a:rPr lang="it-IT" altLang="it-IT" dirty="0">
                <a:solidFill>
                  <a:srgbClr val="00B0F0"/>
                </a:solidFill>
              </a:rPr>
              <a:t>procedura </a:t>
            </a:r>
            <a:r>
              <a:rPr lang="it-IT" altLang="it-IT" dirty="0"/>
              <a:t>per attivare la clausola di flessibilità?</a:t>
            </a:r>
          </a:p>
          <a:p>
            <a:pPr marL="0" indent="0">
              <a:buNone/>
              <a:defRPr/>
            </a:pPr>
            <a:endParaRPr lang="it-IT" altLang="it-IT" dirty="0"/>
          </a:p>
          <a:p>
            <a:pPr marL="514350" indent="-514350">
              <a:buFontTx/>
              <a:buAutoNum type="arabicParenR"/>
              <a:defRPr/>
            </a:pPr>
            <a:r>
              <a:rPr lang="it-IT" altLang="it-IT" dirty="0"/>
              <a:t>Proposta della Commissione;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altLang="it-IT" dirty="0"/>
              <a:t>Approvazione del Parlamento europeo;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altLang="it-IT" dirty="0"/>
              <a:t>Delibera del Consiglio all’unanimità.</a:t>
            </a:r>
          </a:p>
          <a:p>
            <a:pPr marL="0" indent="0">
              <a:buNone/>
              <a:defRPr/>
            </a:pPr>
            <a:endParaRPr lang="it-IT" altLang="it-IT" dirty="0"/>
          </a:p>
          <a:p>
            <a:pPr>
              <a:defRPr/>
            </a:pPr>
            <a:r>
              <a:rPr lang="it-IT" altLang="it-IT" dirty="0"/>
              <a:t>Nessun limite al tipo di atto che può essere adottato, compresa la stipulazione di accordi internazionali.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40069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EF47EE-0F20-2376-6A71-291DEEA0D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8375"/>
          </a:xfrm>
        </p:spPr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Indice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AB267B7-2701-CF0D-2CC6-BA2D2A544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62475"/>
          </a:xfrm>
        </p:spPr>
        <p:txBody>
          <a:bodyPr>
            <a:noAutofit/>
          </a:bodyPr>
          <a:lstStyle/>
          <a:p>
            <a:pPr algn="just"/>
            <a:r>
              <a:rPr lang="it-IT" b="1" dirty="0">
                <a:solidFill>
                  <a:srgbClr val="00B050"/>
                </a:solidFill>
              </a:rPr>
              <a:t>Lezione 1</a:t>
            </a:r>
          </a:p>
          <a:p>
            <a:pPr algn="just"/>
            <a:r>
              <a:rPr lang="it-IT" dirty="0" err="1"/>
              <a:t>a.i.</a:t>
            </a:r>
            <a:r>
              <a:rPr lang="it-IT" dirty="0"/>
              <a:t> Obiettivi e Principio di attribuzione delle competenze UE; </a:t>
            </a:r>
            <a:r>
              <a:rPr lang="it-IT" dirty="0" err="1"/>
              <a:t>a.ii</a:t>
            </a:r>
            <a:r>
              <a:rPr lang="it-IT" dirty="0"/>
              <a:t>. Categorie di competenze; </a:t>
            </a:r>
            <a:r>
              <a:rPr lang="it-IT" dirty="0" err="1"/>
              <a:t>a.iii</a:t>
            </a:r>
            <a:r>
              <a:rPr lang="it-IT" dirty="0"/>
              <a:t>. Competenza esclusiva UE; </a:t>
            </a:r>
            <a:r>
              <a:rPr lang="it-IT" dirty="0" err="1"/>
              <a:t>a.iv</a:t>
            </a:r>
            <a:r>
              <a:rPr lang="it-IT" dirty="0"/>
              <a:t>. Competenza concorrente UE/Stati membri; </a:t>
            </a:r>
            <a:r>
              <a:rPr lang="it-IT" dirty="0" err="1"/>
              <a:t>a.v</a:t>
            </a:r>
            <a:r>
              <a:rPr lang="it-IT" dirty="0"/>
              <a:t>. Competenze di sostegno</a:t>
            </a:r>
          </a:p>
          <a:p>
            <a:pPr algn="just"/>
            <a:r>
              <a:rPr lang="it-IT" b="1" dirty="0">
                <a:solidFill>
                  <a:srgbClr val="00B050"/>
                </a:solidFill>
              </a:rPr>
              <a:t>Lezione 2</a:t>
            </a:r>
          </a:p>
          <a:p>
            <a:pPr algn="just"/>
            <a:r>
              <a:rPr lang="it-IT" dirty="0" err="1"/>
              <a:t>b.i</a:t>
            </a:r>
            <a:r>
              <a:rPr lang="it-IT" dirty="0"/>
              <a:t>. Clausola di flessibilità; </a:t>
            </a:r>
            <a:r>
              <a:rPr lang="it-IT" dirty="0" err="1"/>
              <a:t>b.ii</a:t>
            </a:r>
            <a:r>
              <a:rPr lang="it-IT" dirty="0"/>
              <a:t>. Principio di preclusione ; </a:t>
            </a:r>
            <a:r>
              <a:rPr lang="it-IT" dirty="0" err="1"/>
              <a:t>b.iii</a:t>
            </a:r>
            <a:r>
              <a:rPr lang="it-IT" dirty="0"/>
              <a:t>. Principio di sussidiarietà; </a:t>
            </a:r>
            <a:r>
              <a:rPr lang="it-IT" dirty="0" err="1"/>
              <a:t>b.iv</a:t>
            </a:r>
            <a:r>
              <a:rPr lang="it-IT" dirty="0"/>
              <a:t>. Principio di Proporzionalità; </a:t>
            </a:r>
          </a:p>
          <a:p>
            <a:pPr algn="just"/>
            <a:r>
              <a:rPr lang="it-IT" b="1" dirty="0">
                <a:solidFill>
                  <a:srgbClr val="00B050"/>
                </a:solidFill>
              </a:rPr>
              <a:t>Lezione 3</a:t>
            </a:r>
          </a:p>
          <a:p>
            <a:pPr algn="just"/>
            <a:r>
              <a:rPr lang="it-IT" dirty="0" err="1"/>
              <a:t>c.i.</a:t>
            </a:r>
            <a:r>
              <a:rPr lang="it-IT" dirty="0"/>
              <a:t> Azione esterna; </a:t>
            </a:r>
            <a:r>
              <a:rPr lang="it-IT" dirty="0" err="1"/>
              <a:t>c.ii</a:t>
            </a:r>
            <a:r>
              <a:rPr lang="it-IT" dirty="0"/>
              <a:t>. Politica estera, di sicurezza e difesa comune.</a:t>
            </a:r>
          </a:p>
        </p:txBody>
      </p:sp>
    </p:spTree>
    <p:extLst>
      <p:ext uri="{BB962C8B-B14F-4D97-AF65-F5344CB8AC3E}">
        <p14:creationId xmlns:p14="http://schemas.microsoft.com/office/powerpoint/2010/main" val="37166763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0C5769-4F73-0B43-ED23-961C8ADB5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Clausola di flessibilità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80BF02-0039-28D0-A741-4E23FE08B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  <a:defRPr/>
            </a:pPr>
            <a:r>
              <a:rPr lang="it-IT" b="1" dirty="0"/>
              <a:t> </a:t>
            </a:r>
            <a:r>
              <a:rPr lang="it-IT" b="1" dirty="0">
                <a:solidFill>
                  <a:srgbClr val="00B0F0"/>
                </a:solidFill>
              </a:rPr>
              <a:t>Quali sono i limiti espressi per la clausola di flessibilità?</a:t>
            </a:r>
          </a:p>
          <a:p>
            <a:pPr marL="0" indent="0">
              <a:buFontTx/>
              <a:buNone/>
              <a:defRPr/>
            </a:pPr>
            <a:endParaRPr lang="it-IT" b="1" dirty="0"/>
          </a:p>
          <a:p>
            <a:pPr>
              <a:defRPr/>
            </a:pPr>
            <a:r>
              <a:rPr lang="it-IT" dirty="0"/>
              <a:t>Non può condurre  a misure di armonizzazione;</a:t>
            </a:r>
          </a:p>
          <a:p>
            <a:pPr>
              <a:defRPr/>
            </a:pPr>
            <a:r>
              <a:rPr lang="it-IT" dirty="0"/>
              <a:t>Sono escluse dal campo di applicazione della clausola le misure relative al settore della PESC.</a:t>
            </a:r>
          </a:p>
          <a:p>
            <a:pPr>
              <a:defRPr/>
            </a:pPr>
            <a:endParaRPr lang="it-IT" dirty="0"/>
          </a:p>
          <a:p>
            <a:pPr>
              <a:buFont typeface="Wingdings" pitchFamily="2" charset="2"/>
              <a:buChar char="Ø"/>
              <a:defRPr/>
            </a:pPr>
            <a:r>
              <a:rPr lang="it-IT" sz="2800" b="1" dirty="0"/>
              <a:t> </a:t>
            </a:r>
            <a:r>
              <a:rPr lang="it-IT" sz="2800" b="1" dirty="0">
                <a:solidFill>
                  <a:srgbClr val="00B0F0"/>
                </a:solidFill>
              </a:rPr>
              <a:t>Quali sono i limiti impliciti per la clausola di flessibilità?</a:t>
            </a:r>
          </a:p>
          <a:p>
            <a:pPr marL="0" indent="0">
              <a:buFontTx/>
              <a:buNone/>
              <a:defRPr/>
            </a:pPr>
            <a:endParaRPr lang="it-IT" sz="2800" b="1" dirty="0"/>
          </a:p>
          <a:p>
            <a:pPr>
              <a:defRPr/>
            </a:pPr>
            <a:r>
              <a:rPr lang="it-IT" sz="2800" dirty="0"/>
              <a:t>Non può apportare misure di carattere regressivo;</a:t>
            </a:r>
          </a:p>
          <a:p>
            <a:pPr>
              <a:defRPr/>
            </a:pPr>
            <a:r>
              <a:rPr lang="it-IT" sz="2800" dirty="0"/>
              <a:t>Non può condurre all’implicita revisione dei Trattati;</a:t>
            </a:r>
          </a:p>
          <a:p>
            <a:pPr>
              <a:defRPr/>
            </a:pPr>
            <a:r>
              <a:rPr lang="it-IT" sz="2800" dirty="0"/>
              <a:t>Non può modificare il quadro istituzionale UE.</a:t>
            </a:r>
          </a:p>
          <a:p>
            <a:pPr marL="514350" indent="-514350">
              <a:buFontTx/>
              <a:buAutoNum type="alphaLcParenR"/>
              <a:defRPr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81933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D07803-2433-95D8-A461-44652D8EC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Poteri impliciti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D70490-A0A7-AFB9-DAC2-659078ED06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Caratteristiche teoria dei poteri impliciti:</a:t>
            </a:r>
          </a:p>
          <a:p>
            <a:r>
              <a:rPr lang="it-IT" dirty="0"/>
              <a:t>Ulteriore temperamento al principio di attribuzione delle competenze</a:t>
            </a:r>
          </a:p>
          <a:p>
            <a:r>
              <a:rPr lang="it-IT" dirty="0"/>
              <a:t>Non si invoca la clausola di flessibilità</a:t>
            </a:r>
          </a:p>
          <a:p>
            <a:r>
              <a:rPr lang="it-IT" dirty="0"/>
              <a:t>Potere già implicitamente conferiti all’UE</a:t>
            </a:r>
          </a:p>
          <a:p>
            <a:r>
              <a:rPr lang="it-IT" dirty="0"/>
              <a:t>Conferire un effetto utile alle norme dei Trattati</a:t>
            </a:r>
          </a:p>
          <a:p>
            <a:r>
              <a:rPr lang="it-IT" dirty="0"/>
              <a:t>Riconoscere poteri non espressamente conferiti dai Trattati, ma che risultano indispensabili per un esercizio efficace ed appropriato delle competenze già attribuite</a:t>
            </a:r>
          </a:p>
          <a:p>
            <a:r>
              <a:rPr lang="it-IT" dirty="0"/>
              <a:t>Es. esercizio competenze esterne</a:t>
            </a:r>
          </a:p>
        </p:txBody>
      </p:sp>
    </p:spTree>
    <p:extLst>
      <p:ext uri="{BB962C8B-B14F-4D97-AF65-F5344CB8AC3E}">
        <p14:creationId xmlns:p14="http://schemas.microsoft.com/office/powerpoint/2010/main" val="2867170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1974BE-801E-60FF-3D11-6C99BF589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Principio di preclusione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A190A6-BCD3-6B11-0F5F-81F2B6D2D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03955"/>
            <a:ext cx="10515600" cy="4273007"/>
          </a:xfrm>
        </p:spPr>
        <p:txBody>
          <a:bodyPr/>
          <a:lstStyle/>
          <a:p>
            <a:r>
              <a:rPr lang="it-IT" altLang="it-IT" b="1" dirty="0">
                <a:solidFill>
                  <a:srgbClr val="00B0F0"/>
                </a:solidFill>
              </a:rPr>
              <a:t>Campo di applicazione:</a:t>
            </a:r>
          </a:p>
          <a:p>
            <a:r>
              <a:rPr lang="it-IT" altLang="it-IT" dirty="0"/>
              <a:t>competenze concorrenti.</a:t>
            </a:r>
          </a:p>
          <a:p>
            <a:r>
              <a:rPr lang="it-IT" altLang="it-IT" b="1" dirty="0">
                <a:solidFill>
                  <a:srgbClr val="00B0F0"/>
                </a:solidFill>
              </a:rPr>
              <a:t>Definizione: </a:t>
            </a:r>
          </a:p>
          <a:p>
            <a:r>
              <a:rPr lang="it-IT" altLang="it-IT" dirty="0"/>
              <a:t>Gli Stati membri esercitano la loro competenza </a:t>
            </a:r>
            <a:r>
              <a:rPr lang="it-IT" altLang="it-IT" dirty="0">
                <a:solidFill>
                  <a:srgbClr val="00B0F0"/>
                </a:solidFill>
              </a:rPr>
              <a:t>nella misura in cui l'Unione non ha esercitato la propria. </a:t>
            </a:r>
          </a:p>
          <a:p>
            <a:r>
              <a:rPr lang="it-IT" altLang="it-IT" dirty="0"/>
              <a:t>Gli Stati membri esercitano nuovamente la loro competenza nella misura in cui </a:t>
            </a:r>
            <a:r>
              <a:rPr lang="it-IT" altLang="it-IT" dirty="0">
                <a:solidFill>
                  <a:srgbClr val="00B0F0"/>
                </a:solidFill>
              </a:rPr>
              <a:t>l'Unione ha deciso di cessare </a:t>
            </a:r>
            <a:r>
              <a:rPr lang="it-IT" altLang="it-IT" dirty="0"/>
              <a:t>di esercitare la propria (Art. 2.2 TFUE).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193715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D6345D-7F3D-B021-7FE3-58D8F1A0C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Principio di preclusione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3432B7-540E-B601-23EE-AA232A68B0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b="1" dirty="0">
                <a:solidFill>
                  <a:srgbClr val="00B0F0"/>
                </a:solidFill>
              </a:rPr>
              <a:t>Caratteristiche:</a:t>
            </a:r>
          </a:p>
          <a:p>
            <a:r>
              <a:rPr lang="it-IT" altLang="it-IT" dirty="0"/>
              <a:t>Principio della preclusione o </a:t>
            </a:r>
            <a:r>
              <a:rPr lang="it-IT" altLang="it-IT" i="1" dirty="0" err="1"/>
              <a:t>pre-emption</a:t>
            </a:r>
            <a:r>
              <a:rPr lang="it-IT" altLang="it-IT" dirty="0"/>
              <a:t> è stato sviluppato in via giurisprudenziale, soprattutto in materia di conclusione di accordi internazionali.</a:t>
            </a:r>
          </a:p>
          <a:p>
            <a:r>
              <a:rPr lang="it-IT" altLang="it-IT" dirty="0"/>
              <a:t>Tale principio è stato codificato con il Trattato di Lisbona.</a:t>
            </a:r>
          </a:p>
          <a:p>
            <a:r>
              <a:rPr lang="it-IT" altLang="it-IT" dirty="0"/>
              <a:t>Esiste una Dichiarazione n. 18 allegata ai Trattati che riguarda la cessazione dell’esercizio di competenze da parte dell’UE.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6515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91B27C-8600-E439-F4A9-4B95853B6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Principio di sussidiarietà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F926D3-85C4-F950-47A9-98EAA95679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dirty="0"/>
              <a:t>Definizione:</a:t>
            </a:r>
          </a:p>
          <a:p>
            <a:r>
              <a:rPr lang="it-IT" altLang="it-IT" dirty="0"/>
              <a:t>In virtù del </a:t>
            </a:r>
            <a:r>
              <a:rPr lang="it-IT" altLang="it-IT" b="1" dirty="0">
                <a:solidFill>
                  <a:srgbClr val="00B0F0"/>
                </a:solidFill>
              </a:rPr>
              <a:t>principio di sussidiarietà</a:t>
            </a:r>
            <a:r>
              <a:rPr lang="it-IT" altLang="it-IT" dirty="0"/>
              <a:t>, nei settori che non sono di sua competenza esclusiva l'Unione interviene soltanto se e in quanto gli obiettivi dell'azione prevista non possono essere conseguiti in misura sufficiente dagli SM, né a livello centrale né regionale e locale, ma possono essere conseguiti meglio a livello di Unione (Art. 5.3 TUE)</a:t>
            </a:r>
          </a:p>
          <a:p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127183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D63204-9376-4BB4-449D-27BD97D95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Principio di proporzionalità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864866-E385-0B12-2C25-324B6AC96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dirty="0"/>
              <a:t>Definizione: </a:t>
            </a:r>
            <a:br>
              <a:rPr lang="it-IT" altLang="it-IT" dirty="0"/>
            </a:br>
            <a:endParaRPr lang="it-IT" altLang="it-IT" dirty="0"/>
          </a:p>
          <a:p>
            <a:r>
              <a:rPr lang="it-IT" altLang="it-IT" dirty="0"/>
              <a:t>In virtù del </a:t>
            </a:r>
            <a:r>
              <a:rPr lang="it-IT" altLang="it-IT" b="1" dirty="0">
                <a:solidFill>
                  <a:srgbClr val="00B0F0"/>
                </a:solidFill>
              </a:rPr>
              <a:t>principio di proporzionalità</a:t>
            </a:r>
            <a:r>
              <a:rPr lang="it-IT" altLang="it-IT" dirty="0"/>
              <a:t>, il contenuto e la forma dell'azione dell'Unione si limitano a quanto necessario per il conseguimento degli obiettivi dei trattati (Art. 5.4 TUE</a:t>
            </a:r>
            <a:r>
              <a:rPr lang="it-IT" altLang="it-IT" dirty="0">
                <a:sym typeface="Wingdings" pitchFamily="2" charset="2"/>
              </a:rPr>
              <a:t>);</a:t>
            </a:r>
          </a:p>
          <a:p>
            <a:pPr marL="0" indent="0">
              <a:buFontTx/>
              <a:buNone/>
            </a:pPr>
            <a:endParaRPr lang="it-IT" altLang="it-IT" dirty="0"/>
          </a:p>
          <a:p>
            <a:r>
              <a:rPr lang="it-IT" dirty="0"/>
              <a:t>Guida l’azione delle istituzione</a:t>
            </a:r>
          </a:p>
          <a:p>
            <a:r>
              <a:rPr lang="it-IT" dirty="0"/>
              <a:t>Problematiche: eccesso uso proporzionalità da parte delle istituzioni europee (es. BCE)?</a:t>
            </a:r>
          </a:p>
        </p:txBody>
      </p:sp>
    </p:spTree>
    <p:extLst>
      <p:ext uri="{BB962C8B-B14F-4D97-AF65-F5344CB8AC3E}">
        <p14:creationId xmlns:p14="http://schemas.microsoft.com/office/powerpoint/2010/main" val="23336841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A5C297-9D76-34F6-D4C1-E29DB9F00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Sussidiarietà e proporzionalità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59299C-8BAE-A538-6989-242178841D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1325"/>
            <a:ext cx="10515600" cy="4335637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it-IT" dirty="0"/>
              <a:t>Introdotti nel TCE con il Trattato di Maastricht, spostati nel TUE con il Trattato di Lisbona.</a:t>
            </a:r>
          </a:p>
          <a:p>
            <a:pPr>
              <a:defRPr/>
            </a:pPr>
            <a:endParaRPr lang="it-IT" dirty="0"/>
          </a:p>
          <a:p>
            <a:pPr>
              <a:defRPr/>
            </a:pPr>
            <a:r>
              <a:rPr lang="it-IT" dirty="0"/>
              <a:t>Cosa fanno i due principi? Esplicano i limiti dell’azione dell’UE.</a:t>
            </a:r>
          </a:p>
          <a:p>
            <a:pPr>
              <a:defRPr/>
            </a:pPr>
            <a:endParaRPr lang="it-IT" dirty="0"/>
          </a:p>
          <a:p>
            <a:pPr>
              <a:defRPr/>
            </a:pPr>
            <a:r>
              <a:rPr lang="it-IT" dirty="0"/>
              <a:t>Quale è il campo di applicazione di questi due principi?</a:t>
            </a:r>
          </a:p>
          <a:p>
            <a:pPr>
              <a:defRPr/>
            </a:pPr>
            <a:endParaRPr lang="it-IT" dirty="0"/>
          </a:p>
          <a:p>
            <a:pPr lvl="1">
              <a:defRPr/>
            </a:pPr>
            <a:r>
              <a:rPr lang="it-IT" sz="2800" dirty="0"/>
              <a:t>sussidiarietà: competenze non esclusive;</a:t>
            </a:r>
          </a:p>
          <a:p>
            <a:pPr marL="457200" lvl="1" indent="0">
              <a:buNone/>
              <a:defRPr/>
            </a:pPr>
            <a:endParaRPr lang="it-IT" sz="2800" dirty="0"/>
          </a:p>
          <a:p>
            <a:pPr lvl="1">
              <a:defRPr/>
            </a:pPr>
            <a:r>
              <a:rPr lang="it-IT" sz="2800" dirty="0"/>
              <a:t>proporzionalità: qualunque competenza.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76262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2B4723-7EA9-4AF2-BCB3-6FCC2EBBDB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Sussidiarietà: controllo politico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26F55F-F157-E290-D781-F279EA84E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altLang="it-IT" dirty="0"/>
              <a:t>Il Protocollo n. 2 ai Trattati disciplina il controllo dei Parlamenti nazionali sul principio di sussidiarietà;</a:t>
            </a:r>
          </a:p>
          <a:p>
            <a:r>
              <a:rPr lang="it-IT" altLang="it-IT" dirty="0"/>
              <a:t>Espressione di un voto dei Parlamenti nazionali sul rispetto del principio (un voto per ciascuna Camera, due ai Parlamenti monocamerali)</a:t>
            </a:r>
          </a:p>
          <a:p>
            <a:r>
              <a:rPr lang="it-IT" altLang="it-IT" dirty="0"/>
              <a:t>Si tratta di un parere motivato.</a:t>
            </a:r>
          </a:p>
          <a:p>
            <a:pPr marL="0" indent="0">
              <a:buFontTx/>
              <a:buNone/>
            </a:pPr>
            <a:r>
              <a:rPr lang="it-IT" altLang="it-IT" dirty="0"/>
              <a:t>Quali sono le  procedure? Procedura del </a:t>
            </a:r>
            <a:r>
              <a:rPr lang="it-IT" altLang="it-IT" b="1" dirty="0"/>
              <a:t>cartellino giallo e di quello arancione.</a:t>
            </a:r>
          </a:p>
        </p:txBody>
      </p:sp>
    </p:spTree>
    <p:extLst>
      <p:ext uri="{BB962C8B-B14F-4D97-AF65-F5344CB8AC3E}">
        <p14:creationId xmlns:p14="http://schemas.microsoft.com/office/powerpoint/2010/main" val="8358204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021E76-6400-9CE9-D05F-3A789593F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796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Sussidiarietà: controllo politico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FA39B6-527C-52D5-C752-39C910216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5442"/>
            <a:ext cx="10515600" cy="4761522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it-IT" altLang="it-IT" dirty="0"/>
              <a:t>Procedura del </a:t>
            </a:r>
            <a:r>
              <a:rPr lang="it-IT" altLang="it-IT" b="1" dirty="0"/>
              <a:t>cartellino giallo</a:t>
            </a:r>
            <a:r>
              <a:rPr lang="it-IT" altLang="it-IT" dirty="0"/>
              <a:t>:</a:t>
            </a:r>
          </a:p>
          <a:p>
            <a:r>
              <a:rPr lang="it-IT" altLang="it-IT" dirty="0"/>
              <a:t>Se 1/3 dei voti dei Parlamenti nazionali (1/4 nello Spazio di libertà, sicurezza e giustizia) si esprime in senso negativo, la Commissione deve riesaminare l’atto, ma può mantenerlo con specifica motivazione.</a:t>
            </a:r>
          </a:p>
          <a:p>
            <a:r>
              <a:rPr lang="it-IT" altLang="it-IT" dirty="0"/>
              <a:t>Scarso uso del cartellino giallo: tre soli sono i casi di uso della procedura fino ad ora.</a:t>
            </a:r>
          </a:p>
          <a:p>
            <a:pPr marL="0" indent="0">
              <a:buFontTx/>
              <a:buNone/>
            </a:pPr>
            <a:r>
              <a:rPr lang="it-IT" altLang="it-IT" dirty="0"/>
              <a:t>Procedura del </a:t>
            </a:r>
            <a:r>
              <a:rPr lang="it-IT" altLang="it-IT" b="1" dirty="0"/>
              <a:t>cartellino arancione:</a:t>
            </a:r>
            <a:r>
              <a:rPr lang="it-IT" altLang="it-IT" dirty="0"/>
              <a:t> </a:t>
            </a:r>
          </a:p>
          <a:p>
            <a:r>
              <a:rPr lang="it-IT" altLang="it-IT" dirty="0"/>
              <a:t>soli atti da adottare con procedura legislativa ordinaria</a:t>
            </a:r>
            <a:endParaRPr lang="it-IT" altLang="it-IT" b="1" dirty="0"/>
          </a:p>
          <a:p>
            <a:r>
              <a:rPr lang="it-IT" altLang="it-IT" dirty="0"/>
              <a:t>Se il 50%+1 dei voti Parlamenti nazionali si esprime in senso negativo, la Commissione può mantenere la proposta solo con parere motivato, ma Consiglio (55% dei voti) o PE (50% + 1 dei voti) possono paralizzare la proposta.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474523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C18820-B58E-B39E-2835-9B71642A5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2321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Sussidiarietà: controllo giurisdizionale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B4B9B7-68B9-5690-0DF5-67519050C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93"/>
            <a:ext cx="10515600" cy="4736470"/>
          </a:xfrm>
        </p:spPr>
        <p:txBody>
          <a:bodyPr>
            <a:normAutofit/>
          </a:bodyPr>
          <a:lstStyle/>
          <a:p>
            <a:r>
              <a:rPr lang="it-IT" altLang="it-IT" dirty="0"/>
              <a:t>Si può ricorrere davanti alla Corte di Giustizia per il rispetto del principio di sussidiarietà? Si, la </a:t>
            </a:r>
            <a:r>
              <a:rPr lang="it-IT" altLang="it-IT" dirty="0" err="1"/>
              <a:t>giustiziabilità</a:t>
            </a:r>
            <a:r>
              <a:rPr lang="it-IT" altLang="it-IT" dirty="0"/>
              <a:t> di eventuali violazioni del principio è garantita dall’art. 8 Protocollo n. 2.</a:t>
            </a:r>
          </a:p>
          <a:p>
            <a:r>
              <a:rPr lang="it-IT" altLang="it-IT" dirty="0"/>
              <a:t>Chi è legittimato attivamente a ricorrere? Stati membri, Comitato delle Regioni, se per l’atto era necessario il suo parere.</a:t>
            </a:r>
          </a:p>
          <a:p>
            <a:pPr>
              <a:defRPr/>
            </a:pPr>
            <a:r>
              <a:rPr lang="it-IT" dirty="0"/>
              <a:t>Controllo sul rispetto della </a:t>
            </a:r>
            <a:r>
              <a:rPr lang="it-IT" b="1" dirty="0"/>
              <a:t>procedura</a:t>
            </a:r>
            <a:r>
              <a:rPr lang="it-IT" dirty="0"/>
              <a:t> ad es. l’omessa trasmissione ai Parlamenti</a:t>
            </a:r>
          </a:p>
          <a:p>
            <a:pPr>
              <a:defRPr/>
            </a:pPr>
            <a:r>
              <a:rPr lang="it-IT" dirty="0"/>
              <a:t>Controllo sul rispetto del principio nella </a:t>
            </a:r>
            <a:r>
              <a:rPr lang="it-IT" b="1" dirty="0"/>
              <a:t>sostanza </a:t>
            </a:r>
            <a:r>
              <a:rPr lang="it-IT" dirty="0"/>
              <a:t>ossia verifica della motivazione dell’atto e controllo del contenuto sulla base degli elementi raccolti dalle istituzioni (</a:t>
            </a:r>
            <a:r>
              <a:rPr lang="it-IT" i="1" dirty="0"/>
              <a:t>self-</a:t>
            </a:r>
            <a:r>
              <a:rPr lang="it-IT" i="1" dirty="0" err="1"/>
              <a:t>restraint</a:t>
            </a:r>
            <a:r>
              <a:rPr lang="it-IT" i="1" dirty="0"/>
              <a:t> </a:t>
            </a:r>
            <a:r>
              <a:rPr lang="it-IT" dirty="0"/>
              <a:t>CGUE).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6289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484534F9-D935-1F18-DE09-AF459664A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>
                <a:solidFill>
                  <a:schemeClr val="bg1"/>
                </a:solidFill>
              </a:rPr>
              <a:t>Lezione 1</a:t>
            </a: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F8B24179-5918-21D0-F450-84C662498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>
                <a:solidFill>
                  <a:schemeClr val="bg1"/>
                </a:solidFill>
              </a:rPr>
              <a:t>Settimana 3</a:t>
            </a:r>
          </a:p>
        </p:txBody>
      </p:sp>
    </p:spTree>
    <p:extLst>
      <p:ext uri="{BB962C8B-B14F-4D97-AF65-F5344CB8AC3E}">
        <p14:creationId xmlns:p14="http://schemas.microsoft.com/office/powerpoint/2010/main" val="19560442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8A60B5-2188-C0D8-37F4-749C1F40D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Proporzionalità: controllo giurisdizionale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6B22BAE-B7F5-F5C5-5176-5F5D5865FC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dirty="0"/>
              <a:t>Come viene effettuato il controllo giurisdizionale sul principio di proporzionalità? </a:t>
            </a:r>
          </a:p>
          <a:p>
            <a:r>
              <a:rPr lang="it-IT" altLang="it-IT" dirty="0"/>
              <a:t>Controllo attinente alla scelta dell’atto (v. art. 296 TFUE) e al contenuto dello stesso.</a:t>
            </a:r>
          </a:p>
          <a:p>
            <a:r>
              <a:rPr lang="it-IT" altLang="it-IT" dirty="0"/>
              <a:t>Necessità che si verifichi uno sviamento di potere o un errore manifesto di valutazione (</a:t>
            </a:r>
            <a:r>
              <a:rPr lang="it-IT" altLang="it-IT" i="1" dirty="0"/>
              <a:t>self-</a:t>
            </a:r>
            <a:r>
              <a:rPr lang="it-IT" altLang="it-IT" i="1" dirty="0" err="1"/>
              <a:t>restraint</a:t>
            </a:r>
            <a:r>
              <a:rPr lang="it-IT" altLang="it-IT" dirty="0"/>
              <a:t> della CGUE).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87205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484534F9-D935-1F18-DE09-AF459664A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>
                <a:solidFill>
                  <a:schemeClr val="bg1"/>
                </a:solidFill>
              </a:rPr>
              <a:t>Lezione 3</a:t>
            </a: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F8B24179-5918-21D0-F450-84C662498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rgbClr val="92D050"/>
          </a:solidFill>
        </p:spPr>
        <p:txBody>
          <a:bodyPr/>
          <a:lstStyle/>
          <a:p>
            <a:r>
              <a:rPr lang="it-IT" dirty="0">
                <a:solidFill>
                  <a:schemeClr val="bg1"/>
                </a:solidFill>
              </a:rPr>
              <a:t>Settimana 3</a:t>
            </a:r>
          </a:p>
        </p:txBody>
      </p:sp>
    </p:spTree>
    <p:extLst>
      <p:ext uri="{BB962C8B-B14F-4D97-AF65-F5344CB8AC3E}">
        <p14:creationId xmlns:p14="http://schemas.microsoft.com/office/powerpoint/2010/main" val="24829292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13DEB5-A5A4-2954-4D34-421E44AAF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Competenze «speciali»: Azione esterna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D28C9D0-8FF2-E66E-3CA5-096E567A7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L’azione esterna dell’Unione comprende:</a:t>
            </a:r>
          </a:p>
          <a:p>
            <a:pPr marL="0" indent="0" algn="just">
              <a:buNone/>
            </a:pPr>
            <a:endParaRPr lang="it-IT" b="0" i="0" u="none" strike="noStrike" dirty="0">
              <a:solidFill>
                <a:srgbClr val="333333"/>
              </a:solidFill>
              <a:effectLst/>
            </a:endParaRP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politica commerciale — articoli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206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 e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207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 TFUE;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cooperazione allo sviluppo — articoli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208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,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209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,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210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 e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211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 TFUE;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cooperazione economica, finanziaria e tecnica con i paesi terzi — articoli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212</a:t>
            </a:r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 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e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213</a:t>
            </a:r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 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TFUE;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aiuto umanitario — articolo </a:t>
            </a:r>
            <a:r>
              <a:rPr lang="it-IT" b="0" i="0" u="none" strike="noStrike" dirty="0">
                <a:solidFill>
                  <a:srgbClr val="00B0F0"/>
                </a:solidFill>
                <a:effectLst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214</a:t>
            </a:r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 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del TFUE;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PESC e PSDC — (articoli </a:t>
            </a:r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21-46</a:t>
            </a:r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 TUE);</a:t>
            </a:r>
          </a:p>
          <a:p>
            <a:pPr lvl="1" algn="just"/>
            <a:r>
              <a:rPr lang="it-IT" b="0" i="0" u="none" strike="noStrike" dirty="0">
                <a:solidFill>
                  <a:srgbClr val="333333"/>
                </a:solidFill>
                <a:effectLst/>
              </a:rPr>
              <a:t>dimensione esterna di altre politiche interne dell’Unione (ad esempio la migrazione, la protezione ambientale, ecc.).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0523483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0310D4-9878-3177-E9BD-CEB50887E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Competenze «speciali»: Azione esterna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13113E-3D57-A8CA-E3D3-B0A3658F81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b="1" dirty="0"/>
              <a:t>Personalità giuridica internazionale</a:t>
            </a:r>
            <a:r>
              <a:rPr lang="it-IT" altLang="it-IT" dirty="0"/>
              <a:t> = conseguente alla natura di organizzazione internazionale, ma anche alle specifiche competenze attribuite già dal Trattato di Roma (politica commerciale comune).</a:t>
            </a:r>
          </a:p>
          <a:p>
            <a:pPr marL="0" indent="0">
              <a:buFontTx/>
              <a:buNone/>
            </a:pPr>
            <a:r>
              <a:rPr lang="it-IT" altLang="it-IT" dirty="0"/>
              <a:t>Riorganizzazione delle norme sull’azione esterna, ora contenute nel Titolo V TUE e nella  Parte V TFUE.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298701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000" b="1" dirty="0">
                <a:solidFill>
                  <a:srgbClr val="00B050"/>
                </a:solidFill>
              </a:rPr>
              <a:t>Azione esterna dell’Unione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it-IT" altLang="it-IT" dirty="0"/>
              <a:t>Art. 21 TUE:</a:t>
            </a:r>
          </a:p>
          <a:p>
            <a:pPr marL="0" indent="0" algn="just">
              <a:buFontTx/>
              <a:buNone/>
              <a:defRPr/>
            </a:pPr>
            <a:r>
              <a:rPr lang="it-IT" altLang="it-IT" dirty="0"/>
              <a:t>«L'azione dell'Unione sulla scena internazionale si fonda sui principi… (di) democrazia, Stato di diritto, universalità e indivisibilità dei diritti dell'uomo e delle libertà fondamentali, rispetto della dignità umana, principi di uguaglianza e di solidarietà e rispetto dei principi della Carta delle Nazioni Unite e del diritto internazionale».</a:t>
            </a:r>
          </a:p>
        </p:txBody>
      </p:sp>
    </p:spTree>
    <p:extLst>
      <p:ext uri="{BB962C8B-B14F-4D97-AF65-F5344CB8AC3E}">
        <p14:creationId xmlns:p14="http://schemas.microsoft.com/office/powerpoint/2010/main" val="36042699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000" b="1" dirty="0">
                <a:solidFill>
                  <a:srgbClr val="00B050"/>
                </a:solidFill>
              </a:rPr>
              <a:t>Azione esterna dell’Unione</a:t>
            </a:r>
          </a:p>
        </p:txBody>
      </p:sp>
      <p:sp>
        <p:nvSpPr>
          <p:cNvPr id="512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dirty="0"/>
              <a:t>Titolarità del </a:t>
            </a:r>
            <a:r>
              <a:rPr lang="it-IT" altLang="it-IT" i="1" dirty="0" err="1"/>
              <a:t>treaty-making</a:t>
            </a:r>
            <a:r>
              <a:rPr lang="it-IT" altLang="it-IT" i="1" dirty="0"/>
              <a:t> </a:t>
            </a:r>
            <a:r>
              <a:rPr lang="it-IT" altLang="it-IT" i="1" dirty="0" err="1"/>
              <a:t>power</a:t>
            </a:r>
            <a:r>
              <a:rPr lang="it-IT" altLang="it-IT" dirty="0"/>
              <a:t> quale conseguenza della soggettività internazionale.</a:t>
            </a:r>
          </a:p>
          <a:p>
            <a:pPr marL="0" indent="0">
              <a:buFontTx/>
              <a:buNone/>
            </a:pPr>
            <a:r>
              <a:rPr lang="it-IT" altLang="it-IT" dirty="0"/>
              <a:t>Principio delle competenze di attribuzione, temperato dall’uso della teoria dei poteri impliciti.</a:t>
            </a:r>
          </a:p>
          <a:p>
            <a:pPr marL="0" indent="0">
              <a:buFontTx/>
              <a:buNone/>
            </a:pPr>
            <a:r>
              <a:rPr lang="it-IT" altLang="it-IT" dirty="0"/>
              <a:t>Espansione delle competenze esterne per via giurisprudenziale (principio del </a:t>
            </a:r>
            <a:r>
              <a:rPr lang="it-IT" altLang="it-IT" b="1" dirty="0"/>
              <a:t>parallelismo delle competenze</a:t>
            </a:r>
            <a:r>
              <a:rPr lang="it-IT" altLang="it-IT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6555013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000" b="1" dirty="0">
                <a:solidFill>
                  <a:srgbClr val="00B050"/>
                </a:solidFill>
              </a:rPr>
              <a:t>Azione esterna dell’Unione</a:t>
            </a:r>
          </a:p>
        </p:txBody>
      </p:sp>
      <p:sp>
        <p:nvSpPr>
          <p:cNvPr id="614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3100" i="1"/>
              <a:t>Corte di giustizia, causa 22/70, AETS (Commissione c. Consiglio):</a:t>
            </a:r>
          </a:p>
          <a:p>
            <a:pPr marL="0" indent="0">
              <a:buFontTx/>
              <a:buNone/>
            </a:pPr>
            <a:r>
              <a:rPr lang="it-IT" altLang="it-IT" sz="3100"/>
              <a:t>«Detta competenza non dev'essere in ogni caso espressamente prevista dal Trattato… ma può desumersi anche da altre disposizioni del Trattato e da atti adottati, in forza di queste disposizioni, dalle istituzioni della Comunità…».</a:t>
            </a:r>
          </a:p>
        </p:txBody>
      </p:sp>
    </p:spTree>
    <p:extLst>
      <p:ext uri="{BB962C8B-B14F-4D97-AF65-F5344CB8AC3E}">
        <p14:creationId xmlns:p14="http://schemas.microsoft.com/office/powerpoint/2010/main" val="385394657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000" b="1" dirty="0">
                <a:solidFill>
                  <a:srgbClr val="00B050"/>
                </a:solidFill>
              </a:rPr>
              <a:t>Azione esterna dell’Unione</a:t>
            </a:r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3600" i="1"/>
              <a:t>Corte di giustizia, causa 22/70, AETS (Commissione c. Consiglio):</a:t>
            </a:r>
          </a:p>
          <a:p>
            <a:pPr marL="0" indent="0">
              <a:buFontTx/>
              <a:buNone/>
            </a:pPr>
            <a:r>
              <a:rPr lang="it-IT" altLang="it-IT" sz="3000"/>
              <a:t>«Tutte le volte che…</a:t>
            </a:r>
            <a:r>
              <a:rPr lang="it-IT" altLang="it-IT" sz="3000" b="1"/>
              <a:t>la Comunità ha adottato delle disposizioni contenenti, sotto qualsivoglia forma, norme comuni</a:t>
            </a:r>
            <a:r>
              <a:rPr lang="it-IT" altLang="it-IT" sz="3000"/>
              <a:t>, gli Stati membri non hanno più il potere - né individualmente, né collettivamente - di contrarre con gli Stati terzi obbligazioni che incidano su dette norme».</a:t>
            </a:r>
            <a:r>
              <a:rPr lang="it-IT" altLang="it-IT" i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584332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000" b="1" dirty="0">
                <a:solidFill>
                  <a:srgbClr val="00B050"/>
                </a:solidFill>
              </a:rPr>
              <a:t>Azione esterna dell’Unione</a:t>
            </a:r>
          </a:p>
        </p:txBody>
      </p:sp>
      <p:sp>
        <p:nvSpPr>
          <p:cNvPr id="819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/>
              <a:t>Art. 216.1 TFUE:</a:t>
            </a:r>
          </a:p>
          <a:p>
            <a:pPr marL="0" indent="0">
              <a:buFontTx/>
              <a:buNone/>
            </a:pPr>
            <a:r>
              <a:rPr lang="it-IT" altLang="it-IT" sz="2800"/>
              <a:t>«L'Unione può concludere un accordo con uno o più paesi terzi o organizzazioni internazionali </a:t>
            </a:r>
            <a:r>
              <a:rPr lang="it-IT" altLang="it-IT" sz="2800" b="1"/>
              <a:t>qualora i trattati lo prevedano</a:t>
            </a:r>
            <a:r>
              <a:rPr lang="it-IT" altLang="it-IT" sz="2800"/>
              <a:t> o qualora la conclusione di un accordo sia </a:t>
            </a:r>
            <a:r>
              <a:rPr lang="it-IT" altLang="it-IT" sz="2800" b="1"/>
              <a:t>necessaria per realizzare, nell'ambito delle politiche dell'Unione, uno degli obiettivi fissati dai trattati</a:t>
            </a:r>
            <a:r>
              <a:rPr lang="it-IT" altLang="it-IT" sz="2800"/>
              <a:t>, o </a:t>
            </a:r>
            <a:r>
              <a:rPr lang="it-IT" altLang="it-IT" sz="2800" b="1"/>
              <a:t>sia prevista in un atto giuridico vincolante dell'Unione</a:t>
            </a:r>
            <a:r>
              <a:rPr lang="it-IT" altLang="it-IT" sz="2800"/>
              <a:t>, oppure possa </a:t>
            </a:r>
            <a:r>
              <a:rPr lang="it-IT" altLang="it-IT" sz="2800" b="1"/>
              <a:t>incidere su norme comuni</a:t>
            </a:r>
            <a:r>
              <a:rPr lang="it-IT" altLang="it-IT" sz="2800"/>
              <a:t> o alterarne la portata».</a:t>
            </a:r>
          </a:p>
        </p:txBody>
      </p:sp>
    </p:spTree>
    <p:extLst>
      <p:ext uri="{BB962C8B-B14F-4D97-AF65-F5344CB8AC3E}">
        <p14:creationId xmlns:p14="http://schemas.microsoft.com/office/powerpoint/2010/main" val="7091660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000" b="1" dirty="0">
                <a:solidFill>
                  <a:srgbClr val="00B050"/>
                </a:solidFill>
              </a:rPr>
              <a:t>Azione esterna dell’Unione</a:t>
            </a:r>
          </a:p>
        </p:txBody>
      </p:sp>
      <p:sp>
        <p:nvSpPr>
          <p:cNvPr id="921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Competenza esterna: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altLang="it-IT" dirty="0"/>
              <a:t>espressamente prevista dai Trattati (a carattere esclusivo o concorrente);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altLang="it-IT" dirty="0"/>
              <a:t>espressamente prevista da un atto giuridico vincolante;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altLang="it-IT" dirty="0"/>
              <a:t>parallela successiva (sentenza </a:t>
            </a:r>
            <a:r>
              <a:rPr lang="it-IT" altLang="it-IT" i="1" dirty="0"/>
              <a:t>AETS</a:t>
            </a:r>
            <a:r>
              <a:rPr lang="it-IT" altLang="it-IT" dirty="0"/>
              <a:t>);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altLang="it-IT" dirty="0"/>
              <a:t>parallela preventiva (parere 1/76).</a:t>
            </a:r>
          </a:p>
          <a:p>
            <a:pPr marL="514350" indent="-514350">
              <a:buFontTx/>
              <a:buAutoNum type="arabicParenR"/>
              <a:defRPr/>
            </a:pPr>
            <a:endParaRPr lang="it-IT" altLang="it-IT" dirty="0"/>
          </a:p>
        </p:txBody>
      </p:sp>
    </p:spTree>
    <p:extLst>
      <p:ext uri="{BB962C8B-B14F-4D97-AF65-F5344CB8AC3E}">
        <p14:creationId xmlns:p14="http://schemas.microsoft.com/office/powerpoint/2010/main" val="438326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CF27F5-9456-AFBD-BEFD-4E66F614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Obiettivi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A25D2E-03D6-26C3-2C9C-DEEF51E3B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FontTx/>
              <a:buNone/>
            </a:pPr>
            <a:r>
              <a:rPr lang="it-IT" altLang="it-IT" dirty="0"/>
              <a:t>Obiettivi: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dirty="0"/>
              <a:t>Promozione della pace, 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dirty="0"/>
              <a:t>dei valori e del benessere; 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dirty="0"/>
              <a:t>spazio di libertà, sicurezza e giustizia; 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dirty="0"/>
              <a:t>mercato interno; 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dirty="0"/>
              <a:t>lotta alla discriminazione; 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dirty="0"/>
              <a:t>coesione economica e sociale; 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dirty="0"/>
              <a:t>diversità culturale; 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dirty="0"/>
              <a:t>unione economica e monetaria; </a:t>
            </a:r>
          </a:p>
          <a:p>
            <a:pPr marL="514350" indent="-514350">
              <a:buFont typeface="+mj-lt"/>
              <a:buAutoNum type="arabicPeriod"/>
            </a:pPr>
            <a:r>
              <a:rPr lang="it-IT" altLang="it-IT" dirty="0"/>
              <a:t>ruolo nelle relazioni internazionali.</a:t>
            </a:r>
          </a:p>
          <a:p>
            <a:pPr marL="0" indent="0">
              <a:buNone/>
            </a:pPr>
            <a:endParaRPr lang="it-IT" altLang="it-IT" dirty="0"/>
          </a:p>
          <a:p>
            <a:pPr marL="0" indent="0">
              <a:buNone/>
            </a:pPr>
            <a:r>
              <a:rPr lang="it-IT" altLang="it-IT" dirty="0"/>
              <a:t>Elenco degli obiettivi nell’art. 3 TUE = </a:t>
            </a:r>
            <a:r>
              <a:rPr lang="it-IT" altLang="it-IT" b="1" dirty="0"/>
              <a:t>obblighi</a:t>
            </a:r>
            <a:r>
              <a:rPr lang="it-IT" altLang="it-IT" dirty="0"/>
              <a:t> per SM e istituzioni.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52251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000" b="1" dirty="0">
                <a:solidFill>
                  <a:srgbClr val="00B050"/>
                </a:solidFill>
              </a:rPr>
              <a:t>Azione esterna dell’Unione</a:t>
            </a:r>
          </a:p>
        </p:txBody>
      </p:sp>
      <p:sp>
        <p:nvSpPr>
          <p:cNvPr id="1024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/>
              <a:t>Art. 3.2 TFUE:</a:t>
            </a:r>
          </a:p>
          <a:p>
            <a:pPr marL="0" indent="0" algn="just">
              <a:buFontTx/>
              <a:buNone/>
            </a:pPr>
            <a:r>
              <a:rPr lang="it-IT" altLang="it-IT"/>
              <a:t>«L'Unione ha inoltre </a:t>
            </a:r>
            <a:r>
              <a:rPr lang="it-IT" altLang="it-IT" b="1"/>
              <a:t>competenza esclusiva per la conclusione di accordi internazionali</a:t>
            </a:r>
            <a:r>
              <a:rPr lang="it-IT" altLang="it-IT"/>
              <a:t> allorché tale conclusione è prevista in un atto legislativo dell'Unione o è necessaria per consentirle di esercitare le sue competenze a livello interno o nella misura in cui può incidere su norme comuni o modificarne la portata».</a:t>
            </a:r>
          </a:p>
        </p:txBody>
      </p:sp>
    </p:spTree>
    <p:extLst>
      <p:ext uri="{BB962C8B-B14F-4D97-AF65-F5344CB8AC3E}">
        <p14:creationId xmlns:p14="http://schemas.microsoft.com/office/powerpoint/2010/main" val="39699458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000" b="1" dirty="0">
                <a:solidFill>
                  <a:srgbClr val="00B050"/>
                </a:solidFill>
              </a:rPr>
              <a:t>Azione esterna dell’Unione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dirty="0"/>
              <a:t>Applicazione del principio della preclusione (</a:t>
            </a:r>
            <a:r>
              <a:rPr lang="it-IT" i="1" dirty="0" err="1"/>
              <a:t>pre-emption</a:t>
            </a:r>
            <a:r>
              <a:rPr lang="it-IT" dirty="0"/>
              <a:t>) alla competenza esterna.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Necessità di adozione di norme comuni che realizzano un’armonizzazione completa;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Capacità dell’accordo internazionale di incidere sulle norme comuni o di modificarne la portata.</a:t>
            </a:r>
          </a:p>
        </p:txBody>
      </p:sp>
    </p:spTree>
    <p:extLst>
      <p:ext uri="{BB962C8B-B14F-4D97-AF65-F5344CB8AC3E}">
        <p14:creationId xmlns:p14="http://schemas.microsoft.com/office/powerpoint/2010/main" val="91262300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000" b="1" dirty="0">
                <a:solidFill>
                  <a:srgbClr val="00B050"/>
                </a:solidFill>
              </a:rPr>
              <a:t>Procedura di conclusione degli accordi internazionali</a:t>
            </a:r>
          </a:p>
        </p:txBody>
      </p:sp>
      <p:sp>
        <p:nvSpPr>
          <p:cNvPr id="1229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/>
              <a:t>Art. 218.2 e 3 TFUE:</a:t>
            </a:r>
          </a:p>
          <a:p>
            <a:pPr marL="0" indent="0">
              <a:buFontTx/>
              <a:buNone/>
            </a:pPr>
            <a:r>
              <a:rPr lang="it-IT" altLang="it-IT"/>
              <a:t>«Il Consiglio autorizza l'avvio dei negoziati, definisce le direttive di negoziato, </a:t>
            </a:r>
            <a:r>
              <a:rPr lang="it-IT" altLang="it-IT" b="1"/>
              <a:t>autorizza la firma e conclude gli accordi</a:t>
            </a:r>
            <a:r>
              <a:rPr lang="it-IT" altLang="it-IT"/>
              <a:t>. La Commissione…presenta raccomandazioni al Consiglio, il quale adotta una decisione che autorizza l'avvio dei negoziati e designa, in funzione della materia dell'accordo previsto, il negoziatore...».</a:t>
            </a:r>
          </a:p>
        </p:txBody>
      </p:sp>
    </p:spTree>
    <p:extLst>
      <p:ext uri="{BB962C8B-B14F-4D97-AF65-F5344CB8AC3E}">
        <p14:creationId xmlns:p14="http://schemas.microsoft.com/office/powerpoint/2010/main" val="22080278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000" b="1" dirty="0">
                <a:solidFill>
                  <a:srgbClr val="00B050"/>
                </a:solidFill>
              </a:rPr>
              <a:t>Procedura di conclusione degli accordi internazionali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  <a:defRPr/>
            </a:pPr>
            <a:r>
              <a:rPr lang="it-IT" altLang="it-IT" sz="3600" dirty="0"/>
              <a:t>Adozione di una duplice </a:t>
            </a:r>
            <a:r>
              <a:rPr lang="it-IT" altLang="it-IT" sz="3600" b="1" dirty="0"/>
              <a:t>decisione</a:t>
            </a:r>
            <a:r>
              <a:rPr lang="it-IT" altLang="it-IT" sz="3600" dirty="0"/>
              <a:t>:</a:t>
            </a:r>
          </a:p>
          <a:p>
            <a:pPr>
              <a:buFontTx/>
              <a:buChar char="-"/>
              <a:defRPr/>
            </a:pPr>
            <a:r>
              <a:rPr lang="it-IT" altLang="it-IT" sz="3600" dirty="0"/>
              <a:t>autorizzazione alla firma;</a:t>
            </a:r>
          </a:p>
          <a:p>
            <a:pPr>
              <a:buFontTx/>
              <a:buChar char="-"/>
              <a:defRPr/>
            </a:pPr>
            <a:r>
              <a:rPr lang="it-IT" altLang="it-IT" sz="3600" dirty="0"/>
              <a:t>conclusione dell’accordo.</a:t>
            </a:r>
          </a:p>
          <a:p>
            <a:pPr marL="0" indent="0">
              <a:buFontTx/>
              <a:buNone/>
              <a:defRPr/>
            </a:pPr>
            <a:r>
              <a:rPr lang="it-IT" altLang="it-IT" sz="3600" dirty="0"/>
              <a:t>Delibera del Consiglio a </a:t>
            </a:r>
            <a:r>
              <a:rPr lang="it-IT" altLang="it-IT" sz="3600" b="1" dirty="0"/>
              <a:t>maggioranza qualificata</a:t>
            </a:r>
            <a:r>
              <a:rPr lang="it-IT" altLang="it-IT" sz="3600" dirty="0"/>
              <a:t> (unanimità se richiesta sul piano interno, per accordi di associazione e adesione a CEDU).</a:t>
            </a:r>
          </a:p>
        </p:txBody>
      </p:sp>
    </p:spTree>
    <p:extLst>
      <p:ext uri="{BB962C8B-B14F-4D97-AF65-F5344CB8AC3E}">
        <p14:creationId xmlns:p14="http://schemas.microsoft.com/office/powerpoint/2010/main" val="163243964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000" b="1" dirty="0">
                <a:solidFill>
                  <a:srgbClr val="00B050"/>
                </a:solidFill>
              </a:rPr>
              <a:t>Procedura di conclusione degli accordi internazionali</a:t>
            </a:r>
          </a:p>
        </p:txBody>
      </p:sp>
      <p:sp>
        <p:nvSpPr>
          <p:cNvPr id="1433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3000"/>
              <a:t>Poteri del PE in materia di conclusione di accordi internazionali:</a:t>
            </a:r>
          </a:p>
          <a:p>
            <a:pPr marL="0" indent="0">
              <a:buFontTx/>
              <a:buNone/>
            </a:pPr>
            <a:r>
              <a:rPr lang="it-IT" altLang="it-IT" sz="3000"/>
              <a:t>Art. 218.10 TFUE: «Il Parlamento europeo è immediatamente e pienamente informato in tutte le fasi della procedura».</a:t>
            </a:r>
          </a:p>
          <a:p>
            <a:pPr marL="0" indent="0">
              <a:buFontTx/>
              <a:buNone/>
            </a:pPr>
            <a:r>
              <a:rPr lang="it-IT" altLang="it-IT" sz="3000"/>
              <a:t>Procedura di consultazione = la regola.</a:t>
            </a:r>
          </a:p>
          <a:p>
            <a:pPr marL="0" indent="0">
              <a:buFontTx/>
              <a:buNone/>
            </a:pPr>
            <a:r>
              <a:rPr lang="it-IT" altLang="it-IT" sz="3000"/>
              <a:t>Procedura di approvazione per alcune categorie di accordi.</a:t>
            </a:r>
          </a:p>
        </p:txBody>
      </p:sp>
    </p:spTree>
    <p:extLst>
      <p:ext uri="{BB962C8B-B14F-4D97-AF65-F5344CB8AC3E}">
        <p14:creationId xmlns:p14="http://schemas.microsoft.com/office/powerpoint/2010/main" val="213918567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000" b="1" dirty="0">
                <a:solidFill>
                  <a:srgbClr val="00B050"/>
                </a:solidFill>
              </a:rPr>
              <a:t>Procedura di conclusione degli accordi internazionali</a:t>
            </a:r>
          </a:p>
        </p:txBody>
      </p:sp>
      <p:sp>
        <p:nvSpPr>
          <p:cNvPr id="1536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800"/>
              <a:t>Accordi con procedura di approvazione:</a:t>
            </a:r>
          </a:p>
          <a:p>
            <a:pPr marL="0" indent="0">
              <a:buFontTx/>
              <a:buNone/>
            </a:pPr>
            <a:r>
              <a:rPr lang="it-IT" altLang="it-IT" sz="2800"/>
              <a:t>- accordi di associazione;</a:t>
            </a:r>
          </a:p>
          <a:p>
            <a:pPr marL="0" indent="0">
              <a:buFontTx/>
              <a:buNone/>
            </a:pPr>
            <a:r>
              <a:rPr lang="it-IT" altLang="it-IT" sz="2800"/>
              <a:t>- accordo sull'adesione UE alla CEDU;</a:t>
            </a:r>
          </a:p>
          <a:p>
            <a:pPr marL="0" indent="0">
              <a:buFontTx/>
              <a:buNone/>
            </a:pPr>
            <a:r>
              <a:rPr lang="it-IT" altLang="it-IT" sz="2800"/>
              <a:t>- accordi che creano un quadro istituzionale specifico;</a:t>
            </a:r>
          </a:p>
          <a:p>
            <a:pPr marL="0" indent="0">
              <a:buFontTx/>
              <a:buNone/>
            </a:pPr>
            <a:r>
              <a:rPr lang="it-IT" altLang="it-IT" sz="2800"/>
              <a:t>- accordi che hanno ripercussioni finanziarie considerevoli per l'Unione;</a:t>
            </a:r>
          </a:p>
          <a:p>
            <a:pPr marL="0" indent="0">
              <a:buFontTx/>
              <a:buNone/>
            </a:pPr>
            <a:r>
              <a:rPr lang="it-IT" altLang="it-IT" sz="2800"/>
              <a:t>- accordi in settori cui si applica la procedura legislativa ordinaria o di approvazione.</a:t>
            </a:r>
          </a:p>
        </p:txBody>
      </p:sp>
    </p:spTree>
    <p:extLst>
      <p:ext uri="{BB962C8B-B14F-4D97-AF65-F5344CB8AC3E}">
        <p14:creationId xmlns:p14="http://schemas.microsoft.com/office/powerpoint/2010/main" val="35264219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000" b="1" dirty="0">
                <a:solidFill>
                  <a:srgbClr val="00B050"/>
                </a:solidFill>
              </a:rPr>
              <a:t>Procedura di conclusione degli accordi internazionali</a:t>
            </a:r>
          </a:p>
        </p:txBody>
      </p:sp>
      <p:sp>
        <p:nvSpPr>
          <p:cNvPr id="1638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/>
              <a:t>Art. 216.2 TFUE:</a:t>
            </a:r>
          </a:p>
          <a:p>
            <a:pPr marL="0" indent="0">
              <a:buFontTx/>
              <a:buNone/>
            </a:pPr>
            <a:r>
              <a:rPr lang="it-IT" altLang="it-IT"/>
              <a:t>«Gli accordi conclusi dall'Unione </a:t>
            </a:r>
            <a:r>
              <a:rPr lang="it-IT" altLang="it-IT" b="1"/>
              <a:t>vincolano le istituzioni dell'Unione e gli Stati membri</a:t>
            </a:r>
            <a:r>
              <a:rPr lang="it-IT" altLang="it-IT"/>
              <a:t>».</a:t>
            </a:r>
          </a:p>
          <a:p>
            <a:pPr marL="0" indent="0">
              <a:buFontTx/>
              <a:buNone/>
            </a:pPr>
            <a:r>
              <a:rPr lang="it-IT" altLang="it-IT"/>
              <a:t>Rilevanza nell’ordinamento UE quali fonti intermedie.</a:t>
            </a:r>
          </a:p>
          <a:p>
            <a:pPr marL="0" indent="0">
              <a:buFontTx/>
              <a:buNone/>
            </a:pPr>
            <a:r>
              <a:rPr lang="it-IT" altLang="it-IT"/>
              <a:t>Capacità di vincolare gli SM sul piano interno.</a:t>
            </a:r>
          </a:p>
        </p:txBody>
      </p:sp>
    </p:spTree>
    <p:extLst>
      <p:ext uri="{BB962C8B-B14F-4D97-AF65-F5344CB8AC3E}">
        <p14:creationId xmlns:p14="http://schemas.microsoft.com/office/powerpoint/2010/main" val="408674288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000" b="1" dirty="0">
                <a:solidFill>
                  <a:srgbClr val="00B050"/>
                </a:solidFill>
              </a:rPr>
              <a:t>Accordi misti</a:t>
            </a:r>
          </a:p>
        </p:txBody>
      </p:sp>
      <p:sp>
        <p:nvSpPr>
          <p:cNvPr id="1741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dirty="0"/>
              <a:t>Accordi conclusi contemporaneamente dall’Unione e dagli SM in una materia di competenza concorrente o </a:t>
            </a:r>
            <a:r>
              <a:rPr lang="it-IT" altLang="it-IT" b="1" dirty="0"/>
              <a:t>ripartita</a:t>
            </a:r>
            <a:r>
              <a:rPr lang="it-IT" altLang="it-IT" dirty="0"/>
              <a:t>.</a:t>
            </a:r>
          </a:p>
          <a:p>
            <a:pPr marL="0" indent="0">
              <a:buFontTx/>
              <a:buNone/>
            </a:pPr>
            <a:r>
              <a:rPr lang="it-IT" altLang="it-IT" dirty="0"/>
              <a:t>Uso per accordi che prevedono anche settori non di competenza UE: suddivisione sulla base di dichiarazioni allegate agli accordi (v., ad es., UNCLOS).</a:t>
            </a:r>
          </a:p>
          <a:p>
            <a:pPr marL="0" indent="0">
              <a:buFontTx/>
              <a:buNone/>
            </a:pPr>
            <a:r>
              <a:rPr lang="it-IT" altLang="it-IT" dirty="0"/>
              <a:t>Effetti analoghi agli accordi conclusi da UE.</a:t>
            </a:r>
          </a:p>
        </p:txBody>
      </p:sp>
    </p:spTree>
    <p:extLst>
      <p:ext uri="{BB962C8B-B14F-4D97-AF65-F5344CB8AC3E}">
        <p14:creationId xmlns:p14="http://schemas.microsoft.com/office/powerpoint/2010/main" val="297656624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000" b="1" dirty="0">
                <a:solidFill>
                  <a:srgbClr val="00B050"/>
                </a:solidFill>
              </a:rPr>
              <a:t>Procedura di parere dinanzi alla CGUE</a:t>
            </a:r>
          </a:p>
        </p:txBody>
      </p:sp>
      <p:sp>
        <p:nvSpPr>
          <p:cNvPr id="18435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3600"/>
              <a:t>Art. 218.11 TFUE:</a:t>
            </a:r>
            <a:br>
              <a:rPr lang="it-IT" altLang="it-IT" sz="3600"/>
            </a:br>
            <a:r>
              <a:rPr lang="it-IT" altLang="it-IT" sz="3600"/>
              <a:t>«Uno SM, il PE, il Consiglio o la Commissione possono domandare il parere della CGUE sulla compatibilità di un accordo previsto con i trattati. In caso di parere negativo…l’accordo non può entrare in vigore, salvo modifiche dello stesso o revisione dei trattati».</a:t>
            </a:r>
          </a:p>
        </p:txBody>
      </p:sp>
    </p:spTree>
    <p:extLst>
      <p:ext uri="{BB962C8B-B14F-4D97-AF65-F5344CB8AC3E}">
        <p14:creationId xmlns:p14="http://schemas.microsoft.com/office/powerpoint/2010/main" val="308725483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000" b="1" dirty="0">
                <a:solidFill>
                  <a:srgbClr val="00B050"/>
                </a:solidFill>
              </a:rPr>
              <a:t>Procedura di parere della CGUE</a:t>
            </a:r>
          </a:p>
        </p:txBody>
      </p:sp>
      <p:sp>
        <p:nvSpPr>
          <p:cNvPr id="19459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3100" dirty="0"/>
              <a:t>Necessità al fine di evitare l’entrata in vigore sul piano internazionale di un accordo contrario al diritto primario.</a:t>
            </a:r>
          </a:p>
          <a:p>
            <a:pPr marL="0" indent="0">
              <a:buFontTx/>
              <a:buNone/>
            </a:pPr>
            <a:r>
              <a:rPr lang="it-IT" altLang="it-IT" sz="3100" dirty="0"/>
              <a:t>Possibilità per la CGUE di indicare le eventuali modifiche da apportare all’accordo (v. parere 1/15).</a:t>
            </a:r>
          </a:p>
          <a:p>
            <a:pPr marL="0" indent="0">
              <a:buFontTx/>
              <a:buNone/>
            </a:pPr>
            <a:r>
              <a:rPr lang="it-IT" altLang="it-IT" sz="3100" dirty="0"/>
              <a:t>Potere di annullamento della decisione di conclusione anche dopo l’entrata in vigore.</a:t>
            </a:r>
          </a:p>
        </p:txBody>
      </p:sp>
    </p:spTree>
    <p:extLst>
      <p:ext uri="{BB962C8B-B14F-4D97-AF65-F5344CB8AC3E}">
        <p14:creationId xmlns:p14="http://schemas.microsoft.com/office/powerpoint/2010/main" val="3307459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85C46C-BF6C-3FC2-55AB-E023F6504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4000" b="1" dirty="0">
                <a:solidFill>
                  <a:srgbClr val="00B050"/>
                </a:solidFill>
              </a:rPr>
              <a:t>Principio di leale cooperazione SM-UE: art. 4, par. 3, TUE</a:t>
            </a:r>
            <a:endParaRPr lang="it-IT" sz="4000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9CE777-F0F5-0C44-70FC-C4B91362D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Art. 4, par. 3, TUE: </a:t>
            </a:r>
          </a:p>
          <a:p>
            <a:endParaRPr lang="it-IT" altLang="it-IT" dirty="0"/>
          </a:p>
          <a:p>
            <a:pPr algn="just"/>
            <a:r>
              <a:rPr lang="it-IT" altLang="it-IT" dirty="0"/>
              <a:t>«In virtù del principio di leale cooperazione, l'Unione e gli Stati membri si rispettano e si assistono reciprocamente nell'adempimento dei compiti derivanti dai trattati.</a:t>
            </a:r>
          </a:p>
          <a:p>
            <a:pPr algn="just"/>
            <a:endParaRPr lang="it-IT" altLang="it-IT" dirty="0"/>
          </a:p>
          <a:p>
            <a:pPr algn="just"/>
            <a:r>
              <a:rPr lang="it-IT" altLang="it-IT" dirty="0"/>
              <a:t> Gli Stati membri adottano ogni misura di carattere generale o particolare atta ad assicurare l'esecuzione degli obblighi derivanti dai trattati o conseguenti agli atti delle istituzioni dell'Unione».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32767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56B5A8-98DB-2A8B-7CE3-2F5583988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PESC e Trattati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2F216E-CCEB-35C6-FA3C-815AB1DDF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ts val="3200"/>
            </a:pPr>
            <a:r>
              <a:rPr lang="it-IT" dirty="0"/>
              <a:t>Artt. 21-46 TUE: «Disposizioni generali sull'azione esterna dell'Unione e disposizioni specifiche sulla politica estera e di sicurezza comune».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it-IT" dirty="0"/>
              <a:t>Artt. 205-222 TFUE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5598EBC-4D82-8E5F-0336-9E849AE10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7 agosto 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CD2289-2E08-5018-A584-56B397CA0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3631828-B2EC-490D-B143-601743F6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50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4294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276DA8-329F-8EFA-E3C1-2AE90A1D8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Articolo 3 TUE: Obiettivi dell’Unione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20A1536-7FBD-30C2-E419-4797D1CD70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/>
              <a:t>1. L'Unione si prefigge di promuovere la pace, i suoi valori e il benessere dei suoi popoli.</a:t>
            </a:r>
          </a:p>
          <a:p>
            <a:r>
              <a:rPr lang="it-IT" dirty="0"/>
              <a:t>[…] </a:t>
            </a:r>
          </a:p>
          <a:p>
            <a:pPr>
              <a:lnSpc>
                <a:spcPct val="100000"/>
              </a:lnSpc>
              <a:buClr>
                <a:schemeClr val="lt1"/>
              </a:buClr>
              <a:buSzPct val="100000"/>
              <a:buFont typeface="Courier New" panose="02070309020205020404" pitchFamily="49" charset="0"/>
              <a:buChar char="o"/>
            </a:pPr>
            <a:r>
              <a:rPr lang="it-IT" dirty="0"/>
              <a:t>5. Nelle relazioni con il resto del mondo l'Unione afferma e promuove i suoi valori e interessi, contribuendo alla protezione dei suoi cittadini. Contribuisce alla pace, alla sicurezza, allo sviluppo sostenibile della Terra, alla solidarietà e al rispetto reciproco tra i popoli, al commercio libero ed equo, all'eliminazione della povertà e alla tutela dei diritti umani, in particolare dei diritti del minore, e alla rigorosa osservanza e allo sviluppo del diritto internazionale, in particolare al rispetto dei principi della Carta delle Nazioni Unite.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6. L'Unione persegue i suoi obiettivi con i mezzi appropriati, in ragione delle competenze che le sono attribuite nei trattati.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C40B1F-10D7-6357-F68B-2EDE4F63E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7 agosto 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E0F68DB-BA9A-2F21-00AC-6690066AA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C32924-A656-DC3C-E32A-66CBB35D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51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50777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F36A40-13C4-E0C9-73E5-ADF876F9F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Specificazione: art. 21 TUE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B738A2-3937-21B7-6BC6-0BDBC41FC2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it-IT" dirty="0"/>
              <a:t>Articolo 21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1. L'azione dell'Unione sulla scena internazionale si fonda sui principi che ne hanno informato la creazione, lo sviluppo e l'allargamento e che essa si prefigge di promuovere nel resto del mondo: democrazia, Stato di diritto, universalità e indivisibilità dei diritti dell'uomo e delle libertà fondamentali, rispetto della dignità umana, principi di uguaglianza e di solidarietà e rispetto dei principi della Carta delle Nazioni Unite e del diritto internazionale.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L'Unione si adopera per sviluppare relazioni e istituire partenariati con i paesi terzi e con le organizzazioni internazionali, regionali o mondiali, che condividono i principi di cui al primo comma. Essa promuove soluzioni multilaterali ai problemi comuni, in particolare nell'ambito delle Nazioni Unite.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2. L'Unione definisce e attua politiche comuni e azioni e opera per assicurare un elevato livello di cooperazione in tutti i settori delle relazioni internazionali al fine di: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a) salvaguardare i suoi valori, i suoi interessi fondamentali, la sua sicurezza, la sua indipendenza e la sua integrità;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DBCFFE-DE10-AB3C-A06F-ADC0D954F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7 agosto 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6847DE5-DAAC-2645-2A8D-D93FF26DC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83DCD7-A9BE-DBAF-CA8A-DB4724A46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52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663452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1B4629-9DEE-A18D-A4DA-5C83CA10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In sintesi, gli obiettivi della PESC sono: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359B36-E863-B777-86DA-DA48F75B0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it-IT" dirty="0"/>
              <a:t>1. preservare la pace;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it-IT" dirty="0"/>
              <a:t>2. rafforzare la sicurezza internazionale; e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it-IT" dirty="0"/>
              <a:t>3. promuovere la cooperazione internazionale, la democrazia, lo stato di diritto, il rispetto dei diritti dell’uomo e delle libertà fondamentali.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2B95FA5-16B9-BE03-00E8-79F1F92F1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7 agosto 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31AB28B-8AD0-A814-A91B-D628F2727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0775D83-D2A8-1CA6-864D-4BCAE76E6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53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08551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5C9F90-EC8C-E87D-5729-DC0876652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Particolarità del settore PESC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C62206-492C-86CE-4961-0FC257B2F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56951"/>
            <a:ext cx="11222038" cy="4319974"/>
          </a:xfrm>
        </p:spPr>
        <p:txBody>
          <a:bodyPr>
            <a:normAutofit/>
          </a:bodyPr>
          <a:lstStyle/>
          <a:p>
            <a:pPr lvl="0" algn="just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it-IT" sz="2800" dirty="0"/>
              <a:t>A) Nonostante i cambiamenti introdotti, la PESC resta tuttavia un settore </a:t>
            </a:r>
            <a:r>
              <a:rPr lang="it-IT" sz="2800" b="1" dirty="0"/>
              <a:t>d'azione intergovernativo </a:t>
            </a:r>
            <a:r>
              <a:rPr lang="it-IT" sz="2800" dirty="0"/>
              <a:t>nel quale il ruolo del Consiglio europeo è preponderante e </a:t>
            </a:r>
            <a:r>
              <a:rPr lang="it-IT" sz="2800" b="1" dirty="0"/>
              <a:t>l'unanimità</a:t>
            </a:r>
            <a:r>
              <a:rPr lang="it-IT" sz="2800" dirty="0"/>
              <a:t> continua ad essere la regola, ferma restando la possibilità di cooperazioni rafforzate tra i singoli Stati membri.</a:t>
            </a:r>
          </a:p>
          <a:p>
            <a:pPr lvl="0" algn="just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sz="2800" dirty="0"/>
              <a:t>B) La politica estera e di sicurezza comune (PESC) dell'UE si fonda sul ricorso </a:t>
            </a:r>
            <a:r>
              <a:rPr lang="it-IT" sz="2800" b="1" dirty="0"/>
              <a:t>alla diplomazia</a:t>
            </a:r>
            <a:r>
              <a:rPr lang="it-IT" sz="2800" dirty="0"/>
              <a:t>, facendo leva, se necessario, sul commercio, gli aiuti e le misure di sicurezza e di difesa per risolvere i conflitti e promuovere la pace a livello internazionale.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0B3E2DF-D5AC-EC13-C5AC-5E23A8082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7 agosto 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C44BEC-ECED-68FA-4063-3BAFBE0A0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8D5EE3-8601-4794-18DE-D771B178D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54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120003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7B8986-0AC9-E354-34B1-14985D882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Particolarità del settore PESC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56D6E9-0335-0D6B-CBB7-885CD7E51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  <a:buAutoNum type="arabicParenR"/>
            </a:pPr>
            <a:r>
              <a:rPr lang="it-IT" dirty="0"/>
              <a:t>C) Ruolo del Consiglio europeo che esercita un vero e proprio potere decisionale, seguendo un’apposita procedura. </a:t>
            </a:r>
          </a:p>
          <a:p>
            <a:pPr marL="514350" lvl="0" indent="-514350">
              <a:lnSpc>
                <a:spcPct val="100000"/>
              </a:lnSpc>
              <a:buClr>
                <a:schemeClr val="lt1"/>
              </a:buClr>
              <a:buSzPct val="100000"/>
              <a:buAutoNum type="arabicParenR"/>
            </a:pPr>
            <a:r>
              <a:rPr lang="it-IT" dirty="0"/>
              <a:t>D) Le procedure decisionali consistono per lo più in deliberazioni assunte dal Consiglio all’unanimità, su iniziativa non della Commissione ma degli Stati membri o dell’Alto rappresentante. </a:t>
            </a:r>
          </a:p>
          <a:p>
            <a:pPr marL="514350" lvl="0" indent="-514350">
              <a:lnSpc>
                <a:spcPct val="100000"/>
              </a:lnSpc>
              <a:buClr>
                <a:schemeClr val="lt1"/>
              </a:buClr>
              <a:buSzPct val="100000"/>
              <a:buAutoNum type="arabicParenR"/>
            </a:pPr>
            <a:r>
              <a:rPr lang="it-IT" dirty="0"/>
              <a:t>E) Infine il ruolo del Parlamento europeo è molto ridotto, essendo esso oggetto di semplice consultazione. 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88F91C-9BA0-F7DF-A3D9-6A6C7091F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7 agosto 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AD979E-9BF0-34E9-DEE4-82276906E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CFFA83-2BED-D88E-3C02-187915694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55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980213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A84A95-16E5-4CA9-652C-DA31462B8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Particolarità del settore PESC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257007-6FE8-3810-4B33-6DDDBF1CE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  <a:buClr>
                <a:schemeClr val="lt1"/>
              </a:buClr>
              <a:buSzPct val="100000"/>
            </a:pPr>
            <a:r>
              <a:rPr lang="it-IT" dirty="0"/>
              <a:t>F) Atti adottati (art. 25 TUE: gli orientamenti generali; le decisioni) non sono ATTI LEGISLATIVI. 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Gli orientamenti generali sono </a:t>
            </a:r>
            <a:r>
              <a:rPr lang="it-IT" b="1" dirty="0"/>
              <a:t>atti del Consiglio europeo </a:t>
            </a:r>
            <a:r>
              <a:rPr lang="it-IT" dirty="0"/>
              <a:t>(art. 26, par. 1, primo comma, TUE), corrispondenti alle strategie comuni previste in passato (art. 13 TUE). 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Atti di altissima politica, che definiscono le linee guida su cui l’Unione deve muoversi nel settore della politica estera e di sicurezza comune, « comprese le questioni che hanno implicazioni in materia di difesa ». </a:t>
            </a:r>
          </a:p>
          <a:p>
            <a:pPr lvl="0">
              <a:lnSpc>
                <a:spcPct val="100000"/>
              </a:lnSpc>
              <a:buClr>
                <a:schemeClr val="lt1"/>
              </a:buClr>
              <a:buSzPct val="100000"/>
            </a:pPr>
            <a:r>
              <a:rPr lang="it-IT" dirty="0"/>
              <a:t>Le decisioni sono invece </a:t>
            </a:r>
            <a:r>
              <a:rPr lang="it-IT" b="1" dirty="0"/>
              <a:t>atti del Consiglio</a:t>
            </a:r>
            <a:r>
              <a:rPr lang="it-IT" dirty="0"/>
              <a:t>. Esse possono assumere vari contenuti, potendo definire « i) le azioni che l’Unione deve intraprendere; ii) le posizioni che l’Unione deve assumere; iii) le modalità di attuazione delle decisioni di cui ai punti i) e ii) ». 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C7A245-D717-EEE4-D06A-8F42635BB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7 agosto 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084639D-5577-D7CF-B131-01111F8F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986B99-2986-1CA7-4FD8-CD74815F3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56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317523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72522C-2253-6F2B-8C15-9350EA15A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Particolarità del settore PESC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07BC2F-15EA-B290-5CE9-2D1E1EE1F8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Le decisioni PESC possono essere adottate « quando una situazione internazionale richieda l’intervento operativo dell’Unione », definendone « gli obiettivi, la portata e i mezzi di cui l’Unione deve disporre » ovvero quando occorra definire « la posizione dell’Unione su una questione particolare di natura geografica o tematica » (art. 29 TUE; cfr. le posizioni comuni ai sensi del vecchio art. 15 TUE) o ancora costituire atti di esecuzione, cioè di secondo grado, di altre decisioni. </a:t>
            </a:r>
          </a:p>
          <a:p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F96867A-27A6-EB5B-3B7A-57661C9120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7 agosto 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223C488-EEF2-2F44-CD66-C15F30A8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C2B942-2087-81BF-889D-B5BEB90C4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57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5682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00B14A-3113-4EA6-6BD4-E2D832B2F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63050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Principio di attribuzione delle competenze</a:t>
            </a:r>
            <a:endParaRPr lang="it-IT" dirty="0">
              <a:solidFill>
                <a:srgbClr val="00B05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44B2F0-ABB4-B127-3476-CF1BB478A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La delimitazione delle competenze dell'Unione si fonda sul </a:t>
            </a:r>
            <a:r>
              <a:rPr lang="it-IT" altLang="it-IT" b="1" dirty="0">
                <a:solidFill>
                  <a:srgbClr val="0070C0"/>
                </a:solidFill>
              </a:rPr>
              <a:t>principio di attribuzione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(Art. 5.1 TUE).</a:t>
            </a:r>
          </a:p>
          <a:p>
            <a:r>
              <a:rPr lang="it-IT" altLang="it-IT" dirty="0"/>
              <a:t>Differenza tra UE e Stati membri: mancanza di competenza generale.</a:t>
            </a:r>
          </a:p>
          <a:p>
            <a:r>
              <a:rPr lang="it-IT" altLang="it-IT" dirty="0"/>
              <a:t>Collegamento col principio della </a:t>
            </a:r>
            <a:r>
              <a:rPr lang="it-IT" altLang="it-IT" b="1" dirty="0">
                <a:solidFill>
                  <a:srgbClr val="0070C0"/>
                </a:solidFill>
              </a:rPr>
              <a:t>base giuridica</a:t>
            </a:r>
            <a:r>
              <a:rPr lang="it-IT" altLang="it-IT" dirty="0"/>
              <a:t>.</a:t>
            </a:r>
          </a:p>
          <a:p>
            <a:r>
              <a:rPr lang="it-IT" altLang="it-IT" dirty="0"/>
              <a:t>In virtù del principio di attribuzione, l'Unione agisce esclusivamente </a:t>
            </a:r>
            <a:r>
              <a:rPr lang="it-IT" altLang="it-IT" b="1" dirty="0">
                <a:solidFill>
                  <a:srgbClr val="0070C0"/>
                </a:solidFill>
              </a:rPr>
              <a:t>nei limiti delle competenze che le sono attribuite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dagli Stati membri nei trattati per realizzare gli obiettivi da questi stabiliti. Qualsiasi competenza </a:t>
            </a:r>
            <a:r>
              <a:rPr lang="it-IT" altLang="it-IT" b="1" dirty="0">
                <a:solidFill>
                  <a:srgbClr val="0070C0"/>
                </a:solidFill>
              </a:rPr>
              <a:t>non attribuita all'Unione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nei trattati appartiene agli Stati membri (Art. 5.1 TUE).</a:t>
            </a:r>
          </a:p>
          <a:p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88867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260CE5-674E-4119-BB21-88F0FFF02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Principio di attribuzione delle competenze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2F162E-D254-4DDF-6F06-054665B15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altLang="it-IT" b="1" dirty="0">
                <a:solidFill>
                  <a:srgbClr val="0070C0"/>
                </a:solidFill>
              </a:rPr>
              <a:t>Definizione di Base giuridica: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</a:p>
          <a:p>
            <a:r>
              <a:rPr lang="it-IT" altLang="it-IT" dirty="0"/>
              <a:t>Una disposizione dei Trattati che attribuisce competenza alle istituzioni UE in una determinata materia e definisce la procedura da seguire e la tipologia di atto che si può adottare.</a:t>
            </a:r>
          </a:p>
          <a:p>
            <a:r>
              <a:rPr lang="it-IT" altLang="it-IT" dirty="0"/>
              <a:t>La scelta della corretta base giuridica contribuisce a ripartire le funzioni tra le istituzioni europee</a:t>
            </a:r>
          </a:p>
          <a:p>
            <a:pPr marL="0" indent="0">
              <a:buFontTx/>
              <a:buNone/>
            </a:pPr>
            <a:endParaRPr lang="it-IT" altLang="it-IT" dirty="0"/>
          </a:p>
          <a:p>
            <a:pPr>
              <a:defRPr/>
            </a:pPr>
            <a:r>
              <a:rPr lang="it-IT" altLang="it-IT" sz="2800" dirty="0"/>
              <a:t>Criteri per individuare la base giuridica:</a:t>
            </a:r>
          </a:p>
          <a:p>
            <a:pPr>
              <a:defRPr/>
            </a:pPr>
            <a:r>
              <a:rPr lang="it-IT" altLang="it-IT" sz="2800" b="1" dirty="0">
                <a:solidFill>
                  <a:srgbClr val="0070C0"/>
                </a:solidFill>
              </a:rPr>
              <a:t>Scopo e contenuto</a:t>
            </a:r>
            <a:r>
              <a:rPr lang="it-IT" altLang="it-IT" sz="2800" dirty="0">
                <a:solidFill>
                  <a:srgbClr val="0070C0"/>
                </a:solidFill>
              </a:rPr>
              <a:t> </a:t>
            </a:r>
            <a:r>
              <a:rPr lang="it-IT" altLang="it-IT" sz="2800" dirty="0"/>
              <a:t>dell’atto da adottare;</a:t>
            </a:r>
          </a:p>
          <a:p>
            <a:pPr>
              <a:defRPr/>
            </a:pPr>
            <a:r>
              <a:rPr lang="it-IT" altLang="it-IT" sz="2800" dirty="0"/>
              <a:t>Preferenza per </a:t>
            </a:r>
            <a:r>
              <a:rPr lang="it-IT" altLang="it-IT" sz="2800" b="1" dirty="0">
                <a:solidFill>
                  <a:srgbClr val="0070C0"/>
                </a:solidFill>
              </a:rPr>
              <a:t>basi giuridiche più specifiche</a:t>
            </a:r>
            <a:r>
              <a:rPr lang="it-IT" altLang="it-IT" sz="2800" b="1" dirty="0"/>
              <a:t>;</a:t>
            </a:r>
          </a:p>
          <a:p>
            <a:pPr>
              <a:defRPr/>
            </a:pPr>
            <a:r>
              <a:rPr lang="it-IT" altLang="it-IT" sz="2800" b="1" dirty="0">
                <a:solidFill>
                  <a:srgbClr val="0070C0"/>
                </a:solidFill>
              </a:rPr>
              <a:t>Centro di gravità</a:t>
            </a:r>
            <a:r>
              <a:rPr lang="it-IT" altLang="it-IT" sz="2800" dirty="0">
                <a:solidFill>
                  <a:srgbClr val="0070C0"/>
                </a:solidFill>
              </a:rPr>
              <a:t> </a:t>
            </a:r>
            <a:r>
              <a:rPr lang="it-IT" altLang="it-IT" sz="2800" dirty="0"/>
              <a:t>dell’atto;</a:t>
            </a:r>
          </a:p>
          <a:p>
            <a:pPr>
              <a:defRPr/>
            </a:pPr>
            <a:r>
              <a:rPr lang="it-IT" altLang="it-IT" sz="2800" dirty="0"/>
              <a:t>Uso di </a:t>
            </a:r>
            <a:r>
              <a:rPr lang="it-IT" altLang="it-IT" sz="2800" b="1" dirty="0">
                <a:solidFill>
                  <a:srgbClr val="0070C0"/>
                </a:solidFill>
              </a:rPr>
              <a:t>basi giuridiche plurime</a:t>
            </a:r>
            <a:r>
              <a:rPr lang="it-IT" altLang="it-IT" sz="2800" b="1" dirty="0"/>
              <a:t>;</a:t>
            </a:r>
          </a:p>
          <a:p>
            <a:pPr>
              <a:defRPr/>
            </a:pPr>
            <a:r>
              <a:rPr lang="it-IT" altLang="it-IT" sz="2800" b="1" dirty="0">
                <a:solidFill>
                  <a:srgbClr val="0070C0"/>
                </a:solidFill>
              </a:rPr>
              <a:t>Preferenze per procedure più favorevoli al PE.</a:t>
            </a:r>
            <a:endParaRPr lang="it-IT" altLang="it-IT" sz="2800" dirty="0">
              <a:solidFill>
                <a:srgbClr val="0070C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0550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119CBC3-FF3B-2BE8-F8B4-2B4CC26C1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00B050"/>
                </a:solidFill>
              </a:rPr>
              <a:t>Principio di attribuzione delle competenze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EF7B2C-8032-1F7D-C050-BCAED6CE3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Carattere </a:t>
            </a:r>
            <a:r>
              <a:rPr lang="it-IT" altLang="it-IT" b="1" dirty="0">
                <a:solidFill>
                  <a:srgbClr val="0070C0"/>
                </a:solidFill>
              </a:rPr>
              <a:t>derivato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delle competenze dell’Unione europea.</a:t>
            </a:r>
          </a:p>
          <a:p>
            <a:endParaRPr lang="it-IT" altLang="it-IT" dirty="0"/>
          </a:p>
          <a:p>
            <a:r>
              <a:rPr lang="it-IT" altLang="it-IT" dirty="0"/>
              <a:t>Funzionalismo tipico delle organizzazioni internazionali: obiettivi comuni agli Stati membri e compiti finalizzati a tali obiettivi.</a:t>
            </a:r>
          </a:p>
          <a:p>
            <a:endParaRPr lang="it-IT" altLang="it-IT" dirty="0"/>
          </a:p>
          <a:p>
            <a:r>
              <a:rPr lang="it-IT" altLang="it-IT" dirty="0"/>
              <a:t>Carattere </a:t>
            </a:r>
            <a:r>
              <a:rPr lang="it-IT" altLang="it-IT" b="1" dirty="0">
                <a:solidFill>
                  <a:srgbClr val="0070C0"/>
                </a:solidFill>
              </a:rPr>
              <a:t>residuale</a:t>
            </a:r>
            <a:r>
              <a:rPr lang="it-IT" altLang="it-IT" dirty="0"/>
              <a:t> delle competenze statali.</a:t>
            </a:r>
          </a:p>
          <a:p>
            <a:endParaRPr lang="it-IT" altLang="it-IT" dirty="0"/>
          </a:p>
          <a:p>
            <a:r>
              <a:rPr lang="it-IT" altLang="it-IT" dirty="0"/>
              <a:t>Approccio </a:t>
            </a:r>
            <a:r>
              <a:rPr lang="it-IT" altLang="it-IT" b="1" dirty="0">
                <a:solidFill>
                  <a:srgbClr val="0070C0"/>
                </a:solidFill>
              </a:rPr>
              <a:t>restrittivo</a:t>
            </a:r>
            <a:r>
              <a:rPr lang="it-IT" altLang="it-IT" dirty="0"/>
              <a:t> del Trattato di Lisbona.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32110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F7C3BF-0158-008B-FDE2-B8B68AB61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50"/>
                </a:solidFill>
              </a:rPr>
              <a:t>Categorie di competenze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53DA60C-CAA4-3306-FE6D-6A5AE6D2F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Trattato di Lisbona conferisce maggiore organicità e chiarezza alle competenze</a:t>
            </a:r>
          </a:p>
          <a:p>
            <a:r>
              <a:rPr lang="it-IT" dirty="0"/>
              <a:t>La riforma di Lisbona ripartisce le competenze in tre categorie e procede ad una loro elencazione (artt. 2 e ss. TFUE):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Competenze esclusive UE;</a:t>
            </a:r>
          </a:p>
          <a:p>
            <a:r>
              <a:rPr lang="it-IT" dirty="0"/>
              <a:t>Competenze concorrenti;</a:t>
            </a:r>
          </a:p>
          <a:p>
            <a:r>
              <a:rPr lang="it-IT" dirty="0"/>
              <a:t>Competenze di sostegno.</a:t>
            </a:r>
          </a:p>
        </p:txBody>
      </p:sp>
    </p:spTree>
    <p:extLst>
      <p:ext uri="{BB962C8B-B14F-4D97-AF65-F5344CB8AC3E}">
        <p14:creationId xmlns:p14="http://schemas.microsoft.com/office/powerpoint/2010/main" val="31086488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1208</TotalTime>
  <Words>3843</Words>
  <Application>Microsoft Macintosh PowerPoint</Application>
  <PresentationFormat>Widescreen</PresentationFormat>
  <Paragraphs>336</Paragraphs>
  <Slides>57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57</vt:i4>
      </vt:variant>
    </vt:vector>
  </HeadingPairs>
  <TitlesOfParts>
    <vt:vector size="63" baseType="lpstr">
      <vt:lpstr>Arial</vt:lpstr>
      <vt:lpstr>Calibri</vt:lpstr>
      <vt:lpstr>Calibri Light</vt:lpstr>
      <vt:lpstr>Courier New</vt:lpstr>
      <vt:lpstr>Wingdings</vt:lpstr>
      <vt:lpstr>Tema di Office</vt:lpstr>
      <vt:lpstr>Politiche dell’Unione europea e tutela dell’ambiente Prof. Dr. Alessandro Nato</vt:lpstr>
      <vt:lpstr>Indice </vt:lpstr>
      <vt:lpstr>Lezione 1</vt:lpstr>
      <vt:lpstr>Obiettivi dell’UE</vt:lpstr>
      <vt:lpstr>Principio di leale cooperazione SM-UE: art. 4, par. 3, TUE</vt:lpstr>
      <vt:lpstr>Principio di attribuzione delle competenze</vt:lpstr>
      <vt:lpstr>Principio di attribuzione delle competenze</vt:lpstr>
      <vt:lpstr>Principio di attribuzione delle competenze</vt:lpstr>
      <vt:lpstr>Categorie di competenze </vt:lpstr>
      <vt:lpstr>Competenze esclusive </vt:lpstr>
      <vt:lpstr>Competenze esclusive </vt:lpstr>
      <vt:lpstr>Competenze concorrenti </vt:lpstr>
      <vt:lpstr>Competenze concorrenti </vt:lpstr>
      <vt:lpstr>Competenze concorrenti </vt:lpstr>
      <vt:lpstr>Competenze di sostegno</vt:lpstr>
      <vt:lpstr>Lezione 2</vt:lpstr>
      <vt:lpstr>Clausola di flessibilità</vt:lpstr>
      <vt:lpstr>Clausola di flessibilità</vt:lpstr>
      <vt:lpstr>Clausola di flessibilità</vt:lpstr>
      <vt:lpstr>Clausola di flessibilità</vt:lpstr>
      <vt:lpstr>Poteri impliciti</vt:lpstr>
      <vt:lpstr>Principio di preclusione</vt:lpstr>
      <vt:lpstr>Principio di preclusione</vt:lpstr>
      <vt:lpstr>Principio di sussidiarietà</vt:lpstr>
      <vt:lpstr>Principio di proporzionalità</vt:lpstr>
      <vt:lpstr>Sussidiarietà e proporzionalità</vt:lpstr>
      <vt:lpstr>Sussidiarietà: controllo politico</vt:lpstr>
      <vt:lpstr>Sussidiarietà: controllo politico</vt:lpstr>
      <vt:lpstr>Sussidiarietà: controllo giurisdizionale</vt:lpstr>
      <vt:lpstr>Proporzionalità: controllo giurisdizionale</vt:lpstr>
      <vt:lpstr>Lezione 3</vt:lpstr>
      <vt:lpstr>Competenze «speciali»: Azione esterna</vt:lpstr>
      <vt:lpstr>Competenze «speciali»: Azione esterna</vt:lpstr>
      <vt:lpstr>Azione esterna dell’Unione</vt:lpstr>
      <vt:lpstr>Azione esterna dell’Unione</vt:lpstr>
      <vt:lpstr>Azione esterna dell’Unione</vt:lpstr>
      <vt:lpstr>Azione esterna dell’Unione</vt:lpstr>
      <vt:lpstr>Azione esterna dell’Unione</vt:lpstr>
      <vt:lpstr>Azione esterna dell’Unione</vt:lpstr>
      <vt:lpstr>Azione esterna dell’Unione</vt:lpstr>
      <vt:lpstr>Azione esterna dell’Unione</vt:lpstr>
      <vt:lpstr>Procedura di conclusione degli accordi internazionali</vt:lpstr>
      <vt:lpstr>Procedura di conclusione degli accordi internazionali</vt:lpstr>
      <vt:lpstr>Procedura di conclusione degli accordi internazionali</vt:lpstr>
      <vt:lpstr>Procedura di conclusione degli accordi internazionali</vt:lpstr>
      <vt:lpstr>Procedura di conclusione degli accordi internazionali</vt:lpstr>
      <vt:lpstr>Accordi misti</vt:lpstr>
      <vt:lpstr>Procedura di parere dinanzi alla CGUE</vt:lpstr>
      <vt:lpstr>Procedura di parere della CGUE</vt:lpstr>
      <vt:lpstr>PESC e Trattati</vt:lpstr>
      <vt:lpstr>Articolo 3 TUE: Obiettivi dell’Unione </vt:lpstr>
      <vt:lpstr>Specificazione: art. 21 TUE</vt:lpstr>
      <vt:lpstr>In sintesi, gli obiettivi della PESC sono:</vt:lpstr>
      <vt:lpstr>Particolarità del settore PESC</vt:lpstr>
      <vt:lpstr>Particolarità del settore PESC</vt:lpstr>
      <vt:lpstr>Particolarità del settore PESC</vt:lpstr>
      <vt:lpstr>Particolarità del settore PESC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42</cp:revision>
  <dcterms:created xsi:type="dcterms:W3CDTF">2022-09-09T08:27:37Z</dcterms:created>
  <dcterms:modified xsi:type="dcterms:W3CDTF">2024-08-08T08:08:23Z</dcterms:modified>
</cp:coreProperties>
</file>