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35" r:id="rId2"/>
    <p:sldId id="438" r:id="rId3"/>
    <p:sldId id="460" r:id="rId4"/>
    <p:sldId id="493" r:id="rId5"/>
    <p:sldId id="494" r:id="rId6"/>
    <p:sldId id="439" r:id="rId7"/>
    <p:sldId id="496" r:id="rId8"/>
    <p:sldId id="497" r:id="rId9"/>
    <p:sldId id="437"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81"/>
  </p:normalViewPr>
  <p:slideViewPr>
    <p:cSldViewPr snapToGrid="0">
      <p:cViewPr varScale="1">
        <p:scale>
          <a:sx n="110" d="100"/>
          <a:sy n="110" d="100"/>
        </p:scale>
        <p:origin x="6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15/05/25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09142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4397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7844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1353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5979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6264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7561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1351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15 maggio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15/05/25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15/05/25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Diritto internazionale e ordinamento italiano</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L’ordinamento giuridico italiano si conforma alle </a:t>
            </a:r>
            <a:r>
              <a:rPr lang="it-IT" sz="4400" b="1" dirty="0"/>
              <a:t>norme del diritto internazionale generalmente riconosciute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10, c. 1</a:t>
            </a:r>
          </a:p>
        </p:txBody>
      </p:sp>
    </p:spTree>
    <p:extLst>
      <p:ext uri="{BB962C8B-B14F-4D97-AF65-F5344CB8AC3E}">
        <p14:creationId xmlns:p14="http://schemas.microsoft.com/office/powerpoint/2010/main" val="2199517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5"/>
          </a:xfrm>
        </p:spPr>
        <p:txBody>
          <a:bodyPr vert="horz" lIns="91440" tIns="45720" rIns="91440" bIns="45720" rtlCol="0">
            <a:normAutofit fontScale="77500" lnSpcReduction="20000"/>
          </a:bodyPr>
          <a:lstStyle/>
          <a:p>
            <a:pPr marL="0" indent="0" algn="just">
              <a:buNone/>
            </a:pPr>
            <a:r>
              <a:rPr lang="en-US" sz="3400" dirty="0"/>
              <a:t>
</a:t>
            </a:r>
          </a:p>
          <a:p>
            <a:pPr marL="0" indent="0" algn="just">
              <a:buNone/>
            </a:pPr>
            <a:r>
              <a:rPr lang="it-IT" sz="4400" dirty="0"/>
              <a:t>[…] la prassi internazionale dominante induce a ritenere esistente una norma generale, che vincola gli Stati a non assoggettare ad obblighi militari cittadini stranieri.</a:t>
            </a:r>
          </a:p>
          <a:p>
            <a:pPr marL="0" indent="0" algn="just">
              <a:buNone/>
            </a:pPr>
            <a:r>
              <a:rPr lang="it-IT" sz="4400" dirty="0"/>
              <a:t>In base alla conformazione dell’ordinamento giuridico italiano alle norme del diritto internazionale generalmente riconosciute, statuita dall’art. 10, primo comma, della Costituzione, </a:t>
            </a:r>
            <a:r>
              <a:rPr lang="it-IT" sz="4400" b="1" dirty="0"/>
              <a:t>una normativa che continuasse a richiedere il servizio militare ai non cittadini contrasterebbe la norma generale internazionale, violando la Costituzione</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Corte cost., sentenza 278/1992</a:t>
            </a:r>
          </a:p>
        </p:txBody>
      </p:sp>
    </p:spTree>
    <p:extLst>
      <p:ext uri="{BB962C8B-B14F-4D97-AF65-F5344CB8AC3E}">
        <p14:creationId xmlns:p14="http://schemas.microsoft.com/office/powerpoint/2010/main" val="507724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teoria dei controlimiti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2110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5"/>
          </a:xfrm>
        </p:spPr>
        <p:txBody>
          <a:bodyPr vert="horz" lIns="91440" tIns="45720" rIns="91440" bIns="45720" rtlCol="0">
            <a:normAutofit fontScale="55000" lnSpcReduction="20000"/>
          </a:bodyPr>
          <a:lstStyle/>
          <a:p>
            <a:pPr marL="0" indent="0" algn="just">
              <a:buNone/>
            </a:pPr>
            <a:r>
              <a:rPr lang="en-US" sz="3400" dirty="0"/>
              <a:t>
</a:t>
            </a:r>
          </a:p>
          <a:p>
            <a:pPr marL="0" indent="0" algn="just">
              <a:buNone/>
            </a:pPr>
            <a:r>
              <a:rPr lang="it-IT" sz="4400" dirty="0"/>
              <a:t>Non v’è dubbio, infatti, ed è stato confermato a </a:t>
            </a:r>
            <a:r>
              <a:rPr lang="it-IT" sz="4400" dirty="0" err="1"/>
              <a:t>piu</a:t>
            </a:r>
            <a:r>
              <a:rPr lang="it-IT" sz="4400" dirty="0"/>
              <a:t>̀ riprese da questa Corte, che i principi fondamentali dell’ordinamento costituzionale e i diritti inalienabili della persona costituiscano un «limite all’ingresso [...] delle norme internazionali generalmente riconosciute alle quali l’ordinamento giuridico italiano si conforma secondo l’art. 10, primo comma della Costituzione» (sentenze n. 48 del 1979 e n. 73 del 2001) ed operino quali “controlimiti” all’ingresso delle norme dell’Unione europea (…), oltre che come limiti all’ingresso delle norme di esecuzione dei Patti Lateranensi e del Concordato (…). Essi rappresentano, in altri termini, gli elementi identificativi ed irrinunciabili dell’ordinamento costituzionale, per </a:t>
            </a:r>
            <a:r>
              <a:rPr lang="it-IT" sz="4400" dirty="0" err="1"/>
              <a:t>cio</a:t>
            </a:r>
            <a:r>
              <a:rPr lang="it-IT" sz="4400" dirty="0"/>
              <a:t>̀ stesso sottratti anche alla revisione costituzionale (…). </a:t>
            </a:r>
          </a:p>
          <a:p>
            <a:pPr marL="0" indent="0" algn="just">
              <a:buNone/>
            </a:pPr>
            <a:r>
              <a:rPr lang="it-IT" sz="4400" dirty="0"/>
              <a:t>In un sistema accentrato di controllo di </a:t>
            </a:r>
            <a:r>
              <a:rPr lang="it-IT" sz="4400" dirty="0" err="1"/>
              <a:t>costituzionalita</a:t>
            </a:r>
            <a:r>
              <a:rPr lang="it-IT" sz="4400" dirty="0"/>
              <a:t>̀, è pacifico che questa verifica di </a:t>
            </a:r>
            <a:r>
              <a:rPr lang="it-IT" sz="4400" dirty="0" err="1"/>
              <a:t>compatibilita</a:t>
            </a:r>
            <a:r>
              <a:rPr lang="it-IT" sz="4400" dirty="0"/>
              <a:t>̀ spetta alla sola Corte costituzionale, con esclusione di qualsiasi altro giudice, anche in riferimento alle norme consuetudinarie internazionali.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Corte cost., </a:t>
            </a:r>
            <a:r>
              <a:rPr kumimoji="0" lang="it-IT" sz="4400" b="0" i="0" u="none" strike="noStrike" kern="1200" cap="none" spc="0" normalizeH="0" baseline="0" noProof="0">
                <a:ln>
                  <a:noFill/>
                </a:ln>
                <a:solidFill>
                  <a:prstClr val="black"/>
                </a:solidFill>
                <a:effectLst/>
                <a:uLnTx/>
                <a:uFillTx/>
                <a:latin typeface="Calibri" panose="020F0502020204030204"/>
                <a:ea typeface="+mn-ea"/>
                <a:cs typeface="+mn-cs"/>
              </a:rPr>
              <a:t>sentenza 238/2014</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08067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en-US" sz="3400" dirty="0"/>
              <a:t>
</a:t>
            </a:r>
          </a:p>
          <a:p>
            <a:pPr marL="0" indent="0" algn="just">
              <a:buNone/>
            </a:pPr>
            <a:r>
              <a:rPr lang="it-IT" sz="4400" dirty="0"/>
              <a:t>La potestà legislativa è esercitata dallo Stato e dalle Regioni nel rispetto della Costituzione, nonché dei vincoli derivanti dall’ordinamento comunitario e dagli obblighi internazionali.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117, c. 1</a:t>
            </a:r>
          </a:p>
        </p:txBody>
      </p:sp>
    </p:spTree>
    <p:extLst>
      <p:ext uri="{BB962C8B-B14F-4D97-AF65-F5344CB8AC3E}">
        <p14:creationId xmlns:p14="http://schemas.microsoft.com/office/powerpoint/2010/main" val="2001718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en-US" sz="3400" dirty="0"/>
              <a:t>
</a:t>
            </a:r>
          </a:p>
          <a:p>
            <a:pPr marL="0" indent="0" algn="just">
              <a:buNone/>
            </a:pPr>
            <a:r>
              <a:rPr lang="it-IT" sz="4400" dirty="0"/>
              <a:t>L’ordinamento giuridico italiano si conforma alle norme del diritto internazionale generalmente riconosciute.</a:t>
            </a:r>
          </a:p>
          <a:p>
            <a:pPr marL="0" indent="0" algn="just">
              <a:buNone/>
            </a:pPr>
            <a:r>
              <a:rPr lang="it-IT" sz="4400" b="1" dirty="0"/>
              <a:t>La condizione giuridica dello straniero è regolata dalla legge in conformità delle norme e dei trattati internazionali</a:t>
            </a:r>
            <a:r>
              <a:rPr lang="it-IT"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10</a:t>
            </a:r>
          </a:p>
        </p:txBody>
      </p:sp>
    </p:spTree>
    <p:extLst>
      <p:ext uri="{BB962C8B-B14F-4D97-AF65-F5344CB8AC3E}">
        <p14:creationId xmlns:p14="http://schemas.microsoft.com/office/powerpoint/2010/main" val="31051804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91878"/>
            <a:ext cx="10515600" cy="4585085"/>
          </a:xfrm>
        </p:spPr>
        <p:txBody>
          <a:bodyPr vert="horz" lIns="91440" tIns="45720" rIns="91440" bIns="45720" rtlCol="0">
            <a:normAutofit fontScale="92500" lnSpcReduction="10000"/>
          </a:bodyPr>
          <a:lstStyle/>
          <a:p>
            <a:pPr marL="0" indent="0" algn="just">
              <a:buNone/>
            </a:pPr>
            <a:r>
              <a:rPr lang="it-IT" dirty="0"/>
              <a:t>Ciò non significa, beninteso, che con l’art. 117, primo comma, Cost., si possa attribuire rango costituzionale alle norme contenute in accordi internazionali, oggetto di una legge ordinaria di adattamento, com’è il caso delle norme della CEDU. Il parametro costituzionale in esame comporta, infatti, l’obbligo del legislatore ordinario di rispettare dette norme, con la conseguenza che la norma nazionale incompatibile con la norma della CEDU e dunque con gli «obblighi internazionali» di cui all’art. 117, primo comma, viola per ciò stesso tale parametro costituzionale. Con l’art. 117, primo comma, si è realizzato, in definitiva, un rinvio mobile alla norma convenzionale di volta in volta conferente, la quale dà vita e contenuto a quegli obblighi internazionali genericamente evocati e, con essi, al parametro, tanto da essere comunemente qualificata «</a:t>
            </a:r>
            <a:r>
              <a:rPr lang="it-IT" b="1" dirty="0"/>
              <a:t>norma interposta</a:t>
            </a:r>
            <a:r>
              <a:rPr lang="it-IT" dirty="0"/>
              <a:t>»; e che è soggetta a sua volta, come si dirà in seguito, ad una verifica di compatibilità con le norme della Costituzione.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Corte cost., sentenza 349/2007</a:t>
            </a:r>
          </a:p>
        </p:txBody>
      </p:sp>
    </p:spTree>
    <p:extLst>
      <p:ext uri="{BB962C8B-B14F-4D97-AF65-F5344CB8AC3E}">
        <p14:creationId xmlns:p14="http://schemas.microsoft.com/office/powerpoint/2010/main" val="3834217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p>
          <a:p>
            <a:pPr marL="0" indent="0" algn="just">
              <a:buNone/>
            </a:pPr>
            <a:r>
              <a:rPr lang="it-IT" sz="4800" b="1" dirty="0"/>
              <a:t>L’Italia ripudia la guerra come strumento di offesa alla libertà degli altri popoli e come mezzo di risoluzione delle controversie internazionali</a:t>
            </a:r>
            <a:r>
              <a:rPr lang="it-IT" sz="4800" dirty="0"/>
              <a:t>; consente, in condizioni di parità con gli altri Stati, alle limitazioni di sovranità necessarie ad un ordinamento che assicuri la pace e la giustizia fra le Nazioni; promuove e favorisce le organizzazioni internazionali atte a conseguirne il raggiungimento.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Costituzione italiana (1948)</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11</a:t>
            </a:r>
          </a:p>
        </p:txBody>
      </p:sp>
    </p:spTree>
    <p:extLst>
      <p:ext uri="{BB962C8B-B14F-4D97-AF65-F5344CB8AC3E}">
        <p14:creationId xmlns:p14="http://schemas.microsoft.com/office/powerpoint/2010/main" val="295026078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8070</TotalTime>
  <Words>637</Words>
  <Application>Microsoft Macintosh PowerPoint</Application>
  <PresentationFormat>Widescreen</PresentationFormat>
  <Paragraphs>46</Paragraphs>
  <Slides>9</Slides>
  <Notes>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9</vt:i4>
      </vt:variant>
    </vt:vector>
  </HeadingPairs>
  <TitlesOfParts>
    <vt:vector size="15"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355</cp:revision>
  <dcterms:created xsi:type="dcterms:W3CDTF">2023-02-07T10:10:48Z</dcterms:created>
  <dcterms:modified xsi:type="dcterms:W3CDTF">2025-05-14T22:53:07Z</dcterms:modified>
</cp:coreProperties>
</file>