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2"/>
  </p:notesMasterIdLst>
  <p:sldIdLst>
    <p:sldId id="335" r:id="rId2"/>
    <p:sldId id="392" r:id="rId3"/>
    <p:sldId id="429" r:id="rId4"/>
    <p:sldId id="388" r:id="rId5"/>
    <p:sldId id="430" r:id="rId6"/>
    <p:sldId id="431" r:id="rId7"/>
    <p:sldId id="433" r:id="rId8"/>
    <p:sldId id="434" r:id="rId9"/>
    <p:sldId id="432" r:id="rId10"/>
    <p:sldId id="404" r:id="rId11"/>
    <p:sldId id="435" r:id="rId12"/>
    <p:sldId id="437" r:id="rId13"/>
    <p:sldId id="438" r:id="rId14"/>
    <p:sldId id="439" r:id="rId15"/>
    <p:sldId id="440" r:id="rId16"/>
    <p:sldId id="441" r:id="rId17"/>
    <p:sldId id="442" r:id="rId18"/>
    <p:sldId id="443" r:id="rId19"/>
    <p:sldId id="445" r:id="rId20"/>
    <p:sldId id="444" r:id="rId21"/>
    <p:sldId id="447" r:id="rId22"/>
    <p:sldId id="446" r:id="rId23"/>
    <p:sldId id="448" r:id="rId24"/>
    <p:sldId id="449" r:id="rId25"/>
    <p:sldId id="414" r:id="rId26"/>
    <p:sldId id="413" r:id="rId27"/>
    <p:sldId id="416" r:id="rId28"/>
    <p:sldId id="450" r:id="rId29"/>
    <p:sldId id="451" r:id="rId30"/>
    <p:sldId id="452" r:id="rId31"/>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A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3B4B98B0-60AC-42C2-AFA5-B58CD77FA1E5}" styleName="Stile chiaro 1 - Colore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Stile chiaro 2 - Colore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Stile chiaro 2 - Colore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5781"/>
  </p:normalViewPr>
  <p:slideViewPr>
    <p:cSldViewPr snapToGrid="0">
      <p:cViewPr varScale="1">
        <p:scale>
          <a:sx n="110" d="100"/>
          <a:sy n="110" d="100"/>
        </p:scale>
        <p:origin x="632"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CA80CC-20A3-C344-B06D-E9D596BF494B}" type="datetimeFigureOut">
              <a:rPr lang="it-IT" smtClean="0"/>
              <a:t>22/04/25</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82D968-9B0B-C141-B041-8A419C610F87}" type="slidenum">
              <a:rPr lang="it-IT" smtClean="0"/>
              <a:t>‹N›</a:t>
            </a:fld>
            <a:endParaRPr lang="it-IT"/>
          </a:p>
        </p:txBody>
      </p:sp>
    </p:spTree>
    <p:extLst>
      <p:ext uri="{BB962C8B-B14F-4D97-AF65-F5344CB8AC3E}">
        <p14:creationId xmlns:p14="http://schemas.microsoft.com/office/powerpoint/2010/main" val="14481580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5A168A-61D4-FFA8-8073-8B113514F754}"/>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33F24C7C-F9AE-37D4-7916-639B83782FF2}"/>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78DA0A5D-BAC1-6231-25FF-C79C520B5517}"/>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D0D2ABB0-65E2-83C1-F146-325C1B00B94C}"/>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23047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10676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362628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500921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853832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061463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037262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7789167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423423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9615318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491982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07853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0398545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1590933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0031846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7100457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7262225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2698726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3422371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6705176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5474031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218761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5535382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9867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213678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469451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315834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529470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570105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220699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22ECC72-280E-72C2-E2B3-2F41D58E58B1}"/>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3D44E9CE-69A3-29A1-5AF6-6DD7B66EE4C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06F349DE-8CBE-779B-A2B8-725146DDC29D}"/>
              </a:ext>
            </a:extLst>
          </p:cNvPr>
          <p:cNvSpPr>
            <a:spLocks noGrp="1"/>
          </p:cNvSpPr>
          <p:nvPr>
            <p:ph type="dt" sz="half" idx="10"/>
          </p:nvPr>
        </p:nvSpPr>
        <p:spPr/>
        <p:txBody>
          <a:bodyPr/>
          <a:lstStyle/>
          <a:p>
            <a:fld id="{A7F286A0-824A-5942-B62D-2CDCFA938951}" type="datetimeFigureOut">
              <a:rPr lang="it-IT" smtClean="0"/>
              <a:t>22/04/25</a:t>
            </a:fld>
            <a:endParaRPr lang="it-IT"/>
          </a:p>
        </p:txBody>
      </p:sp>
      <p:sp>
        <p:nvSpPr>
          <p:cNvPr id="5" name="Segnaposto piè di pagina 4">
            <a:extLst>
              <a:ext uri="{FF2B5EF4-FFF2-40B4-BE49-F238E27FC236}">
                <a16:creationId xmlns:a16="http://schemas.microsoft.com/office/drawing/2014/main" id="{2165AB88-27BE-6551-CEA1-2E5FD43011C9}"/>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3A126DFB-E67D-104D-E92C-6B481273BF1B}"/>
              </a:ext>
            </a:extLst>
          </p:cNvPr>
          <p:cNvSpPr>
            <a:spLocks noGrp="1"/>
          </p:cNvSpPr>
          <p:nvPr>
            <p:ph type="sldNum" sz="quarter" idx="12"/>
          </p:nvPr>
        </p:nvSpPr>
        <p:spPr/>
        <p:txBody>
          <a:bodyPr/>
          <a:lstStyle/>
          <a:p>
            <a:fld id="{F4BEEC13-CC30-8646-866A-F5E48827E0E2}" type="slidenum">
              <a:rPr lang="it-IT" smtClean="0"/>
              <a:t>‹N›</a:t>
            </a:fld>
            <a:endParaRPr lang="it-IT"/>
          </a:p>
        </p:txBody>
      </p:sp>
    </p:spTree>
    <p:extLst>
      <p:ext uri="{BB962C8B-B14F-4D97-AF65-F5344CB8AC3E}">
        <p14:creationId xmlns:p14="http://schemas.microsoft.com/office/powerpoint/2010/main" val="33031618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EA4BCF8-B44D-75F6-05F6-C51F42D766DD}"/>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96950FA2-3CA6-EC55-018D-FC99DCE488B8}"/>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96FA36E9-0A85-B334-9BF5-E95E8FDD2914}"/>
              </a:ext>
            </a:extLst>
          </p:cNvPr>
          <p:cNvSpPr>
            <a:spLocks noGrp="1"/>
          </p:cNvSpPr>
          <p:nvPr>
            <p:ph type="dt" sz="half" idx="10"/>
          </p:nvPr>
        </p:nvSpPr>
        <p:spPr/>
        <p:txBody>
          <a:bodyPr/>
          <a:lstStyle/>
          <a:p>
            <a:fld id="{A7F286A0-824A-5942-B62D-2CDCFA938951}" type="datetimeFigureOut">
              <a:rPr lang="it-IT" smtClean="0"/>
              <a:t>22/04/25</a:t>
            </a:fld>
            <a:endParaRPr lang="it-IT"/>
          </a:p>
        </p:txBody>
      </p:sp>
      <p:sp>
        <p:nvSpPr>
          <p:cNvPr id="5" name="Segnaposto piè di pagina 4">
            <a:extLst>
              <a:ext uri="{FF2B5EF4-FFF2-40B4-BE49-F238E27FC236}">
                <a16:creationId xmlns:a16="http://schemas.microsoft.com/office/drawing/2014/main" id="{12F4449E-A309-30FC-E172-8B6E05F2BDF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B3FD431D-B051-D7FD-CF35-A802BBE0D431}"/>
              </a:ext>
            </a:extLst>
          </p:cNvPr>
          <p:cNvSpPr>
            <a:spLocks noGrp="1"/>
          </p:cNvSpPr>
          <p:nvPr>
            <p:ph type="sldNum" sz="quarter" idx="12"/>
          </p:nvPr>
        </p:nvSpPr>
        <p:spPr/>
        <p:txBody>
          <a:bodyPr/>
          <a:lstStyle/>
          <a:p>
            <a:fld id="{F4BEEC13-CC30-8646-866A-F5E48827E0E2}" type="slidenum">
              <a:rPr lang="it-IT" smtClean="0"/>
              <a:t>‹N›</a:t>
            </a:fld>
            <a:endParaRPr lang="it-IT"/>
          </a:p>
        </p:txBody>
      </p:sp>
    </p:spTree>
    <p:extLst>
      <p:ext uri="{BB962C8B-B14F-4D97-AF65-F5344CB8AC3E}">
        <p14:creationId xmlns:p14="http://schemas.microsoft.com/office/powerpoint/2010/main" val="282862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043160DE-C0F2-241D-A089-6DBD3CDD0DBD}"/>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04C2FF80-ED34-BC9E-9C4A-6EF48C078F6F}"/>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2D75C88F-9995-28B1-DB86-B48F4273FFE8}"/>
              </a:ext>
            </a:extLst>
          </p:cNvPr>
          <p:cNvSpPr>
            <a:spLocks noGrp="1"/>
          </p:cNvSpPr>
          <p:nvPr>
            <p:ph type="dt" sz="half" idx="10"/>
          </p:nvPr>
        </p:nvSpPr>
        <p:spPr/>
        <p:txBody>
          <a:bodyPr/>
          <a:lstStyle/>
          <a:p>
            <a:fld id="{A7F286A0-824A-5942-B62D-2CDCFA938951}" type="datetimeFigureOut">
              <a:rPr lang="it-IT" smtClean="0"/>
              <a:t>22/04/25</a:t>
            </a:fld>
            <a:endParaRPr lang="it-IT"/>
          </a:p>
        </p:txBody>
      </p:sp>
      <p:sp>
        <p:nvSpPr>
          <p:cNvPr id="5" name="Segnaposto piè di pagina 4">
            <a:extLst>
              <a:ext uri="{FF2B5EF4-FFF2-40B4-BE49-F238E27FC236}">
                <a16:creationId xmlns:a16="http://schemas.microsoft.com/office/drawing/2014/main" id="{6DCFADBB-B403-A9DF-C4E8-1D2E8FD6E115}"/>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23251D9-4DE2-1CB8-5940-ED4B6BB106B9}"/>
              </a:ext>
            </a:extLst>
          </p:cNvPr>
          <p:cNvSpPr>
            <a:spLocks noGrp="1"/>
          </p:cNvSpPr>
          <p:nvPr>
            <p:ph type="sldNum" sz="quarter" idx="12"/>
          </p:nvPr>
        </p:nvSpPr>
        <p:spPr/>
        <p:txBody>
          <a:bodyPr/>
          <a:lstStyle/>
          <a:p>
            <a:fld id="{F4BEEC13-CC30-8646-866A-F5E48827E0E2}" type="slidenum">
              <a:rPr lang="it-IT" smtClean="0"/>
              <a:t>‹N›</a:t>
            </a:fld>
            <a:endParaRPr lang="it-IT"/>
          </a:p>
        </p:txBody>
      </p:sp>
    </p:spTree>
    <p:extLst>
      <p:ext uri="{BB962C8B-B14F-4D97-AF65-F5344CB8AC3E}">
        <p14:creationId xmlns:p14="http://schemas.microsoft.com/office/powerpoint/2010/main" val="5102906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3BB0A04-BBE7-D343-BF4A-4CC426B845C4}"/>
              </a:ext>
            </a:extLst>
          </p:cNvPr>
          <p:cNvSpPr>
            <a:spLocks noGrp="1"/>
          </p:cNvSpPr>
          <p:nvPr>
            <p:ph type="ctrTitle"/>
          </p:nvPr>
        </p:nvSpPr>
        <p:spPr>
          <a:xfrm>
            <a:off x="506353" y="1672314"/>
            <a:ext cx="11189995" cy="547200"/>
          </a:xfrm>
        </p:spPr>
        <p:txBody>
          <a:bodyPr lIns="0" tIns="0" rIns="0" bIns="0" anchor="t" anchorCtr="0">
            <a:spAutoFit/>
          </a:bodyPr>
          <a:lstStyle>
            <a:lvl1pPr algn="l">
              <a:defRPr sz="3800" b="1" i="0">
                <a:solidFill>
                  <a:srgbClr val="003A70"/>
                </a:solidFill>
                <a:latin typeface="Luiss Sans" pitchFamily="2" charset="0"/>
              </a:defRPr>
            </a:lvl1pPr>
          </a:lstStyle>
          <a:p>
            <a:r>
              <a:rPr lang="it-IT" dirty="0"/>
              <a:t>Fare clic per modificare lo stile del titolo dello schema</a:t>
            </a:r>
          </a:p>
        </p:txBody>
      </p:sp>
      <p:sp>
        <p:nvSpPr>
          <p:cNvPr id="3" name="Sottotitolo 2">
            <a:extLst>
              <a:ext uri="{FF2B5EF4-FFF2-40B4-BE49-F238E27FC236}">
                <a16:creationId xmlns:a16="http://schemas.microsoft.com/office/drawing/2014/main" id="{E0679AF4-40BB-0349-820B-505BF6BB121D}"/>
              </a:ext>
            </a:extLst>
          </p:cNvPr>
          <p:cNvSpPr>
            <a:spLocks noGrp="1"/>
          </p:cNvSpPr>
          <p:nvPr>
            <p:ph type="subTitle" idx="1"/>
          </p:nvPr>
        </p:nvSpPr>
        <p:spPr>
          <a:xfrm>
            <a:off x="498261" y="2243181"/>
            <a:ext cx="11189994" cy="619850"/>
          </a:xfrm>
        </p:spPr>
        <p:txBody>
          <a:bodyPr lIns="0" tIns="0" rIns="0" bIns="0" anchor="t">
            <a:spAutoFit/>
          </a:bodyPr>
          <a:lstStyle>
            <a:lvl1pPr marL="0" indent="0" algn="l">
              <a:buNone/>
              <a:defRPr sz="3800">
                <a:solidFill>
                  <a:srgbClr val="003A70"/>
                </a:solidFill>
                <a:latin typeface="Luiss Sans"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dirty="0"/>
              <a:t>Fare clic per modificare lo stile del sottotitolo dello schema</a:t>
            </a:r>
          </a:p>
        </p:txBody>
      </p:sp>
      <p:sp>
        <p:nvSpPr>
          <p:cNvPr id="4" name="Segnaposto data 3">
            <a:extLst>
              <a:ext uri="{FF2B5EF4-FFF2-40B4-BE49-F238E27FC236}">
                <a16:creationId xmlns:a16="http://schemas.microsoft.com/office/drawing/2014/main" id="{B71A5510-EE32-3446-8828-82083C2039E6}"/>
              </a:ext>
            </a:extLst>
          </p:cNvPr>
          <p:cNvSpPr>
            <a:spLocks noGrp="1"/>
          </p:cNvSpPr>
          <p:nvPr>
            <p:ph type="dt" sz="half" idx="10"/>
          </p:nvPr>
        </p:nvSpPr>
        <p:spPr>
          <a:xfrm>
            <a:off x="522271" y="3891534"/>
            <a:ext cx="5565913" cy="547200"/>
          </a:xfrm>
        </p:spPr>
        <p:txBody>
          <a:bodyPr lIns="0" tIns="0" rIns="0" bIns="0" anchor="b"/>
          <a:lstStyle>
            <a:lvl1pPr algn="l">
              <a:defRPr sz="2200" b="1" i="0">
                <a:solidFill>
                  <a:srgbClr val="003A70"/>
                </a:solidFill>
                <a:latin typeface="Luiss Sans" pitchFamily="2" charset="0"/>
              </a:defRPr>
            </a:lvl1pPr>
          </a:lstStyle>
          <a:p>
            <a:fld id="{90A97C65-1B54-DB47-A604-7DF0E350DE20}" type="datetime4">
              <a:rPr lang="it-IT" smtClean="0"/>
              <a:pPr/>
              <a:t>22 aprile 2025</a:t>
            </a:fld>
            <a:endParaRPr lang="it-IT" dirty="0"/>
          </a:p>
        </p:txBody>
      </p:sp>
      <p:grpSp>
        <p:nvGrpSpPr>
          <p:cNvPr id="82" name="Gruppo 81">
            <a:extLst>
              <a:ext uri="{FF2B5EF4-FFF2-40B4-BE49-F238E27FC236}">
                <a16:creationId xmlns:a16="http://schemas.microsoft.com/office/drawing/2014/main" id="{5540BA0A-A2F8-1E48-AF86-D2449D532D96}"/>
              </a:ext>
            </a:extLst>
          </p:cNvPr>
          <p:cNvGrpSpPr/>
          <p:nvPr userDrawn="1"/>
        </p:nvGrpSpPr>
        <p:grpSpPr>
          <a:xfrm>
            <a:off x="530087" y="6138000"/>
            <a:ext cx="11131826" cy="720000"/>
            <a:chOff x="530087" y="6138000"/>
            <a:chExt cx="11131826" cy="720000"/>
          </a:xfrm>
        </p:grpSpPr>
        <p:sp>
          <p:nvSpPr>
            <p:cNvPr id="54" name="Rettangolo 53">
              <a:extLst>
                <a:ext uri="{FF2B5EF4-FFF2-40B4-BE49-F238E27FC236}">
                  <a16:creationId xmlns:a16="http://schemas.microsoft.com/office/drawing/2014/main" id="{A5FC1A69-9F52-EF47-8F85-0B6FB45ADFC0}"/>
                </a:ext>
              </a:extLst>
            </p:cNvPr>
            <p:cNvSpPr/>
            <p:nvPr userDrawn="1"/>
          </p:nvSpPr>
          <p:spPr>
            <a:xfrm>
              <a:off x="530087"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5" name="Rettangolo 54">
              <a:extLst>
                <a:ext uri="{FF2B5EF4-FFF2-40B4-BE49-F238E27FC236}">
                  <a16:creationId xmlns:a16="http://schemas.microsoft.com/office/drawing/2014/main" id="{E7ECF867-CD1F-A544-93A7-59F02B7EB3F9}"/>
                </a:ext>
              </a:extLst>
            </p:cNvPr>
            <p:cNvSpPr/>
            <p:nvPr userDrawn="1"/>
          </p:nvSpPr>
          <p:spPr>
            <a:xfrm>
              <a:off x="1590261"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7" name="Rettangolo 56">
              <a:extLst>
                <a:ext uri="{FF2B5EF4-FFF2-40B4-BE49-F238E27FC236}">
                  <a16:creationId xmlns:a16="http://schemas.microsoft.com/office/drawing/2014/main" id="{E112286F-F6FC-FB40-A761-246E00D4D855}"/>
                </a:ext>
              </a:extLst>
            </p:cNvPr>
            <p:cNvSpPr/>
            <p:nvPr userDrawn="1"/>
          </p:nvSpPr>
          <p:spPr>
            <a:xfrm>
              <a:off x="2650435"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9" name="Rettangolo 58">
              <a:extLst>
                <a:ext uri="{FF2B5EF4-FFF2-40B4-BE49-F238E27FC236}">
                  <a16:creationId xmlns:a16="http://schemas.microsoft.com/office/drawing/2014/main" id="{61B4BD18-F688-0F4E-93F6-53DE176B107F}"/>
                </a:ext>
              </a:extLst>
            </p:cNvPr>
            <p:cNvSpPr/>
            <p:nvPr userDrawn="1"/>
          </p:nvSpPr>
          <p:spPr>
            <a:xfrm>
              <a:off x="3710609"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1" name="Rettangolo 60">
              <a:extLst>
                <a:ext uri="{FF2B5EF4-FFF2-40B4-BE49-F238E27FC236}">
                  <a16:creationId xmlns:a16="http://schemas.microsoft.com/office/drawing/2014/main" id="{35B704C4-AEA3-C647-9999-62D70618425C}"/>
                </a:ext>
              </a:extLst>
            </p:cNvPr>
            <p:cNvSpPr/>
            <p:nvPr userDrawn="1"/>
          </p:nvSpPr>
          <p:spPr>
            <a:xfrm>
              <a:off x="4770783"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3" name="Rettangolo 62">
              <a:extLst>
                <a:ext uri="{FF2B5EF4-FFF2-40B4-BE49-F238E27FC236}">
                  <a16:creationId xmlns:a16="http://schemas.microsoft.com/office/drawing/2014/main" id="{B5B290BF-9576-1543-872D-91DDB5937065}"/>
                </a:ext>
              </a:extLst>
            </p:cNvPr>
            <p:cNvSpPr/>
            <p:nvPr userDrawn="1"/>
          </p:nvSpPr>
          <p:spPr>
            <a:xfrm>
              <a:off x="5830957"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5" name="Rettangolo 64">
              <a:extLst>
                <a:ext uri="{FF2B5EF4-FFF2-40B4-BE49-F238E27FC236}">
                  <a16:creationId xmlns:a16="http://schemas.microsoft.com/office/drawing/2014/main" id="{0DCA18FE-2923-3B4E-A5C2-85D922F38FD0}"/>
                </a:ext>
              </a:extLst>
            </p:cNvPr>
            <p:cNvSpPr/>
            <p:nvPr userDrawn="1"/>
          </p:nvSpPr>
          <p:spPr>
            <a:xfrm>
              <a:off x="6891130"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7" name="Rettangolo 66">
              <a:extLst>
                <a:ext uri="{FF2B5EF4-FFF2-40B4-BE49-F238E27FC236}">
                  <a16:creationId xmlns:a16="http://schemas.microsoft.com/office/drawing/2014/main" id="{1E45AD85-CF93-2846-BC0C-2BA8D4DB418A}"/>
                </a:ext>
              </a:extLst>
            </p:cNvPr>
            <p:cNvSpPr/>
            <p:nvPr userDrawn="1"/>
          </p:nvSpPr>
          <p:spPr>
            <a:xfrm>
              <a:off x="7951304"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9" name="Rettangolo 68">
              <a:extLst>
                <a:ext uri="{FF2B5EF4-FFF2-40B4-BE49-F238E27FC236}">
                  <a16:creationId xmlns:a16="http://schemas.microsoft.com/office/drawing/2014/main" id="{0CF0D82F-31DB-C64B-8A03-2D08FA7E79D9}"/>
                </a:ext>
              </a:extLst>
            </p:cNvPr>
            <p:cNvSpPr/>
            <p:nvPr userDrawn="1"/>
          </p:nvSpPr>
          <p:spPr>
            <a:xfrm>
              <a:off x="9011478"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1" name="Rettangolo 70">
              <a:extLst>
                <a:ext uri="{FF2B5EF4-FFF2-40B4-BE49-F238E27FC236}">
                  <a16:creationId xmlns:a16="http://schemas.microsoft.com/office/drawing/2014/main" id="{324BE938-9044-8E47-9BA4-80AF2F19990B}"/>
                </a:ext>
              </a:extLst>
            </p:cNvPr>
            <p:cNvSpPr/>
            <p:nvPr userDrawn="1"/>
          </p:nvSpPr>
          <p:spPr>
            <a:xfrm>
              <a:off x="10071652"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3" name="Rettangolo 72">
              <a:extLst>
                <a:ext uri="{FF2B5EF4-FFF2-40B4-BE49-F238E27FC236}">
                  <a16:creationId xmlns:a16="http://schemas.microsoft.com/office/drawing/2014/main" id="{EDAFE086-4A55-2347-8DE3-D7DF548A3C4F}"/>
                </a:ext>
              </a:extLst>
            </p:cNvPr>
            <p:cNvSpPr/>
            <p:nvPr userDrawn="1"/>
          </p:nvSpPr>
          <p:spPr>
            <a:xfrm>
              <a:off x="11131826"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grpSp>
        <p:nvGrpSpPr>
          <p:cNvPr id="81" name="Gruppo 80">
            <a:extLst>
              <a:ext uri="{FF2B5EF4-FFF2-40B4-BE49-F238E27FC236}">
                <a16:creationId xmlns:a16="http://schemas.microsoft.com/office/drawing/2014/main" id="{A4C5C7EC-083B-CD48-A862-19F4ED944048}"/>
              </a:ext>
            </a:extLst>
          </p:cNvPr>
          <p:cNvGrpSpPr/>
          <p:nvPr userDrawn="1"/>
        </p:nvGrpSpPr>
        <p:grpSpPr>
          <a:xfrm>
            <a:off x="1060174" y="6138000"/>
            <a:ext cx="10071652" cy="720000"/>
            <a:chOff x="1060174" y="6138000"/>
            <a:chExt cx="10071652" cy="720000"/>
          </a:xfrm>
          <a:solidFill>
            <a:srgbClr val="006298"/>
          </a:solidFill>
        </p:grpSpPr>
        <p:sp>
          <p:nvSpPr>
            <p:cNvPr id="56" name="Rettangolo 55">
              <a:extLst>
                <a:ext uri="{FF2B5EF4-FFF2-40B4-BE49-F238E27FC236}">
                  <a16:creationId xmlns:a16="http://schemas.microsoft.com/office/drawing/2014/main" id="{0C028009-61B6-504A-86BF-75FC39DE243E}"/>
                </a:ext>
              </a:extLst>
            </p:cNvPr>
            <p:cNvSpPr/>
            <p:nvPr userDrawn="1"/>
          </p:nvSpPr>
          <p:spPr>
            <a:xfrm>
              <a:off x="1060174"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8" name="Rettangolo 57">
              <a:extLst>
                <a:ext uri="{FF2B5EF4-FFF2-40B4-BE49-F238E27FC236}">
                  <a16:creationId xmlns:a16="http://schemas.microsoft.com/office/drawing/2014/main" id="{359FF146-AD7A-8345-996B-F028DF33A537}"/>
                </a:ext>
              </a:extLst>
            </p:cNvPr>
            <p:cNvSpPr/>
            <p:nvPr userDrawn="1"/>
          </p:nvSpPr>
          <p:spPr>
            <a:xfrm>
              <a:off x="2120348"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0" name="Rettangolo 59">
              <a:extLst>
                <a:ext uri="{FF2B5EF4-FFF2-40B4-BE49-F238E27FC236}">
                  <a16:creationId xmlns:a16="http://schemas.microsoft.com/office/drawing/2014/main" id="{C3BE867D-189E-E140-90A2-9C373B76323D}"/>
                </a:ext>
              </a:extLst>
            </p:cNvPr>
            <p:cNvSpPr/>
            <p:nvPr userDrawn="1"/>
          </p:nvSpPr>
          <p:spPr>
            <a:xfrm>
              <a:off x="3180522"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2" name="Rettangolo 61">
              <a:extLst>
                <a:ext uri="{FF2B5EF4-FFF2-40B4-BE49-F238E27FC236}">
                  <a16:creationId xmlns:a16="http://schemas.microsoft.com/office/drawing/2014/main" id="{B3968CAB-E9C9-C448-BAED-1164B67B83D6}"/>
                </a:ext>
              </a:extLst>
            </p:cNvPr>
            <p:cNvSpPr/>
            <p:nvPr userDrawn="1"/>
          </p:nvSpPr>
          <p:spPr>
            <a:xfrm>
              <a:off x="4240696"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4" name="Rettangolo 63">
              <a:extLst>
                <a:ext uri="{FF2B5EF4-FFF2-40B4-BE49-F238E27FC236}">
                  <a16:creationId xmlns:a16="http://schemas.microsoft.com/office/drawing/2014/main" id="{DD7E810C-6698-4141-AE4D-FED7B888FB8E}"/>
                </a:ext>
              </a:extLst>
            </p:cNvPr>
            <p:cNvSpPr/>
            <p:nvPr userDrawn="1"/>
          </p:nvSpPr>
          <p:spPr>
            <a:xfrm>
              <a:off x="5300870"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6" name="Rettangolo 65">
              <a:extLst>
                <a:ext uri="{FF2B5EF4-FFF2-40B4-BE49-F238E27FC236}">
                  <a16:creationId xmlns:a16="http://schemas.microsoft.com/office/drawing/2014/main" id="{9B0258DC-87FE-6E48-B377-3E2FDBC08326}"/>
                </a:ext>
              </a:extLst>
            </p:cNvPr>
            <p:cNvSpPr/>
            <p:nvPr userDrawn="1"/>
          </p:nvSpPr>
          <p:spPr>
            <a:xfrm>
              <a:off x="6361043"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8" name="Rettangolo 67">
              <a:extLst>
                <a:ext uri="{FF2B5EF4-FFF2-40B4-BE49-F238E27FC236}">
                  <a16:creationId xmlns:a16="http://schemas.microsoft.com/office/drawing/2014/main" id="{922BA846-4255-384A-97F0-52FD5A3C3965}"/>
                </a:ext>
              </a:extLst>
            </p:cNvPr>
            <p:cNvSpPr/>
            <p:nvPr userDrawn="1"/>
          </p:nvSpPr>
          <p:spPr>
            <a:xfrm>
              <a:off x="7421217"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0" name="Rettangolo 69">
              <a:extLst>
                <a:ext uri="{FF2B5EF4-FFF2-40B4-BE49-F238E27FC236}">
                  <a16:creationId xmlns:a16="http://schemas.microsoft.com/office/drawing/2014/main" id="{D2E5825D-0B98-D043-890F-554D5B9AF97E}"/>
                </a:ext>
              </a:extLst>
            </p:cNvPr>
            <p:cNvSpPr/>
            <p:nvPr userDrawn="1"/>
          </p:nvSpPr>
          <p:spPr>
            <a:xfrm>
              <a:off x="8481391"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2" name="Rettangolo 71">
              <a:extLst>
                <a:ext uri="{FF2B5EF4-FFF2-40B4-BE49-F238E27FC236}">
                  <a16:creationId xmlns:a16="http://schemas.microsoft.com/office/drawing/2014/main" id="{888D3338-3950-944B-84B7-796D95024907}"/>
                </a:ext>
              </a:extLst>
            </p:cNvPr>
            <p:cNvSpPr/>
            <p:nvPr userDrawn="1"/>
          </p:nvSpPr>
          <p:spPr>
            <a:xfrm>
              <a:off x="9541565"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4" name="Rettangolo 73">
              <a:extLst>
                <a:ext uri="{FF2B5EF4-FFF2-40B4-BE49-F238E27FC236}">
                  <a16:creationId xmlns:a16="http://schemas.microsoft.com/office/drawing/2014/main" id="{CE370570-6F3F-4D47-9CB5-970BC89BA15D}"/>
                </a:ext>
              </a:extLst>
            </p:cNvPr>
            <p:cNvSpPr/>
            <p:nvPr userDrawn="1"/>
          </p:nvSpPr>
          <p:spPr>
            <a:xfrm>
              <a:off x="10601739"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pic>
        <p:nvPicPr>
          <p:cNvPr id="75" name="Immagine 74">
            <a:extLst>
              <a:ext uri="{FF2B5EF4-FFF2-40B4-BE49-F238E27FC236}">
                <a16:creationId xmlns:a16="http://schemas.microsoft.com/office/drawing/2014/main" id="{F496A682-0F52-234A-8803-BDFAFDE999A5}"/>
              </a:ext>
            </a:extLst>
          </p:cNvPr>
          <p:cNvPicPr>
            <a:picLocks noChangeAspect="1"/>
          </p:cNvPicPr>
          <p:nvPr userDrawn="1"/>
        </p:nvPicPr>
        <p:blipFill>
          <a:blip/>
          <a:stretch>
            <a:fillRect/>
          </a:stretch>
        </p:blipFill>
        <p:spPr>
          <a:xfrm>
            <a:off x="515508" y="5066132"/>
            <a:ext cx="3257143" cy="547200"/>
          </a:xfrm>
          <a:prstGeom prst="rect">
            <a:avLst/>
          </a:prstGeom>
        </p:spPr>
      </p:pic>
      <p:sp>
        <p:nvSpPr>
          <p:cNvPr id="32" name="Segnaposto testo 77">
            <a:extLst>
              <a:ext uri="{FF2B5EF4-FFF2-40B4-BE49-F238E27FC236}">
                <a16:creationId xmlns:a16="http://schemas.microsoft.com/office/drawing/2014/main" id="{11E9754D-4544-094C-90CE-D95DEC303D3D}"/>
              </a:ext>
            </a:extLst>
          </p:cNvPr>
          <p:cNvSpPr>
            <a:spLocks noGrp="1"/>
          </p:cNvSpPr>
          <p:nvPr>
            <p:ph type="body" sz="quarter" idx="11" hasCustomPrompt="1"/>
          </p:nvPr>
        </p:nvSpPr>
        <p:spPr>
          <a:xfrm>
            <a:off x="530225" y="795857"/>
            <a:ext cx="6889750" cy="724967"/>
          </a:xfrm>
        </p:spPr>
        <p:txBody>
          <a:bodyPr lIns="0" tIns="0" rIns="0" bIns="0" anchor="t">
            <a:noAutofit/>
          </a:bodyPr>
          <a:lstStyle>
            <a:lvl1pPr marL="0" indent="0">
              <a:lnSpc>
                <a:spcPct val="90000"/>
              </a:lnSpc>
              <a:spcBef>
                <a:spcPts val="0"/>
              </a:spcBef>
              <a:buNone/>
              <a:defRPr lang="it-IT" sz="2000" b="0" i="0" smtClean="0">
                <a:solidFill>
                  <a:srgbClr val="003A70"/>
                </a:solidFill>
                <a:effectLst/>
                <a:latin typeface="Luiss Sans" pitchFamily="2" charset="0"/>
              </a:defRPr>
            </a:lvl1pPr>
          </a:lstStyle>
          <a:p>
            <a:r>
              <a:rPr lang="it-IT" dirty="0"/>
              <a:t>Specifica, Dipartimento, School</a:t>
            </a:r>
            <a:endParaRPr lang="it-IT" dirty="0">
              <a:solidFill>
                <a:srgbClr val="004274"/>
              </a:solidFill>
              <a:effectLst/>
              <a:latin typeface="Luiss type" pitchFamily="2" charset="77"/>
            </a:endParaRPr>
          </a:p>
        </p:txBody>
      </p:sp>
      <p:sp>
        <p:nvSpPr>
          <p:cNvPr id="7" name="CasellaDiTesto 6">
            <a:extLst>
              <a:ext uri="{FF2B5EF4-FFF2-40B4-BE49-F238E27FC236}">
                <a16:creationId xmlns:a16="http://schemas.microsoft.com/office/drawing/2014/main" id="{4F48BF19-5644-BB43-8AD2-AEB567996144}"/>
              </a:ext>
            </a:extLst>
          </p:cNvPr>
          <p:cNvSpPr txBox="1"/>
          <p:nvPr userDrawn="1"/>
        </p:nvSpPr>
        <p:spPr>
          <a:xfrm>
            <a:off x="527023" y="500698"/>
            <a:ext cx="5553075" cy="264671"/>
          </a:xfrm>
          <a:prstGeom prst="rect">
            <a:avLst/>
          </a:prstGeom>
          <a:noFill/>
        </p:spPr>
        <p:txBody>
          <a:bodyPr wrap="square" lIns="0" tIns="0" rIns="0" bIns="0" rtlCol="0" anchor="t">
            <a:noAutofit/>
          </a:bodyPr>
          <a:lstStyle/>
          <a:p>
            <a:pPr algn="l"/>
            <a:r>
              <a:rPr lang="it-IT" sz="2000" b="1" i="0" dirty="0">
                <a:solidFill>
                  <a:srgbClr val="003A70"/>
                </a:solidFill>
                <a:latin typeface="Luiss Sans" pitchFamily="2" charset="0"/>
              </a:rPr>
              <a:t>Luiss</a:t>
            </a:r>
          </a:p>
        </p:txBody>
      </p:sp>
    </p:spTree>
    <p:extLst>
      <p:ext uri="{BB962C8B-B14F-4D97-AF65-F5344CB8AC3E}">
        <p14:creationId xmlns:p14="http://schemas.microsoft.com/office/powerpoint/2010/main" val="328094412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orient="horz" pos="3864">
          <p15:clr>
            <a:srgbClr val="FBAE40"/>
          </p15:clr>
        </p15:guide>
        <p15:guide id="5" orient="horz" pos="3517">
          <p15:clr>
            <a:srgbClr val="FBAE40"/>
          </p15:clr>
        </p15:guide>
        <p15:guide id="7" orient="horz" pos="2742">
          <p15:clr>
            <a:srgbClr val="FBAE40"/>
          </p15:clr>
        </p15:guide>
        <p15:guide id="8" orient="horz" pos="1091">
          <p15:clr>
            <a:srgbClr val="FBAE40"/>
          </p15:clr>
        </p15:guide>
        <p15:guide id="10" pos="5011">
          <p15:clr>
            <a:srgbClr val="FBAE40"/>
          </p15:clr>
        </p15:guide>
        <p15:guide id="11" pos="4674">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7DA9BEF-80A2-2331-DC94-EBB0C2858E8D}"/>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69D19C77-4BE8-2E96-C0B8-733DE692E463}"/>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5F85FAC5-3CEB-E7E8-0C26-134619395CF7}"/>
              </a:ext>
            </a:extLst>
          </p:cNvPr>
          <p:cNvSpPr>
            <a:spLocks noGrp="1"/>
          </p:cNvSpPr>
          <p:nvPr>
            <p:ph type="dt" sz="half" idx="10"/>
          </p:nvPr>
        </p:nvSpPr>
        <p:spPr/>
        <p:txBody>
          <a:bodyPr/>
          <a:lstStyle/>
          <a:p>
            <a:fld id="{A7F286A0-824A-5942-B62D-2CDCFA938951}" type="datetimeFigureOut">
              <a:rPr lang="it-IT" smtClean="0"/>
              <a:t>22/04/25</a:t>
            </a:fld>
            <a:endParaRPr lang="it-IT"/>
          </a:p>
        </p:txBody>
      </p:sp>
      <p:sp>
        <p:nvSpPr>
          <p:cNvPr id="5" name="Segnaposto piè di pagina 4">
            <a:extLst>
              <a:ext uri="{FF2B5EF4-FFF2-40B4-BE49-F238E27FC236}">
                <a16:creationId xmlns:a16="http://schemas.microsoft.com/office/drawing/2014/main" id="{C2A447C6-BBB5-AE5F-213C-A75B55A3197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0170495-A64D-9581-65F3-209633DE8E1B}"/>
              </a:ext>
            </a:extLst>
          </p:cNvPr>
          <p:cNvSpPr>
            <a:spLocks noGrp="1"/>
          </p:cNvSpPr>
          <p:nvPr>
            <p:ph type="sldNum" sz="quarter" idx="12"/>
          </p:nvPr>
        </p:nvSpPr>
        <p:spPr/>
        <p:txBody>
          <a:bodyPr/>
          <a:lstStyle/>
          <a:p>
            <a:fld id="{F4BEEC13-CC30-8646-866A-F5E48827E0E2}" type="slidenum">
              <a:rPr lang="it-IT" smtClean="0"/>
              <a:t>‹N›</a:t>
            </a:fld>
            <a:endParaRPr lang="it-IT"/>
          </a:p>
        </p:txBody>
      </p:sp>
    </p:spTree>
    <p:extLst>
      <p:ext uri="{BB962C8B-B14F-4D97-AF65-F5344CB8AC3E}">
        <p14:creationId xmlns:p14="http://schemas.microsoft.com/office/powerpoint/2010/main" val="3753498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0DBE94-C5A7-7146-5DF9-B7AE84427DE6}"/>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A5495F73-6741-4E8D-C2F4-35124625B30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F75B4F62-E436-DCD4-5D5B-80B9D88F57E9}"/>
              </a:ext>
            </a:extLst>
          </p:cNvPr>
          <p:cNvSpPr>
            <a:spLocks noGrp="1"/>
          </p:cNvSpPr>
          <p:nvPr>
            <p:ph type="dt" sz="half" idx="10"/>
          </p:nvPr>
        </p:nvSpPr>
        <p:spPr/>
        <p:txBody>
          <a:bodyPr/>
          <a:lstStyle/>
          <a:p>
            <a:fld id="{A7F286A0-824A-5942-B62D-2CDCFA938951}" type="datetimeFigureOut">
              <a:rPr lang="it-IT" smtClean="0"/>
              <a:t>22/04/25</a:t>
            </a:fld>
            <a:endParaRPr lang="it-IT"/>
          </a:p>
        </p:txBody>
      </p:sp>
      <p:sp>
        <p:nvSpPr>
          <p:cNvPr id="5" name="Segnaposto piè di pagina 4">
            <a:extLst>
              <a:ext uri="{FF2B5EF4-FFF2-40B4-BE49-F238E27FC236}">
                <a16:creationId xmlns:a16="http://schemas.microsoft.com/office/drawing/2014/main" id="{DE8E0835-B3FC-ED34-1FF8-BF1E940D89CE}"/>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E4662F94-BC73-17CD-5247-355D5A549B3C}"/>
              </a:ext>
            </a:extLst>
          </p:cNvPr>
          <p:cNvSpPr>
            <a:spLocks noGrp="1"/>
          </p:cNvSpPr>
          <p:nvPr>
            <p:ph type="sldNum" sz="quarter" idx="12"/>
          </p:nvPr>
        </p:nvSpPr>
        <p:spPr/>
        <p:txBody>
          <a:bodyPr/>
          <a:lstStyle/>
          <a:p>
            <a:fld id="{F4BEEC13-CC30-8646-866A-F5E48827E0E2}" type="slidenum">
              <a:rPr lang="it-IT" smtClean="0"/>
              <a:t>‹N›</a:t>
            </a:fld>
            <a:endParaRPr lang="it-IT"/>
          </a:p>
        </p:txBody>
      </p:sp>
    </p:spTree>
    <p:extLst>
      <p:ext uri="{BB962C8B-B14F-4D97-AF65-F5344CB8AC3E}">
        <p14:creationId xmlns:p14="http://schemas.microsoft.com/office/powerpoint/2010/main" val="3292982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F0D406D-7C0D-5EA4-D71A-8F50383141A0}"/>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7A46FA6B-3F0C-218F-C39C-212A702CC0E6}"/>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8A09847B-C27A-8415-A22C-D7457435095D}"/>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0151B669-6778-1071-378A-FCF068101DA7}"/>
              </a:ext>
            </a:extLst>
          </p:cNvPr>
          <p:cNvSpPr>
            <a:spLocks noGrp="1"/>
          </p:cNvSpPr>
          <p:nvPr>
            <p:ph type="dt" sz="half" idx="10"/>
          </p:nvPr>
        </p:nvSpPr>
        <p:spPr/>
        <p:txBody>
          <a:bodyPr/>
          <a:lstStyle/>
          <a:p>
            <a:fld id="{A7F286A0-824A-5942-B62D-2CDCFA938951}" type="datetimeFigureOut">
              <a:rPr lang="it-IT" smtClean="0"/>
              <a:t>22/04/25</a:t>
            </a:fld>
            <a:endParaRPr lang="it-IT"/>
          </a:p>
        </p:txBody>
      </p:sp>
      <p:sp>
        <p:nvSpPr>
          <p:cNvPr id="6" name="Segnaposto piè di pagina 5">
            <a:extLst>
              <a:ext uri="{FF2B5EF4-FFF2-40B4-BE49-F238E27FC236}">
                <a16:creationId xmlns:a16="http://schemas.microsoft.com/office/drawing/2014/main" id="{49866B33-D405-6AA2-04DD-8D1A4A8C7070}"/>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BAC9CED0-7C38-A680-A3E8-79967908D1B3}"/>
              </a:ext>
            </a:extLst>
          </p:cNvPr>
          <p:cNvSpPr>
            <a:spLocks noGrp="1"/>
          </p:cNvSpPr>
          <p:nvPr>
            <p:ph type="sldNum" sz="quarter" idx="12"/>
          </p:nvPr>
        </p:nvSpPr>
        <p:spPr/>
        <p:txBody>
          <a:bodyPr/>
          <a:lstStyle/>
          <a:p>
            <a:fld id="{F4BEEC13-CC30-8646-866A-F5E48827E0E2}" type="slidenum">
              <a:rPr lang="it-IT" smtClean="0"/>
              <a:t>‹N›</a:t>
            </a:fld>
            <a:endParaRPr lang="it-IT"/>
          </a:p>
        </p:txBody>
      </p:sp>
    </p:spTree>
    <p:extLst>
      <p:ext uri="{BB962C8B-B14F-4D97-AF65-F5344CB8AC3E}">
        <p14:creationId xmlns:p14="http://schemas.microsoft.com/office/powerpoint/2010/main" val="12151599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2BFFFC2-9497-EE80-67E2-95617E1A936D}"/>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D63221A3-3F79-CE47-AF15-BE1883619C7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D92B4A25-4702-E7AF-1318-918274CAF1C7}"/>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AE371380-C290-51C9-BF6A-DB6754F2629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348FF730-5359-B6A8-B12D-A36D5C2F2F1F}"/>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8BFF7F4F-D638-4C9A-8225-D0E96B3A2378}"/>
              </a:ext>
            </a:extLst>
          </p:cNvPr>
          <p:cNvSpPr>
            <a:spLocks noGrp="1"/>
          </p:cNvSpPr>
          <p:nvPr>
            <p:ph type="dt" sz="half" idx="10"/>
          </p:nvPr>
        </p:nvSpPr>
        <p:spPr/>
        <p:txBody>
          <a:bodyPr/>
          <a:lstStyle/>
          <a:p>
            <a:fld id="{A7F286A0-824A-5942-B62D-2CDCFA938951}" type="datetimeFigureOut">
              <a:rPr lang="it-IT" smtClean="0"/>
              <a:t>22/04/25</a:t>
            </a:fld>
            <a:endParaRPr lang="it-IT"/>
          </a:p>
        </p:txBody>
      </p:sp>
      <p:sp>
        <p:nvSpPr>
          <p:cNvPr id="8" name="Segnaposto piè di pagina 7">
            <a:extLst>
              <a:ext uri="{FF2B5EF4-FFF2-40B4-BE49-F238E27FC236}">
                <a16:creationId xmlns:a16="http://schemas.microsoft.com/office/drawing/2014/main" id="{B7A56874-A21B-AD3C-00FA-F73655AEF7BE}"/>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6F0A97E2-611F-6021-6B95-F37F906B9E63}"/>
              </a:ext>
            </a:extLst>
          </p:cNvPr>
          <p:cNvSpPr>
            <a:spLocks noGrp="1"/>
          </p:cNvSpPr>
          <p:nvPr>
            <p:ph type="sldNum" sz="quarter" idx="12"/>
          </p:nvPr>
        </p:nvSpPr>
        <p:spPr/>
        <p:txBody>
          <a:bodyPr/>
          <a:lstStyle/>
          <a:p>
            <a:fld id="{F4BEEC13-CC30-8646-866A-F5E48827E0E2}" type="slidenum">
              <a:rPr lang="it-IT" smtClean="0"/>
              <a:t>‹N›</a:t>
            </a:fld>
            <a:endParaRPr lang="it-IT"/>
          </a:p>
        </p:txBody>
      </p:sp>
    </p:spTree>
    <p:extLst>
      <p:ext uri="{BB962C8B-B14F-4D97-AF65-F5344CB8AC3E}">
        <p14:creationId xmlns:p14="http://schemas.microsoft.com/office/powerpoint/2010/main" val="13471360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F654111-F026-CDC0-4656-B719E1D1ACA3}"/>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A752540F-E4FE-8F35-FFC5-574203D846BF}"/>
              </a:ext>
            </a:extLst>
          </p:cNvPr>
          <p:cNvSpPr>
            <a:spLocks noGrp="1"/>
          </p:cNvSpPr>
          <p:nvPr>
            <p:ph type="dt" sz="half" idx="10"/>
          </p:nvPr>
        </p:nvSpPr>
        <p:spPr/>
        <p:txBody>
          <a:bodyPr/>
          <a:lstStyle/>
          <a:p>
            <a:fld id="{A7F286A0-824A-5942-B62D-2CDCFA938951}" type="datetimeFigureOut">
              <a:rPr lang="it-IT" smtClean="0"/>
              <a:t>22/04/25</a:t>
            </a:fld>
            <a:endParaRPr lang="it-IT"/>
          </a:p>
        </p:txBody>
      </p:sp>
      <p:sp>
        <p:nvSpPr>
          <p:cNvPr id="4" name="Segnaposto piè di pagina 3">
            <a:extLst>
              <a:ext uri="{FF2B5EF4-FFF2-40B4-BE49-F238E27FC236}">
                <a16:creationId xmlns:a16="http://schemas.microsoft.com/office/drawing/2014/main" id="{B6D46E13-2E96-77A9-462A-3E8D64C38D7A}"/>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3BCDD7D3-6592-93E6-0D4D-2BDD17C36AC2}"/>
              </a:ext>
            </a:extLst>
          </p:cNvPr>
          <p:cNvSpPr>
            <a:spLocks noGrp="1"/>
          </p:cNvSpPr>
          <p:nvPr>
            <p:ph type="sldNum" sz="quarter" idx="12"/>
          </p:nvPr>
        </p:nvSpPr>
        <p:spPr/>
        <p:txBody>
          <a:bodyPr/>
          <a:lstStyle/>
          <a:p>
            <a:fld id="{F4BEEC13-CC30-8646-866A-F5E48827E0E2}" type="slidenum">
              <a:rPr lang="it-IT" smtClean="0"/>
              <a:t>‹N›</a:t>
            </a:fld>
            <a:endParaRPr lang="it-IT"/>
          </a:p>
        </p:txBody>
      </p:sp>
    </p:spTree>
    <p:extLst>
      <p:ext uri="{BB962C8B-B14F-4D97-AF65-F5344CB8AC3E}">
        <p14:creationId xmlns:p14="http://schemas.microsoft.com/office/powerpoint/2010/main" val="535439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494E561C-1D2F-5C79-09C0-3D8544DF8F93}"/>
              </a:ext>
            </a:extLst>
          </p:cNvPr>
          <p:cNvSpPr>
            <a:spLocks noGrp="1"/>
          </p:cNvSpPr>
          <p:nvPr>
            <p:ph type="dt" sz="half" idx="10"/>
          </p:nvPr>
        </p:nvSpPr>
        <p:spPr/>
        <p:txBody>
          <a:bodyPr/>
          <a:lstStyle/>
          <a:p>
            <a:fld id="{A7F286A0-824A-5942-B62D-2CDCFA938951}" type="datetimeFigureOut">
              <a:rPr lang="it-IT" smtClean="0"/>
              <a:t>22/04/25</a:t>
            </a:fld>
            <a:endParaRPr lang="it-IT"/>
          </a:p>
        </p:txBody>
      </p:sp>
      <p:sp>
        <p:nvSpPr>
          <p:cNvPr id="3" name="Segnaposto piè di pagina 2">
            <a:extLst>
              <a:ext uri="{FF2B5EF4-FFF2-40B4-BE49-F238E27FC236}">
                <a16:creationId xmlns:a16="http://schemas.microsoft.com/office/drawing/2014/main" id="{0F675F10-CBB4-3D3F-3CBF-6B255BB4E40D}"/>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AE2CDB5B-B609-4500-47F1-2A34113DD037}"/>
              </a:ext>
            </a:extLst>
          </p:cNvPr>
          <p:cNvSpPr>
            <a:spLocks noGrp="1"/>
          </p:cNvSpPr>
          <p:nvPr>
            <p:ph type="sldNum" sz="quarter" idx="12"/>
          </p:nvPr>
        </p:nvSpPr>
        <p:spPr/>
        <p:txBody>
          <a:bodyPr/>
          <a:lstStyle/>
          <a:p>
            <a:fld id="{F4BEEC13-CC30-8646-866A-F5E48827E0E2}" type="slidenum">
              <a:rPr lang="it-IT" smtClean="0"/>
              <a:t>‹N›</a:t>
            </a:fld>
            <a:endParaRPr lang="it-IT"/>
          </a:p>
        </p:txBody>
      </p:sp>
    </p:spTree>
    <p:extLst>
      <p:ext uri="{BB962C8B-B14F-4D97-AF65-F5344CB8AC3E}">
        <p14:creationId xmlns:p14="http://schemas.microsoft.com/office/powerpoint/2010/main" val="25540053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D6ECC02-1330-B1DC-C297-5E4569F69A45}"/>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F7EBE631-1F5E-974F-F0D9-B1BB4012C82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F6E9B07D-A11A-F80A-0F10-BFB1AD2746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2DC8AF56-3003-6CD2-099B-C437A1B9292F}"/>
              </a:ext>
            </a:extLst>
          </p:cNvPr>
          <p:cNvSpPr>
            <a:spLocks noGrp="1"/>
          </p:cNvSpPr>
          <p:nvPr>
            <p:ph type="dt" sz="half" idx="10"/>
          </p:nvPr>
        </p:nvSpPr>
        <p:spPr/>
        <p:txBody>
          <a:bodyPr/>
          <a:lstStyle/>
          <a:p>
            <a:fld id="{A7F286A0-824A-5942-B62D-2CDCFA938951}" type="datetimeFigureOut">
              <a:rPr lang="it-IT" smtClean="0"/>
              <a:t>22/04/25</a:t>
            </a:fld>
            <a:endParaRPr lang="it-IT"/>
          </a:p>
        </p:txBody>
      </p:sp>
      <p:sp>
        <p:nvSpPr>
          <p:cNvPr id="6" name="Segnaposto piè di pagina 5">
            <a:extLst>
              <a:ext uri="{FF2B5EF4-FFF2-40B4-BE49-F238E27FC236}">
                <a16:creationId xmlns:a16="http://schemas.microsoft.com/office/drawing/2014/main" id="{6A64C94F-F4C9-4E16-C2CC-06D44F647CFB}"/>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E858C6C2-503B-F1F4-C5B7-CE60FD4EDA12}"/>
              </a:ext>
            </a:extLst>
          </p:cNvPr>
          <p:cNvSpPr>
            <a:spLocks noGrp="1"/>
          </p:cNvSpPr>
          <p:nvPr>
            <p:ph type="sldNum" sz="quarter" idx="12"/>
          </p:nvPr>
        </p:nvSpPr>
        <p:spPr/>
        <p:txBody>
          <a:bodyPr/>
          <a:lstStyle/>
          <a:p>
            <a:fld id="{F4BEEC13-CC30-8646-866A-F5E48827E0E2}" type="slidenum">
              <a:rPr lang="it-IT" smtClean="0"/>
              <a:t>‹N›</a:t>
            </a:fld>
            <a:endParaRPr lang="it-IT"/>
          </a:p>
        </p:txBody>
      </p:sp>
    </p:spTree>
    <p:extLst>
      <p:ext uri="{BB962C8B-B14F-4D97-AF65-F5344CB8AC3E}">
        <p14:creationId xmlns:p14="http://schemas.microsoft.com/office/powerpoint/2010/main" val="10674244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CD4A6A7-397A-029E-4F1F-518C7DD2E8D3}"/>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87C1659A-5181-3716-91F0-E512EC03854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F104660F-3444-29CE-0022-A347C1BB8EC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9CDFF5B3-9EA7-28FC-8CB4-8EE9CB903D32}"/>
              </a:ext>
            </a:extLst>
          </p:cNvPr>
          <p:cNvSpPr>
            <a:spLocks noGrp="1"/>
          </p:cNvSpPr>
          <p:nvPr>
            <p:ph type="dt" sz="half" idx="10"/>
          </p:nvPr>
        </p:nvSpPr>
        <p:spPr/>
        <p:txBody>
          <a:bodyPr/>
          <a:lstStyle/>
          <a:p>
            <a:fld id="{A7F286A0-824A-5942-B62D-2CDCFA938951}" type="datetimeFigureOut">
              <a:rPr lang="it-IT" smtClean="0"/>
              <a:t>22/04/25</a:t>
            </a:fld>
            <a:endParaRPr lang="it-IT"/>
          </a:p>
        </p:txBody>
      </p:sp>
      <p:sp>
        <p:nvSpPr>
          <p:cNvPr id="6" name="Segnaposto piè di pagina 5">
            <a:extLst>
              <a:ext uri="{FF2B5EF4-FFF2-40B4-BE49-F238E27FC236}">
                <a16:creationId xmlns:a16="http://schemas.microsoft.com/office/drawing/2014/main" id="{0A5424BD-8406-7085-3A44-2B6AC1F0491B}"/>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FAC46EAB-6271-89BD-988F-1683B8088F5C}"/>
              </a:ext>
            </a:extLst>
          </p:cNvPr>
          <p:cNvSpPr>
            <a:spLocks noGrp="1"/>
          </p:cNvSpPr>
          <p:nvPr>
            <p:ph type="sldNum" sz="quarter" idx="12"/>
          </p:nvPr>
        </p:nvSpPr>
        <p:spPr/>
        <p:txBody>
          <a:bodyPr/>
          <a:lstStyle/>
          <a:p>
            <a:fld id="{F4BEEC13-CC30-8646-866A-F5E48827E0E2}" type="slidenum">
              <a:rPr lang="it-IT" smtClean="0"/>
              <a:t>‹N›</a:t>
            </a:fld>
            <a:endParaRPr lang="it-IT"/>
          </a:p>
        </p:txBody>
      </p:sp>
    </p:spTree>
    <p:extLst>
      <p:ext uri="{BB962C8B-B14F-4D97-AF65-F5344CB8AC3E}">
        <p14:creationId xmlns:p14="http://schemas.microsoft.com/office/powerpoint/2010/main" val="4877324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85F06D29-4895-B3EE-1718-BD95BD40DB2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75E5F458-6B28-8315-C74D-7DB77A5A33A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F92741B5-7DDD-D058-E233-735285CD5BA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F286A0-824A-5942-B62D-2CDCFA938951}" type="datetimeFigureOut">
              <a:rPr lang="it-IT" smtClean="0"/>
              <a:t>22/04/25</a:t>
            </a:fld>
            <a:endParaRPr lang="it-IT"/>
          </a:p>
        </p:txBody>
      </p:sp>
      <p:sp>
        <p:nvSpPr>
          <p:cNvPr id="5" name="Segnaposto piè di pagina 4">
            <a:extLst>
              <a:ext uri="{FF2B5EF4-FFF2-40B4-BE49-F238E27FC236}">
                <a16:creationId xmlns:a16="http://schemas.microsoft.com/office/drawing/2014/main" id="{A61DB45D-58C4-C289-B768-AE08237F66D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BCC36594-999E-2C84-4402-3F6FB517C75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BEEC13-CC30-8646-866A-F5E48827E0E2}" type="slidenum">
              <a:rPr lang="it-IT" smtClean="0"/>
              <a:t>‹N›</a:t>
            </a:fld>
            <a:endParaRPr lang="it-IT"/>
          </a:p>
        </p:txBody>
      </p:sp>
    </p:spTree>
    <p:extLst>
      <p:ext uri="{BB962C8B-B14F-4D97-AF65-F5344CB8AC3E}">
        <p14:creationId xmlns:p14="http://schemas.microsoft.com/office/powerpoint/2010/main" val="35233419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534E4BF2-12BC-D68B-DB54-3E906979179F}"/>
            </a:ext>
          </a:extLst>
        </p:cNvPr>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5"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D06A8F5F-E5AD-743A-2736-31A5C5BE102C}"/>
              </a:ext>
            </a:extLst>
          </p:cNvPr>
          <p:cNvSpPr>
            <a:spLocks noGrp="1"/>
          </p:cNvSpPr>
          <p:nvPr>
            <p:ph sz="half" idx="1"/>
          </p:nvPr>
        </p:nvSpPr>
        <p:spPr>
          <a:xfrm>
            <a:off x="838200" y="1929384"/>
            <a:ext cx="10515600" cy="4251960"/>
          </a:xfrm>
        </p:spPr>
        <p:txBody>
          <a:bodyPr vert="horz" lIns="91440" tIns="45720" rIns="91440" bIns="45720" rtlCol="0">
            <a:normAutofit/>
          </a:bodyPr>
          <a:lstStyle/>
          <a:p>
            <a:pPr marL="0" indent="0">
              <a:buNone/>
            </a:pPr>
            <a:r>
              <a:rPr lang="it-IT" sz="6000" dirty="0"/>
              <a:t>Giurisdizione e ammissibilità</a:t>
            </a:r>
            <a:endParaRPr lang="en-US" sz="5800" b="1" dirty="0"/>
          </a:p>
        </p:txBody>
      </p:sp>
      <p:sp>
        <p:nvSpPr>
          <p:cNvPr id="7" name="Segnaposto numero diapositiva 6">
            <a:extLst>
              <a:ext uri="{FF2B5EF4-FFF2-40B4-BE49-F238E27FC236}">
                <a16:creationId xmlns:a16="http://schemas.microsoft.com/office/drawing/2014/main" id="{E85D1090-A6BF-477D-00A1-C98788112C7F}"/>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DD589A36-170F-7348-BCDB-23CF9D86047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1</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118144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591344"/>
            <a:ext cx="10515600" cy="5585619"/>
          </a:xfrm>
        </p:spPr>
        <p:txBody>
          <a:bodyPr vert="horz" lIns="91440" tIns="45720" rIns="91440" bIns="45720" rtlCol="0">
            <a:normAutofit fontScale="92500" lnSpcReduction="20000"/>
          </a:bodyPr>
          <a:lstStyle/>
          <a:p>
            <a:pPr marL="0" indent="0" algn="just">
              <a:buNone/>
            </a:pPr>
            <a:endParaRPr lang="en-US" sz="3400" dirty="0"/>
          </a:p>
          <a:p>
            <a:pPr marL="742950" indent="-742950" algn="just">
              <a:buFont typeface="+mj-lt"/>
              <a:buAutoNum type="arabicPeriod"/>
            </a:pPr>
            <a:r>
              <a:rPr lang="en-US" sz="4800" dirty="0" err="1"/>
              <a:t>Accordo</a:t>
            </a:r>
            <a:r>
              <a:rPr lang="en-US" sz="4800" dirty="0"/>
              <a:t> </a:t>
            </a:r>
            <a:r>
              <a:rPr lang="en-US" sz="4800" dirty="0" err="1"/>
              <a:t>speciale</a:t>
            </a:r>
            <a:r>
              <a:rPr lang="en-US" sz="4800" dirty="0"/>
              <a:t> (</a:t>
            </a:r>
            <a:r>
              <a:rPr lang="en-US" sz="4800" dirty="0" err="1"/>
              <a:t>compromesso</a:t>
            </a:r>
            <a:r>
              <a:rPr lang="en-US" sz="4800" dirty="0"/>
              <a:t>)</a:t>
            </a:r>
          </a:p>
          <a:p>
            <a:pPr marL="742950" indent="-742950" algn="just">
              <a:buFont typeface="+mj-lt"/>
              <a:buAutoNum type="arabicPeriod"/>
            </a:pPr>
            <a:endParaRPr lang="en-US" sz="4800" dirty="0"/>
          </a:p>
          <a:p>
            <a:pPr marL="742950" indent="-742950" algn="just">
              <a:buFont typeface="+mj-lt"/>
              <a:buAutoNum type="arabicPeriod"/>
            </a:pPr>
            <a:r>
              <a:rPr lang="en-US" sz="4800" dirty="0" err="1"/>
              <a:t>Trattati</a:t>
            </a:r>
            <a:r>
              <a:rPr lang="en-US" sz="4800" dirty="0"/>
              <a:t> </a:t>
            </a:r>
            <a:r>
              <a:rPr lang="en-US" sz="4800" dirty="0" err="1"/>
              <a:t>diversi</a:t>
            </a:r>
            <a:r>
              <a:rPr lang="en-US" sz="4800" dirty="0"/>
              <a:t> da un </a:t>
            </a:r>
            <a:r>
              <a:rPr lang="en-US" sz="4800" dirty="0" err="1"/>
              <a:t>compromesso</a:t>
            </a:r>
            <a:endParaRPr lang="en-US" sz="4800" dirty="0"/>
          </a:p>
          <a:p>
            <a:pPr marL="742950" indent="-742950" algn="just">
              <a:buFont typeface="+mj-lt"/>
              <a:buAutoNum type="arabicPeriod"/>
            </a:pPr>
            <a:endParaRPr lang="en-US" sz="4800" dirty="0"/>
          </a:p>
          <a:p>
            <a:pPr marL="742950" indent="-742950" algn="just">
              <a:buFont typeface="+mj-lt"/>
              <a:buAutoNum type="arabicPeriod"/>
            </a:pPr>
            <a:r>
              <a:rPr lang="en-US" sz="4800" dirty="0" err="1"/>
              <a:t>Accettazione</a:t>
            </a:r>
            <a:r>
              <a:rPr lang="en-US" sz="4800" dirty="0"/>
              <a:t> </a:t>
            </a:r>
            <a:r>
              <a:rPr lang="en-US" sz="4800" dirty="0" err="1"/>
              <a:t>della</a:t>
            </a:r>
            <a:r>
              <a:rPr lang="en-US" sz="4800" dirty="0"/>
              <a:t> </a:t>
            </a:r>
            <a:r>
              <a:rPr lang="en-US" sz="4800" dirty="0" err="1"/>
              <a:t>giurisdizione</a:t>
            </a:r>
            <a:r>
              <a:rPr lang="en-US" sz="4800" dirty="0"/>
              <a:t> ex art. 36 </a:t>
            </a:r>
            <a:r>
              <a:rPr lang="en-US" sz="4800" dirty="0" err="1"/>
              <a:t>dello</a:t>
            </a:r>
            <a:r>
              <a:rPr lang="en-US" sz="4800" dirty="0"/>
              <a:t> </a:t>
            </a:r>
            <a:r>
              <a:rPr lang="en-US" sz="4800" dirty="0" err="1"/>
              <a:t>Statuto</a:t>
            </a:r>
            <a:r>
              <a:rPr lang="en-US" sz="4800" dirty="0"/>
              <a:t> CIG</a:t>
            </a:r>
          </a:p>
          <a:p>
            <a:pPr marL="742950" indent="-742950" algn="just">
              <a:buFont typeface="+mj-lt"/>
              <a:buAutoNum type="arabicPeriod"/>
            </a:pPr>
            <a:endParaRPr lang="en-US" sz="4800" i="1" dirty="0"/>
          </a:p>
          <a:p>
            <a:pPr marL="742950" indent="-742950" algn="just">
              <a:buFont typeface="+mj-lt"/>
              <a:buAutoNum type="arabicPeriod"/>
            </a:pPr>
            <a:r>
              <a:rPr lang="en-US" sz="4800" i="1" dirty="0"/>
              <a:t>Forum </a:t>
            </a:r>
            <a:r>
              <a:rPr lang="en-US" sz="4800" i="1" dirty="0" err="1"/>
              <a:t>prorogatum</a:t>
            </a:r>
            <a:endParaRPr lang="en-US" sz="4800" i="1" dirty="0"/>
          </a:p>
        </p:txBody>
      </p:sp>
      <p:sp>
        <p:nvSpPr>
          <p:cNvPr id="7" name="Segnaposto numero diapositiva 6">
            <a:extLst>
              <a:ext uri="{FF2B5EF4-FFF2-40B4-BE49-F238E27FC236}">
                <a16:creationId xmlns:a16="http://schemas.microsoft.com/office/drawing/2014/main" id="{607DA68F-DA80-F80F-534D-4A1C2819811A}"/>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DD589A36-170F-7348-BCDB-23CF9D86047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10</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264408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591344"/>
            <a:ext cx="10515600" cy="5585619"/>
          </a:xfrm>
        </p:spPr>
        <p:txBody>
          <a:bodyPr vert="horz" lIns="91440" tIns="45720" rIns="91440" bIns="45720" rtlCol="0">
            <a:normAutofit/>
          </a:bodyPr>
          <a:lstStyle/>
          <a:p>
            <a:pPr marL="0" indent="0" algn="just">
              <a:buNone/>
            </a:pPr>
            <a:endParaRPr lang="en-US" sz="3400" dirty="0"/>
          </a:p>
          <a:p>
            <a:pPr marL="0" indent="0" algn="just">
              <a:buNone/>
            </a:pPr>
            <a:r>
              <a:rPr lang="en-US" sz="4800" dirty="0" err="1"/>
              <a:t>Trattati</a:t>
            </a:r>
            <a:r>
              <a:rPr lang="en-US" sz="4800" dirty="0"/>
              <a:t> </a:t>
            </a:r>
            <a:r>
              <a:rPr lang="en-US" sz="4800" dirty="0" err="1"/>
              <a:t>diversi</a:t>
            </a:r>
            <a:r>
              <a:rPr lang="en-US" sz="4800" dirty="0"/>
              <a:t> da un </a:t>
            </a:r>
            <a:r>
              <a:rPr lang="en-US" sz="4800" dirty="0" err="1"/>
              <a:t>compromesso</a:t>
            </a:r>
            <a:endParaRPr lang="en-US" sz="4800" dirty="0"/>
          </a:p>
          <a:p>
            <a:pPr marL="742950" indent="-742950" algn="just">
              <a:buFont typeface="+mj-lt"/>
              <a:buAutoNum type="arabicPeriod"/>
            </a:pPr>
            <a:endParaRPr lang="en-US" sz="4800" dirty="0"/>
          </a:p>
          <a:p>
            <a:pPr marL="742950" indent="-742950" algn="just">
              <a:buFont typeface="+mj-lt"/>
              <a:buAutoNum type="arabicPeriod"/>
            </a:pPr>
            <a:r>
              <a:rPr lang="en-US" sz="4800" dirty="0" err="1"/>
              <a:t>Clausola</a:t>
            </a:r>
            <a:r>
              <a:rPr lang="en-US" sz="4800" dirty="0"/>
              <a:t> </a:t>
            </a:r>
            <a:r>
              <a:rPr lang="en-US" sz="4800" dirty="0" err="1"/>
              <a:t>compromissoria</a:t>
            </a:r>
            <a:endParaRPr lang="en-US" sz="4800" dirty="0"/>
          </a:p>
          <a:p>
            <a:pPr marL="742950" indent="-742950" algn="just">
              <a:buFont typeface="+mj-lt"/>
              <a:buAutoNum type="arabicPeriod"/>
            </a:pPr>
            <a:endParaRPr lang="en-US" sz="4800" i="1" dirty="0"/>
          </a:p>
          <a:p>
            <a:pPr marL="742950" indent="-742950" algn="just">
              <a:buFont typeface="+mj-lt"/>
              <a:buAutoNum type="arabicPeriod"/>
            </a:pPr>
            <a:r>
              <a:rPr lang="en-US" sz="4800" dirty="0" err="1"/>
              <a:t>Trattato</a:t>
            </a:r>
            <a:r>
              <a:rPr lang="en-US" sz="4800" dirty="0"/>
              <a:t> </a:t>
            </a:r>
            <a:r>
              <a:rPr lang="en-US" sz="4800" dirty="0" err="1"/>
              <a:t>generale</a:t>
            </a:r>
            <a:r>
              <a:rPr lang="en-US" sz="4800" dirty="0"/>
              <a:t> di </a:t>
            </a:r>
            <a:r>
              <a:rPr lang="en-US" sz="4800" dirty="0" err="1"/>
              <a:t>arbitrato</a:t>
            </a:r>
            <a:endParaRPr lang="en-US" sz="4800" dirty="0"/>
          </a:p>
        </p:txBody>
      </p:sp>
      <p:sp>
        <p:nvSpPr>
          <p:cNvPr id="7" name="Segnaposto numero diapositiva 6">
            <a:extLst>
              <a:ext uri="{FF2B5EF4-FFF2-40B4-BE49-F238E27FC236}">
                <a16:creationId xmlns:a16="http://schemas.microsoft.com/office/drawing/2014/main" id="{607DA68F-DA80-F80F-534D-4A1C2819811A}"/>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DD589A36-170F-7348-BCDB-23CF9D86047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11</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374045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2488367"/>
            <a:ext cx="10515600" cy="3688596"/>
          </a:xfrm>
        </p:spPr>
        <p:txBody>
          <a:bodyPr vert="horz" lIns="91440" tIns="45720" rIns="91440" bIns="45720" rtlCol="0">
            <a:normAutofit fontScale="85000" lnSpcReduction="10000"/>
          </a:bodyPr>
          <a:lstStyle/>
          <a:p>
            <a:pPr marL="0" indent="0" algn="just">
              <a:buNone/>
            </a:pPr>
            <a:endParaRPr lang="it-IT" sz="4400" dirty="0"/>
          </a:p>
          <a:p>
            <a:pPr marL="0" indent="0" algn="just">
              <a:buNone/>
            </a:pPr>
            <a:r>
              <a:rPr lang="it-IT" sz="4400" dirty="0"/>
              <a:t>Le controversie derivanti dall’interpretazione o dall’applicazione della Convenzione sono di competenza obbligatoria della Corte internazionale di giustizia e possono pertanto essere sottoposte a quest’ultima su richiesta di qualsiasi Parte della controversia che sia Parte del presente Protocollo.</a:t>
            </a:r>
          </a:p>
        </p:txBody>
      </p:sp>
      <p:sp>
        <p:nvSpPr>
          <p:cNvPr id="7" name="Segnaposto numero diapositiva 6">
            <a:extLst>
              <a:ext uri="{FF2B5EF4-FFF2-40B4-BE49-F238E27FC236}">
                <a16:creationId xmlns:a16="http://schemas.microsoft.com/office/drawing/2014/main" id="{607DA68F-DA80-F80F-534D-4A1C2819811A}"/>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DD589A36-170F-7348-BCDB-23CF9D86047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12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CasellaDiTesto 3">
            <a:extLst>
              <a:ext uri="{FF2B5EF4-FFF2-40B4-BE49-F238E27FC236}">
                <a16:creationId xmlns:a16="http://schemas.microsoft.com/office/drawing/2014/main" id="{D538D800-3DBB-5250-3949-462FF7E05B59}"/>
              </a:ext>
            </a:extLst>
          </p:cNvPr>
          <p:cNvSpPr txBox="1"/>
          <p:nvPr/>
        </p:nvSpPr>
        <p:spPr>
          <a:xfrm>
            <a:off x="729205" y="396534"/>
            <a:ext cx="10810754" cy="2062103"/>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3200" b="0" i="0" u="none" strike="noStrike" kern="1200" cap="none" spc="0" normalizeH="0" baseline="0" noProof="0" dirty="0">
                <a:ln>
                  <a:noFill/>
                </a:ln>
                <a:solidFill>
                  <a:prstClr val="black"/>
                </a:solidFill>
                <a:effectLst/>
                <a:uLnTx/>
                <a:uFillTx/>
                <a:latin typeface="Calibri" panose="020F0502020204030204"/>
                <a:ea typeface="+mn-ea"/>
                <a:cs typeface="+mn-cs"/>
              </a:rPr>
              <a:t>Protocollo Opzionale alla Convenzione di Vienna del 1961 sulle relazioni diplomatiche concernente il regolamento obbligatorio delle controversie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3200" b="0" i="0" u="none" strike="noStrike" kern="1200" cap="none" spc="0" normalizeH="0" baseline="0" noProof="0" dirty="0">
                <a:ln>
                  <a:noFill/>
                </a:ln>
                <a:solidFill>
                  <a:prstClr val="black"/>
                </a:solidFill>
                <a:effectLst/>
                <a:uLnTx/>
                <a:uFillTx/>
                <a:latin typeface="Calibri" panose="020F0502020204030204"/>
                <a:ea typeface="+mn-ea"/>
                <a:cs typeface="+mn-cs"/>
              </a:rPr>
              <a:t>Articolo 1</a:t>
            </a:r>
          </a:p>
        </p:txBody>
      </p:sp>
    </p:spTree>
    <p:extLst>
      <p:ext uri="{BB962C8B-B14F-4D97-AF65-F5344CB8AC3E}">
        <p14:creationId xmlns:p14="http://schemas.microsoft.com/office/powerpoint/2010/main" val="8902817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2183222"/>
            <a:ext cx="10515600" cy="4388577"/>
          </a:xfrm>
        </p:spPr>
        <p:txBody>
          <a:bodyPr vert="horz" lIns="91440" tIns="45720" rIns="91440" bIns="45720" rtlCol="0">
            <a:normAutofit fontScale="70000" lnSpcReduction="20000"/>
          </a:bodyPr>
          <a:lstStyle/>
          <a:p>
            <a:pPr marL="0" indent="0" algn="just">
              <a:buNone/>
            </a:pPr>
            <a:endParaRPr lang="it-IT" sz="4400" dirty="0"/>
          </a:p>
          <a:p>
            <a:pPr marL="0" indent="0" algn="just">
              <a:buNone/>
            </a:pPr>
            <a:r>
              <a:rPr lang="it-IT" sz="4400" dirty="0"/>
              <a:t>Le Alte Parti Contraenti sottoporranno per il giudizio alla Corte internazionale di Giustizia tutte le controversie di diritto internazionale che sorgessero tra loro, specialmente quelle concernenti</a:t>
            </a:r>
          </a:p>
          <a:p>
            <a:pPr marL="742950" indent="-742950" algn="just">
              <a:buAutoNum type="alphaLcPeriod"/>
            </a:pPr>
            <a:r>
              <a:rPr lang="it-IT" sz="4400" dirty="0"/>
              <a:t>l’interpretazione d’un trattato;</a:t>
            </a:r>
          </a:p>
          <a:p>
            <a:pPr marL="742950" indent="-742950" algn="just">
              <a:buAutoNum type="alphaLcPeriod"/>
            </a:pPr>
            <a:r>
              <a:rPr lang="it-IT" sz="4400" dirty="0"/>
              <a:t>ogni questione di diritto internazionale;</a:t>
            </a:r>
          </a:p>
          <a:p>
            <a:pPr marL="742950" indent="-742950" algn="just">
              <a:buAutoNum type="alphaLcPeriod"/>
            </a:pPr>
            <a:r>
              <a:rPr lang="it-IT" sz="4400" dirty="0"/>
              <a:t>la realtà d’un fatto che, se accertato, costituirebbe la violazione d’un obbligo internazionale;</a:t>
            </a:r>
          </a:p>
          <a:p>
            <a:pPr marL="742950" indent="-742950" algn="just">
              <a:buAutoNum type="alphaLcPeriod"/>
            </a:pPr>
            <a:r>
              <a:rPr lang="it-IT" sz="4400" dirty="0"/>
              <a:t>la natura o l’ampiezza della riparazione dovuta per la violazione d’un obbligo internazionale .</a:t>
            </a:r>
          </a:p>
        </p:txBody>
      </p:sp>
      <p:sp>
        <p:nvSpPr>
          <p:cNvPr id="7" name="Segnaposto numero diapositiva 6">
            <a:extLst>
              <a:ext uri="{FF2B5EF4-FFF2-40B4-BE49-F238E27FC236}">
                <a16:creationId xmlns:a16="http://schemas.microsoft.com/office/drawing/2014/main" id="{607DA68F-DA80-F80F-534D-4A1C2819811A}"/>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DD589A36-170F-7348-BCDB-23CF9D86047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13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CasellaDiTesto 3">
            <a:extLst>
              <a:ext uri="{FF2B5EF4-FFF2-40B4-BE49-F238E27FC236}">
                <a16:creationId xmlns:a16="http://schemas.microsoft.com/office/drawing/2014/main" id="{D538D800-3DBB-5250-3949-462FF7E05B59}"/>
              </a:ext>
            </a:extLst>
          </p:cNvPr>
          <p:cNvSpPr txBox="1"/>
          <p:nvPr/>
        </p:nvSpPr>
        <p:spPr>
          <a:xfrm>
            <a:off x="729205" y="396534"/>
            <a:ext cx="10810754" cy="1754326"/>
          </a:xfrm>
          <a:prstGeom prst="rect">
            <a:avLst/>
          </a:prstGeom>
          <a:noFill/>
        </p:spPr>
        <p:txBody>
          <a:bodyPr wrap="square">
            <a:spAutoFit/>
          </a:bodyPr>
          <a:lstStyle/>
          <a:p>
            <a:pPr algn="ctr">
              <a:defRPr/>
            </a:pPr>
            <a:r>
              <a:rPr kumimoji="0" lang="it-IT" sz="3600" b="0" i="0" u="none" strike="noStrike" kern="1200" cap="none" spc="0" normalizeH="0" baseline="0" noProof="0" dirty="0">
                <a:ln>
                  <a:noFill/>
                </a:ln>
                <a:solidFill>
                  <a:prstClr val="black"/>
                </a:solidFill>
                <a:effectLst/>
                <a:uLnTx/>
                <a:uFillTx/>
                <a:latin typeface="Calibri" panose="020F0502020204030204"/>
                <a:ea typeface="+mn-ea"/>
                <a:cs typeface="+mn-cs"/>
              </a:rPr>
              <a:t>Convenzione europea per il regolamento pacifico delle controversie del 1957</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3600" b="0" i="0" u="none" strike="noStrike" kern="1200" cap="none" spc="0" normalizeH="0" baseline="0" noProof="0" dirty="0">
                <a:ln>
                  <a:noFill/>
                </a:ln>
                <a:solidFill>
                  <a:prstClr val="black"/>
                </a:solidFill>
                <a:effectLst/>
                <a:uLnTx/>
                <a:uFillTx/>
                <a:latin typeface="Calibri" panose="020F0502020204030204"/>
                <a:ea typeface="+mn-ea"/>
                <a:cs typeface="+mn-cs"/>
              </a:rPr>
              <a:t>Articolo 1</a:t>
            </a:r>
          </a:p>
        </p:txBody>
      </p:sp>
    </p:spTree>
    <p:extLst>
      <p:ext uri="{BB962C8B-B14F-4D97-AF65-F5344CB8AC3E}">
        <p14:creationId xmlns:p14="http://schemas.microsoft.com/office/powerpoint/2010/main" val="18438267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591344"/>
            <a:ext cx="10515600" cy="5585619"/>
          </a:xfrm>
        </p:spPr>
        <p:txBody>
          <a:bodyPr vert="horz" lIns="91440" tIns="45720" rIns="91440" bIns="45720" rtlCol="0">
            <a:normAutofit/>
          </a:bodyPr>
          <a:lstStyle/>
          <a:p>
            <a:pPr marL="0" indent="0" algn="just">
              <a:buNone/>
            </a:pPr>
            <a:endParaRPr lang="en-US" sz="4800" dirty="0"/>
          </a:p>
          <a:p>
            <a:pPr marL="0" indent="0" algn="just">
              <a:buNone/>
            </a:pPr>
            <a:endParaRPr lang="en-US" sz="4800" dirty="0"/>
          </a:p>
          <a:p>
            <a:pPr marL="0" indent="0" algn="ctr">
              <a:buNone/>
            </a:pPr>
            <a:r>
              <a:rPr lang="en-US" sz="4800" dirty="0" err="1"/>
              <a:t>Accettazione</a:t>
            </a:r>
            <a:r>
              <a:rPr lang="en-US" sz="4800" dirty="0"/>
              <a:t> </a:t>
            </a:r>
            <a:r>
              <a:rPr lang="en-US" sz="4800" dirty="0" err="1"/>
              <a:t>della</a:t>
            </a:r>
            <a:r>
              <a:rPr lang="en-US" sz="4800" dirty="0"/>
              <a:t> </a:t>
            </a:r>
            <a:r>
              <a:rPr lang="en-US" sz="4800" dirty="0" err="1"/>
              <a:t>giurisdizione</a:t>
            </a:r>
            <a:r>
              <a:rPr lang="en-US" sz="4800" dirty="0"/>
              <a:t> ex art. 36 </a:t>
            </a:r>
            <a:r>
              <a:rPr lang="en-US" sz="4800" dirty="0" err="1"/>
              <a:t>dello</a:t>
            </a:r>
            <a:r>
              <a:rPr lang="en-US" sz="4800" dirty="0"/>
              <a:t> </a:t>
            </a:r>
            <a:r>
              <a:rPr lang="en-US" sz="4800" dirty="0" err="1"/>
              <a:t>Statuto</a:t>
            </a:r>
            <a:r>
              <a:rPr lang="en-US" sz="4800" dirty="0"/>
              <a:t> CIG</a:t>
            </a:r>
          </a:p>
        </p:txBody>
      </p:sp>
      <p:sp>
        <p:nvSpPr>
          <p:cNvPr id="7" name="Segnaposto numero diapositiva 6">
            <a:extLst>
              <a:ext uri="{FF2B5EF4-FFF2-40B4-BE49-F238E27FC236}">
                <a16:creationId xmlns:a16="http://schemas.microsoft.com/office/drawing/2014/main" id="{607DA68F-DA80-F80F-534D-4A1C2819811A}"/>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DD589A36-170F-7348-BCDB-23CF9D86047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14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47398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1825625"/>
            <a:ext cx="10515600" cy="4351338"/>
          </a:xfrm>
        </p:spPr>
        <p:txBody>
          <a:bodyPr vert="horz" lIns="91440" tIns="45720" rIns="91440" bIns="45720" rtlCol="0">
            <a:normAutofit fontScale="70000" lnSpcReduction="20000"/>
          </a:bodyPr>
          <a:lstStyle/>
          <a:p>
            <a:pPr marL="0" indent="0" algn="just">
              <a:buNone/>
            </a:pPr>
            <a:r>
              <a:rPr lang="it-IT" sz="4400" dirty="0"/>
              <a:t>Gli Stati parti del presente Statuto possono in qualsiasi momento dichiarare di riconoscere come obbligatoria, ipso facto e senza convenzione speciale, in confronto di ogni altro Stato che accetti lo stesso obbligo, la giurisdizione della Corte su tutte le divergenze di ordine giuridico aventi per oggetto,</a:t>
            </a:r>
          </a:p>
          <a:p>
            <a:pPr marL="742950" indent="-742950" algn="just">
              <a:buAutoNum type="alphaLcPeriod"/>
            </a:pPr>
            <a:r>
              <a:rPr lang="it-IT" sz="4400" dirty="0"/>
              <a:t>l’interpretazione di un trattato;</a:t>
            </a:r>
          </a:p>
          <a:p>
            <a:pPr marL="742950" indent="-742950" algn="just">
              <a:buAutoNum type="alphaLcPeriod"/>
            </a:pPr>
            <a:r>
              <a:rPr lang="it-IT" sz="4400" dirty="0"/>
              <a:t>qualsivoglia questione di diritto internazionale;</a:t>
            </a:r>
          </a:p>
          <a:p>
            <a:pPr marL="742950" indent="-742950" algn="just">
              <a:buAutoNum type="alphaLcPeriod"/>
            </a:pPr>
            <a:r>
              <a:rPr lang="it-IT" sz="4400" dirty="0"/>
              <a:t>l’esistenza di qualunque fatto il quale, se fosse provato, costituirebbe violazione di un obbligo internazionale;</a:t>
            </a:r>
          </a:p>
          <a:p>
            <a:pPr marL="742950" indent="-742950" algn="just">
              <a:buAutoNum type="alphaLcPeriod"/>
            </a:pPr>
            <a:r>
              <a:rPr lang="it-IT" sz="4400" dirty="0"/>
              <a:t>la natura o la portata della riparazione dovuta per la violazione di un obbligo internazionale.</a:t>
            </a:r>
          </a:p>
        </p:txBody>
      </p:sp>
      <p:sp>
        <p:nvSpPr>
          <p:cNvPr id="7" name="Segnaposto numero diapositiva 6">
            <a:extLst>
              <a:ext uri="{FF2B5EF4-FFF2-40B4-BE49-F238E27FC236}">
                <a16:creationId xmlns:a16="http://schemas.microsoft.com/office/drawing/2014/main" id="{607DA68F-DA80-F80F-534D-4A1C2819811A}"/>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DD589A36-170F-7348-BCDB-23CF9D86047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15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CasellaDiTesto 3">
            <a:extLst>
              <a:ext uri="{FF2B5EF4-FFF2-40B4-BE49-F238E27FC236}">
                <a16:creationId xmlns:a16="http://schemas.microsoft.com/office/drawing/2014/main" id="{D538D800-3DBB-5250-3949-462FF7E05B59}"/>
              </a:ext>
            </a:extLst>
          </p:cNvPr>
          <p:cNvSpPr txBox="1"/>
          <p:nvPr/>
        </p:nvSpPr>
        <p:spPr>
          <a:xfrm>
            <a:off x="729205" y="396534"/>
            <a:ext cx="10810754" cy="1323439"/>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4000" b="0" i="0" u="none" strike="noStrike" kern="1200" cap="none" spc="0" normalizeH="0" baseline="0" noProof="0" dirty="0">
                <a:ln>
                  <a:noFill/>
                </a:ln>
                <a:solidFill>
                  <a:prstClr val="black"/>
                </a:solidFill>
                <a:effectLst/>
                <a:uLnTx/>
                <a:uFillTx/>
                <a:latin typeface="Calibri" panose="020F0502020204030204"/>
                <a:ea typeface="+mn-ea"/>
                <a:cs typeface="+mn-cs"/>
              </a:rPr>
              <a:t>Statuto della Corte internazionale di giustizia</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4000" b="0" i="0" u="none" strike="noStrike" kern="1200" cap="none" spc="0" normalizeH="0" baseline="0" noProof="0" dirty="0">
                <a:ln>
                  <a:noFill/>
                </a:ln>
                <a:solidFill>
                  <a:prstClr val="black"/>
                </a:solidFill>
                <a:effectLst/>
                <a:uLnTx/>
                <a:uFillTx/>
                <a:latin typeface="Calibri" panose="020F0502020204030204"/>
                <a:ea typeface="+mn-ea"/>
                <a:cs typeface="+mn-cs"/>
              </a:rPr>
              <a:t>Articolo 36, par. 2</a:t>
            </a:r>
          </a:p>
        </p:txBody>
      </p:sp>
    </p:spTree>
    <p:extLst>
      <p:ext uri="{BB962C8B-B14F-4D97-AF65-F5344CB8AC3E}">
        <p14:creationId xmlns:p14="http://schemas.microsoft.com/office/powerpoint/2010/main" val="37382191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1825625"/>
            <a:ext cx="10515600" cy="4351338"/>
          </a:xfrm>
        </p:spPr>
        <p:txBody>
          <a:bodyPr vert="horz" lIns="91440" tIns="45720" rIns="91440" bIns="45720" rtlCol="0">
            <a:normAutofit/>
          </a:bodyPr>
          <a:lstStyle/>
          <a:p>
            <a:pPr marL="0" indent="0" algn="just">
              <a:buNone/>
            </a:pPr>
            <a:endParaRPr lang="it-IT" sz="4400" dirty="0"/>
          </a:p>
          <a:p>
            <a:pPr marL="0" indent="0" algn="just">
              <a:buNone/>
            </a:pPr>
            <a:endParaRPr lang="it-IT" sz="4000" dirty="0"/>
          </a:p>
          <a:p>
            <a:pPr marL="0" indent="0" algn="just">
              <a:buNone/>
            </a:pPr>
            <a:r>
              <a:rPr lang="it-IT" sz="4000" dirty="0"/>
              <a:t>Le surriferite dichiarazioni possono essere fatte puramente e semplicemente o sotto condizione di reciprocità da parte di determinati Stati ovvero anche per un dato termine.</a:t>
            </a:r>
          </a:p>
        </p:txBody>
      </p:sp>
      <p:sp>
        <p:nvSpPr>
          <p:cNvPr id="7" name="Segnaposto numero diapositiva 6">
            <a:extLst>
              <a:ext uri="{FF2B5EF4-FFF2-40B4-BE49-F238E27FC236}">
                <a16:creationId xmlns:a16="http://schemas.microsoft.com/office/drawing/2014/main" id="{607DA68F-DA80-F80F-534D-4A1C2819811A}"/>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DD589A36-170F-7348-BCDB-23CF9D86047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16</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CasellaDiTesto 3">
            <a:extLst>
              <a:ext uri="{FF2B5EF4-FFF2-40B4-BE49-F238E27FC236}">
                <a16:creationId xmlns:a16="http://schemas.microsoft.com/office/drawing/2014/main" id="{D538D800-3DBB-5250-3949-462FF7E05B59}"/>
              </a:ext>
            </a:extLst>
          </p:cNvPr>
          <p:cNvSpPr txBox="1"/>
          <p:nvPr/>
        </p:nvSpPr>
        <p:spPr>
          <a:xfrm>
            <a:off x="729205" y="396534"/>
            <a:ext cx="10810754" cy="1323439"/>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4000" b="0" i="0" u="none" strike="noStrike" kern="1200" cap="none" spc="0" normalizeH="0" baseline="0" noProof="0" dirty="0">
                <a:ln>
                  <a:noFill/>
                </a:ln>
                <a:solidFill>
                  <a:prstClr val="black"/>
                </a:solidFill>
                <a:effectLst/>
                <a:uLnTx/>
                <a:uFillTx/>
                <a:latin typeface="Calibri" panose="020F0502020204030204"/>
                <a:ea typeface="+mn-ea"/>
                <a:cs typeface="+mn-cs"/>
              </a:rPr>
              <a:t>Statuto della Corte internazionale di giustizia</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4000" b="0" i="0" u="none" strike="noStrike" kern="1200" cap="none" spc="0" normalizeH="0" baseline="0" noProof="0" dirty="0">
                <a:ln>
                  <a:noFill/>
                </a:ln>
                <a:solidFill>
                  <a:prstClr val="black"/>
                </a:solidFill>
                <a:effectLst/>
                <a:uLnTx/>
                <a:uFillTx/>
                <a:latin typeface="Calibri" panose="020F0502020204030204"/>
                <a:ea typeface="+mn-ea"/>
                <a:cs typeface="+mn-cs"/>
              </a:rPr>
              <a:t>Articolo 36, par. 3</a:t>
            </a:r>
          </a:p>
        </p:txBody>
      </p:sp>
    </p:spTree>
    <p:extLst>
      <p:ext uri="{BB962C8B-B14F-4D97-AF65-F5344CB8AC3E}">
        <p14:creationId xmlns:p14="http://schemas.microsoft.com/office/powerpoint/2010/main" val="41364549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591344"/>
            <a:ext cx="10515600" cy="5585619"/>
          </a:xfrm>
        </p:spPr>
        <p:txBody>
          <a:bodyPr vert="horz" lIns="91440" tIns="45720" rIns="91440" bIns="45720" rtlCol="0">
            <a:normAutofit/>
          </a:bodyPr>
          <a:lstStyle/>
          <a:p>
            <a:pPr marL="0" indent="0" algn="just">
              <a:buNone/>
            </a:pPr>
            <a:endParaRPr lang="en-US" sz="4800" dirty="0"/>
          </a:p>
          <a:p>
            <a:pPr marL="0" indent="0" algn="just">
              <a:buNone/>
            </a:pPr>
            <a:endParaRPr lang="en-US" sz="4800" dirty="0"/>
          </a:p>
          <a:p>
            <a:pPr marL="0" indent="0" algn="ctr">
              <a:buNone/>
            </a:pPr>
            <a:endParaRPr lang="en-US" sz="4800" dirty="0"/>
          </a:p>
          <a:p>
            <a:pPr marL="0" indent="0" algn="ctr">
              <a:buNone/>
            </a:pPr>
            <a:r>
              <a:rPr lang="en-US" sz="4800" i="1" dirty="0"/>
              <a:t>Forum </a:t>
            </a:r>
            <a:r>
              <a:rPr lang="en-US" sz="4800" i="1" dirty="0" err="1"/>
              <a:t>prorogatum</a:t>
            </a:r>
            <a:endParaRPr lang="en-US" sz="4800" i="1" dirty="0"/>
          </a:p>
        </p:txBody>
      </p:sp>
      <p:sp>
        <p:nvSpPr>
          <p:cNvPr id="7" name="Segnaposto numero diapositiva 6">
            <a:extLst>
              <a:ext uri="{FF2B5EF4-FFF2-40B4-BE49-F238E27FC236}">
                <a16:creationId xmlns:a16="http://schemas.microsoft.com/office/drawing/2014/main" id="{607DA68F-DA80-F80F-534D-4A1C2819811A}"/>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DD589A36-170F-7348-BCDB-23CF9D86047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17</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706254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1825625"/>
            <a:ext cx="10515600" cy="4351338"/>
          </a:xfrm>
        </p:spPr>
        <p:txBody>
          <a:bodyPr vert="horz" lIns="91440" tIns="45720" rIns="91440" bIns="45720" rtlCol="0">
            <a:normAutofit fontScale="77500" lnSpcReduction="20000"/>
          </a:bodyPr>
          <a:lstStyle/>
          <a:p>
            <a:pPr marL="0" indent="0" algn="just">
              <a:buNone/>
            </a:pPr>
            <a:endParaRPr lang="it-IT" sz="4400" dirty="0"/>
          </a:p>
          <a:p>
            <a:pPr marL="0" indent="0" algn="just">
              <a:buNone/>
            </a:pPr>
            <a:r>
              <a:rPr lang="it-IT" sz="4400" dirty="0"/>
              <a:t>Quando lo Stato attore propone di fondare la giurisdizione della Corte sulla base di un </a:t>
            </a:r>
            <a:r>
              <a:rPr lang="it-IT" sz="4400" b="1" dirty="0"/>
              <a:t>consenso non ancora dato </a:t>
            </a:r>
            <a:r>
              <a:rPr lang="it-IT" sz="4400" dirty="0"/>
              <a:t>o manifestato dallo Stato contro il quale è stata presentata tale domanda, la domanda è trasmessa a tale Stato. Essa non deve tuttavia essere iscritta nell’Elenco Generale, né deve essere intrapresa alcuna azione nel procedimento, a meno che e fino a quando lo Stato contro il quale è proposta tale domanda non abbia acconsentito alla competenza della Corte ai fini della causa.</a:t>
            </a:r>
          </a:p>
        </p:txBody>
      </p:sp>
      <p:sp>
        <p:nvSpPr>
          <p:cNvPr id="7" name="Segnaposto numero diapositiva 6">
            <a:extLst>
              <a:ext uri="{FF2B5EF4-FFF2-40B4-BE49-F238E27FC236}">
                <a16:creationId xmlns:a16="http://schemas.microsoft.com/office/drawing/2014/main" id="{607DA68F-DA80-F80F-534D-4A1C2819811A}"/>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DD589A36-170F-7348-BCDB-23CF9D86047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18</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CasellaDiTesto 3">
            <a:extLst>
              <a:ext uri="{FF2B5EF4-FFF2-40B4-BE49-F238E27FC236}">
                <a16:creationId xmlns:a16="http://schemas.microsoft.com/office/drawing/2014/main" id="{D538D800-3DBB-5250-3949-462FF7E05B59}"/>
              </a:ext>
            </a:extLst>
          </p:cNvPr>
          <p:cNvSpPr txBox="1"/>
          <p:nvPr/>
        </p:nvSpPr>
        <p:spPr>
          <a:xfrm>
            <a:off x="729205" y="396534"/>
            <a:ext cx="10810754" cy="1323439"/>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4000" b="0" i="0" u="none" strike="noStrike" kern="1200" cap="none" spc="0" normalizeH="0" baseline="0" noProof="0" dirty="0">
                <a:ln>
                  <a:noFill/>
                </a:ln>
                <a:solidFill>
                  <a:prstClr val="black"/>
                </a:solidFill>
                <a:effectLst/>
                <a:uLnTx/>
                <a:uFillTx/>
                <a:latin typeface="Calibri" panose="020F0502020204030204"/>
                <a:ea typeface="+mn-ea"/>
                <a:cs typeface="+mn-cs"/>
              </a:rPr>
              <a:t>Regolamento della Corte internazionale di giustizia</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4000" b="0" i="0" u="none" strike="noStrike" kern="1200" cap="none" spc="0" normalizeH="0" baseline="0" noProof="0" dirty="0">
                <a:ln>
                  <a:noFill/>
                </a:ln>
                <a:solidFill>
                  <a:prstClr val="black"/>
                </a:solidFill>
                <a:effectLst/>
                <a:uLnTx/>
                <a:uFillTx/>
                <a:latin typeface="Calibri" panose="020F0502020204030204"/>
                <a:ea typeface="+mn-ea"/>
                <a:cs typeface="+mn-cs"/>
              </a:rPr>
              <a:t>Articolo 38, par. 5</a:t>
            </a:r>
          </a:p>
        </p:txBody>
      </p:sp>
    </p:spTree>
    <p:extLst>
      <p:ext uri="{BB962C8B-B14F-4D97-AF65-F5344CB8AC3E}">
        <p14:creationId xmlns:p14="http://schemas.microsoft.com/office/powerpoint/2010/main" val="20216132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591344"/>
            <a:ext cx="10515600" cy="5585619"/>
          </a:xfrm>
        </p:spPr>
        <p:txBody>
          <a:bodyPr vert="horz" lIns="91440" tIns="45720" rIns="91440" bIns="45720" rtlCol="0">
            <a:normAutofit/>
          </a:bodyPr>
          <a:lstStyle/>
          <a:p>
            <a:pPr marL="0" indent="0" algn="just">
              <a:buNone/>
            </a:pPr>
            <a:endParaRPr lang="en-US" sz="4800" dirty="0"/>
          </a:p>
          <a:p>
            <a:pPr marL="0" indent="0" algn="just">
              <a:buNone/>
            </a:pPr>
            <a:endParaRPr lang="en-US" sz="4800" dirty="0"/>
          </a:p>
          <a:p>
            <a:pPr marL="0" indent="0" algn="ctr">
              <a:buNone/>
            </a:pPr>
            <a:endParaRPr lang="en-US" sz="4800" dirty="0"/>
          </a:p>
          <a:p>
            <a:pPr marL="0" indent="0" algn="ctr">
              <a:buNone/>
            </a:pPr>
            <a:r>
              <a:rPr lang="en-US" sz="4800" dirty="0" err="1"/>
              <a:t>ammissibilità</a:t>
            </a:r>
            <a:endParaRPr lang="en-US" sz="4800" dirty="0"/>
          </a:p>
        </p:txBody>
      </p:sp>
      <p:sp>
        <p:nvSpPr>
          <p:cNvPr id="7" name="Segnaposto numero diapositiva 6">
            <a:extLst>
              <a:ext uri="{FF2B5EF4-FFF2-40B4-BE49-F238E27FC236}">
                <a16:creationId xmlns:a16="http://schemas.microsoft.com/office/drawing/2014/main" id="{607DA68F-DA80-F80F-534D-4A1C2819811A}"/>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DD589A36-170F-7348-BCDB-23CF9D86047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19</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307762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717630"/>
            <a:ext cx="10515600" cy="5459334"/>
          </a:xfrm>
        </p:spPr>
        <p:txBody>
          <a:bodyPr vert="horz" lIns="91440" tIns="45720" rIns="91440" bIns="45720" rtlCol="0">
            <a:normAutofit/>
          </a:bodyPr>
          <a:lstStyle/>
          <a:p>
            <a:pPr marL="0" indent="0" algn="just">
              <a:buNone/>
            </a:pPr>
            <a:r>
              <a:rPr lang="en-US" sz="3400" dirty="0"/>
              <a:t>
</a:t>
            </a:r>
            <a:endParaRPr lang="en-US" sz="4000" dirty="0"/>
          </a:p>
          <a:p>
            <a:pPr marL="0" indent="0" algn="ctr">
              <a:buNone/>
            </a:pPr>
            <a:r>
              <a:rPr lang="it-IT" sz="4800" dirty="0"/>
              <a:t>giurisdizione</a:t>
            </a:r>
          </a:p>
          <a:p>
            <a:pPr marL="0" indent="0" algn="ctr">
              <a:buNone/>
            </a:pPr>
            <a:r>
              <a:rPr lang="en-US" sz="4800" dirty="0"/>
              <a:t>=</a:t>
            </a:r>
          </a:p>
          <a:p>
            <a:pPr marL="0" indent="0" algn="ctr">
              <a:buNone/>
            </a:pPr>
            <a:r>
              <a:rPr lang="en-US" sz="4800" dirty="0" err="1"/>
              <a:t>potere</a:t>
            </a:r>
            <a:r>
              <a:rPr lang="en-US" sz="4800" dirty="0"/>
              <a:t> </a:t>
            </a:r>
            <a:r>
              <a:rPr lang="en-US" sz="4800" dirty="0" err="1"/>
              <a:t>della</a:t>
            </a:r>
            <a:r>
              <a:rPr lang="en-US" sz="4800" dirty="0"/>
              <a:t> Corte di </a:t>
            </a:r>
            <a:r>
              <a:rPr lang="en-US" sz="4800" dirty="0" err="1"/>
              <a:t>pronunciarsi</a:t>
            </a:r>
            <a:r>
              <a:rPr lang="en-US" sz="3400" dirty="0"/>
              <a:t>
</a:t>
            </a:r>
          </a:p>
        </p:txBody>
      </p:sp>
      <p:sp>
        <p:nvSpPr>
          <p:cNvPr id="7" name="Segnaposto numero diapositiva 6">
            <a:extLst>
              <a:ext uri="{FF2B5EF4-FFF2-40B4-BE49-F238E27FC236}">
                <a16:creationId xmlns:a16="http://schemas.microsoft.com/office/drawing/2014/main" id="{607DA68F-DA80-F80F-534D-4A1C2819811A}"/>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DD589A36-170F-7348-BCDB-23CF9D86047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428834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591344"/>
            <a:ext cx="10515600" cy="5585619"/>
          </a:xfrm>
        </p:spPr>
        <p:txBody>
          <a:bodyPr vert="horz" lIns="91440" tIns="45720" rIns="91440" bIns="45720" rtlCol="0">
            <a:normAutofit fontScale="92500" lnSpcReduction="20000"/>
          </a:bodyPr>
          <a:lstStyle/>
          <a:p>
            <a:pPr marL="0" indent="0" algn="just">
              <a:buNone/>
            </a:pPr>
            <a:endParaRPr lang="en-US" sz="3400" dirty="0"/>
          </a:p>
          <a:p>
            <a:pPr marL="742950" indent="-742950" algn="just">
              <a:buFont typeface="+mj-lt"/>
              <a:buAutoNum type="arabicPeriod"/>
            </a:pPr>
            <a:r>
              <a:rPr lang="en-US" sz="4800" dirty="0" err="1"/>
              <a:t>Previo</a:t>
            </a:r>
            <a:r>
              <a:rPr lang="en-US" sz="4800" dirty="0"/>
              <a:t> </a:t>
            </a:r>
            <a:r>
              <a:rPr lang="en-US" sz="4800" dirty="0" err="1"/>
              <a:t>esaurimento</a:t>
            </a:r>
            <a:r>
              <a:rPr lang="en-US" sz="4800" dirty="0"/>
              <a:t> </a:t>
            </a:r>
            <a:r>
              <a:rPr lang="en-US" sz="4800" dirty="0" err="1"/>
              <a:t>dei</a:t>
            </a:r>
            <a:r>
              <a:rPr lang="en-US" sz="4800" dirty="0"/>
              <a:t> </a:t>
            </a:r>
            <a:r>
              <a:rPr lang="en-US" sz="4800" dirty="0" err="1"/>
              <a:t>rimedi</a:t>
            </a:r>
            <a:r>
              <a:rPr lang="en-US" sz="4800" dirty="0"/>
              <a:t> </a:t>
            </a:r>
            <a:r>
              <a:rPr lang="en-US" sz="4800" dirty="0" err="1"/>
              <a:t>interni</a:t>
            </a:r>
            <a:endParaRPr lang="en-US" sz="4800" dirty="0"/>
          </a:p>
          <a:p>
            <a:pPr marL="742950" indent="-742950" algn="just">
              <a:buFont typeface="+mj-lt"/>
              <a:buAutoNum type="arabicPeriod"/>
            </a:pPr>
            <a:endParaRPr lang="en-US" sz="4800" dirty="0"/>
          </a:p>
          <a:p>
            <a:pPr marL="742950" indent="-742950" algn="just">
              <a:buFont typeface="+mj-lt"/>
              <a:buAutoNum type="arabicPeriod"/>
            </a:pPr>
            <a:r>
              <a:rPr lang="en-US" sz="4800" dirty="0" err="1"/>
              <a:t>Assenza</a:t>
            </a:r>
            <a:r>
              <a:rPr lang="en-US" sz="4800" dirty="0"/>
              <a:t> di parti </a:t>
            </a:r>
            <a:r>
              <a:rPr lang="en-US" sz="4800" dirty="0" err="1"/>
              <a:t>essenziali</a:t>
            </a:r>
            <a:r>
              <a:rPr lang="en-US" sz="4800" dirty="0"/>
              <a:t> (principio </a:t>
            </a:r>
            <a:r>
              <a:rPr lang="en-US" sz="4800" i="1" dirty="0"/>
              <a:t>Monetary Gold</a:t>
            </a:r>
            <a:r>
              <a:rPr lang="en-US" sz="4800" dirty="0"/>
              <a:t>)</a:t>
            </a:r>
          </a:p>
          <a:p>
            <a:pPr marL="742950" indent="-742950" algn="just">
              <a:buFont typeface="+mj-lt"/>
              <a:buAutoNum type="arabicPeriod"/>
            </a:pPr>
            <a:endParaRPr lang="en-US" sz="4800" dirty="0"/>
          </a:p>
          <a:p>
            <a:pPr marL="742950" indent="-742950" algn="just">
              <a:buFont typeface="+mj-lt"/>
              <a:buAutoNum type="arabicPeriod"/>
            </a:pPr>
            <a:r>
              <a:rPr lang="en-US" sz="4800" dirty="0" err="1"/>
              <a:t>Abuso</a:t>
            </a:r>
            <a:r>
              <a:rPr lang="en-US" sz="4800" dirty="0"/>
              <a:t> del </a:t>
            </a:r>
            <a:r>
              <a:rPr lang="en-US" sz="4800" dirty="0" err="1"/>
              <a:t>processo</a:t>
            </a:r>
            <a:endParaRPr lang="en-US" sz="4800" dirty="0"/>
          </a:p>
          <a:p>
            <a:pPr marL="742950" indent="-742950" algn="just">
              <a:buFont typeface="+mj-lt"/>
              <a:buAutoNum type="arabicPeriod"/>
            </a:pPr>
            <a:endParaRPr lang="en-US" sz="4800" dirty="0"/>
          </a:p>
          <a:p>
            <a:pPr marL="742950" indent="-742950" algn="just">
              <a:buFont typeface="+mj-lt"/>
              <a:buAutoNum type="arabicPeriod"/>
            </a:pPr>
            <a:r>
              <a:rPr lang="en-US" sz="4800" dirty="0" err="1"/>
              <a:t>Legittimazione</a:t>
            </a:r>
            <a:r>
              <a:rPr lang="en-US" sz="4800" dirty="0"/>
              <a:t> </a:t>
            </a:r>
            <a:r>
              <a:rPr lang="en-US" sz="4800" dirty="0" err="1"/>
              <a:t>attiva</a:t>
            </a:r>
            <a:r>
              <a:rPr lang="en-US" sz="4800" dirty="0"/>
              <a:t> (</a:t>
            </a:r>
            <a:r>
              <a:rPr lang="en-US" sz="4800" i="1" dirty="0"/>
              <a:t>standing</a:t>
            </a:r>
            <a:r>
              <a:rPr lang="en-US" sz="4800" dirty="0"/>
              <a:t>)</a:t>
            </a:r>
          </a:p>
          <a:p>
            <a:pPr marL="742950" indent="-742950" algn="just">
              <a:buFont typeface="+mj-lt"/>
              <a:buAutoNum type="arabicPeriod"/>
            </a:pPr>
            <a:endParaRPr lang="en-US" sz="4800" i="1" dirty="0"/>
          </a:p>
        </p:txBody>
      </p:sp>
      <p:sp>
        <p:nvSpPr>
          <p:cNvPr id="7" name="Segnaposto numero diapositiva 6">
            <a:extLst>
              <a:ext uri="{FF2B5EF4-FFF2-40B4-BE49-F238E27FC236}">
                <a16:creationId xmlns:a16="http://schemas.microsoft.com/office/drawing/2014/main" id="{607DA68F-DA80-F80F-534D-4A1C2819811A}"/>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DD589A36-170F-7348-BCDB-23CF9D86047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20</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412637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591344"/>
            <a:ext cx="10515600" cy="5585619"/>
          </a:xfrm>
        </p:spPr>
        <p:txBody>
          <a:bodyPr vert="horz" lIns="91440" tIns="45720" rIns="91440" bIns="45720" rtlCol="0">
            <a:normAutofit/>
          </a:bodyPr>
          <a:lstStyle/>
          <a:p>
            <a:pPr marL="0" indent="0" algn="just">
              <a:buNone/>
            </a:pPr>
            <a:endParaRPr lang="en-US" sz="4800" dirty="0"/>
          </a:p>
          <a:p>
            <a:pPr marL="0" indent="0" algn="just">
              <a:buNone/>
            </a:pPr>
            <a:endParaRPr lang="en-US" sz="4800" dirty="0"/>
          </a:p>
          <a:p>
            <a:pPr marL="0" indent="0" algn="ctr">
              <a:buNone/>
            </a:pPr>
            <a:r>
              <a:rPr lang="en-US" sz="4800" dirty="0" err="1"/>
              <a:t>obblighi</a:t>
            </a:r>
            <a:r>
              <a:rPr lang="en-US" sz="4800" dirty="0"/>
              <a:t> </a:t>
            </a:r>
            <a:r>
              <a:rPr lang="en-US" sz="4800" i="1" dirty="0" err="1"/>
              <a:t>erga</a:t>
            </a:r>
            <a:r>
              <a:rPr lang="en-US" sz="4800" i="1" dirty="0"/>
              <a:t> omnes </a:t>
            </a:r>
            <a:r>
              <a:rPr lang="en-US" sz="4800" i="1" dirty="0" err="1"/>
              <a:t>partes</a:t>
            </a:r>
            <a:endParaRPr lang="en-US" sz="4800" i="1" dirty="0"/>
          </a:p>
          <a:p>
            <a:pPr marL="0" indent="0" algn="ctr">
              <a:buNone/>
            </a:pPr>
            <a:endParaRPr lang="en-US" sz="4800" i="1" dirty="0"/>
          </a:p>
          <a:p>
            <a:pPr marL="0" indent="0" algn="ctr">
              <a:buNone/>
            </a:pPr>
            <a:r>
              <a:rPr lang="en-US" sz="4800" dirty="0" err="1"/>
              <a:t>obblighi</a:t>
            </a:r>
            <a:r>
              <a:rPr lang="en-US" sz="4800" i="1" dirty="0"/>
              <a:t> </a:t>
            </a:r>
            <a:r>
              <a:rPr lang="en-US" sz="4800" i="1" dirty="0" err="1"/>
              <a:t>erga</a:t>
            </a:r>
            <a:r>
              <a:rPr lang="en-US" sz="4800" i="1" dirty="0"/>
              <a:t> omnes</a:t>
            </a:r>
            <a:endParaRPr lang="en-US" sz="4800" dirty="0"/>
          </a:p>
        </p:txBody>
      </p:sp>
      <p:sp>
        <p:nvSpPr>
          <p:cNvPr id="7" name="Segnaposto numero diapositiva 6">
            <a:extLst>
              <a:ext uri="{FF2B5EF4-FFF2-40B4-BE49-F238E27FC236}">
                <a16:creationId xmlns:a16="http://schemas.microsoft.com/office/drawing/2014/main" id="{607DA68F-DA80-F80F-534D-4A1C2819811A}"/>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DD589A36-170F-7348-BCDB-23CF9D86047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21</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915182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2533337"/>
            <a:ext cx="10515600" cy="3643625"/>
          </a:xfrm>
        </p:spPr>
        <p:txBody>
          <a:bodyPr vert="horz" lIns="91440" tIns="45720" rIns="91440" bIns="45720" rtlCol="0">
            <a:normAutofit fontScale="85000" lnSpcReduction="10000"/>
          </a:bodyPr>
          <a:lstStyle/>
          <a:p>
            <a:pPr marL="0" indent="0" algn="just">
              <a:buNone/>
            </a:pPr>
            <a:r>
              <a:rPr lang="it-IT" sz="4400" dirty="0"/>
              <a:t>Ogni Stato diverso da uno Stato leso ha il diritto di invocare la responsabilità di un altro Stato […] se:</a:t>
            </a:r>
          </a:p>
          <a:p>
            <a:pPr marL="742950" indent="-742950" algn="just">
              <a:buAutoNum type="alphaLcParenR"/>
            </a:pPr>
            <a:r>
              <a:rPr lang="it-IT" sz="4400" dirty="0"/>
              <a:t>l’obbligo violato è dovuto a un gruppo di Stati, compreso tale Stato, ed è istituito per la tutela di un interesse collettivo del gruppo; o</a:t>
            </a:r>
          </a:p>
          <a:p>
            <a:pPr marL="742950" indent="-742950" algn="just">
              <a:buAutoNum type="alphaLcParenR"/>
            </a:pPr>
            <a:r>
              <a:rPr lang="it-IT" sz="4400" dirty="0"/>
              <a:t>l'obbligo violato è dovuto alla comunità internazionale nel suo insieme.</a:t>
            </a:r>
          </a:p>
        </p:txBody>
      </p:sp>
      <p:sp>
        <p:nvSpPr>
          <p:cNvPr id="7" name="Segnaposto numero diapositiva 6">
            <a:extLst>
              <a:ext uri="{FF2B5EF4-FFF2-40B4-BE49-F238E27FC236}">
                <a16:creationId xmlns:a16="http://schemas.microsoft.com/office/drawing/2014/main" id="{607DA68F-DA80-F80F-534D-4A1C2819811A}"/>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DD589A36-170F-7348-BCDB-23CF9D86047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CasellaDiTesto 3">
            <a:extLst>
              <a:ext uri="{FF2B5EF4-FFF2-40B4-BE49-F238E27FC236}">
                <a16:creationId xmlns:a16="http://schemas.microsoft.com/office/drawing/2014/main" id="{D538D800-3DBB-5250-3949-462FF7E05B59}"/>
              </a:ext>
            </a:extLst>
          </p:cNvPr>
          <p:cNvSpPr txBox="1"/>
          <p:nvPr/>
        </p:nvSpPr>
        <p:spPr>
          <a:xfrm>
            <a:off x="729205" y="396534"/>
            <a:ext cx="10810754" cy="1938992"/>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4000" b="0" i="0" u="none" strike="noStrike" kern="1200" cap="none" spc="0" normalizeH="0" baseline="0" noProof="0" dirty="0">
                <a:ln>
                  <a:noFill/>
                </a:ln>
                <a:solidFill>
                  <a:prstClr val="black"/>
                </a:solidFill>
                <a:effectLst/>
                <a:uLnTx/>
                <a:uFillTx/>
                <a:latin typeface="Calibri" panose="020F0502020204030204"/>
                <a:ea typeface="+mn-ea"/>
                <a:cs typeface="+mn-cs"/>
              </a:rPr>
              <a:t>Articoli sulla responsabilità internazionale degli Stati del 2001</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4000" b="0" i="0" u="none" strike="noStrike" kern="1200" cap="none" spc="0" normalizeH="0" baseline="0" noProof="0" dirty="0">
                <a:ln>
                  <a:noFill/>
                </a:ln>
                <a:solidFill>
                  <a:prstClr val="black"/>
                </a:solidFill>
                <a:effectLst/>
                <a:uLnTx/>
                <a:uFillTx/>
                <a:latin typeface="Calibri" panose="020F0502020204030204"/>
                <a:ea typeface="+mn-ea"/>
                <a:cs typeface="+mn-cs"/>
              </a:rPr>
              <a:t>Articolo 48, par. 1</a:t>
            </a:r>
          </a:p>
        </p:txBody>
      </p:sp>
    </p:spTree>
    <p:extLst>
      <p:ext uri="{BB962C8B-B14F-4D97-AF65-F5344CB8AC3E}">
        <p14:creationId xmlns:p14="http://schemas.microsoft.com/office/powerpoint/2010/main" val="28413732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591344"/>
            <a:ext cx="10515600" cy="5585619"/>
          </a:xfrm>
        </p:spPr>
        <p:txBody>
          <a:bodyPr vert="horz" lIns="91440" tIns="45720" rIns="91440" bIns="45720" rtlCol="0">
            <a:normAutofit/>
          </a:bodyPr>
          <a:lstStyle/>
          <a:p>
            <a:pPr marL="0" indent="0" algn="just">
              <a:buNone/>
            </a:pPr>
            <a:endParaRPr lang="en-US" sz="4800" dirty="0"/>
          </a:p>
          <a:p>
            <a:pPr marL="0" indent="0" algn="just">
              <a:buNone/>
            </a:pPr>
            <a:endParaRPr lang="en-US" sz="4800" dirty="0"/>
          </a:p>
          <a:p>
            <a:pPr marL="0" indent="0" algn="ctr">
              <a:buNone/>
            </a:pPr>
            <a:endParaRPr lang="en-US" sz="4800" dirty="0"/>
          </a:p>
          <a:p>
            <a:pPr marL="0" indent="0" algn="ctr">
              <a:buNone/>
            </a:pPr>
            <a:r>
              <a:rPr lang="en-US" sz="4800" dirty="0" err="1"/>
              <a:t>misure</a:t>
            </a:r>
            <a:r>
              <a:rPr lang="en-US" sz="4800" dirty="0"/>
              <a:t> </a:t>
            </a:r>
            <a:r>
              <a:rPr lang="en-US" sz="4800" dirty="0" err="1"/>
              <a:t>cautelari</a:t>
            </a:r>
            <a:endParaRPr lang="en-US" sz="4800" dirty="0"/>
          </a:p>
        </p:txBody>
      </p:sp>
      <p:sp>
        <p:nvSpPr>
          <p:cNvPr id="7" name="Segnaposto numero diapositiva 6">
            <a:extLst>
              <a:ext uri="{FF2B5EF4-FFF2-40B4-BE49-F238E27FC236}">
                <a16:creationId xmlns:a16="http://schemas.microsoft.com/office/drawing/2014/main" id="{607DA68F-DA80-F80F-534D-4A1C2819811A}"/>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DD589A36-170F-7348-BCDB-23CF9D86047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50654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1825625"/>
            <a:ext cx="10515600" cy="4351338"/>
          </a:xfrm>
        </p:spPr>
        <p:txBody>
          <a:bodyPr vert="horz" lIns="91440" tIns="45720" rIns="91440" bIns="45720" rtlCol="0">
            <a:normAutofit fontScale="92500" lnSpcReduction="10000"/>
          </a:bodyPr>
          <a:lstStyle/>
          <a:p>
            <a:pPr marL="0" indent="0" algn="just">
              <a:buNone/>
            </a:pPr>
            <a:endParaRPr lang="it-IT" sz="4400" dirty="0"/>
          </a:p>
          <a:p>
            <a:pPr marL="742950" indent="-742950" algn="just">
              <a:buFont typeface="+mj-lt"/>
              <a:buAutoNum type="arabicPeriod"/>
            </a:pPr>
            <a:r>
              <a:rPr lang="it-IT" sz="4000" dirty="0"/>
              <a:t>La Corte ha il potere di indicare, qualora reputi che le circostanze lo richiedano, le misure provvisorie da adottare per salvaguardare i rispettivi diritti di ciascuna parte.</a:t>
            </a:r>
          </a:p>
          <a:p>
            <a:pPr marL="742950" indent="-742950" algn="just">
              <a:buFont typeface="+mj-lt"/>
              <a:buAutoNum type="arabicPeriod"/>
            </a:pPr>
            <a:r>
              <a:rPr lang="it-IT" sz="4000" dirty="0"/>
              <a:t>In attesa della decisione definitiva, le misure suggerite saranno immediatamente comunicate alle parti e al Consiglio di sicurezza.</a:t>
            </a:r>
          </a:p>
        </p:txBody>
      </p:sp>
      <p:sp>
        <p:nvSpPr>
          <p:cNvPr id="7" name="Segnaposto numero diapositiva 6">
            <a:extLst>
              <a:ext uri="{FF2B5EF4-FFF2-40B4-BE49-F238E27FC236}">
                <a16:creationId xmlns:a16="http://schemas.microsoft.com/office/drawing/2014/main" id="{607DA68F-DA80-F80F-534D-4A1C2819811A}"/>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DD589A36-170F-7348-BCDB-23CF9D86047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CasellaDiTesto 3">
            <a:extLst>
              <a:ext uri="{FF2B5EF4-FFF2-40B4-BE49-F238E27FC236}">
                <a16:creationId xmlns:a16="http://schemas.microsoft.com/office/drawing/2014/main" id="{D538D800-3DBB-5250-3949-462FF7E05B59}"/>
              </a:ext>
            </a:extLst>
          </p:cNvPr>
          <p:cNvSpPr txBox="1"/>
          <p:nvPr/>
        </p:nvSpPr>
        <p:spPr>
          <a:xfrm>
            <a:off x="729205" y="396534"/>
            <a:ext cx="10810754" cy="1323439"/>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4000" b="0" i="0" u="none" strike="noStrike" kern="1200" cap="none" spc="0" normalizeH="0" baseline="0" noProof="0" dirty="0">
                <a:ln>
                  <a:noFill/>
                </a:ln>
                <a:solidFill>
                  <a:prstClr val="black"/>
                </a:solidFill>
                <a:effectLst/>
                <a:uLnTx/>
                <a:uFillTx/>
                <a:latin typeface="Calibri" panose="020F0502020204030204"/>
                <a:ea typeface="+mn-ea"/>
                <a:cs typeface="+mn-cs"/>
              </a:rPr>
              <a:t>Statuto della Corte internazionale di giustizia</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4000" b="0" i="0" u="none" strike="noStrike" kern="1200" cap="none" spc="0" normalizeH="0" baseline="0" noProof="0" dirty="0">
                <a:ln>
                  <a:noFill/>
                </a:ln>
                <a:solidFill>
                  <a:prstClr val="black"/>
                </a:solidFill>
                <a:effectLst/>
                <a:uLnTx/>
                <a:uFillTx/>
                <a:latin typeface="Calibri" panose="020F0502020204030204"/>
                <a:ea typeface="+mn-ea"/>
                <a:cs typeface="+mn-cs"/>
              </a:rPr>
              <a:t>Articolo 41</a:t>
            </a:r>
          </a:p>
        </p:txBody>
      </p:sp>
    </p:spTree>
    <p:extLst>
      <p:ext uri="{BB962C8B-B14F-4D97-AF65-F5344CB8AC3E}">
        <p14:creationId xmlns:p14="http://schemas.microsoft.com/office/powerpoint/2010/main" val="25403623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1304144"/>
            <a:ext cx="10515600" cy="4872819"/>
          </a:xfrm>
        </p:spPr>
        <p:txBody>
          <a:bodyPr vert="horz" lIns="91440" tIns="45720" rIns="91440" bIns="45720" rtlCol="0">
            <a:noAutofit/>
          </a:bodyPr>
          <a:lstStyle/>
          <a:p>
            <a:pPr marL="0" indent="0" algn="just">
              <a:buNone/>
            </a:pPr>
            <a:r>
              <a:rPr lang="it-IT" sz="3600" dirty="0"/>
              <a:t>The Court </a:t>
            </a:r>
            <a:r>
              <a:rPr lang="it-IT" sz="3600" dirty="0" err="1"/>
              <a:t>shall</a:t>
            </a:r>
            <a:r>
              <a:rPr lang="it-IT" sz="3600" dirty="0"/>
              <a:t> </a:t>
            </a:r>
            <a:r>
              <a:rPr lang="it-IT" sz="3600" dirty="0" err="1"/>
              <a:t>have</a:t>
            </a:r>
            <a:r>
              <a:rPr lang="it-IT" sz="3600" dirty="0"/>
              <a:t> the power to indicate, </a:t>
            </a:r>
            <a:r>
              <a:rPr lang="it-IT" sz="3600" dirty="0" err="1"/>
              <a:t>if</a:t>
            </a:r>
            <a:r>
              <a:rPr lang="it-IT" sz="3600" dirty="0"/>
              <a:t> </a:t>
            </a:r>
            <a:r>
              <a:rPr lang="it-IT" sz="3600" dirty="0" err="1"/>
              <a:t>it</a:t>
            </a:r>
            <a:r>
              <a:rPr lang="it-IT" sz="3600" dirty="0"/>
              <a:t> </a:t>
            </a:r>
            <a:r>
              <a:rPr lang="it-IT" sz="3600" dirty="0" err="1"/>
              <a:t>considers</a:t>
            </a:r>
            <a:r>
              <a:rPr lang="it-IT" sz="3600" dirty="0"/>
              <a:t> </a:t>
            </a:r>
            <a:r>
              <a:rPr lang="it-IT" sz="3600" dirty="0" err="1"/>
              <a:t>that</a:t>
            </a:r>
            <a:r>
              <a:rPr lang="it-IT" sz="3600" dirty="0"/>
              <a:t> </a:t>
            </a:r>
            <a:r>
              <a:rPr lang="it-IT" sz="3600" dirty="0" err="1"/>
              <a:t>circumstances</a:t>
            </a:r>
            <a:r>
              <a:rPr lang="it-IT" sz="3600" dirty="0"/>
              <a:t> so </a:t>
            </a:r>
            <a:r>
              <a:rPr lang="it-IT" sz="3600" dirty="0" err="1"/>
              <a:t>require</a:t>
            </a:r>
            <a:r>
              <a:rPr lang="it-IT" sz="3600" dirty="0"/>
              <a:t>, </a:t>
            </a:r>
            <a:r>
              <a:rPr lang="it-IT" sz="3600" dirty="0" err="1"/>
              <a:t>any</a:t>
            </a:r>
            <a:r>
              <a:rPr lang="it-IT" sz="3600" dirty="0"/>
              <a:t> </a:t>
            </a:r>
            <a:r>
              <a:rPr lang="it-IT" sz="3600" dirty="0" err="1"/>
              <a:t>provisional</a:t>
            </a:r>
            <a:r>
              <a:rPr lang="it-IT" sz="3600" dirty="0"/>
              <a:t> </a:t>
            </a:r>
            <a:r>
              <a:rPr lang="it-IT" sz="3600" dirty="0" err="1"/>
              <a:t>measures</a:t>
            </a:r>
            <a:r>
              <a:rPr lang="it-IT" sz="3600" dirty="0"/>
              <a:t> </a:t>
            </a:r>
            <a:r>
              <a:rPr lang="it-IT" sz="3600" dirty="0" err="1"/>
              <a:t>which</a:t>
            </a:r>
            <a:r>
              <a:rPr lang="it-IT" sz="3600" dirty="0"/>
              <a:t> </a:t>
            </a:r>
            <a:r>
              <a:rPr lang="it-IT" sz="3600" b="1" dirty="0" err="1"/>
              <a:t>ought</a:t>
            </a:r>
            <a:r>
              <a:rPr lang="it-IT" sz="3600" b="1" dirty="0"/>
              <a:t> to be </a:t>
            </a:r>
            <a:r>
              <a:rPr lang="it-IT" sz="3600" b="1" dirty="0" err="1"/>
              <a:t>taken</a:t>
            </a:r>
            <a:r>
              <a:rPr lang="it-IT" sz="3600" b="1" dirty="0"/>
              <a:t> </a:t>
            </a:r>
            <a:r>
              <a:rPr lang="it-IT" sz="3600" dirty="0"/>
              <a:t>to </a:t>
            </a:r>
            <a:r>
              <a:rPr lang="it-IT" sz="3600" dirty="0" err="1"/>
              <a:t>preserve</a:t>
            </a:r>
            <a:r>
              <a:rPr lang="it-IT" sz="3600" dirty="0"/>
              <a:t> the </a:t>
            </a:r>
            <a:r>
              <a:rPr lang="it-IT" sz="3600" dirty="0" err="1"/>
              <a:t>respective</a:t>
            </a:r>
            <a:r>
              <a:rPr lang="it-IT" sz="3600" dirty="0"/>
              <a:t> </a:t>
            </a:r>
            <a:r>
              <a:rPr lang="it-IT" sz="3600" dirty="0" err="1"/>
              <a:t>rights</a:t>
            </a:r>
            <a:r>
              <a:rPr lang="it-IT" sz="3600" dirty="0"/>
              <a:t> of </a:t>
            </a:r>
            <a:r>
              <a:rPr lang="it-IT" sz="3600" dirty="0" err="1"/>
              <a:t>either</a:t>
            </a:r>
            <a:r>
              <a:rPr lang="it-IT" sz="3600" dirty="0"/>
              <a:t> party.</a:t>
            </a:r>
          </a:p>
          <a:p>
            <a:pPr marL="0" indent="0" algn="just">
              <a:buNone/>
            </a:pPr>
            <a:endParaRPr lang="it-IT" sz="3600" dirty="0"/>
          </a:p>
          <a:p>
            <a:pPr marL="0" indent="0" algn="just">
              <a:buNone/>
            </a:pPr>
            <a:r>
              <a:rPr lang="it-IT" sz="3600" dirty="0"/>
              <a:t>La </a:t>
            </a:r>
            <a:r>
              <a:rPr lang="it-IT" sz="3600" dirty="0" err="1"/>
              <a:t>Cour</a:t>
            </a:r>
            <a:r>
              <a:rPr lang="it-IT" sz="3600" dirty="0"/>
              <a:t> a le </a:t>
            </a:r>
            <a:r>
              <a:rPr lang="it-IT" sz="3600" dirty="0" err="1"/>
              <a:t>pouvoir</a:t>
            </a:r>
            <a:r>
              <a:rPr lang="it-IT" sz="3600" dirty="0"/>
              <a:t> d’</a:t>
            </a:r>
            <a:r>
              <a:rPr lang="it-IT" sz="3600" dirty="0" err="1"/>
              <a:t>indiquer</a:t>
            </a:r>
            <a:r>
              <a:rPr lang="it-IT" sz="3600" dirty="0"/>
              <a:t>, si elle </a:t>
            </a:r>
            <a:r>
              <a:rPr lang="it-IT" sz="3600" dirty="0" err="1"/>
              <a:t>estime</a:t>
            </a:r>
            <a:r>
              <a:rPr lang="it-IT" sz="3600" dirty="0"/>
              <a:t> </a:t>
            </a:r>
            <a:r>
              <a:rPr lang="it-IT" sz="3600" dirty="0" err="1"/>
              <a:t>que</a:t>
            </a:r>
            <a:r>
              <a:rPr lang="it-IT" sz="3600" dirty="0"/>
              <a:t> </a:t>
            </a:r>
            <a:r>
              <a:rPr lang="it-IT" sz="3600" dirty="0" err="1"/>
              <a:t>les</a:t>
            </a:r>
            <a:r>
              <a:rPr lang="it-IT" sz="3600" dirty="0"/>
              <a:t> </a:t>
            </a:r>
            <a:r>
              <a:rPr lang="it-IT" sz="3600" dirty="0" err="1"/>
              <a:t>circonstances</a:t>
            </a:r>
            <a:r>
              <a:rPr lang="it-IT" sz="3600" dirty="0"/>
              <a:t> l’</a:t>
            </a:r>
            <a:r>
              <a:rPr lang="it-IT" sz="3600" dirty="0" err="1"/>
              <a:t>exigent</a:t>
            </a:r>
            <a:r>
              <a:rPr lang="it-IT" sz="3600" dirty="0"/>
              <a:t>, </a:t>
            </a:r>
            <a:r>
              <a:rPr lang="it-IT" sz="3600" dirty="0" err="1"/>
              <a:t>quelles</a:t>
            </a:r>
            <a:r>
              <a:rPr lang="it-IT" sz="3600" dirty="0"/>
              <a:t> </a:t>
            </a:r>
            <a:r>
              <a:rPr lang="it-IT" sz="3600" dirty="0" err="1"/>
              <a:t>mesures</a:t>
            </a:r>
            <a:r>
              <a:rPr lang="it-IT" sz="3600" dirty="0"/>
              <a:t> </a:t>
            </a:r>
            <a:r>
              <a:rPr lang="it-IT" sz="3600" dirty="0" err="1"/>
              <a:t>conservatoires</a:t>
            </a:r>
            <a:r>
              <a:rPr lang="it-IT" sz="3600" dirty="0"/>
              <a:t> </a:t>
            </a:r>
            <a:r>
              <a:rPr lang="it-IT" sz="3600" dirty="0" err="1"/>
              <a:t>du</a:t>
            </a:r>
            <a:r>
              <a:rPr lang="it-IT" sz="3600" dirty="0"/>
              <a:t> </a:t>
            </a:r>
            <a:r>
              <a:rPr lang="it-IT" sz="3600" dirty="0" err="1"/>
              <a:t>droit</a:t>
            </a:r>
            <a:r>
              <a:rPr lang="it-IT" sz="3600" dirty="0"/>
              <a:t> de </a:t>
            </a:r>
            <a:r>
              <a:rPr lang="it-IT" sz="3600" dirty="0" err="1"/>
              <a:t>chacun</a:t>
            </a:r>
            <a:r>
              <a:rPr lang="it-IT" sz="3600" dirty="0"/>
              <a:t> </a:t>
            </a:r>
            <a:r>
              <a:rPr lang="it-IT" sz="3600" b="1" dirty="0" err="1"/>
              <a:t>doivent</a:t>
            </a:r>
            <a:r>
              <a:rPr lang="it-IT" sz="3600" b="1" dirty="0"/>
              <a:t> </a:t>
            </a:r>
            <a:r>
              <a:rPr lang="it-IT" sz="3600" b="1" dirty="0" err="1"/>
              <a:t>être</a:t>
            </a:r>
            <a:r>
              <a:rPr lang="it-IT" sz="3600" b="1" dirty="0"/>
              <a:t> </a:t>
            </a:r>
            <a:r>
              <a:rPr lang="it-IT" sz="3600" b="1" dirty="0" err="1"/>
              <a:t>prises</a:t>
            </a:r>
            <a:r>
              <a:rPr lang="it-IT" sz="3600" b="1" dirty="0"/>
              <a:t> </a:t>
            </a:r>
            <a:r>
              <a:rPr lang="it-IT" sz="3600" dirty="0"/>
              <a:t>à </a:t>
            </a:r>
            <a:r>
              <a:rPr lang="it-IT" sz="3600" dirty="0" err="1"/>
              <a:t>titre</a:t>
            </a:r>
            <a:r>
              <a:rPr lang="it-IT" sz="3600" dirty="0"/>
              <a:t> </a:t>
            </a:r>
            <a:r>
              <a:rPr lang="it-IT" sz="3600" dirty="0" err="1"/>
              <a:t>provisoire</a:t>
            </a:r>
            <a:r>
              <a:rPr lang="it-IT" sz="3600" dirty="0"/>
              <a:t>.</a:t>
            </a:r>
          </a:p>
        </p:txBody>
      </p:sp>
      <p:sp>
        <p:nvSpPr>
          <p:cNvPr id="7" name="Segnaposto numero diapositiva 6">
            <a:extLst>
              <a:ext uri="{FF2B5EF4-FFF2-40B4-BE49-F238E27FC236}">
                <a16:creationId xmlns:a16="http://schemas.microsoft.com/office/drawing/2014/main" id="{607DA68F-DA80-F80F-534D-4A1C2819811A}"/>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DD589A36-170F-7348-BCDB-23CF9D86047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CasellaDiTesto 3">
            <a:extLst>
              <a:ext uri="{FF2B5EF4-FFF2-40B4-BE49-F238E27FC236}">
                <a16:creationId xmlns:a16="http://schemas.microsoft.com/office/drawing/2014/main" id="{D538D800-3DBB-5250-3949-462FF7E05B59}"/>
              </a:ext>
            </a:extLst>
          </p:cNvPr>
          <p:cNvSpPr txBox="1"/>
          <p:nvPr/>
        </p:nvSpPr>
        <p:spPr>
          <a:xfrm>
            <a:off x="1154243" y="396534"/>
            <a:ext cx="9923488" cy="707886"/>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4000" b="0" i="0" u="none" strike="noStrike" kern="1200" cap="none" spc="0" normalizeH="0" baseline="0" noProof="0" dirty="0">
                <a:ln>
                  <a:noFill/>
                </a:ln>
                <a:solidFill>
                  <a:prstClr val="black"/>
                </a:solidFill>
                <a:effectLst/>
                <a:uLnTx/>
                <a:uFillTx/>
                <a:latin typeface="Calibri" panose="020F0502020204030204"/>
                <a:ea typeface="+mn-ea"/>
                <a:cs typeface="+mn-cs"/>
              </a:rPr>
              <a:t>Statuto della CIG, Articolo 41</a:t>
            </a:r>
          </a:p>
        </p:txBody>
      </p:sp>
    </p:spTree>
    <p:extLst>
      <p:ext uri="{BB962C8B-B14F-4D97-AF65-F5344CB8AC3E}">
        <p14:creationId xmlns:p14="http://schemas.microsoft.com/office/powerpoint/2010/main" val="3471286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1825625"/>
            <a:ext cx="10515600" cy="4351338"/>
          </a:xfrm>
        </p:spPr>
        <p:txBody>
          <a:bodyPr vert="horz" lIns="91440" tIns="45720" rIns="91440" bIns="45720" rtlCol="0">
            <a:normAutofit fontScale="92500" lnSpcReduction="20000"/>
          </a:bodyPr>
          <a:lstStyle/>
          <a:p>
            <a:pPr marL="514350" indent="-514350" algn="just">
              <a:buFont typeface="+mj-lt"/>
              <a:buAutoNum type="arabicPeriod"/>
            </a:pPr>
            <a:r>
              <a:rPr lang="it-IT" sz="3200" dirty="0"/>
              <a:t>Quando un trattato è stato autenticato in due o più lingue, il testo fa ugualmente fede in ciascuna lingua, a meno che il trattato non preveda o le parti non concordino che, in caso di divergenza, prevalga un determinato testo.
[…]
Si presume che i termini del trattato abbiano lo stesso significato in ogni testo autentico.
[…] Quando dal raffronto dei testi autentici emerge una differenza di significato che l’applicazione degli articoli 31 e 32 non elimina, </a:t>
            </a:r>
            <a:r>
              <a:rPr lang="it-IT" sz="3200" b="1" dirty="0"/>
              <a:t>si adotta il significato che meglio concilia i testi, tenuto conto dell’oggetto e dello scopo del trattato</a:t>
            </a:r>
            <a:r>
              <a:rPr lang="it-IT" sz="3200" dirty="0"/>
              <a:t>.</a:t>
            </a:r>
          </a:p>
        </p:txBody>
      </p:sp>
      <p:sp>
        <p:nvSpPr>
          <p:cNvPr id="7" name="Segnaposto numero diapositiva 6">
            <a:extLst>
              <a:ext uri="{FF2B5EF4-FFF2-40B4-BE49-F238E27FC236}">
                <a16:creationId xmlns:a16="http://schemas.microsoft.com/office/drawing/2014/main" id="{607DA68F-DA80-F80F-534D-4A1C2819811A}"/>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DD589A36-170F-7348-BCDB-23CF9D86047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26</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CasellaDiTesto 3">
            <a:extLst>
              <a:ext uri="{FF2B5EF4-FFF2-40B4-BE49-F238E27FC236}">
                <a16:creationId xmlns:a16="http://schemas.microsoft.com/office/drawing/2014/main" id="{D538D800-3DBB-5250-3949-462FF7E05B59}"/>
              </a:ext>
            </a:extLst>
          </p:cNvPr>
          <p:cNvSpPr txBox="1"/>
          <p:nvPr/>
        </p:nvSpPr>
        <p:spPr>
          <a:xfrm>
            <a:off x="1154243" y="396534"/>
            <a:ext cx="9923488" cy="1323439"/>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4000" b="0" i="0" u="none" strike="noStrike" kern="1200" cap="none" spc="0" normalizeH="0" baseline="0" noProof="0" dirty="0">
                <a:ln>
                  <a:noFill/>
                </a:ln>
                <a:solidFill>
                  <a:prstClr val="black"/>
                </a:solidFill>
                <a:effectLst/>
                <a:uLnTx/>
                <a:uFillTx/>
                <a:latin typeface="Calibri" panose="020F0502020204030204"/>
                <a:ea typeface="+mn-ea"/>
                <a:cs typeface="+mn-cs"/>
              </a:rPr>
              <a:t>Convenzione di Vienna sul diritto dei trattati</a:t>
            </a:r>
            <a:br>
              <a:rPr kumimoji="0" lang="it-IT" sz="40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it-IT" sz="4000" b="0" i="0" u="none" strike="noStrike" kern="1200" cap="none" spc="0" normalizeH="0" baseline="0" noProof="0" dirty="0">
                <a:ln>
                  <a:noFill/>
                </a:ln>
                <a:solidFill>
                  <a:prstClr val="black"/>
                </a:solidFill>
                <a:effectLst/>
                <a:uLnTx/>
                <a:uFillTx/>
                <a:latin typeface="Calibri" panose="020F0502020204030204"/>
                <a:ea typeface="+mn-ea"/>
                <a:cs typeface="+mn-cs"/>
              </a:rPr>
              <a:t>Articolo 33</a:t>
            </a:r>
          </a:p>
        </p:txBody>
      </p:sp>
    </p:spTree>
    <p:extLst>
      <p:ext uri="{BB962C8B-B14F-4D97-AF65-F5344CB8AC3E}">
        <p14:creationId xmlns:p14="http://schemas.microsoft.com/office/powerpoint/2010/main" val="18317627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1863524"/>
            <a:ext cx="10515600" cy="4597942"/>
          </a:xfrm>
        </p:spPr>
        <p:txBody>
          <a:bodyPr vert="horz" lIns="91440" tIns="45720" rIns="91440" bIns="45720" rtlCol="0">
            <a:normAutofit fontScale="92500" lnSpcReduction="20000"/>
          </a:bodyPr>
          <a:lstStyle/>
          <a:p>
            <a:pPr marL="0" indent="0" algn="just">
              <a:buNone/>
            </a:pPr>
            <a:r>
              <a:rPr lang="en-US" sz="3200" dirty="0" err="1"/>
              <a:t>L’oggetto</a:t>
            </a:r>
            <a:r>
              <a:rPr lang="en-US" sz="3200" dirty="0"/>
              <a:t> e lo </a:t>
            </a:r>
            <a:r>
              <a:rPr lang="en-US" sz="3200" dirty="0" err="1"/>
              <a:t>scopo</a:t>
            </a:r>
            <a:r>
              <a:rPr lang="en-US" sz="3200" dirty="0"/>
              <a:t> </a:t>
            </a:r>
            <a:r>
              <a:rPr lang="en-US" sz="3200" dirty="0" err="1"/>
              <a:t>dello</a:t>
            </a:r>
            <a:r>
              <a:rPr lang="en-US" sz="3200" dirty="0"/>
              <a:t> </a:t>
            </a:r>
            <a:r>
              <a:rPr lang="en-US" sz="3200" dirty="0" err="1"/>
              <a:t>Statuto</a:t>
            </a:r>
            <a:r>
              <a:rPr lang="en-US" sz="3200" dirty="0"/>
              <a:t> </a:t>
            </a:r>
            <a:r>
              <a:rPr lang="en-US" sz="3200" dirty="0" err="1"/>
              <a:t>è</a:t>
            </a:r>
            <a:r>
              <a:rPr lang="en-US" sz="3200" dirty="0"/>
              <a:t> </a:t>
            </a:r>
            <a:r>
              <a:rPr lang="en-US" sz="3200" dirty="0" err="1"/>
              <a:t>quello</a:t>
            </a:r>
            <a:r>
              <a:rPr lang="en-US" sz="3200" dirty="0"/>
              <a:t> di </a:t>
            </a:r>
            <a:r>
              <a:rPr lang="en-US" sz="3200" dirty="0" err="1"/>
              <a:t>consentire</a:t>
            </a:r>
            <a:r>
              <a:rPr lang="en-US" sz="3200" dirty="0"/>
              <a:t> </a:t>
            </a:r>
            <a:r>
              <a:rPr lang="en-US" sz="3200" dirty="0" err="1"/>
              <a:t>alla</a:t>
            </a:r>
            <a:r>
              <a:rPr lang="en-US" sz="3200" dirty="0"/>
              <a:t> Corte di </a:t>
            </a:r>
            <a:r>
              <a:rPr lang="en-US" sz="3200" dirty="0" err="1"/>
              <a:t>adempiere</a:t>
            </a:r>
            <a:r>
              <a:rPr lang="en-US" sz="3200" dirty="0"/>
              <a:t> le </a:t>
            </a:r>
            <a:r>
              <a:rPr lang="en-US" sz="3200" dirty="0" err="1"/>
              <a:t>funzioni</a:t>
            </a:r>
            <a:r>
              <a:rPr lang="en-US" sz="3200" dirty="0"/>
              <a:t> da </a:t>
            </a:r>
            <a:r>
              <a:rPr lang="en-US" sz="3200" dirty="0" err="1"/>
              <a:t>esso</a:t>
            </a:r>
            <a:r>
              <a:rPr lang="en-US" sz="3200" dirty="0"/>
              <a:t> </a:t>
            </a:r>
            <a:r>
              <a:rPr lang="en-US" sz="3200" dirty="0" err="1"/>
              <a:t>previste</a:t>
            </a:r>
            <a:r>
              <a:rPr lang="en-US" sz="3200" dirty="0"/>
              <a:t> e, in </a:t>
            </a:r>
            <a:r>
              <a:rPr lang="en-US" sz="3200" dirty="0" err="1"/>
              <a:t>particolare</a:t>
            </a:r>
            <a:r>
              <a:rPr lang="en-US" sz="3200" dirty="0"/>
              <a:t>, la </a:t>
            </a:r>
            <a:r>
              <a:rPr lang="en-US" sz="3200" dirty="0" err="1"/>
              <a:t>funzione</a:t>
            </a:r>
            <a:r>
              <a:rPr lang="en-US" sz="3200" dirty="0"/>
              <a:t> </a:t>
            </a:r>
            <a:r>
              <a:rPr lang="en-US" sz="3200" dirty="0" err="1"/>
              <a:t>fondamentale</a:t>
            </a:r>
            <a:r>
              <a:rPr lang="en-US" sz="3200" dirty="0"/>
              <a:t> di </a:t>
            </a:r>
            <a:r>
              <a:rPr lang="en-US" sz="3200" dirty="0" err="1"/>
              <a:t>risoluzione</a:t>
            </a:r>
            <a:r>
              <a:rPr lang="en-US" sz="3200" dirty="0"/>
              <a:t> </a:t>
            </a:r>
            <a:r>
              <a:rPr lang="en-US" sz="3200" dirty="0" err="1"/>
              <a:t>giurisdizionale</a:t>
            </a:r>
            <a:r>
              <a:rPr lang="en-US" sz="3200" dirty="0"/>
              <a:t> </a:t>
            </a:r>
            <a:r>
              <a:rPr lang="en-US" sz="3200" dirty="0" err="1"/>
              <a:t>delle</a:t>
            </a:r>
            <a:r>
              <a:rPr lang="en-US" sz="3200" dirty="0"/>
              <a:t> </a:t>
            </a:r>
            <a:r>
              <a:rPr lang="en-US" sz="3200" dirty="0" err="1"/>
              <a:t>controversie</a:t>
            </a:r>
            <a:r>
              <a:rPr lang="en-US" sz="3200" dirty="0"/>
              <a:t> </a:t>
            </a:r>
            <a:r>
              <a:rPr lang="en-US" sz="3200" dirty="0" err="1"/>
              <a:t>internazionali</a:t>
            </a:r>
            <a:r>
              <a:rPr lang="en-US" sz="3200" dirty="0"/>
              <a:t> </a:t>
            </a:r>
            <a:r>
              <a:rPr lang="en-US" sz="3200" dirty="0" err="1"/>
              <a:t>mediante</a:t>
            </a:r>
            <a:r>
              <a:rPr lang="en-US" sz="3200" dirty="0"/>
              <a:t> </a:t>
            </a:r>
            <a:r>
              <a:rPr lang="en-US" sz="3200" dirty="0" err="1"/>
              <a:t>decisioni</a:t>
            </a:r>
            <a:r>
              <a:rPr lang="en-US" sz="3200" dirty="0"/>
              <a:t> </a:t>
            </a:r>
            <a:r>
              <a:rPr lang="en-US" sz="3200" dirty="0" err="1"/>
              <a:t>vincolanti</a:t>
            </a:r>
            <a:r>
              <a:rPr lang="en-US" sz="3200" dirty="0"/>
              <a:t> [...]. Il </a:t>
            </a:r>
            <a:r>
              <a:rPr lang="en-US" sz="3200" dirty="0" err="1"/>
              <a:t>contesto</a:t>
            </a:r>
            <a:r>
              <a:rPr lang="en-US" sz="3200" dirty="0"/>
              <a:t> in cui </a:t>
            </a:r>
            <a:r>
              <a:rPr lang="en-US" sz="3200" dirty="0" err="1"/>
              <a:t>l’articolo</a:t>
            </a:r>
            <a:r>
              <a:rPr lang="en-US" sz="3200" dirty="0"/>
              <a:t> 41 </a:t>
            </a:r>
            <a:r>
              <a:rPr lang="en-US" sz="3200" dirty="0" err="1"/>
              <a:t>deve</a:t>
            </a:r>
            <a:r>
              <a:rPr lang="en-US" sz="3200" dirty="0"/>
              <a:t> </a:t>
            </a:r>
            <a:r>
              <a:rPr lang="en-US" sz="3200" dirty="0" err="1"/>
              <a:t>essere</a:t>
            </a:r>
            <a:r>
              <a:rPr lang="en-US" sz="3200" dirty="0"/>
              <a:t> </a:t>
            </a:r>
            <a:r>
              <a:rPr lang="en-US" sz="3200" dirty="0" err="1"/>
              <a:t>considerato</a:t>
            </a:r>
            <a:r>
              <a:rPr lang="en-US" sz="3200" dirty="0"/>
              <a:t> </a:t>
            </a:r>
            <a:r>
              <a:rPr lang="en-US" sz="3200" dirty="0" err="1"/>
              <a:t>all’interno</a:t>
            </a:r>
            <a:r>
              <a:rPr lang="en-US" sz="3200" dirty="0"/>
              <a:t> </a:t>
            </a:r>
            <a:r>
              <a:rPr lang="en-US" sz="3200" dirty="0" err="1"/>
              <a:t>dello</a:t>
            </a:r>
            <a:r>
              <a:rPr lang="en-US" sz="3200" dirty="0"/>
              <a:t> </a:t>
            </a:r>
            <a:r>
              <a:rPr lang="en-US" sz="3200" dirty="0" err="1"/>
              <a:t>Statuto</a:t>
            </a:r>
            <a:r>
              <a:rPr lang="en-US" sz="3200" dirty="0"/>
              <a:t> </a:t>
            </a:r>
            <a:r>
              <a:rPr lang="en-US" sz="3200" dirty="0" err="1"/>
              <a:t>è</a:t>
            </a:r>
            <a:r>
              <a:rPr lang="en-US" sz="3200" dirty="0"/>
              <a:t> </a:t>
            </a:r>
            <a:r>
              <a:rPr lang="en-US" sz="3200" dirty="0" err="1"/>
              <a:t>quello</a:t>
            </a:r>
            <a:r>
              <a:rPr lang="en-US" sz="3200" dirty="0"/>
              <a:t> di </a:t>
            </a:r>
            <a:r>
              <a:rPr lang="en-US" sz="3200" dirty="0" err="1"/>
              <a:t>evitare</a:t>
            </a:r>
            <a:r>
              <a:rPr lang="en-US" sz="3200" dirty="0"/>
              <a:t> </a:t>
            </a:r>
            <a:r>
              <a:rPr lang="en-US" sz="3200" dirty="0" err="1"/>
              <a:t>che</a:t>
            </a:r>
            <a:r>
              <a:rPr lang="en-US" sz="3200" dirty="0"/>
              <a:t> la Corte </a:t>
            </a:r>
            <a:r>
              <a:rPr lang="en-US" sz="3200" dirty="0" err="1"/>
              <a:t>sia</a:t>
            </a:r>
            <a:r>
              <a:rPr lang="en-US" sz="3200" dirty="0"/>
              <a:t> </a:t>
            </a:r>
            <a:r>
              <a:rPr lang="en-US" sz="3200" dirty="0" err="1"/>
              <a:t>ostacolata</a:t>
            </a:r>
            <a:r>
              <a:rPr lang="en-US" sz="3200" dirty="0"/>
              <a:t> </a:t>
            </a:r>
            <a:r>
              <a:rPr lang="en-US" sz="3200" dirty="0" err="1"/>
              <a:t>nell’esercizio</a:t>
            </a:r>
            <a:r>
              <a:rPr lang="en-US" sz="3200" dirty="0"/>
              <a:t> </a:t>
            </a:r>
            <a:r>
              <a:rPr lang="en-US" sz="3200" dirty="0" err="1"/>
              <a:t>delle</a:t>
            </a:r>
            <a:r>
              <a:rPr lang="en-US" sz="3200" dirty="0"/>
              <a:t> sue </a:t>
            </a:r>
            <a:r>
              <a:rPr lang="en-US" sz="3200" dirty="0" err="1"/>
              <a:t>funzioni</a:t>
            </a:r>
            <a:r>
              <a:rPr lang="en-US" sz="3200" dirty="0"/>
              <a:t> a causa </a:t>
            </a:r>
            <a:r>
              <a:rPr lang="en-US" sz="3200" dirty="0" err="1"/>
              <a:t>della</a:t>
            </a:r>
            <a:r>
              <a:rPr lang="en-US" sz="3200" dirty="0"/>
              <a:t> </a:t>
            </a:r>
            <a:r>
              <a:rPr lang="en-US" sz="3200" dirty="0" err="1"/>
              <a:t>mancata</a:t>
            </a:r>
            <a:r>
              <a:rPr lang="en-US" sz="3200" dirty="0"/>
              <a:t> tutela </a:t>
            </a:r>
            <a:r>
              <a:rPr lang="en-US" sz="3200" dirty="0" err="1"/>
              <a:t>dei</a:t>
            </a:r>
            <a:r>
              <a:rPr lang="en-US" sz="3200" dirty="0"/>
              <a:t> </a:t>
            </a:r>
            <a:r>
              <a:rPr lang="en-US" sz="3200" dirty="0" err="1"/>
              <a:t>rispettivi</a:t>
            </a:r>
            <a:r>
              <a:rPr lang="en-US" sz="3200" dirty="0"/>
              <a:t> </a:t>
            </a:r>
            <a:r>
              <a:rPr lang="en-US" sz="3200" dirty="0" err="1"/>
              <a:t>diritti</a:t>
            </a:r>
            <a:r>
              <a:rPr lang="en-US" sz="3200" dirty="0"/>
              <a:t> </a:t>
            </a:r>
            <a:r>
              <a:rPr lang="en-US" sz="3200" dirty="0" err="1"/>
              <a:t>delle</a:t>
            </a:r>
            <a:r>
              <a:rPr lang="en-US" sz="3200" dirty="0"/>
              <a:t> parti di </a:t>
            </a:r>
            <a:r>
              <a:rPr lang="en-US" sz="3200" dirty="0" err="1"/>
              <a:t>una</a:t>
            </a:r>
            <a:r>
              <a:rPr lang="en-US" sz="3200" dirty="0"/>
              <a:t> </a:t>
            </a:r>
            <a:r>
              <a:rPr lang="en-US" sz="3200" dirty="0" err="1"/>
              <a:t>controversia</a:t>
            </a:r>
            <a:r>
              <a:rPr lang="en-US" sz="3200" dirty="0"/>
              <a:t> </a:t>
            </a:r>
            <a:r>
              <a:rPr lang="en-US" sz="3200" dirty="0" err="1"/>
              <a:t>dinanzi</a:t>
            </a:r>
            <a:r>
              <a:rPr lang="en-US" sz="3200" dirty="0"/>
              <a:t> </a:t>
            </a:r>
            <a:r>
              <a:rPr lang="en-US" sz="3200" dirty="0" err="1"/>
              <a:t>alla</a:t>
            </a:r>
            <a:r>
              <a:rPr lang="en-US" sz="3200" dirty="0"/>
              <a:t> Corte. </a:t>
            </a:r>
            <a:r>
              <a:rPr lang="en-US" sz="3200" dirty="0" err="1"/>
              <a:t>Dall’oggetto</a:t>
            </a:r>
            <a:r>
              <a:rPr lang="en-US" sz="3200" dirty="0"/>
              <a:t> e </a:t>
            </a:r>
            <a:r>
              <a:rPr lang="en-US" sz="3200" dirty="0" err="1"/>
              <a:t>dalla</a:t>
            </a:r>
            <a:r>
              <a:rPr lang="en-US" sz="3200" dirty="0"/>
              <a:t> </a:t>
            </a:r>
            <a:r>
              <a:rPr lang="en-US" sz="3200" dirty="0" err="1"/>
              <a:t>finalità</a:t>
            </a:r>
            <a:r>
              <a:rPr lang="en-US" sz="3200" dirty="0"/>
              <a:t> </a:t>
            </a:r>
            <a:r>
              <a:rPr lang="en-US" sz="3200" dirty="0" err="1"/>
              <a:t>dello</a:t>
            </a:r>
            <a:r>
              <a:rPr lang="en-US" sz="3200" dirty="0"/>
              <a:t> </a:t>
            </a:r>
            <a:r>
              <a:rPr lang="en-US" sz="3200" dirty="0" err="1"/>
              <a:t>statuto</a:t>
            </a:r>
            <a:r>
              <a:rPr lang="en-US" sz="3200" dirty="0"/>
              <a:t>, </a:t>
            </a:r>
            <a:r>
              <a:rPr lang="en-US" sz="3200" dirty="0" err="1"/>
              <a:t>nonché</a:t>
            </a:r>
            <a:r>
              <a:rPr lang="en-US" sz="3200" dirty="0"/>
              <a:t> </a:t>
            </a:r>
            <a:r>
              <a:rPr lang="en-US" sz="3200" dirty="0" err="1"/>
              <a:t>dai</a:t>
            </a:r>
            <a:r>
              <a:rPr lang="en-US" sz="3200" dirty="0"/>
              <a:t> termini </a:t>
            </a:r>
            <a:r>
              <a:rPr lang="en-US" sz="3200" dirty="0" err="1"/>
              <a:t>dell’articolo</a:t>
            </a:r>
            <a:r>
              <a:rPr lang="en-US" sz="3200" dirty="0"/>
              <a:t> 41, se </a:t>
            </a:r>
            <a:r>
              <a:rPr lang="en-US" sz="3200" dirty="0" err="1"/>
              <a:t>letti</a:t>
            </a:r>
            <a:r>
              <a:rPr lang="en-US" sz="3200" dirty="0"/>
              <a:t> </a:t>
            </a:r>
            <a:r>
              <a:rPr lang="en-US" sz="3200" dirty="0" err="1"/>
              <a:t>nel</a:t>
            </a:r>
            <a:r>
              <a:rPr lang="en-US" sz="3200" dirty="0"/>
              <a:t> </a:t>
            </a:r>
            <a:r>
              <a:rPr lang="en-US" sz="3200" dirty="0" err="1"/>
              <a:t>loro</a:t>
            </a:r>
            <a:r>
              <a:rPr lang="en-US" sz="3200" dirty="0"/>
              <a:t> </a:t>
            </a:r>
            <a:r>
              <a:rPr lang="en-US" sz="3200" dirty="0" err="1"/>
              <a:t>contesto</a:t>
            </a:r>
            <a:r>
              <a:rPr lang="en-US" sz="3200" dirty="0"/>
              <a:t>, </a:t>
            </a:r>
            <a:r>
              <a:rPr lang="en-US" sz="3200" dirty="0" err="1"/>
              <a:t>risulta</a:t>
            </a:r>
            <a:r>
              <a:rPr lang="en-US" sz="3200" dirty="0"/>
              <a:t> </a:t>
            </a:r>
            <a:r>
              <a:rPr lang="en-US" sz="3200" dirty="0" err="1"/>
              <a:t>che</a:t>
            </a:r>
            <a:r>
              <a:rPr lang="en-US" sz="3200" dirty="0"/>
              <a:t> il </a:t>
            </a:r>
            <a:r>
              <a:rPr lang="en-US" sz="3200" dirty="0" err="1"/>
              <a:t>potere</a:t>
            </a:r>
            <a:r>
              <a:rPr lang="en-US" sz="3200" dirty="0"/>
              <a:t> di </a:t>
            </a:r>
            <a:r>
              <a:rPr lang="en-US" sz="3200" dirty="0" err="1"/>
              <a:t>indicare</a:t>
            </a:r>
            <a:r>
              <a:rPr lang="en-US" sz="3200" dirty="0"/>
              <a:t> </a:t>
            </a:r>
            <a:r>
              <a:rPr lang="en-US" sz="3200" dirty="0" err="1"/>
              <a:t>misure</a:t>
            </a:r>
            <a:r>
              <a:rPr lang="en-US" sz="3200" dirty="0"/>
              <a:t> </a:t>
            </a:r>
            <a:r>
              <a:rPr lang="en-US" sz="3200" dirty="0" err="1"/>
              <a:t>temporanee</a:t>
            </a:r>
            <a:r>
              <a:rPr lang="en-US" sz="3200" dirty="0"/>
              <a:t> </a:t>
            </a:r>
            <a:r>
              <a:rPr lang="en-US" sz="3200" dirty="0" err="1"/>
              <a:t>implica</a:t>
            </a:r>
            <a:r>
              <a:rPr lang="en-US" sz="3200" dirty="0"/>
              <a:t> </a:t>
            </a:r>
            <a:r>
              <a:rPr lang="en-US" sz="3200" dirty="0" err="1"/>
              <a:t>che</a:t>
            </a:r>
            <a:r>
              <a:rPr lang="en-US" sz="3200" dirty="0"/>
              <a:t> </a:t>
            </a:r>
            <a:r>
              <a:rPr lang="en-US" sz="3200" dirty="0" err="1"/>
              <a:t>tali</a:t>
            </a:r>
            <a:r>
              <a:rPr lang="en-US" sz="3200" dirty="0"/>
              <a:t> </a:t>
            </a:r>
            <a:r>
              <a:rPr lang="en-US" sz="3200" dirty="0" err="1"/>
              <a:t>misure</a:t>
            </a:r>
            <a:r>
              <a:rPr lang="en-US" sz="3200" dirty="0"/>
              <a:t> </a:t>
            </a:r>
            <a:r>
              <a:rPr lang="en-US" sz="3200" dirty="0" err="1"/>
              <a:t>siano</a:t>
            </a:r>
            <a:r>
              <a:rPr lang="en-US" sz="3200" dirty="0"/>
              <a:t> </a:t>
            </a:r>
            <a:r>
              <a:rPr lang="en-US" sz="3200" dirty="0" err="1"/>
              <a:t>vincolanti</a:t>
            </a:r>
            <a:r>
              <a:rPr lang="en-US" sz="3200" dirty="0"/>
              <a:t> [...]. </a:t>
            </a:r>
            <a:r>
              <a:rPr lang="en-US" sz="3200" b="1" dirty="0" err="1"/>
              <a:t>L’affermazione</a:t>
            </a:r>
            <a:r>
              <a:rPr lang="en-US" sz="3200" b="1" dirty="0"/>
              <a:t> secondo cui le </a:t>
            </a:r>
            <a:r>
              <a:rPr lang="en-US" sz="3200" b="1" dirty="0" err="1"/>
              <a:t>misure</a:t>
            </a:r>
            <a:r>
              <a:rPr lang="en-US" sz="3200" b="1" dirty="0"/>
              <a:t> </a:t>
            </a:r>
            <a:r>
              <a:rPr lang="en-US" sz="3200" b="1" dirty="0" err="1"/>
              <a:t>temporanee</a:t>
            </a:r>
            <a:r>
              <a:rPr lang="en-US" sz="3200" b="1" dirty="0"/>
              <a:t> di cui </a:t>
            </a:r>
            <a:r>
              <a:rPr lang="en-US" sz="3200" b="1" dirty="0" err="1"/>
              <a:t>all’articolo</a:t>
            </a:r>
            <a:r>
              <a:rPr lang="en-US" sz="3200" b="1" dirty="0"/>
              <a:t> 41 </a:t>
            </a:r>
            <a:r>
              <a:rPr lang="en-US" sz="3200" b="1" dirty="0" err="1"/>
              <a:t>potrebbero</a:t>
            </a:r>
            <a:r>
              <a:rPr lang="en-US" sz="3200" b="1" dirty="0"/>
              <a:t> non </a:t>
            </a:r>
            <a:r>
              <a:rPr lang="en-US" sz="3200" b="1" dirty="0" err="1"/>
              <a:t>essere</a:t>
            </a:r>
            <a:r>
              <a:rPr lang="en-US" sz="3200" b="1" dirty="0"/>
              <a:t> </a:t>
            </a:r>
            <a:r>
              <a:rPr lang="en-US" sz="3200" b="1" dirty="0" err="1"/>
              <a:t>vincolanti</a:t>
            </a:r>
            <a:r>
              <a:rPr lang="en-US" sz="3200" b="1" dirty="0"/>
              <a:t> </a:t>
            </a:r>
            <a:r>
              <a:rPr lang="en-US" sz="3200" b="1" dirty="0" err="1"/>
              <a:t>sarebbe</a:t>
            </a:r>
            <a:r>
              <a:rPr lang="en-US" sz="3200" b="1" dirty="0"/>
              <a:t> </a:t>
            </a:r>
            <a:r>
              <a:rPr lang="en-US" sz="3200" b="1" dirty="0" err="1"/>
              <a:t>contraria</a:t>
            </a:r>
            <a:r>
              <a:rPr lang="en-US" sz="3200" b="1" dirty="0"/>
              <a:t> </a:t>
            </a:r>
            <a:r>
              <a:rPr lang="en-US" sz="3200" b="1" dirty="0" err="1"/>
              <a:t>all'oggetto</a:t>
            </a:r>
            <a:r>
              <a:rPr lang="en-US" sz="3200" b="1" dirty="0"/>
              <a:t> e </a:t>
            </a:r>
            <a:r>
              <a:rPr lang="en-US" sz="3200" b="1" dirty="0" err="1"/>
              <a:t>allo</a:t>
            </a:r>
            <a:r>
              <a:rPr lang="en-US" sz="3200" b="1" dirty="0"/>
              <a:t> </a:t>
            </a:r>
            <a:r>
              <a:rPr lang="en-US" sz="3200" b="1" dirty="0" err="1"/>
              <a:t>scopo</a:t>
            </a:r>
            <a:r>
              <a:rPr lang="en-US" sz="3200" b="1" dirty="0"/>
              <a:t> di tale </a:t>
            </a:r>
            <a:r>
              <a:rPr lang="en-US" sz="3200" b="1" dirty="0" err="1"/>
              <a:t>articolo</a:t>
            </a:r>
            <a:r>
              <a:rPr lang="en-US" sz="3200" dirty="0"/>
              <a:t>.</a:t>
            </a:r>
          </a:p>
        </p:txBody>
      </p:sp>
      <p:sp>
        <p:nvSpPr>
          <p:cNvPr id="7" name="Segnaposto numero diapositiva 6">
            <a:extLst>
              <a:ext uri="{FF2B5EF4-FFF2-40B4-BE49-F238E27FC236}">
                <a16:creationId xmlns:a16="http://schemas.microsoft.com/office/drawing/2014/main" id="{607DA68F-DA80-F80F-534D-4A1C2819811A}"/>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DD589A36-170F-7348-BCDB-23CF9D86047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27</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CasellaDiTesto 3">
            <a:extLst>
              <a:ext uri="{FF2B5EF4-FFF2-40B4-BE49-F238E27FC236}">
                <a16:creationId xmlns:a16="http://schemas.microsoft.com/office/drawing/2014/main" id="{D538D800-3DBB-5250-3949-462FF7E05B59}"/>
              </a:ext>
            </a:extLst>
          </p:cNvPr>
          <p:cNvSpPr txBox="1"/>
          <p:nvPr/>
        </p:nvSpPr>
        <p:spPr>
          <a:xfrm>
            <a:off x="1154243" y="396534"/>
            <a:ext cx="9923488" cy="1323439"/>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4000" b="0" i="1" u="none" strike="noStrike" kern="1200" cap="none" spc="0" normalizeH="0" baseline="0" noProof="0" dirty="0" err="1">
                <a:ln>
                  <a:noFill/>
                </a:ln>
                <a:solidFill>
                  <a:prstClr val="black"/>
                </a:solidFill>
                <a:effectLst/>
                <a:uLnTx/>
                <a:uFillTx/>
                <a:latin typeface="Calibri" panose="020F0502020204030204"/>
                <a:ea typeface="+mn-ea"/>
                <a:cs typeface="+mn-cs"/>
              </a:rPr>
              <a:t>LaGrand</a:t>
            </a:r>
            <a:r>
              <a:rPr kumimoji="0" lang="it-IT" sz="4000" b="0" i="1" u="none" strike="noStrike" kern="1200" cap="none" spc="0" normalizeH="0" baseline="0" noProof="0" dirty="0">
                <a:ln>
                  <a:noFill/>
                </a:ln>
                <a:solidFill>
                  <a:prstClr val="black"/>
                </a:solidFill>
                <a:effectLst/>
                <a:uLnTx/>
                <a:uFillTx/>
                <a:latin typeface="Calibri" panose="020F0502020204030204"/>
                <a:ea typeface="+mn-ea"/>
                <a:cs typeface="+mn-cs"/>
              </a:rPr>
              <a:t> (Germania c. Stati Uniti)</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4000" b="0" i="0" u="none" strike="noStrike" kern="1200" cap="none" spc="0" normalizeH="0" baseline="0" noProof="0" dirty="0">
                <a:ln>
                  <a:noFill/>
                </a:ln>
                <a:solidFill>
                  <a:prstClr val="black"/>
                </a:solidFill>
                <a:effectLst/>
                <a:uLnTx/>
                <a:uFillTx/>
                <a:latin typeface="Calibri" panose="020F0502020204030204"/>
                <a:ea typeface="+mn-ea"/>
                <a:cs typeface="+mn-cs"/>
              </a:rPr>
              <a:t>Sentenza della CIG, 2001</a:t>
            </a:r>
          </a:p>
        </p:txBody>
      </p:sp>
    </p:spTree>
    <p:extLst>
      <p:ext uri="{BB962C8B-B14F-4D97-AF65-F5344CB8AC3E}">
        <p14:creationId xmlns:p14="http://schemas.microsoft.com/office/powerpoint/2010/main" val="40635629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1825625"/>
            <a:ext cx="10515600" cy="4351338"/>
          </a:xfrm>
        </p:spPr>
        <p:txBody>
          <a:bodyPr vert="horz" lIns="91440" tIns="45720" rIns="91440" bIns="45720" rtlCol="0">
            <a:normAutofit/>
          </a:bodyPr>
          <a:lstStyle/>
          <a:p>
            <a:pPr marL="0" indent="0" algn="just">
              <a:buNone/>
            </a:pPr>
            <a:endParaRPr lang="it-IT" sz="4400" dirty="0"/>
          </a:p>
          <a:p>
            <a:pPr marL="742950" indent="-742950" algn="just">
              <a:buAutoNum type="arabicPeriod"/>
            </a:pPr>
            <a:r>
              <a:rPr lang="it-IT" sz="4000" dirty="0"/>
              <a:t>Pregiudizio irreparabile</a:t>
            </a:r>
          </a:p>
          <a:p>
            <a:pPr marL="742950" indent="-742950" algn="just">
              <a:buAutoNum type="arabicPeriod"/>
            </a:pPr>
            <a:r>
              <a:rPr lang="it-IT" sz="4000" dirty="0"/>
              <a:t>(In alternativa) evitare l’aggravarsi della controversia</a:t>
            </a:r>
          </a:p>
          <a:p>
            <a:pPr marL="0" indent="0" algn="just">
              <a:buNone/>
            </a:pPr>
            <a:endParaRPr lang="it-IT" sz="4000" dirty="0"/>
          </a:p>
          <a:p>
            <a:pPr marL="0" indent="0" algn="just">
              <a:buNone/>
            </a:pPr>
            <a:endParaRPr lang="it-IT" sz="4000" dirty="0"/>
          </a:p>
        </p:txBody>
      </p:sp>
      <p:sp>
        <p:nvSpPr>
          <p:cNvPr id="7" name="Segnaposto numero diapositiva 6">
            <a:extLst>
              <a:ext uri="{FF2B5EF4-FFF2-40B4-BE49-F238E27FC236}">
                <a16:creationId xmlns:a16="http://schemas.microsoft.com/office/drawing/2014/main" id="{607DA68F-DA80-F80F-534D-4A1C2819811A}"/>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DD589A36-170F-7348-BCDB-23CF9D86047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28</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CasellaDiTesto 3">
            <a:extLst>
              <a:ext uri="{FF2B5EF4-FFF2-40B4-BE49-F238E27FC236}">
                <a16:creationId xmlns:a16="http://schemas.microsoft.com/office/drawing/2014/main" id="{D538D800-3DBB-5250-3949-462FF7E05B59}"/>
              </a:ext>
            </a:extLst>
          </p:cNvPr>
          <p:cNvSpPr txBox="1"/>
          <p:nvPr/>
        </p:nvSpPr>
        <p:spPr>
          <a:xfrm>
            <a:off x="729205" y="396534"/>
            <a:ext cx="10810754" cy="707886"/>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4000" b="0" i="0" u="none" strike="noStrike" kern="1200" cap="none" spc="0" normalizeH="0" baseline="0" noProof="0" dirty="0">
                <a:ln>
                  <a:noFill/>
                </a:ln>
                <a:solidFill>
                  <a:prstClr val="black"/>
                </a:solidFill>
                <a:effectLst/>
                <a:uLnTx/>
                <a:uFillTx/>
                <a:latin typeface="Calibri" panose="020F0502020204030204"/>
                <a:ea typeface="+mn-ea"/>
                <a:cs typeface="+mn-cs"/>
              </a:rPr>
              <a:t>«</a:t>
            </a:r>
            <a:r>
              <a:rPr lang="it-IT" sz="4000" dirty="0"/>
              <a:t>salvaguardare i rispettivi diritti di ciascuna parte</a:t>
            </a:r>
            <a:r>
              <a:rPr kumimoji="0" lang="it-IT" sz="4000" b="0" i="0" u="none" strike="noStrike" kern="1200" cap="none" spc="0" normalizeH="0" baseline="0" noProof="0" dirty="0">
                <a:ln>
                  <a:noFill/>
                </a:ln>
                <a:solidFill>
                  <a:prstClr val="black"/>
                </a:solidFill>
                <a:effectLst/>
                <a:uLnTx/>
                <a:uFillTx/>
                <a:latin typeface="Calibri" panose="020F0502020204030204"/>
                <a:ea typeface="+mn-ea"/>
                <a:cs typeface="+mn-cs"/>
              </a:rPr>
              <a:t>»</a:t>
            </a:r>
          </a:p>
        </p:txBody>
      </p:sp>
    </p:spTree>
    <p:extLst>
      <p:ext uri="{BB962C8B-B14F-4D97-AF65-F5344CB8AC3E}">
        <p14:creationId xmlns:p14="http://schemas.microsoft.com/office/powerpoint/2010/main" val="42452531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1825625"/>
            <a:ext cx="10515600" cy="4351338"/>
          </a:xfrm>
        </p:spPr>
        <p:txBody>
          <a:bodyPr vert="horz" lIns="91440" tIns="45720" rIns="91440" bIns="45720" rtlCol="0">
            <a:normAutofit/>
          </a:bodyPr>
          <a:lstStyle/>
          <a:p>
            <a:pPr marL="0" indent="0" algn="just">
              <a:buNone/>
            </a:pPr>
            <a:endParaRPr lang="it-IT" sz="4400" dirty="0"/>
          </a:p>
          <a:p>
            <a:pPr marL="742950" indent="-742950" algn="just">
              <a:buAutoNum type="arabicPeriod"/>
            </a:pPr>
            <a:r>
              <a:rPr lang="it-IT" sz="4000" dirty="0"/>
              <a:t>Pregiudizio irreparabile</a:t>
            </a:r>
          </a:p>
          <a:p>
            <a:pPr marL="742950" indent="-742950" algn="just">
              <a:buAutoNum type="arabicPeriod"/>
            </a:pPr>
            <a:r>
              <a:rPr lang="it-IT" sz="4000" dirty="0"/>
              <a:t>(In alternativa) evitare l’aggravarsi della controversia</a:t>
            </a:r>
          </a:p>
          <a:p>
            <a:pPr marL="742950" indent="-742950" algn="just">
              <a:buAutoNum type="arabicPeriod"/>
            </a:pPr>
            <a:r>
              <a:rPr lang="it-IT" sz="4000" dirty="0"/>
              <a:t>Giurisdizione </a:t>
            </a:r>
            <a:r>
              <a:rPr lang="it-IT" sz="4000" i="1" dirty="0"/>
              <a:t>prima </a:t>
            </a:r>
            <a:r>
              <a:rPr lang="it-IT" sz="4000" i="1" dirty="0" err="1"/>
              <a:t>facie</a:t>
            </a:r>
            <a:endParaRPr lang="it-IT" sz="4000" i="1" dirty="0"/>
          </a:p>
        </p:txBody>
      </p:sp>
      <p:sp>
        <p:nvSpPr>
          <p:cNvPr id="7" name="Segnaposto numero diapositiva 6">
            <a:extLst>
              <a:ext uri="{FF2B5EF4-FFF2-40B4-BE49-F238E27FC236}">
                <a16:creationId xmlns:a16="http://schemas.microsoft.com/office/drawing/2014/main" id="{607DA68F-DA80-F80F-534D-4A1C2819811A}"/>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DD589A36-170F-7348-BCDB-23CF9D86047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29</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CasellaDiTesto 3">
            <a:extLst>
              <a:ext uri="{FF2B5EF4-FFF2-40B4-BE49-F238E27FC236}">
                <a16:creationId xmlns:a16="http://schemas.microsoft.com/office/drawing/2014/main" id="{D538D800-3DBB-5250-3949-462FF7E05B59}"/>
              </a:ext>
            </a:extLst>
          </p:cNvPr>
          <p:cNvSpPr txBox="1"/>
          <p:nvPr/>
        </p:nvSpPr>
        <p:spPr>
          <a:xfrm>
            <a:off x="729205" y="396534"/>
            <a:ext cx="10810754" cy="707886"/>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4000" b="0" i="0" u="none" strike="noStrike" kern="1200" cap="none" spc="0" normalizeH="0" baseline="0" noProof="0" dirty="0">
                <a:ln>
                  <a:noFill/>
                </a:ln>
                <a:solidFill>
                  <a:prstClr val="black"/>
                </a:solidFill>
                <a:effectLst/>
                <a:uLnTx/>
                <a:uFillTx/>
                <a:latin typeface="Calibri" panose="020F0502020204030204"/>
                <a:ea typeface="+mn-ea"/>
                <a:cs typeface="+mn-cs"/>
              </a:rPr>
              <a:t>«</a:t>
            </a:r>
            <a:r>
              <a:rPr lang="it-IT" sz="4000" dirty="0"/>
              <a:t>salvaguardare i rispettivi diritti di ciascuna parte</a:t>
            </a:r>
            <a:r>
              <a:rPr kumimoji="0" lang="it-IT" sz="4000" b="0" i="0" u="none" strike="noStrike" kern="1200" cap="none" spc="0" normalizeH="0" baseline="0" noProof="0" dirty="0">
                <a:ln>
                  <a:noFill/>
                </a:ln>
                <a:solidFill>
                  <a:prstClr val="black"/>
                </a:solidFill>
                <a:effectLst/>
                <a:uLnTx/>
                <a:uFillTx/>
                <a:latin typeface="Calibri" panose="020F0502020204030204"/>
                <a:ea typeface="+mn-ea"/>
                <a:cs typeface="+mn-cs"/>
              </a:rPr>
              <a:t>»</a:t>
            </a:r>
          </a:p>
        </p:txBody>
      </p:sp>
    </p:spTree>
    <p:extLst>
      <p:ext uri="{BB962C8B-B14F-4D97-AF65-F5344CB8AC3E}">
        <p14:creationId xmlns:p14="http://schemas.microsoft.com/office/powerpoint/2010/main" val="19955382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717630"/>
            <a:ext cx="10515600" cy="5459334"/>
          </a:xfrm>
        </p:spPr>
        <p:txBody>
          <a:bodyPr vert="horz" lIns="91440" tIns="45720" rIns="91440" bIns="45720" rtlCol="0">
            <a:normAutofit/>
          </a:bodyPr>
          <a:lstStyle/>
          <a:p>
            <a:pPr marL="0" indent="0" algn="just">
              <a:buNone/>
            </a:pPr>
            <a:r>
              <a:rPr lang="en-US" sz="3400" dirty="0"/>
              <a:t>
</a:t>
            </a:r>
            <a:endParaRPr lang="en-US" sz="4000" dirty="0"/>
          </a:p>
          <a:p>
            <a:pPr marL="0" indent="0" algn="ctr">
              <a:buNone/>
            </a:pPr>
            <a:endParaRPr lang="it-IT" sz="4800" dirty="0"/>
          </a:p>
          <a:p>
            <a:pPr marL="0" indent="0" algn="ctr">
              <a:buNone/>
            </a:pPr>
            <a:r>
              <a:rPr lang="it-IT" sz="4800" dirty="0"/>
              <a:t>principio del consenso</a:t>
            </a:r>
            <a:r>
              <a:rPr lang="en-US" sz="3400" dirty="0"/>
              <a:t>
</a:t>
            </a:r>
          </a:p>
        </p:txBody>
      </p:sp>
      <p:sp>
        <p:nvSpPr>
          <p:cNvPr id="7" name="Segnaposto numero diapositiva 6">
            <a:extLst>
              <a:ext uri="{FF2B5EF4-FFF2-40B4-BE49-F238E27FC236}">
                <a16:creationId xmlns:a16="http://schemas.microsoft.com/office/drawing/2014/main" id="{607DA68F-DA80-F80F-534D-4A1C2819811A}"/>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DD589A36-170F-7348-BCDB-23CF9D86047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4107792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1825625"/>
            <a:ext cx="10515600" cy="4351338"/>
          </a:xfrm>
        </p:spPr>
        <p:txBody>
          <a:bodyPr vert="horz" lIns="91440" tIns="45720" rIns="91440" bIns="45720" rtlCol="0">
            <a:normAutofit/>
          </a:bodyPr>
          <a:lstStyle/>
          <a:p>
            <a:pPr marL="0" indent="0" algn="just">
              <a:buNone/>
            </a:pPr>
            <a:endParaRPr lang="it-IT" sz="4400" dirty="0"/>
          </a:p>
          <a:p>
            <a:pPr marL="742950" indent="-742950" algn="just">
              <a:buAutoNum type="arabicPeriod"/>
            </a:pPr>
            <a:r>
              <a:rPr lang="it-IT" sz="4000" dirty="0"/>
              <a:t>Pregiudizio irreparabile</a:t>
            </a:r>
          </a:p>
          <a:p>
            <a:pPr marL="742950" indent="-742950" algn="just">
              <a:buAutoNum type="arabicPeriod"/>
            </a:pPr>
            <a:r>
              <a:rPr lang="it-IT" sz="4000" dirty="0"/>
              <a:t>(In alternativa) evitare l’aggravarsi della controversia</a:t>
            </a:r>
          </a:p>
          <a:p>
            <a:pPr marL="742950" indent="-742950" algn="just">
              <a:buAutoNum type="arabicPeriod"/>
            </a:pPr>
            <a:r>
              <a:rPr lang="it-IT" sz="4000" dirty="0"/>
              <a:t>Giurisdizione </a:t>
            </a:r>
            <a:r>
              <a:rPr lang="it-IT" sz="4000" i="1" dirty="0"/>
              <a:t>prima </a:t>
            </a:r>
            <a:r>
              <a:rPr lang="it-IT" sz="4000" i="1" dirty="0" err="1"/>
              <a:t>facie</a:t>
            </a:r>
            <a:endParaRPr lang="it-IT" sz="4000" i="1" dirty="0"/>
          </a:p>
          <a:p>
            <a:pPr marL="742950" indent="-742950" algn="just">
              <a:buAutoNum type="arabicPeriod"/>
            </a:pPr>
            <a:r>
              <a:rPr lang="it-IT" sz="4000" dirty="0"/>
              <a:t>Plausibilità (</a:t>
            </a:r>
            <a:r>
              <a:rPr lang="it-IT" sz="4000" i="1" dirty="0"/>
              <a:t>fumus boni iuris</a:t>
            </a:r>
            <a:r>
              <a:rPr lang="it-IT" sz="4000" dirty="0"/>
              <a:t>)</a:t>
            </a:r>
          </a:p>
        </p:txBody>
      </p:sp>
      <p:sp>
        <p:nvSpPr>
          <p:cNvPr id="7" name="Segnaposto numero diapositiva 6">
            <a:extLst>
              <a:ext uri="{FF2B5EF4-FFF2-40B4-BE49-F238E27FC236}">
                <a16:creationId xmlns:a16="http://schemas.microsoft.com/office/drawing/2014/main" id="{607DA68F-DA80-F80F-534D-4A1C2819811A}"/>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DD589A36-170F-7348-BCDB-23CF9D86047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30</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CasellaDiTesto 3">
            <a:extLst>
              <a:ext uri="{FF2B5EF4-FFF2-40B4-BE49-F238E27FC236}">
                <a16:creationId xmlns:a16="http://schemas.microsoft.com/office/drawing/2014/main" id="{D538D800-3DBB-5250-3949-462FF7E05B59}"/>
              </a:ext>
            </a:extLst>
          </p:cNvPr>
          <p:cNvSpPr txBox="1"/>
          <p:nvPr/>
        </p:nvSpPr>
        <p:spPr>
          <a:xfrm>
            <a:off x="729205" y="396534"/>
            <a:ext cx="10810754" cy="707886"/>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4000" b="0" i="0" u="none" strike="noStrike" kern="1200" cap="none" spc="0" normalizeH="0" baseline="0" noProof="0" dirty="0">
                <a:ln>
                  <a:noFill/>
                </a:ln>
                <a:solidFill>
                  <a:prstClr val="black"/>
                </a:solidFill>
                <a:effectLst/>
                <a:uLnTx/>
                <a:uFillTx/>
                <a:latin typeface="Calibri" panose="020F0502020204030204"/>
                <a:ea typeface="+mn-ea"/>
                <a:cs typeface="+mn-cs"/>
              </a:rPr>
              <a:t>«</a:t>
            </a:r>
            <a:r>
              <a:rPr lang="it-IT" sz="4000" dirty="0"/>
              <a:t>salvaguardare i rispettivi diritti di ciascuna parte</a:t>
            </a:r>
            <a:r>
              <a:rPr kumimoji="0" lang="it-IT" sz="4000" b="0" i="0" u="none" strike="noStrike" kern="1200" cap="none" spc="0" normalizeH="0" baseline="0" noProof="0" dirty="0">
                <a:ln>
                  <a:noFill/>
                </a:ln>
                <a:solidFill>
                  <a:prstClr val="black"/>
                </a:solidFill>
                <a:effectLst/>
                <a:uLnTx/>
                <a:uFillTx/>
                <a:latin typeface="Calibri" panose="020F0502020204030204"/>
                <a:ea typeface="+mn-ea"/>
                <a:cs typeface="+mn-cs"/>
              </a:rPr>
              <a:t>»</a:t>
            </a:r>
          </a:p>
        </p:txBody>
      </p:sp>
    </p:spTree>
    <p:extLst>
      <p:ext uri="{BB962C8B-B14F-4D97-AF65-F5344CB8AC3E}">
        <p14:creationId xmlns:p14="http://schemas.microsoft.com/office/powerpoint/2010/main" val="40006317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1825625"/>
            <a:ext cx="10515600" cy="4351338"/>
          </a:xfrm>
        </p:spPr>
        <p:txBody>
          <a:bodyPr vert="horz" lIns="91440" tIns="45720" rIns="91440" bIns="45720" rtlCol="0">
            <a:normAutofit/>
          </a:bodyPr>
          <a:lstStyle/>
          <a:p>
            <a:pPr marL="742950" indent="-742950" algn="just">
              <a:buFont typeface="+mj-lt"/>
              <a:buAutoNum type="arabicPeriod"/>
            </a:pPr>
            <a:endParaRPr lang="en-US" sz="3400" dirty="0"/>
          </a:p>
          <a:p>
            <a:pPr marL="0" indent="0" algn="just">
              <a:buNone/>
            </a:pPr>
            <a:r>
              <a:rPr lang="it-IT" sz="4400" dirty="0"/>
              <a:t>La competenza della Corte si estende a tutti gli affari che le parti le sottoporranno, come pure a tutti i casi specialmente previsti nella Carta delle Nazioni Unite e nei trattati e convenzioni in vigore.</a:t>
            </a:r>
          </a:p>
        </p:txBody>
      </p:sp>
      <p:sp>
        <p:nvSpPr>
          <p:cNvPr id="7" name="Segnaposto numero diapositiva 6">
            <a:extLst>
              <a:ext uri="{FF2B5EF4-FFF2-40B4-BE49-F238E27FC236}">
                <a16:creationId xmlns:a16="http://schemas.microsoft.com/office/drawing/2014/main" id="{607DA68F-DA80-F80F-534D-4A1C2819811A}"/>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DD589A36-170F-7348-BCDB-23CF9D86047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CasellaDiTesto 3">
            <a:extLst>
              <a:ext uri="{FF2B5EF4-FFF2-40B4-BE49-F238E27FC236}">
                <a16:creationId xmlns:a16="http://schemas.microsoft.com/office/drawing/2014/main" id="{D538D800-3DBB-5250-3949-462FF7E05B59}"/>
              </a:ext>
            </a:extLst>
          </p:cNvPr>
          <p:cNvSpPr txBox="1"/>
          <p:nvPr/>
        </p:nvSpPr>
        <p:spPr>
          <a:xfrm>
            <a:off x="729205" y="396534"/>
            <a:ext cx="10810754" cy="1323439"/>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4000" b="0" i="0" u="none" strike="noStrike" kern="1200" cap="none" spc="0" normalizeH="0" baseline="0" noProof="0" dirty="0">
                <a:ln>
                  <a:noFill/>
                </a:ln>
                <a:solidFill>
                  <a:prstClr val="black"/>
                </a:solidFill>
                <a:effectLst/>
                <a:uLnTx/>
                <a:uFillTx/>
                <a:latin typeface="Calibri" panose="020F0502020204030204"/>
                <a:ea typeface="+mn-ea"/>
                <a:cs typeface="+mn-cs"/>
              </a:rPr>
              <a:t>Statuto della Corte internazionale di giustizia</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4000" b="0" i="0" u="none" strike="noStrike" kern="1200" cap="none" spc="0" normalizeH="0" baseline="0" noProof="0" dirty="0">
                <a:ln>
                  <a:noFill/>
                </a:ln>
                <a:solidFill>
                  <a:prstClr val="black"/>
                </a:solidFill>
                <a:effectLst/>
                <a:uLnTx/>
                <a:uFillTx/>
                <a:latin typeface="Calibri" panose="020F0502020204030204"/>
                <a:ea typeface="+mn-ea"/>
                <a:cs typeface="+mn-cs"/>
              </a:rPr>
              <a:t>Articolo 36, par. 1</a:t>
            </a:r>
          </a:p>
        </p:txBody>
      </p:sp>
    </p:spTree>
    <p:extLst>
      <p:ext uri="{BB962C8B-B14F-4D97-AF65-F5344CB8AC3E}">
        <p14:creationId xmlns:p14="http://schemas.microsoft.com/office/powerpoint/2010/main" val="33604868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717630"/>
            <a:ext cx="10515600" cy="5459334"/>
          </a:xfrm>
        </p:spPr>
        <p:txBody>
          <a:bodyPr vert="horz" lIns="91440" tIns="45720" rIns="91440" bIns="45720" rtlCol="0">
            <a:normAutofit/>
          </a:bodyPr>
          <a:lstStyle/>
          <a:p>
            <a:pPr marL="0" indent="0" algn="just">
              <a:buNone/>
            </a:pPr>
            <a:r>
              <a:rPr lang="en-US" sz="3400" dirty="0"/>
              <a:t>
</a:t>
            </a:r>
            <a:endParaRPr lang="en-US" sz="4000" dirty="0"/>
          </a:p>
          <a:p>
            <a:pPr marL="0" indent="0" algn="ctr">
              <a:buNone/>
            </a:pPr>
            <a:r>
              <a:rPr lang="it-IT" sz="4800" dirty="0"/>
              <a:t>giurisdizione </a:t>
            </a:r>
            <a:r>
              <a:rPr lang="it-IT" sz="4800" i="1" dirty="0"/>
              <a:t>ratione personae</a:t>
            </a:r>
          </a:p>
          <a:p>
            <a:pPr marL="0" indent="0" algn="ctr">
              <a:buNone/>
            </a:pPr>
            <a:r>
              <a:rPr lang="it-IT" sz="4800" dirty="0"/>
              <a:t>vs</a:t>
            </a:r>
          </a:p>
          <a:p>
            <a:pPr marL="0" indent="0" algn="ctr">
              <a:buNone/>
            </a:pPr>
            <a:r>
              <a:rPr lang="it-IT" sz="4800" dirty="0"/>
              <a:t>giurisdizione </a:t>
            </a:r>
            <a:r>
              <a:rPr lang="it-IT" sz="4800" i="1" dirty="0"/>
              <a:t>ratione materiae</a:t>
            </a:r>
            <a:r>
              <a:rPr lang="en-US" sz="3400" dirty="0"/>
              <a:t>
</a:t>
            </a:r>
          </a:p>
        </p:txBody>
      </p:sp>
      <p:sp>
        <p:nvSpPr>
          <p:cNvPr id="7" name="Segnaposto numero diapositiva 6">
            <a:extLst>
              <a:ext uri="{FF2B5EF4-FFF2-40B4-BE49-F238E27FC236}">
                <a16:creationId xmlns:a16="http://schemas.microsoft.com/office/drawing/2014/main" id="{607DA68F-DA80-F80F-534D-4A1C2819811A}"/>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DD589A36-170F-7348-BCDB-23CF9D86047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107932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717630"/>
            <a:ext cx="10515600" cy="5459334"/>
          </a:xfrm>
        </p:spPr>
        <p:txBody>
          <a:bodyPr vert="horz" lIns="91440" tIns="45720" rIns="91440" bIns="45720" rtlCol="0">
            <a:normAutofit/>
          </a:bodyPr>
          <a:lstStyle/>
          <a:p>
            <a:pPr marL="0" indent="0" algn="just">
              <a:buNone/>
            </a:pPr>
            <a:r>
              <a:rPr lang="en-US" sz="3400" dirty="0"/>
              <a:t>
</a:t>
            </a:r>
            <a:endParaRPr lang="en-US" sz="4000" dirty="0"/>
          </a:p>
          <a:p>
            <a:pPr marL="0" indent="0" algn="ctr">
              <a:buNone/>
            </a:pPr>
            <a:endParaRPr lang="it-IT" sz="4800" dirty="0"/>
          </a:p>
          <a:p>
            <a:pPr marL="0" indent="0" algn="ctr">
              <a:buNone/>
            </a:pPr>
            <a:r>
              <a:rPr lang="it-IT" sz="4800" dirty="0"/>
              <a:t>giurisdizione </a:t>
            </a:r>
            <a:r>
              <a:rPr lang="it-IT" sz="4800" i="1" dirty="0"/>
              <a:t>ratione personae</a:t>
            </a:r>
            <a:r>
              <a:rPr lang="en-US" sz="3400" dirty="0"/>
              <a:t>
</a:t>
            </a:r>
          </a:p>
        </p:txBody>
      </p:sp>
      <p:sp>
        <p:nvSpPr>
          <p:cNvPr id="7" name="Segnaposto numero diapositiva 6">
            <a:extLst>
              <a:ext uri="{FF2B5EF4-FFF2-40B4-BE49-F238E27FC236}">
                <a16:creationId xmlns:a16="http://schemas.microsoft.com/office/drawing/2014/main" id="{607DA68F-DA80-F80F-534D-4A1C2819811A}"/>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DD589A36-170F-7348-BCDB-23CF9D86047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6</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607286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1825625"/>
            <a:ext cx="10515600" cy="4351338"/>
          </a:xfrm>
        </p:spPr>
        <p:txBody>
          <a:bodyPr vert="horz" lIns="91440" tIns="45720" rIns="91440" bIns="45720" rtlCol="0">
            <a:normAutofit/>
          </a:bodyPr>
          <a:lstStyle/>
          <a:p>
            <a:pPr marL="742950" indent="-742950" algn="just">
              <a:buFont typeface="+mj-lt"/>
              <a:buAutoNum type="arabicPeriod"/>
            </a:pPr>
            <a:endParaRPr lang="en-US" sz="3400" dirty="0"/>
          </a:p>
          <a:p>
            <a:pPr marL="0" indent="0" algn="just">
              <a:buNone/>
            </a:pPr>
            <a:endParaRPr lang="it-IT" sz="4400" dirty="0"/>
          </a:p>
          <a:p>
            <a:pPr marL="0" indent="0" algn="just">
              <a:buNone/>
            </a:pPr>
            <a:r>
              <a:rPr lang="it-IT" sz="4400" b="1" dirty="0"/>
              <a:t>Solo gli Stati </a:t>
            </a:r>
            <a:r>
              <a:rPr lang="it-IT" sz="4400" dirty="0"/>
              <a:t>possono essere parti in procedimenti dinanzi alla Corte.</a:t>
            </a:r>
          </a:p>
        </p:txBody>
      </p:sp>
      <p:sp>
        <p:nvSpPr>
          <p:cNvPr id="7" name="Segnaposto numero diapositiva 6">
            <a:extLst>
              <a:ext uri="{FF2B5EF4-FFF2-40B4-BE49-F238E27FC236}">
                <a16:creationId xmlns:a16="http://schemas.microsoft.com/office/drawing/2014/main" id="{607DA68F-DA80-F80F-534D-4A1C2819811A}"/>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DD589A36-170F-7348-BCDB-23CF9D86047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7</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CasellaDiTesto 3">
            <a:extLst>
              <a:ext uri="{FF2B5EF4-FFF2-40B4-BE49-F238E27FC236}">
                <a16:creationId xmlns:a16="http://schemas.microsoft.com/office/drawing/2014/main" id="{D538D800-3DBB-5250-3949-462FF7E05B59}"/>
              </a:ext>
            </a:extLst>
          </p:cNvPr>
          <p:cNvSpPr txBox="1"/>
          <p:nvPr/>
        </p:nvSpPr>
        <p:spPr>
          <a:xfrm>
            <a:off x="729205" y="396534"/>
            <a:ext cx="10810754" cy="1323439"/>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4000" b="0" i="0" u="none" strike="noStrike" kern="1200" cap="none" spc="0" normalizeH="0" baseline="0" noProof="0" dirty="0">
                <a:ln>
                  <a:noFill/>
                </a:ln>
                <a:solidFill>
                  <a:prstClr val="black"/>
                </a:solidFill>
                <a:effectLst/>
                <a:uLnTx/>
                <a:uFillTx/>
                <a:latin typeface="Calibri" panose="020F0502020204030204"/>
                <a:ea typeface="+mn-ea"/>
                <a:cs typeface="+mn-cs"/>
              </a:rPr>
              <a:t>Statuto della Corte internazionale di giustizia</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4000" b="0" i="0" u="none" strike="noStrike" kern="1200" cap="none" spc="0" normalizeH="0" baseline="0" noProof="0" dirty="0">
                <a:ln>
                  <a:noFill/>
                </a:ln>
                <a:solidFill>
                  <a:prstClr val="black"/>
                </a:solidFill>
                <a:effectLst/>
                <a:uLnTx/>
                <a:uFillTx/>
                <a:latin typeface="Calibri" panose="020F0502020204030204"/>
                <a:ea typeface="+mn-ea"/>
                <a:cs typeface="+mn-cs"/>
              </a:rPr>
              <a:t>Articolo 34, par. 1</a:t>
            </a:r>
          </a:p>
        </p:txBody>
      </p:sp>
    </p:spTree>
    <p:extLst>
      <p:ext uri="{BB962C8B-B14F-4D97-AF65-F5344CB8AC3E}">
        <p14:creationId xmlns:p14="http://schemas.microsoft.com/office/powerpoint/2010/main" val="26428652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1825625"/>
            <a:ext cx="10515600" cy="4351338"/>
          </a:xfrm>
        </p:spPr>
        <p:txBody>
          <a:bodyPr vert="horz" lIns="91440" tIns="45720" rIns="91440" bIns="45720" rtlCol="0">
            <a:normAutofit fontScale="62500" lnSpcReduction="20000"/>
          </a:bodyPr>
          <a:lstStyle/>
          <a:p>
            <a:pPr marL="742950" indent="-742950" algn="just">
              <a:buFont typeface="+mj-lt"/>
              <a:buAutoNum type="arabicPeriod"/>
            </a:pPr>
            <a:endParaRPr lang="it-IT" sz="4400" dirty="0"/>
          </a:p>
          <a:p>
            <a:pPr marL="742950" indent="-742950" algn="just">
              <a:buFont typeface="+mj-lt"/>
              <a:buAutoNum type="arabicPeriod"/>
            </a:pPr>
            <a:r>
              <a:rPr lang="it-IT" sz="4400" dirty="0"/>
              <a:t>La Corte è aperta agli </a:t>
            </a:r>
            <a:r>
              <a:rPr lang="it-IT" sz="4400" b="1" dirty="0"/>
              <a:t>Stati parti del presente Statuto</a:t>
            </a:r>
            <a:r>
              <a:rPr lang="it-IT" sz="4400" dirty="0"/>
              <a:t>.</a:t>
            </a:r>
          </a:p>
          <a:p>
            <a:pPr marL="742950" indent="-742950" algn="just">
              <a:buAutoNum type="arabicPeriod"/>
            </a:pPr>
            <a:r>
              <a:rPr lang="it-IT" sz="4400" dirty="0"/>
              <a:t>Le condizioni alle quali la Corte sarà </a:t>
            </a:r>
            <a:r>
              <a:rPr lang="it-IT" sz="4400" b="1" dirty="0"/>
              <a:t>aperta agli altri Stati </a:t>
            </a:r>
            <a:r>
              <a:rPr lang="it-IT" sz="4400" dirty="0"/>
              <a:t>saranno, fatte salve le disposizioni speciali contenute nei trattati in vigore, stabilite dal Consiglio di Sicurezza, ma in nessun caso tali condizioni porranno le parti in una posizione di disuguaglianza davanti alla Corte.</a:t>
            </a:r>
          </a:p>
          <a:p>
            <a:pPr marL="742950" indent="-742950" algn="just">
              <a:buAutoNum type="arabicPeriod"/>
            </a:pPr>
            <a:r>
              <a:rPr lang="it-IT" sz="4400" dirty="0"/>
              <a:t>Quando uno Stato che non è membro dell’Organizzazione delle Nazioni Unite è parte di una controversia, la Corte fissa l’importo che tale parte deve versare per le spese della Corte. Questa disposizione non si applica se tale Stato sostiene una parte delle spese della Corte.</a:t>
            </a:r>
          </a:p>
        </p:txBody>
      </p:sp>
      <p:sp>
        <p:nvSpPr>
          <p:cNvPr id="7" name="Segnaposto numero diapositiva 6">
            <a:extLst>
              <a:ext uri="{FF2B5EF4-FFF2-40B4-BE49-F238E27FC236}">
                <a16:creationId xmlns:a16="http://schemas.microsoft.com/office/drawing/2014/main" id="{607DA68F-DA80-F80F-534D-4A1C2819811A}"/>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DD589A36-170F-7348-BCDB-23CF9D86047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8</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CasellaDiTesto 3">
            <a:extLst>
              <a:ext uri="{FF2B5EF4-FFF2-40B4-BE49-F238E27FC236}">
                <a16:creationId xmlns:a16="http://schemas.microsoft.com/office/drawing/2014/main" id="{D538D800-3DBB-5250-3949-462FF7E05B59}"/>
              </a:ext>
            </a:extLst>
          </p:cNvPr>
          <p:cNvSpPr txBox="1"/>
          <p:nvPr/>
        </p:nvSpPr>
        <p:spPr>
          <a:xfrm>
            <a:off x="729205" y="396534"/>
            <a:ext cx="10810754" cy="1323439"/>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4000" b="0" i="0" u="none" strike="noStrike" kern="1200" cap="none" spc="0" normalizeH="0" baseline="0" noProof="0" dirty="0">
                <a:ln>
                  <a:noFill/>
                </a:ln>
                <a:solidFill>
                  <a:prstClr val="black"/>
                </a:solidFill>
                <a:effectLst/>
                <a:uLnTx/>
                <a:uFillTx/>
                <a:latin typeface="Calibri" panose="020F0502020204030204"/>
                <a:ea typeface="+mn-ea"/>
                <a:cs typeface="+mn-cs"/>
              </a:rPr>
              <a:t>Statuto della Corte internazionale di giustizia</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4000" b="0" i="0" u="none" strike="noStrike" kern="1200" cap="none" spc="0" normalizeH="0" baseline="0" noProof="0" dirty="0">
                <a:ln>
                  <a:noFill/>
                </a:ln>
                <a:solidFill>
                  <a:prstClr val="black"/>
                </a:solidFill>
                <a:effectLst/>
                <a:uLnTx/>
                <a:uFillTx/>
                <a:latin typeface="Calibri" panose="020F0502020204030204"/>
                <a:ea typeface="+mn-ea"/>
                <a:cs typeface="+mn-cs"/>
              </a:rPr>
              <a:t>Articolo 35</a:t>
            </a:r>
          </a:p>
        </p:txBody>
      </p:sp>
    </p:spTree>
    <p:extLst>
      <p:ext uri="{BB962C8B-B14F-4D97-AF65-F5344CB8AC3E}">
        <p14:creationId xmlns:p14="http://schemas.microsoft.com/office/powerpoint/2010/main" val="38516442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717630"/>
            <a:ext cx="10515600" cy="5459334"/>
          </a:xfrm>
        </p:spPr>
        <p:txBody>
          <a:bodyPr vert="horz" lIns="91440" tIns="45720" rIns="91440" bIns="45720" rtlCol="0">
            <a:normAutofit/>
          </a:bodyPr>
          <a:lstStyle/>
          <a:p>
            <a:pPr marL="0" indent="0" algn="just">
              <a:buNone/>
            </a:pPr>
            <a:r>
              <a:rPr lang="en-US" sz="3400" dirty="0"/>
              <a:t>
</a:t>
            </a:r>
            <a:endParaRPr lang="en-US" sz="4000" dirty="0"/>
          </a:p>
          <a:p>
            <a:pPr marL="0" indent="0" algn="ctr">
              <a:buNone/>
            </a:pPr>
            <a:endParaRPr lang="it-IT" sz="4800" dirty="0"/>
          </a:p>
          <a:p>
            <a:pPr marL="0" indent="0" algn="ctr">
              <a:buNone/>
            </a:pPr>
            <a:r>
              <a:rPr lang="it-IT" sz="4800" dirty="0"/>
              <a:t>giurisdizione </a:t>
            </a:r>
            <a:r>
              <a:rPr lang="it-IT" sz="4800" i="1" dirty="0"/>
              <a:t>ratione materiae</a:t>
            </a:r>
            <a:r>
              <a:rPr lang="en-US" sz="3400" dirty="0"/>
              <a:t>
</a:t>
            </a:r>
          </a:p>
        </p:txBody>
      </p:sp>
      <p:sp>
        <p:nvSpPr>
          <p:cNvPr id="7" name="Segnaposto numero diapositiva 6">
            <a:extLst>
              <a:ext uri="{FF2B5EF4-FFF2-40B4-BE49-F238E27FC236}">
                <a16:creationId xmlns:a16="http://schemas.microsoft.com/office/drawing/2014/main" id="{607DA68F-DA80-F80F-534D-4A1C2819811A}"/>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DD589A36-170F-7348-BCDB-23CF9D86047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9</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90149787"/>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9361</TotalTime>
  <Words>1278</Words>
  <Application>Microsoft Macintosh PowerPoint</Application>
  <PresentationFormat>Widescreen</PresentationFormat>
  <Paragraphs>197</Paragraphs>
  <Slides>30</Slides>
  <Notes>30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30</vt:i4>
      </vt:variant>
    </vt:vector>
  </HeadingPairs>
  <TitlesOfParts>
    <vt:vector size="36" baseType="lpstr">
      <vt:lpstr>Arial</vt:lpstr>
      <vt:lpstr>Calibri</vt:lpstr>
      <vt:lpstr>Calibri Light</vt:lpstr>
      <vt:lpstr>Luiss Sans</vt:lpstr>
      <vt:lpstr>Luiss type</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State in International Law</dc:title>
  <dc:creator>Pierfrancesco Rossi</dc:creator>
  <cp:lastModifiedBy>Pierfrancesco Rossi</cp:lastModifiedBy>
  <cp:revision>354</cp:revision>
  <dcterms:created xsi:type="dcterms:W3CDTF">2023-02-07T10:10:48Z</dcterms:created>
  <dcterms:modified xsi:type="dcterms:W3CDTF">2025-04-24T07:54:59Z</dcterms:modified>
</cp:coreProperties>
</file>