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8" r:id="rId2"/>
    <p:sldId id="262" r:id="rId3"/>
    <p:sldId id="265" r:id="rId4"/>
    <p:sldId id="266" r:id="rId5"/>
    <p:sldId id="270" r:id="rId6"/>
    <p:sldId id="276" r:id="rId7"/>
    <p:sldId id="278" r:id="rId8"/>
    <p:sldId id="326" r:id="rId9"/>
    <p:sldId id="280" r:id="rId10"/>
    <p:sldId id="301" r:id="rId11"/>
    <p:sldId id="303" r:id="rId12"/>
    <p:sldId id="300" r:id="rId13"/>
    <p:sldId id="299" r:id="rId14"/>
    <p:sldId id="284" r:id="rId15"/>
    <p:sldId id="304" r:id="rId16"/>
    <p:sldId id="305" r:id="rId17"/>
    <p:sldId id="297" r:id="rId18"/>
    <p:sldId id="294" r:id="rId19"/>
    <p:sldId id="291" r:id="rId20"/>
    <p:sldId id="290" r:id="rId21"/>
    <p:sldId id="289" r:id="rId22"/>
    <p:sldId id="317" r:id="rId23"/>
    <p:sldId id="316" r:id="rId24"/>
    <p:sldId id="315" r:id="rId25"/>
    <p:sldId id="313" r:id="rId26"/>
    <p:sldId id="31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snapToGrid="0">
      <p:cViewPr>
        <p:scale>
          <a:sx n="63" d="100"/>
          <a:sy n="63"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44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4973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1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1028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2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0629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601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387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940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86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8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4/27/2023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758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xfrm>
            <a:off x="0" y="4960137"/>
            <a:ext cx="8140700" cy="1463040"/>
          </a:xfrm>
          <a:ln>
            <a:solidFill>
              <a:schemeClr val="bg1"/>
            </a:solidFill>
          </a:ln>
        </p:spPr>
        <p:txBody>
          <a:bodyPr>
            <a:normAutofit/>
          </a:bodyPr>
          <a:lstStyle/>
          <a:p>
            <a:r>
              <a:rPr lang="it-IT" sz="2800" b="1" dirty="0">
                <a:solidFill>
                  <a:schemeClr val="accent6"/>
                </a:solidFill>
                <a:latin typeface="Trebuchet MS" panose="020B0603020202020204" pitchFamily="34" charset="0"/>
              </a:rPr>
              <a:t>LEZIONE 1</a:t>
            </a:r>
            <a:br>
              <a:rPr lang="it-IT" sz="2800" b="1" dirty="0">
                <a:latin typeface="Trebuchet MS" panose="020B0603020202020204" pitchFamily="34" charset="0"/>
              </a:rPr>
            </a:br>
            <a:br>
              <a:rPr lang="it-IT" sz="2800" b="1" dirty="0">
                <a:latin typeface="Trebuchet MS" panose="020B0603020202020204" pitchFamily="34" charset="0"/>
              </a:rPr>
            </a:br>
            <a:r>
              <a:rPr lang="it-IT" sz="2800" b="1" dirty="0">
                <a:solidFill>
                  <a:schemeClr val="accent1"/>
                </a:solidFill>
                <a:latin typeface="Trebuchet MS" panose="020B0603020202020204" pitchFamily="34" charset="0"/>
              </a:rPr>
              <a:t>LA MARCA:</a:t>
            </a:r>
            <a:br>
              <a:rPr lang="it-IT" sz="2800" b="1" dirty="0">
                <a:solidFill>
                  <a:schemeClr val="accent1"/>
                </a:solidFill>
                <a:latin typeface="Trebuchet MS" panose="020B0603020202020204" pitchFamily="34" charset="0"/>
              </a:rPr>
            </a:br>
            <a:r>
              <a:rPr lang="it-IT" sz="2800" b="1" dirty="0">
                <a:solidFill>
                  <a:schemeClr val="accent1"/>
                </a:solidFill>
                <a:latin typeface="Trebuchet MS" panose="020B0603020202020204" pitchFamily="34" charset="0"/>
              </a:rPr>
              <a:t>RILEVANZA E SFIDE STRATEGICHE</a:t>
            </a:r>
          </a:p>
        </p:txBody>
      </p:sp>
      <p:sp>
        <p:nvSpPr>
          <p:cNvPr id="5" name="CasellaDiTesto 4">
            <a:extLst>
              <a:ext uri="{FF2B5EF4-FFF2-40B4-BE49-F238E27FC236}">
                <a16:creationId xmlns:a16="http://schemas.microsoft.com/office/drawing/2014/main" id="{7C31FE0B-6690-3787-1E17-E45A65A0B8D2}"/>
              </a:ext>
            </a:extLst>
          </p:cNvPr>
          <p:cNvSpPr txBox="1"/>
          <p:nvPr/>
        </p:nvSpPr>
        <p:spPr>
          <a:xfrm>
            <a:off x="8841997" y="5889072"/>
            <a:ext cx="1283515" cy="523220"/>
          </a:xfrm>
          <a:prstGeom prst="rect">
            <a:avLst/>
          </a:prstGeom>
          <a:noFill/>
        </p:spPr>
        <p:txBody>
          <a:bodyPr wrap="square" rtlCol="0">
            <a:spAutoFit/>
          </a:bodyPr>
          <a:lstStyle/>
          <a:p>
            <a:pPr algn="ctr"/>
            <a:r>
              <a:rPr lang="it-IT" sz="2800" dirty="0">
                <a:solidFill>
                  <a:schemeClr val="bg1"/>
                </a:solidFill>
                <a:latin typeface="Bahnschrift Light" panose="020B0502040204020203" pitchFamily="34" charset="0"/>
              </a:rPr>
              <a:t>UNITE</a:t>
            </a:r>
          </a:p>
        </p:txBody>
      </p:sp>
      <p:pic>
        <p:nvPicPr>
          <p:cNvPr id="10" name="Immagine 9">
            <a:extLst>
              <a:ext uri="{FF2B5EF4-FFF2-40B4-BE49-F238E27FC236}">
                <a16:creationId xmlns:a16="http://schemas.microsoft.com/office/drawing/2014/main" id="{D005958B-10D9-5354-851A-4F01087FC0F3}"/>
              </a:ext>
            </a:extLst>
          </p:cNvPr>
          <p:cNvPicPr>
            <a:picLocks noChangeAspect="1"/>
          </p:cNvPicPr>
          <p:nvPr/>
        </p:nvPicPr>
        <p:blipFill>
          <a:blip r:embed="rId2"/>
          <a:stretch>
            <a:fillRect/>
          </a:stretch>
        </p:blipFill>
        <p:spPr>
          <a:xfrm>
            <a:off x="8841997" y="4903314"/>
            <a:ext cx="2868990" cy="1540348"/>
          </a:xfrm>
          <a:prstGeom prst="rect">
            <a:avLst/>
          </a:prstGeom>
        </p:spPr>
      </p:pic>
    </p:spTree>
    <p:extLst>
      <p:ext uri="{BB962C8B-B14F-4D97-AF65-F5344CB8AC3E}">
        <p14:creationId xmlns:p14="http://schemas.microsoft.com/office/powerpoint/2010/main" val="406337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D0C1760-1398-F23C-5E66-504AAC7B9863}"/>
              </a:ext>
            </a:extLst>
          </p:cNvPr>
          <p:cNvPicPr>
            <a:picLocks noChangeAspect="1"/>
          </p:cNvPicPr>
          <p:nvPr/>
        </p:nvPicPr>
        <p:blipFill>
          <a:blip r:embed="rId2"/>
          <a:stretch>
            <a:fillRect/>
          </a:stretch>
        </p:blipFill>
        <p:spPr>
          <a:xfrm>
            <a:off x="317500" y="294836"/>
            <a:ext cx="11595100" cy="6366526"/>
          </a:xfrm>
          <a:prstGeom prst="rect">
            <a:avLst/>
          </a:prstGeom>
        </p:spPr>
      </p:pic>
    </p:spTree>
    <p:extLst>
      <p:ext uri="{BB962C8B-B14F-4D97-AF65-F5344CB8AC3E}">
        <p14:creationId xmlns:p14="http://schemas.microsoft.com/office/powerpoint/2010/main" val="383755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47" name="Straight Connector 10246">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49" name="Rectangle 10248">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251" name="Rectangle 10250">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6488" y="2565230"/>
            <a:ext cx="3378099" cy="3653670"/>
          </a:xfrm>
        </p:spPr>
        <p:txBody>
          <a:bodyPr vert="horz" lIns="91440" tIns="45720" rIns="91440" bIns="45720" rtlCol="0" anchor="b">
            <a:noAutofit/>
          </a:bodyPr>
          <a:lstStyle/>
          <a:p>
            <a:pPr algn="r"/>
            <a:r>
              <a:rPr lang="en-US" sz="2500" spc="200" dirty="0">
                <a:solidFill>
                  <a:schemeClr val="accent3">
                    <a:lumMod val="50000"/>
                  </a:schemeClr>
                </a:solidFill>
                <a:effectLst>
                  <a:outerShdw blurRad="38100" dist="38100" dir="2700000" algn="tl">
                    <a:srgbClr val="000000">
                      <a:alpha val="43137"/>
                    </a:srgbClr>
                  </a:outerShdw>
                </a:effectLst>
              </a:rPr>
              <a:t>Il </a:t>
            </a:r>
            <a:r>
              <a:rPr lang="en-US" sz="2500" spc="200" dirty="0" err="1">
                <a:solidFill>
                  <a:schemeClr val="accent3">
                    <a:lumMod val="50000"/>
                  </a:schemeClr>
                </a:solidFill>
                <a:effectLst>
                  <a:outerShdw blurRad="38100" dist="38100" dir="2700000" algn="tl">
                    <a:srgbClr val="000000">
                      <a:alpha val="43137"/>
                    </a:srgbClr>
                  </a:outerShdw>
                </a:effectLst>
              </a:rPr>
              <a:t>valore</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della</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marca</a:t>
            </a:r>
            <a:r>
              <a:rPr lang="en-US" sz="2500" spc="200" dirty="0">
                <a:solidFill>
                  <a:schemeClr val="accent3">
                    <a:lumMod val="50000"/>
                  </a:schemeClr>
                </a:solidFill>
                <a:effectLst>
                  <a:outerShdw blurRad="38100" dist="38100" dir="2700000" algn="tl">
                    <a:srgbClr val="000000">
                      <a:alpha val="43137"/>
                    </a:srgbClr>
                  </a:outerShdw>
                </a:effectLst>
              </a:rPr>
              <a:t> (customer-based brand equity) </a:t>
            </a:r>
            <a:br>
              <a:rPr lang="en-US" sz="2500" spc="200" dirty="0">
                <a:solidFill>
                  <a:schemeClr val="accent3">
                    <a:lumMod val="50000"/>
                  </a:schemeClr>
                </a:solidFill>
              </a:rPr>
            </a:br>
            <a:br>
              <a:rPr lang="en-US" sz="2500" spc="200" dirty="0">
                <a:solidFill>
                  <a:schemeClr val="accent3">
                    <a:lumMod val="50000"/>
                  </a:schemeClr>
                </a:solidFill>
              </a:rPr>
            </a:br>
            <a:r>
              <a:rPr lang="en-US" sz="2500" spc="200" dirty="0">
                <a:solidFill>
                  <a:schemeClr val="accent3">
                    <a:lumMod val="50000"/>
                  </a:schemeClr>
                </a:solidFill>
              </a:rPr>
              <a:t>è </a:t>
            </a:r>
            <a:r>
              <a:rPr lang="en-US" sz="2500" spc="200" dirty="0" err="1">
                <a:solidFill>
                  <a:schemeClr val="accent3">
                    <a:lumMod val="50000"/>
                  </a:schemeClr>
                </a:solidFill>
              </a:rPr>
              <a:t>l'effetto</a:t>
            </a:r>
            <a:r>
              <a:rPr lang="en-US" sz="2500" spc="200" dirty="0">
                <a:solidFill>
                  <a:schemeClr val="accent3">
                    <a:lumMod val="50000"/>
                  </a:schemeClr>
                </a:solidFill>
              </a:rPr>
              <a:t> </a:t>
            </a:r>
            <a:r>
              <a:rPr lang="en-US" sz="2500" spc="200" dirty="0" err="1">
                <a:solidFill>
                  <a:schemeClr val="accent3">
                    <a:lumMod val="50000"/>
                  </a:schemeClr>
                </a:solidFill>
              </a:rPr>
              <a:t>differenziale</a:t>
            </a:r>
            <a:r>
              <a:rPr lang="en-US" sz="2500" spc="200" dirty="0">
                <a:solidFill>
                  <a:schemeClr val="accent3">
                    <a:lumMod val="50000"/>
                  </a:schemeClr>
                </a:solidFill>
              </a:rPr>
              <a:t> </a:t>
            </a:r>
            <a:r>
              <a:rPr lang="en-US" sz="2500" spc="200" dirty="0" err="1">
                <a:solidFill>
                  <a:schemeClr val="accent3">
                    <a:lumMod val="50000"/>
                  </a:schemeClr>
                </a:solidFill>
              </a:rPr>
              <a:t>che</a:t>
            </a:r>
            <a:r>
              <a:rPr lang="en-US" sz="2500" spc="200" dirty="0">
                <a:solidFill>
                  <a:schemeClr val="accent3">
                    <a:lumMod val="50000"/>
                  </a:schemeClr>
                </a:solidFill>
              </a:rPr>
              <a:t> la brand knowledge </a:t>
            </a:r>
            <a:r>
              <a:rPr lang="en-US" sz="2500" spc="200" dirty="0" err="1">
                <a:solidFill>
                  <a:schemeClr val="accent3">
                    <a:lumMod val="50000"/>
                  </a:schemeClr>
                </a:solidFill>
              </a:rPr>
              <a:t>esercita</a:t>
            </a:r>
            <a:r>
              <a:rPr lang="en-US" sz="2500" spc="200" dirty="0">
                <a:solidFill>
                  <a:schemeClr val="accent3">
                    <a:lumMod val="50000"/>
                  </a:schemeClr>
                </a:solidFill>
              </a:rPr>
              <a:t> </a:t>
            </a:r>
            <a:r>
              <a:rPr lang="en-US" sz="2500" spc="200" dirty="0" err="1">
                <a:solidFill>
                  <a:schemeClr val="accent3">
                    <a:lumMod val="50000"/>
                  </a:schemeClr>
                </a:solidFill>
              </a:rPr>
              <a:t>sulla</a:t>
            </a:r>
            <a:r>
              <a:rPr lang="en-US" sz="2500" spc="200" dirty="0">
                <a:solidFill>
                  <a:schemeClr val="accent3">
                    <a:lumMod val="50000"/>
                  </a:schemeClr>
                </a:solidFill>
              </a:rPr>
              <a:t> </a:t>
            </a:r>
            <a:r>
              <a:rPr lang="en-US" sz="2500" spc="200" dirty="0" err="1">
                <a:solidFill>
                  <a:schemeClr val="accent3">
                    <a:lumMod val="50000"/>
                  </a:schemeClr>
                </a:solidFill>
              </a:rPr>
              <a:t>risposta</a:t>
            </a:r>
            <a:r>
              <a:rPr lang="en-US" sz="2500" spc="200" dirty="0">
                <a:solidFill>
                  <a:schemeClr val="accent3">
                    <a:lumMod val="50000"/>
                  </a:schemeClr>
                </a:solidFill>
              </a:rPr>
              <a:t> del </a:t>
            </a:r>
            <a:r>
              <a:rPr lang="en-US" sz="2500" spc="200" dirty="0" err="1">
                <a:solidFill>
                  <a:schemeClr val="accent3">
                    <a:lumMod val="50000"/>
                  </a:schemeClr>
                </a:solidFill>
              </a:rPr>
              <a:t>consumatore</a:t>
            </a:r>
            <a:r>
              <a:rPr lang="en-US" sz="2500" spc="200" dirty="0">
                <a:solidFill>
                  <a:schemeClr val="accent3">
                    <a:lumMod val="50000"/>
                  </a:schemeClr>
                </a:solidFill>
              </a:rPr>
              <a:t> alle </a:t>
            </a:r>
            <a:r>
              <a:rPr lang="en-US" sz="2500" spc="200" dirty="0" err="1">
                <a:solidFill>
                  <a:schemeClr val="accent3">
                    <a:lumMod val="50000"/>
                  </a:schemeClr>
                </a:solidFill>
              </a:rPr>
              <a:t>attività</a:t>
            </a:r>
            <a:r>
              <a:rPr lang="en-US" sz="2500" spc="200" dirty="0">
                <a:solidFill>
                  <a:schemeClr val="accent3">
                    <a:lumMod val="50000"/>
                  </a:schemeClr>
                </a:solidFill>
              </a:rPr>
              <a:t> di marketing </a:t>
            </a:r>
            <a:r>
              <a:rPr lang="en-US" sz="2500" spc="200" dirty="0" err="1">
                <a:solidFill>
                  <a:schemeClr val="accent3">
                    <a:lumMod val="50000"/>
                  </a:schemeClr>
                </a:solidFill>
              </a:rPr>
              <a:t>realizzate</a:t>
            </a:r>
            <a:r>
              <a:rPr lang="en-US" sz="2500" spc="200" dirty="0">
                <a:solidFill>
                  <a:schemeClr val="accent3">
                    <a:lumMod val="50000"/>
                  </a:schemeClr>
                </a:solidFill>
              </a:rPr>
              <a:t> </a:t>
            </a:r>
            <a:r>
              <a:rPr lang="en-US" sz="2500" spc="200" dirty="0" err="1">
                <a:solidFill>
                  <a:schemeClr val="accent3">
                    <a:lumMod val="50000"/>
                  </a:schemeClr>
                </a:solidFill>
              </a:rPr>
              <a:t>dalla</a:t>
            </a:r>
            <a:r>
              <a:rPr lang="en-US" sz="2500" spc="200" dirty="0">
                <a:solidFill>
                  <a:schemeClr val="accent3">
                    <a:lumMod val="50000"/>
                  </a:schemeClr>
                </a:solidFill>
              </a:rPr>
              <a:t> </a:t>
            </a:r>
            <a:r>
              <a:rPr lang="en-US" sz="2500" spc="200" dirty="0" err="1">
                <a:solidFill>
                  <a:schemeClr val="accent3">
                    <a:lumMod val="50000"/>
                  </a:schemeClr>
                </a:solidFill>
              </a:rPr>
              <a:t>marca</a:t>
            </a:r>
            <a:r>
              <a:rPr lang="en-US" sz="2500" spc="200" dirty="0">
                <a:solidFill>
                  <a:schemeClr val="accent3">
                    <a:lumMod val="50000"/>
                  </a:schemeClr>
                </a:solidFill>
              </a:rPr>
              <a:t> </a:t>
            </a:r>
            <a:r>
              <a:rPr lang="en-US" sz="2500" spc="200" dirty="0" err="1">
                <a:solidFill>
                  <a:schemeClr val="accent3">
                    <a:lumMod val="50000"/>
                  </a:schemeClr>
                </a:solidFill>
              </a:rPr>
              <a:t>stessa</a:t>
            </a:r>
            <a:r>
              <a:rPr lang="en-US" sz="2500" spc="200" dirty="0"/>
              <a:t>.</a:t>
            </a:r>
          </a:p>
        </p:txBody>
      </p:sp>
      <p:cxnSp>
        <p:nvCxnSpPr>
          <p:cNvPr id="10253" name="Straight Connector 10252">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42" name="Picture 2" descr="Why do I need a brand? - The Made Thing">
            <a:extLst>
              <a:ext uri="{FF2B5EF4-FFF2-40B4-BE49-F238E27FC236}">
                <a16:creationId xmlns:a16="http://schemas.microsoft.com/office/drawing/2014/main" id="{75F3B371-E8FA-1FE2-6ECD-43B7CC684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1" r="2909"/>
          <a:stretch/>
        </p:blipFill>
        <p:spPr bwMode="auto">
          <a:xfrm>
            <a:off x="4654984" y="640080"/>
            <a:ext cx="689693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0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C3B590C-5CE0-8580-5401-56F67B5C5A11}"/>
              </a:ext>
            </a:extLst>
          </p:cNvPr>
          <p:cNvPicPr>
            <a:picLocks noChangeAspect="1"/>
          </p:cNvPicPr>
          <p:nvPr/>
        </p:nvPicPr>
        <p:blipFill>
          <a:blip r:embed="rId2"/>
          <a:stretch>
            <a:fillRect/>
          </a:stretch>
        </p:blipFill>
        <p:spPr>
          <a:xfrm>
            <a:off x="342900" y="406400"/>
            <a:ext cx="11518900" cy="6083300"/>
          </a:xfrm>
          <a:prstGeom prst="rect">
            <a:avLst/>
          </a:prstGeom>
        </p:spPr>
      </p:pic>
    </p:spTree>
    <p:extLst>
      <p:ext uri="{BB962C8B-B14F-4D97-AF65-F5344CB8AC3E}">
        <p14:creationId xmlns:p14="http://schemas.microsoft.com/office/powerpoint/2010/main" val="130798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6" name="Straight Connector 1127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8" name="Rectangle 1127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5" name="Rectangle 1127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ntroduzione ai mercati | Starting Finance">
            <a:extLst>
              <a:ext uri="{FF2B5EF4-FFF2-40B4-BE49-F238E27FC236}">
                <a16:creationId xmlns:a16="http://schemas.microsoft.com/office/drawing/2014/main" id="{C66E5599-30BA-B255-7B63-3552D6FD1498}"/>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528" r="-1" b="1518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6569454" cy="5571066"/>
          </a:xfrm>
        </p:spPr>
        <p:txBody>
          <a:bodyPr vert="horz" lIns="91440" tIns="45720" rIns="91440" bIns="45720" rtlCol="0" anchor="ctr">
            <a:normAutofit fontScale="90000"/>
          </a:bodyPr>
          <a:lstStyle/>
          <a:p>
            <a:pPr algn="r"/>
            <a:br>
              <a:rPr lang="en-US" sz="2100" spc="200" dirty="0">
                <a:solidFill>
                  <a:schemeClr val="tx1"/>
                </a:solidFill>
              </a:rPr>
            </a:br>
            <a:br>
              <a:rPr lang="en-US" sz="2100" spc="200" dirty="0">
                <a:solidFill>
                  <a:schemeClr val="tx1"/>
                </a:solidFill>
              </a:rPr>
            </a:br>
            <a:r>
              <a:rPr lang="en-US" sz="2100" spc="200" dirty="0">
                <a:solidFill>
                  <a:schemeClr val="tx1"/>
                </a:solidFill>
              </a:rPr>
              <a:t>In </a:t>
            </a:r>
            <a:r>
              <a:rPr lang="en-US" sz="2100" spc="200" dirty="0" err="1">
                <a:solidFill>
                  <a:schemeClr val="tx1"/>
                </a:solidFill>
              </a:rPr>
              <a:t>relazione</a:t>
            </a:r>
            <a:r>
              <a:rPr lang="en-US" sz="2100" spc="200" dirty="0">
                <a:solidFill>
                  <a:schemeClr val="tx1"/>
                </a:solidFill>
              </a:rPr>
              <a:t> a </a:t>
            </a:r>
            <a:r>
              <a:rPr lang="en-US" sz="2100" spc="200" dirty="0" err="1">
                <a:solidFill>
                  <a:schemeClr val="tx1"/>
                </a:solidFill>
              </a:rPr>
              <a:t>questo</a:t>
            </a:r>
            <a:r>
              <a:rPr lang="en-US" sz="2100" spc="200" dirty="0">
                <a:solidFill>
                  <a:schemeClr val="tx1"/>
                </a:solidFill>
              </a:rPr>
              <a:t> primo </a:t>
            </a:r>
            <a:r>
              <a:rPr lang="en-US" sz="2100" spc="200" dirty="0" err="1">
                <a:solidFill>
                  <a:schemeClr val="tx1"/>
                </a:solidFill>
              </a:rPr>
              <a:t>ambito</a:t>
            </a:r>
            <a:r>
              <a:rPr lang="en-US" sz="2100" spc="200" dirty="0">
                <a:solidFill>
                  <a:schemeClr val="tx1"/>
                </a:solidFill>
              </a:rPr>
              <a:t> di </a:t>
            </a:r>
            <a:r>
              <a:rPr lang="en-US" sz="2100" spc="200" dirty="0" err="1">
                <a:solidFill>
                  <a:schemeClr val="tx1"/>
                </a:solidFill>
              </a:rPr>
              <a:t>applicazione</a:t>
            </a:r>
            <a:r>
              <a:rPr lang="en-US" sz="2100" spc="200" dirty="0">
                <a:solidFill>
                  <a:schemeClr val="tx1"/>
                </a:solidFill>
              </a:rPr>
              <a:t> </a:t>
            </a:r>
            <a:r>
              <a:rPr lang="en-US" sz="2100" spc="200" dirty="0" err="1">
                <a:solidFill>
                  <a:schemeClr val="tx1"/>
                </a:solidFill>
              </a:rPr>
              <a:t>della</a:t>
            </a:r>
            <a:r>
              <a:rPr lang="en-US" sz="2100" spc="200" dirty="0">
                <a:solidFill>
                  <a:schemeClr val="tx1"/>
                </a:solidFill>
              </a:rPr>
              <a:t> </a:t>
            </a:r>
            <a:r>
              <a:rPr lang="en-US" sz="2100" spc="200" dirty="0" err="1">
                <a:solidFill>
                  <a:schemeClr val="tx1"/>
                </a:solidFill>
              </a:rPr>
              <a:t>marca</a:t>
            </a:r>
            <a:r>
              <a:rPr lang="en-US" sz="2100" spc="200" dirty="0">
                <a:solidFill>
                  <a:schemeClr val="tx1"/>
                </a:solidFill>
              </a:rPr>
              <a:t>, è utile </a:t>
            </a:r>
            <a:r>
              <a:rPr lang="en-US" sz="2100" spc="200" dirty="0" err="1">
                <a:solidFill>
                  <a:schemeClr val="tx1"/>
                </a:solidFill>
              </a:rPr>
              <a:t>distinguere</a:t>
            </a:r>
            <a:r>
              <a:rPr lang="en-US" sz="2100" spc="200" dirty="0">
                <a:solidFill>
                  <a:schemeClr val="tx1"/>
                </a:solidFill>
              </a:rPr>
              <a:t> </a:t>
            </a:r>
            <a:r>
              <a:rPr lang="en-US" sz="2100" spc="200" dirty="0" err="1">
                <a:solidFill>
                  <a:schemeClr val="tx1"/>
                </a:solidFill>
              </a:rPr>
              <a:t>tra</a:t>
            </a:r>
            <a:r>
              <a:rPr lang="en-US" sz="2100" spc="200" dirty="0">
                <a:solidFill>
                  <a:schemeClr val="tx1"/>
                </a:solidFill>
              </a:rPr>
              <a:t> </a:t>
            </a:r>
            <a:br>
              <a:rPr lang="en-US" sz="2100" spc="200" dirty="0">
                <a:solidFill>
                  <a:schemeClr val="tx1"/>
                </a:solidFill>
              </a:rPr>
            </a:br>
            <a:r>
              <a:rPr lang="en-US" sz="2100" spc="200" dirty="0" err="1">
                <a:solidFill>
                  <a:schemeClr val="tx1"/>
                </a:solidFill>
              </a:rPr>
              <a:t>mercati</a:t>
            </a:r>
            <a:r>
              <a:rPr lang="en-US" sz="2100" spc="200" dirty="0">
                <a:solidFill>
                  <a:schemeClr val="tx1"/>
                </a:solidFill>
              </a:rPr>
              <a:t> di </a:t>
            </a:r>
            <a:r>
              <a:rPr lang="en-US" sz="2100" spc="200" dirty="0" err="1">
                <a:solidFill>
                  <a:schemeClr val="tx1"/>
                </a:solidFill>
              </a:rPr>
              <a:t>consumo</a:t>
            </a:r>
            <a:r>
              <a:rPr lang="en-US" sz="2100" spc="200" dirty="0">
                <a:solidFill>
                  <a:schemeClr val="tx1"/>
                </a:solidFill>
              </a:rPr>
              <a:t> (business to consumer) e</a:t>
            </a:r>
            <a:br>
              <a:rPr lang="en-US" sz="2100" spc="200" dirty="0">
                <a:solidFill>
                  <a:schemeClr val="tx1"/>
                </a:solidFill>
              </a:rPr>
            </a:br>
            <a:r>
              <a:rPr lang="en-US" sz="2100" spc="200" dirty="0">
                <a:solidFill>
                  <a:schemeClr val="tx1"/>
                </a:solidFill>
              </a:rPr>
              <a:t> </a:t>
            </a:r>
            <a:r>
              <a:rPr lang="en-US" sz="2100" spc="200" dirty="0" err="1">
                <a:solidFill>
                  <a:schemeClr val="tx1"/>
                </a:solidFill>
              </a:rPr>
              <a:t>mercati</a:t>
            </a:r>
            <a:r>
              <a:rPr lang="en-US" sz="2100" spc="200" dirty="0">
                <a:solidFill>
                  <a:schemeClr val="tx1"/>
                </a:solidFill>
              </a:rPr>
              <a:t> </a:t>
            </a:r>
            <a:r>
              <a:rPr lang="en-US" sz="2100" spc="200" dirty="0" err="1">
                <a:solidFill>
                  <a:schemeClr val="tx1"/>
                </a:solidFill>
              </a:rPr>
              <a:t>industriali</a:t>
            </a:r>
            <a:r>
              <a:rPr lang="en-US" sz="2100" spc="200" dirty="0">
                <a:solidFill>
                  <a:schemeClr val="tx1"/>
                </a:solidFill>
              </a:rPr>
              <a:t> (business to business), </a:t>
            </a:r>
            <a:br>
              <a:rPr lang="en-US" sz="2100" spc="200" dirty="0">
                <a:solidFill>
                  <a:schemeClr val="tx1"/>
                </a:solidFill>
              </a:rPr>
            </a:br>
            <a:r>
              <a:rPr lang="en-US" sz="2100" spc="200" dirty="0" err="1">
                <a:solidFill>
                  <a:schemeClr val="tx1"/>
                </a:solidFill>
              </a:rPr>
              <a:t>servizi</a:t>
            </a:r>
            <a:r>
              <a:rPr lang="en-US" sz="2100" spc="200" dirty="0">
                <a:solidFill>
                  <a:schemeClr val="tx1"/>
                </a:solidFill>
              </a:rPr>
              <a:t>, </a:t>
            </a:r>
            <a:r>
              <a:rPr lang="en-US" sz="2100" spc="200" dirty="0" err="1">
                <a:solidFill>
                  <a:schemeClr val="tx1"/>
                </a:solidFill>
              </a:rPr>
              <a:t>insegne</a:t>
            </a:r>
            <a:r>
              <a:rPr lang="en-US" sz="2100" spc="200" dirty="0">
                <a:solidFill>
                  <a:schemeClr val="tx1"/>
                </a:solidFill>
              </a:rPr>
              <a:t> </a:t>
            </a:r>
            <a:r>
              <a:rPr lang="en-US" sz="2100" spc="200" dirty="0" err="1">
                <a:solidFill>
                  <a:schemeClr val="tx1"/>
                </a:solidFill>
              </a:rPr>
              <a:t>commerciali</a:t>
            </a:r>
            <a:r>
              <a:rPr lang="en-US" sz="2100" spc="200" dirty="0">
                <a:solidFill>
                  <a:schemeClr val="tx1"/>
                </a:solidFill>
              </a:rPr>
              <a:t>, </a:t>
            </a:r>
            <a:r>
              <a:rPr lang="en-US" sz="2100" spc="200" dirty="0" err="1">
                <a:solidFill>
                  <a:schemeClr val="tx1"/>
                </a:solidFill>
              </a:rPr>
              <a:t>industria</a:t>
            </a:r>
            <a:r>
              <a:rPr lang="en-US" sz="2100" spc="200" dirty="0">
                <a:solidFill>
                  <a:schemeClr val="tx1"/>
                </a:solidFill>
              </a:rPr>
              <a:t> del </a:t>
            </a:r>
            <a:r>
              <a:rPr lang="en-US" sz="2100" spc="200" dirty="0" err="1">
                <a:solidFill>
                  <a:schemeClr val="tx1"/>
                </a:solidFill>
              </a:rPr>
              <a:t>lusso</a:t>
            </a:r>
            <a:r>
              <a:rPr lang="en-US" sz="2100" spc="200" dirty="0">
                <a:solidFill>
                  <a:schemeClr val="tx1"/>
                </a:solidFill>
              </a:rPr>
              <a:t> e </a:t>
            </a:r>
            <a:r>
              <a:rPr lang="en-US" sz="2100" spc="200" dirty="0" err="1">
                <a:solidFill>
                  <a:schemeClr val="tx1"/>
                </a:solidFill>
              </a:rPr>
              <a:t>dello</a:t>
            </a:r>
            <a:r>
              <a:rPr lang="en-US" sz="2100" spc="200" dirty="0">
                <a:solidFill>
                  <a:schemeClr val="tx1"/>
                </a:solidFill>
              </a:rPr>
              <a:t> sport, business </a:t>
            </a:r>
            <a:r>
              <a:rPr lang="en-US" sz="2100" spc="200" dirty="0" err="1">
                <a:solidFill>
                  <a:schemeClr val="tx1"/>
                </a:solidFill>
              </a:rPr>
              <a:t>digitali</a:t>
            </a:r>
            <a:r>
              <a:rPr lang="en-US" sz="2100" spc="200" dirty="0">
                <a:solidFill>
                  <a:schemeClr val="tx1"/>
                </a:solidFill>
              </a:rPr>
              <a:t>.</a:t>
            </a:r>
            <a:br>
              <a:rPr lang="en-US" sz="2100" spc="200" dirty="0">
                <a:solidFill>
                  <a:schemeClr val="tx1"/>
                </a:solidFill>
              </a:rPr>
            </a:br>
            <a:br>
              <a:rPr lang="en-US" sz="2100" spc="200" dirty="0">
                <a:solidFill>
                  <a:schemeClr val="tx1"/>
                </a:solidFill>
              </a:rPr>
            </a:br>
            <a:br>
              <a:rPr lang="en-US" sz="2100" spc="200" dirty="0">
                <a:solidFill>
                  <a:schemeClr val="tx1"/>
                </a:solidFill>
              </a:rPr>
            </a:br>
            <a:br>
              <a:rPr lang="en-US" sz="2000" spc="200" dirty="0">
                <a:solidFill>
                  <a:schemeClr val="tx1"/>
                </a:solidFill>
              </a:rPr>
            </a:br>
            <a:r>
              <a:rPr lang="en-US" sz="2000" b="1" spc="200" dirty="0">
                <a:solidFill>
                  <a:schemeClr val="tx1"/>
                </a:solidFill>
              </a:rPr>
              <a:t>- Consumer brand vs business to business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service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retail e store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luxury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sport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digital brand</a:t>
            </a:r>
          </a:p>
        </p:txBody>
      </p:sp>
      <p:sp>
        <p:nvSpPr>
          <p:cNvPr id="11273" name="Rectangle 112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E838EF2C-1F6D-5645-C7B3-5A8276099526}"/>
              </a:ext>
            </a:extLst>
          </p:cNvPr>
          <p:cNvSpPr txBox="1"/>
          <p:nvPr/>
        </p:nvSpPr>
        <p:spPr>
          <a:xfrm>
            <a:off x="8451608" y="643467"/>
            <a:ext cx="3096926" cy="5571066"/>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sz="2000" dirty="0"/>
              <a:t>MARCHE CONNESSE A PRODOTTI, SERVIZI E INDUSTRY </a:t>
            </a:r>
          </a:p>
        </p:txBody>
      </p:sp>
      <p:cxnSp>
        <p:nvCxnSpPr>
          <p:cNvPr id="11277" name="Straight Connector 1127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E46EBBC2-72FD-DD52-2CEA-B4772421DE13}"/>
              </a:ext>
            </a:extLst>
          </p:cNvPr>
          <p:cNvSpPr txBox="1"/>
          <p:nvPr/>
        </p:nvSpPr>
        <p:spPr>
          <a:xfrm>
            <a:off x="152400" y="186268"/>
            <a:ext cx="6370320" cy="369332"/>
          </a:xfrm>
          <a:prstGeom prst="rect">
            <a:avLst/>
          </a:prstGeom>
          <a:noFill/>
        </p:spPr>
        <p:txBody>
          <a:bodyPr wrap="square">
            <a:spAutoFit/>
          </a:bodyPr>
          <a:lstStyle/>
          <a:p>
            <a:r>
              <a:rPr lang="it-IT" sz="1800" b="1" dirty="0">
                <a:solidFill>
                  <a:schemeClr val="bg2">
                    <a:lumMod val="50000"/>
                  </a:schemeClr>
                </a:solidFill>
                <a:highlight>
                  <a:srgbClr val="FFFF00"/>
                </a:highlight>
                <a:latin typeface="Trebuchet MS" panose="020B0603020202020204" pitchFamily="34" charset="0"/>
              </a:rPr>
              <a:t>BRANDED WORLD: LA PERVASIVITA’ DELLA MARCA</a:t>
            </a:r>
            <a:endParaRPr lang="it-IT" dirty="0">
              <a:highlight>
                <a:srgbClr val="FFFF00"/>
              </a:highlight>
            </a:endParaRPr>
          </a:p>
        </p:txBody>
      </p:sp>
    </p:spTree>
    <p:extLst>
      <p:ext uri="{BB962C8B-B14F-4D97-AF65-F5344CB8AC3E}">
        <p14:creationId xmlns:p14="http://schemas.microsoft.com/office/powerpoint/2010/main" val="36027463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852160" y="1489015"/>
            <a:ext cx="6230620" cy="5443647"/>
          </a:xfrm>
        </p:spPr>
        <p:txBody>
          <a:bodyPr>
            <a:noAutofit/>
          </a:bodyPr>
          <a:lstStyle/>
          <a:p>
            <a:pPr algn="ctr"/>
            <a: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Il potere della marca consiste nel creare consapevolezza intorno al luogo e nel renderlo desiderabile. </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cap="none" dirty="0">
                <a:solidFill>
                  <a:schemeClr val="accent6">
                    <a:lumMod val="50000"/>
                  </a:schemeClr>
                </a:solidFill>
                <a:latin typeface="Trebuchet MS" panose="020B0603020202020204" pitchFamily="34" charset="0"/>
              </a:rPr>
              <a:t>L'aumentata mobilità sia delle persone sia delle imprese ha contribuito allo sviluppo di questa tipologia di marca, nell'ambito di più ampie strategie di marketing territoriale.</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Place brand</a:t>
            </a:r>
            <a:br>
              <a:rPr lang="it-IT" sz="2200" b="1" cap="none" dirty="0">
                <a:solidFill>
                  <a:schemeClr val="accent6">
                    <a:lumMod val="50000"/>
                  </a:schemeClr>
                </a:solidFill>
                <a:latin typeface="Trebuchet MS" panose="020B0603020202020204" pitchFamily="34" charset="0"/>
              </a:rPr>
            </a:br>
            <a:br>
              <a:rPr lang="it-IT" sz="2200" b="1"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a:t>
            </a:r>
            <a:r>
              <a:rPr lang="it-IT" sz="2200" b="1" cap="none" dirty="0" err="1">
                <a:solidFill>
                  <a:schemeClr val="accent6">
                    <a:lumMod val="50000"/>
                  </a:schemeClr>
                </a:solidFill>
                <a:latin typeface="Trebuchet MS" panose="020B0603020202020204" pitchFamily="34" charset="0"/>
              </a:rPr>
              <a:t>nation</a:t>
            </a:r>
            <a:r>
              <a:rPr lang="it-IT" sz="2200" b="1" cap="none" dirty="0">
                <a:solidFill>
                  <a:schemeClr val="accent6">
                    <a:lumMod val="50000"/>
                  </a:schemeClr>
                </a:solidFill>
                <a:latin typeface="Trebuchet MS" panose="020B0603020202020204" pitchFamily="34" charset="0"/>
              </a:rPr>
              <a:t> brand e city brand</a:t>
            </a:r>
            <a:br>
              <a:rPr lang="it-IT" sz="2200" dirty="0">
                <a:solidFill>
                  <a:schemeClr val="accent6">
                    <a:lumMod val="50000"/>
                  </a:schemeClr>
                </a:solidFill>
                <a:latin typeface="Trebuchet MS" panose="020B0603020202020204" pitchFamily="34" charset="0"/>
              </a:rPr>
            </a:br>
            <a:br>
              <a:rPr lang="it-IT" sz="2400" dirty="0">
                <a:solidFill>
                  <a:schemeClr val="tx1"/>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261620" y="504458"/>
            <a:ext cx="5753100" cy="584775"/>
          </a:xfrm>
          <a:prstGeom prst="rect">
            <a:avLst/>
          </a:prstGeom>
          <a:noFill/>
        </p:spPr>
        <p:txBody>
          <a:bodyPr wrap="square" rtlCol="0">
            <a:spAutoFit/>
          </a:bodyPr>
          <a:lstStyle/>
          <a:p>
            <a:pPr algn="ctr"/>
            <a:r>
              <a:rPr lang="it-IT" sz="3200" dirty="0">
                <a:solidFill>
                  <a:schemeClr val="accent6"/>
                </a:solidFill>
                <a:effectLst>
                  <a:outerShdw blurRad="38100" dist="38100" dir="2700000" algn="tl">
                    <a:srgbClr val="000000">
                      <a:alpha val="43137"/>
                    </a:srgbClr>
                  </a:outerShdw>
                </a:effectLst>
                <a:latin typeface="Trebuchet MS" panose="020B0603020202020204" pitchFamily="34" charset="0"/>
              </a:rPr>
              <a:t>MARCHE CONNESSE AI LUOGHI</a:t>
            </a:r>
          </a:p>
        </p:txBody>
      </p:sp>
    </p:spTree>
    <p:extLst>
      <p:ext uri="{BB962C8B-B14F-4D97-AF65-F5344CB8AC3E}">
        <p14:creationId xmlns:p14="http://schemas.microsoft.com/office/powerpoint/2010/main" val="372906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08280" y="1423511"/>
            <a:ext cx="6761480" cy="5295791"/>
          </a:xfrm>
        </p:spPr>
        <p:txBody>
          <a:bodyPr>
            <a:noAutofit/>
          </a:bodyPr>
          <a:lstStyle/>
          <a:p>
            <a:pPr algn="ctr"/>
            <a:r>
              <a:rPr lang="it-IT" sz="2400" cap="none" dirty="0">
                <a:solidFill>
                  <a:srgbClr val="002060"/>
                </a:solidFill>
                <a:latin typeface="Trebuchet MS" panose="020B0603020202020204" pitchFamily="34" charset="0"/>
              </a:rPr>
              <a:t>Anche gli individui, come i beni e i servizi, possono ricorrere a strategie di branding per migliorare le loro opportunità e la loro performance. In quest'ottica, si possono distinguere differenti tipologie di marche connesse alle persone:</a:t>
            </a:r>
            <a:br>
              <a:rPr lang="it-IT" sz="26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Employer</a:t>
            </a:r>
            <a:r>
              <a:rPr lang="it-IT" sz="2300" b="1" cap="none" dirty="0">
                <a:solidFill>
                  <a:srgbClr val="002060"/>
                </a:solidFill>
                <a:latin typeface="Trebuchet MS" panose="020B0603020202020204" pitchFamily="34" charset="0"/>
              </a:rPr>
              <a:t>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celebrity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influencer brand</a:t>
            </a:r>
            <a:br>
              <a:rPr lang="it-IT" sz="2400" b="1" cap="none" dirty="0">
                <a:solidFill>
                  <a:srgbClr val="C00000"/>
                </a:solidFill>
                <a:latin typeface="Trebuchet MS" panose="020B0603020202020204" pitchFamily="34" charset="0"/>
              </a:rPr>
            </a:br>
            <a:endParaRPr lang="it-IT" sz="2400" b="1" cap="none"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88760" y="346293"/>
            <a:ext cx="560324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ALLE PERSONE</a:t>
            </a:r>
          </a:p>
        </p:txBody>
      </p:sp>
    </p:spTree>
    <p:extLst>
      <p:ext uri="{BB962C8B-B14F-4D97-AF65-F5344CB8AC3E}">
        <p14:creationId xmlns:p14="http://schemas.microsoft.com/office/powerpoint/2010/main" val="106495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60400" y="1320800"/>
            <a:ext cx="5191760" cy="5063222"/>
          </a:xfrm>
        </p:spPr>
        <p:txBody>
          <a:bodyPr>
            <a:noAutofit/>
          </a:bodyPr>
          <a:lstStyle/>
          <a:p>
            <a:r>
              <a:rPr lang="it-IT" sz="2300" cap="none" dirty="0">
                <a:solidFill>
                  <a:srgbClr val="002060"/>
                </a:solidFill>
                <a:latin typeface="Trebuchet MS" panose="020B0603020202020204" pitchFamily="34" charset="0"/>
              </a:rPr>
              <a:t>Quello che oggi viene denominato «</a:t>
            </a:r>
            <a:r>
              <a:rPr lang="it-IT" sz="2300" cap="none" dirty="0" err="1">
                <a:solidFill>
                  <a:srgbClr val="002060"/>
                </a:solidFill>
                <a:latin typeface="Trebuchet MS" panose="020B0603020202020204" pitchFamily="34" charset="0"/>
              </a:rPr>
              <a:t>branded</a:t>
            </a:r>
            <a:r>
              <a:rPr lang="it-IT" sz="2300" cap="none" dirty="0">
                <a:solidFill>
                  <a:srgbClr val="002060"/>
                </a:solidFill>
                <a:latin typeface="Trebuchet MS" panose="020B0603020202020204" pitchFamily="34" charset="0"/>
              </a:rPr>
              <a:t> </a:t>
            </a:r>
            <a:r>
              <a:rPr lang="it-IT" sz="2300" cap="none" dirty="0" err="1">
                <a:solidFill>
                  <a:srgbClr val="002060"/>
                </a:solidFill>
                <a:latin typeface="Trebuchet MS" panose="020B0603020202020204" pitchFamily="34" charset="0"/>
              </a:rPr>
              <a:t>content</a:t>
            </a:r>
            <a:r>
              <a:rPr lang="it-IT" sz="2300" cap="none" dirty="0">
                <a:solidFill>
                  <a:srgbClr val="002060"/>
                </a:solidFill>
                <a:latin typeface="Trebuchet MS" panose="020B0603020202020204" pitchFamily="34" charset="0"/>
              </a:rPr>
              <a:t>» corrisponde a quanto in precedenza veniva indicato con «</a:t>
            </a:r>
            <a:r>
              <a:rPr lang="it-IT" sz="2300" cap="none" dirty="0" err="1">
                <a:solidFill>
                  <a:srgbClr val="002060"/>
                </a:solidFill>
                <a:latin typeface="Trebuchet MS" panose="020B0603020202020204" pitchFamily="34" charset="0"/>
              </a:rPr>
              <a:t>integrated</a:t>
            </a:r>
            <a:r>
              <a:rPr lang="it-IT" sz="2300" cap="none" dirty="0">
                <a:solidFill>
                  <a:srgbClr val="002060"/>
                </a:solidFill>
                <a:latin typeface="Trebuchet MS" panose="020B0603020202020204" pitchFamily="34" charset="0"/>
              </a:rPr>
              <a:t> marketing </a:t>
            </a:r>
            <a:r>
              <a:rPr lang="it-IT" sz="2300" cap="none" dirty="0" err="1">
                <a:solidFill>
                  <a:srgbClr val="002060"/>
                </a:solidFill>
                <a:latin typeface="Trebuchet MS" panose="020B0603020202020204" pitchFamily="34" charset="0"/>
              </a:rPr>
              <a:t>communication</a:t>
            </a:r>
            <a:r>
              <a:rPr lang="it-IT" sz="2300" cap="none" dirty="0">
                <a:solidFill>
                  <a:srgbClr val="002060"/>
                </a:solidFill>
                <a:latin typeface="Trebuchet MS" panose="020B0603020202020204" pitchFamily="34" charset="0"/>
              </a:rPr>
              <a:t>». Quest'espressione, ormai, è desueta anche se era in voga un decennio fa. Ma un decennio, nel branding e nel mondo digitale a esso sempre più connesso, è un'eternità.</a:t>
            </a:r>
            <a:br>
              <a:rPr lang="it-IT" sz="23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Branded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branded</a:t>
            </a: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content</a:t>
            </a:r>
            <a:r>
              <a:rPr lang="it-IT" sz="2300" b="1" cap="none" dirty="0">
                <a:solidFill>
                  <a:srgbClr val="002060"/>
                </a:solidFill>
                <a:latin typeface="Trebuchet MS" panose="020B0603020202020204" pitchFamily="34" charset="0"/>
              </a:rPr>
              <a:t> entertainment</a:t>
            </a:r>
            <a:br>
              <a:rPr lang="it-IT" sz="2800" dirty="0">
                <a:solidFill>
                  <a:srgbClr val="C00000"/>
                </a:solidFill>
                <a:latin typeface="Trebuchet MS" panose="020B0603020202020204" pitchFamily="34" charset="0"/>
              </a:rPr>
            </a:br>
            <a:br>
              <a:rPr lang="it-IT" sz="2400" dirty="0">
                <a:solidFill>
                  <a:srgbClr val="C00000"/>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02400" y="503456"/>
            <a:ext cx="53467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 CONTENUTI E COMUNICAZIONE </a:t>
            </a:r>
          </a:p>
        </p:txBody>
      </p:sp>
    </p:spTree>
    <p:extLst>
      <p:ext uri="{BB962C8B-B14F-4D97-AF65-F5344CB8AC3E}">
        <p14:creationId xmlns:p14="http://schemas.microsoft.com/office/powerpoint/2010/main" val="14767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5" name="Straight Connector 1229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97" name="Rectangle 1229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299" name="Rectangle 12298">
            <a:extLst>
              <a:ext uri="{FF2B5EF4-FFF2-40B4-BE49-F238E27FC236}">
                <a16:creationId xmlns:a16="http://schemas.microsoft.com/office/drawing/2014/main" id="{D466ED9E-26EA-40AB-B919-DFF8A428A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DDCCBFA3-DA3F-4995-BA0B-C86251B29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100" spc="200">
                <a:solidFill>
                  <a:srgbClr val="FFFFFF"/>
                </a:solidFill>
              </a:rPr>
              <a:t>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a:t>
            </a:r>
          </a:p>
        </p:txBody>
      </p:sp>
      <p:cxnSp>
        <p:nvCxnSpPr>
          <p:cNvPr id="12303" name="Straight Connector 12302">
            <a:extLst>
              <a:ext uri="{FF2B5EF4-FFF2-40B4-BE49-F238E27FC236}">
                <a16:creationId xmlns:a16="http://schemas.microsoft.com/office/drawing/2014/main" id="{F9239814-858E-4E48-99D2-C6BD49B77D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2592BF8B-73C6-9C1E-E904-10892BAD55EC}"/>
              </a:ext>
            </a:extLst>
          </p:cNvPr>
          <p:cNvPicPr>
            <a:picLocks noChangeAspect="1"/>
          </p:cNvPicPr>
          <p:nvPr/>
        </p:nvPicPr>
        <p:blipFill>
          <a:blip r:embed="rId3"/>
          <a:stretch>
            <a:fillRect/>
          </a:stretch>
        </p:blipFill>
        <p:spPr>
          <a:xfrm>
            <a:off x="5293360" y="1137920"/>
            <a:ext cx="6583678" cy="4542746"/>
          </a:xfrm>
          <a:prstGeom prst="rect">
            <a:avLst/>
          </a:prstGeom>
        </p:spPr>
      </p:pic>
    </p:spTree>
    <p:extLst>
      <p:ext uri="{BB962C8B-B14F-4D97-AF65-F5344CB8AC3E}">
        <p14:creationId xmlns:p14="http://schemas.microsoft.com/office/powerpoint/2010/main" val="197901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13363" y="548640"/>
            <a:ext cx="3566407" cy="4918666"/>
          </a:xfrm>
        </p:spPr>
        <p:txBody>
          <a:bodyPr vert="horz" lIns="91440" tIns="45720" rIns="91440" bIns="45720" rtlCol="0" anchor="b">
            <a:noAutofit/>
          </a:bodyPr>
          <a:lstStyle/>
          <a:p>
            <a:pPr algn="r"/>
            <a:r>
              <a:rPr lang="en-US" sz="2500" spc="200" dirty="0">
                <a:solidFill>
                  <a:srgbClr val="C00000"/>
                </a:solidFill>
                <a:effectLst>
                  <a:outerShdw blurRad="38100" dist="38100" dir="2700000" algn="tl">
                    <a:srgbClr val="000000">
                      <a:alpha val="43137"/>
                    </a:srgbClr>
                  </a:outerShdw>
                </a:effectLst>
              </a:rPr>
              <a:t>La </a:t>
            </a:r>
            <a:r>
              <a:rPr lang="en-US" sz="2500" spc="200" dirty="0" err="1">
                <a:solidFill>
                  <a:srgbClr val="C00000"/>
                </a:solidFill>
                <a:effectLst>
                  <a:outerShdw blurRad="38100" dist="38100" dir="2700000" algn="tl">
                    <a:srgbClr val="000000">
                      <a:alpha val="43137"/>
                    </a:srgbClr>
                  </a:outerShdw>
                </a:effectLst>
              </a:rPr>
              <a:t>crescente</a:t>
            </a: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effectLst>
                  <a:outerShdw blurRad="38100" dist="38100" dir="2700000" algn="tl">
                    <a:srgbClr val="000000">
                      <a:alpha val="43137"/>
                    </a:srgbClr>
                  </a:outerShdw>
                </a:effectLst>
              </a:rPr>
              <a:t>complessità</a:t>
            </a:r>
            <a:r>
              <a:rPr lang="en-US" sz="2500" spc="200" dirty="0">
                <a:solidFill>
                  <a:srgbClr val="C00000"/>
                </a:solidFill>
                <a:effectLst>
                  <a:outerShdw blurRad="38100" dist="38100" dir="2700000" algn="tl">
                    <a:srgbClr val="000000">
                      <a:alpha val="43137"/>
                    </a:srgbClr>
                  </a:outerShdw>
                </a:effectLst>
              </a:rPr>
              <a:t> competitive</a:t>
            </a:r>
            <a:br>
              <a:rPr lang="en-US" sz="2500" spc="200" dirty="0">
                <a:solidFill>
                  <a:srgbClr val="C00000"/>
                </a:solidFill>
                <a:effectLst>
                  <a:outerShdw blurRad="38100" dist="38100" dir="2700000" algn="tl">
                    <a:srgbClr val="000000">
                      <a:alpha val="43137"/>
                    </a:srgbClr>
                  </a:outerShdw>
                </a:effectLst>
              </a:rPr>
            </a:br>
            <a:br>
              <a:rPr lang="en-US" sz="2500" spc="200" dirty="0">
                <a:solidFill>
                  <a:srgbClr val="C00000"/>
                </a:solidFill>
                <a:effectLst>
                  <a:outerShdw blurRad="38100" dist="38100" dir="2700000" algn="tl">
                    <a:srgbClr val="000000">
                      <a:alpha val="43137"/>
                    </a:srgbClr>
                  </a:outerShdw>
                </a:effectLst>
              </a:rPr>
            </a:b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rPr>
              <a:t>nasce</a:t>
            </a:r>
            <a:r>
              <a:rPr lang="en-US" sz="2500" spc="200" dirty="0">
                <a:solidFill>
                  <a:srgbClr val="C00000"/>
                </a:solidFill>
              </a:rPr>
              <a:t> </a:t>
            </a:r>
            <a:r>
              <a:rPr lang="en-US" sz="2500" spc="200" dirty="0" err="1">
                <a:solidFill>
                  <a:srgbClr val="C00000"/>
                </a:solidFill>
              </a:rPr>
              <a:t>dunque</a:t>
            </a:r>
            <a:r>
              <a:rPr lang="en-US" sz="2500" spc="200" dirty="0">
                <a:solidFill>
                  <a:srgbClr val="C00000"/>
                </a:solidFill>
              </a:rPr>
              <a:t> </a:t>
            </a:r>
            <a:r>
              <a:rPr lang="en-US" sz="2500" spc="200" dirty="0" err="1">
                <a:solidFill>
                  <a:srgbClr val="C00000"/>
                </a:solidFill>
              </a:rPr>
              <a:t>dalla</a:t>
            </a:r>
            <a:r>
              <a:rPr lang="en-US" sz="2500" spc="200" dirty="0">
                <a:solidFill>
                  <a:srgbClr val="C00000"/>
                </a:solidFill>
              </a:rPr>
              <a:t> </a:t>
            </a:r>
            <a:r>
              <a:rPr lang="en-US" sz="2500" spc="200" dirty="0" err="1">
                <a:solidFill>
                  <a:srgbClr val="C00000"/>
                </a:solidFill>
              </a:rPr>
              <a:t>coesistenza</a:t>
            </a:r>
            <a:r>
              <a:rPr lang="en-US" sz="2500" spc="200" dirty="0">
                <a:solidFill>
                  <a:srgbClr val="C00000"/>
                </a:solidFill>
              </a:rPr>
              <a:t> di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competitivi</a:t>
            </a:r>
            <a:r>
              <a:rPr lang="en-US" sz="2500" spc="200" dirty="0">
                <a:solidFill>
                  <a:srgbClr val="C00000"/>
                </a:solidFill>
              </a:rPr>
              <a:t> </a:t>
            </a:r>
            <a:r>
              <a:rPr lang="en-US" sz="2500" spc="200" dirty="0" err="1">
                <a:solidFill>
                  <a:srgbClr val="C00000"/>
                </a:solidFill>
              </a:rPr>
              <a:t>indiretti</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affiancano</a:t>
            </a:r>
            <a:r>
              <a:rPr lang="en-US" sz="2500" spc="200" dirty="0">
                <a:solidFill>
                  <a:srgbClr val="C00000"/>
                </a:solidFill>
              </a:rPr>
              <a:t> </a:t>
            </a:r>
            <a:r>
              <a:rPr lang="en-US" sz="2500" spc="200" dirty="0" err="1">
                <a:solidFill>
                  <a:srgbClr val="C00000"/>
                </a:solidFill>
              </a:rPr>
              <a:t>alla</a:t>
            </a:r>
            <a:r>
              <a:rPr lang="en-US" sz="2500" spc="200" dirty="0">
                <a:solidFill>
                  <a:srgbClr val="C00000"/>
                </a:solidFill>
              </a:rPr>
              <a:t> </a:t>
            </a:r>
            <a:r>
              <a:rPr lang="en-US" sz="2500" spc="200" dirty="0" err="1">
                <a:solidFill>
                  <a:srgbClr val="C00000"/>
                </a:solidFill>
              </a:rPr>
              <a:t>tradizionale</a:t>
            </a:r>
            <a:r>
              <a:rPr lang="en-US" sz="2500" spc="200" dirty="0">
                <a:solidFill>
                  <a:srgbClr val="C00000"/>
                </a:solidFill>
              </a:rPr>
              <a:t> </a:t>
            </a:r>
            <a:r>
              <a:rPr lang="en-US" sz="2500" spc="200" dirty="0" err="1">
                <a:solidFill>
                  <a:srgbClr val="C00000"/>
                </a:solidFill>
              </a:rPr>
              <a:t>concorrenza</a:t>
            </a:r>
            <a:r>
              <a:rPr lang="en-US" sz="2500" spc="200" dirty="0">
                <a:solidFill>
                  <a:srgbClr val="C00000"/>
                </a:solidFill>
              </a:rPr>
              <a:t> </a:t>
            </a:r>
            <a:r>
              <a:rPr lang="en-US" sz="2500" spc="200" dirty="0" err="1">
                <a:solidFill>
                  <a:srgbClr val="C00000"/>
                </a:solidFill>
              </a:rPr>
              <a:t>settoriale</a:t>
            </a:r>
            <a:r>
              <a:rPr lang="en-US" sz="2500" spc="200" dirty="0">
                <a:solidFill>
                  <a:srgbClr val="C00000"/>
                </a:solidFill>
              </a:rPr>
              <a:t>,</a:t>
            </a:r>
            <a:br>
              <a:rPr lang="en-US" sz="2500" spc="200" dirty="0">
                <a:solidFill>
                  <a:srgbClr val="C00000"/>
                </a:solidFill>
              </a:rPr>
            </a:br>
            <a:br>
              <a:rPr lang="en-US" sz="2500" spc="200" dirty="0">
                <a:solidFill>
                  <a:srgbClr val="C00000"/>
                </a:solidFill>
              </a:rPr>
            </a:br>
            <a:r>
              <a:rPr lang="en-US" sz="2500" spc="200" dirty="0">
                <a:solidFill>
                  <a:srgbClr val="C00000"/>
                </a:solidFill>
              </a:rPr>
              <a:t> </a:t>
            </a:r>
            <a:r>
              <a:rPr lang="en-US" sz="2500" spc="200" dirty="0" err="1">
                <a:solidFill>
                  <a:srgbClr val="C00000"/>
                </a:solidFill>
              </a:rPr>
              <a:t>quella</a:t>
            </a:r>
            <a:r>
              <a:rPr lang="en-US" sz="2500" spc="200" dirty="0">
                <a:solidFill>
                  <a:srgbClr val="C00000"/>
                </a:solidFill>
              </a:rPr>
              <a:t> </a:t>
            </a:r>
            <a:r>
              <a:rPr lang="en-US" sz="2500" spc="200" dirty="0" err="1">
                <a:solidFill>
                  <a:srgbClr val="C00000"/>
                </a:solidFill>
              </a:rPr>
              <a:t>cioè</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ha </a:t>
            </a:r>
            <a:r>
              <a:rPr lang="en-US" sz="2500" spc="200" dirty="0" err="1">
                <a:solidFill>
                  <a:srgbClr val="C00000"/>
                </a:solidFill>
              </a:rPr>
              <a:t>luogo</a:t>
            </a:r>
            <a:r>
              <a:rPr lang="en-US" sz="2500" spc="200" dirty="0">
                <a:solidFill>
                  <a:srgbClr val="C00000"/>
                </a:solidFill>
              </a:rPr>
              <a:t> </a:t>
            </a:r>
            <a:r>
              <a:rPr lang="en-US" sz="2500" spc="200" dirty="0" err="1">
                <a:solidFill>
                  <a:srgbClr val="C00000"/>
                </a:solidFill>
              </a:rPr>
              <a:t>fra</a:t>
            </a:r>
            <a:r>
              <a:rPr lang="en-US" sz="2500" spc="200" dirty="0">
                <a:solidFill>
                  <a:srgbClr val="C00000"/>
                </a:solidFill>
              </a:rPr>
              <a:t> le </a:t>
            </a:r>
            <a:r>
              <a:rPr lang="en-US" sz="2500" spc="200" dirty="0" err="1">
                <a:solidFill>
                  <a:srgbClr val="C00000"/>
                </a:solidFill>
              </a:rPr>
              <a:t>imprese</a:t>
            </a:r>
            <a:r>
              <a:rPr lang="en-US" sz="2500" spc="200" dirty="0">
                <a:solidFill>
                  <a:srgbClr val="C00000"/>
                </a:solidFill>
              </a:rPr>
              <a:t> </a:t>
            </a:r>
            <a:r>
              <a:rPr lang="en-US" sz="2500" spc="200" dirty="0" err="1">
                <a:solidFill>
                  <a:srgbClr val="C00000"/>
                </a:solidFill>
              </a:rPr>
              <a:t>operanti</a:t>
            </a:r>
            <a:r>
              <a:rPr lang="en-US" sz="2500" spc="200" dirty="0">
                <a:solidFill>
                  <a:srgbClr val="C00000"/>
                </a:solidFill>
              </a:rPr>
              <a:t> </a:t>
            </a:r>
            <a:r>
              <a:rPr lang="en-US" sz="2500" spc="200" dirty="0" err="1">
                <a:solidFill>
                  <a:srgbClr val="C00000"/>
                </a:solidFill>
              </a:rPr>
              <a:t>nel</a:t>
            </a:r>
            <a:r>
              <a:rPr lang="en-US" sz="2500" spc="200" dirty="0">
                <a:solidFill>
                  <a:srgbClr val="C00000"/>
                </a:solidFill>
              </a:rPr>
              <a:t> </a:t>
            </a:r>
            <a:r>
              <a:rPr lang="en-US" sz="2500" spc="200" dirty="0" err="1">
                <a:solidFill>
                  <a:srgbClr val="C00000"/>
                </a:solidFill>
              </a:rPr>
              <a:t>medesimo</a:t>
            </a:r>
            <a:r>
              <a:rPr lang="en-US" sz="2500" spc="200" dirty="0">
                <a:solidFill>
                  <a:srgbClr val="C00000"/>
                </a:solidFill>
              </a:rPr>
              <a:t> </a:t>
            </a:r>
            <a:r>
              <a:rPr lang="en-US" sz="2500" spc="200" dirty="0" err="1">
                <a:solidFill>
                  <a:srgbClr val="C00000"/>
                </a:solidFill>
              </a:rPr>
              <a:t>settore</a:t>
            </a:r>
            <a:r>
              <a:rPr lang="en-US" sz="2500" spc="200" dirty="0">
                <a:solidFill>
                  <a:srgbClr val="C00000"/>
                </a:solidFill>
              </a:rPr>
              <a:t>. </a:t>
            </a:r>
            <a:r>
              <a:rPr lang="en-US" sz="2500" spc="200" dirty="0" err="1">
                <a:solidFill>
                  <a:srgbClr val="C00000"/>
                </a:solidFill>
              </a:rPr>
              <a:t>Questi</a:t>
            </a:r>
            <a:r>
              <a:rPr lang="en-US" sz="2500" spc="200" dirty="0">
                <a:solidFill>
                  <a:srgbClr val="C00000"/>
                </a:solidFill>
              </a:rPr>
              <a:t>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sostanziano</a:t>
            </a:r>
            <a:r>
              <a:rPr lang="en-US" sz="2500" spc="200" dirty="0">
                <a:solidFill>
                  <a:srgbClr val="C00000"/>
                </a:solidFill>
              </a:rPr>
              <a:t> in:</a:t>
            </a:r>
          </a:p>
        </p:txBody>
      </p:sp>
      <p:cxnSp>
        <p:nvCxnSpPr>
          <p:cNvPr id="28" name="Straight Connector 27">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Modello di scale 3D">
            <a:extLst>
              <a:ext uri="{FF2B5EF4-FFF2-40B4-BE49-F238E27FC236}">
                <a16:creationId xmlns:a16="http://schemas.microsoft.com/office/drawing/2014/main" id="{DCEE6AE3-E5AA-001C-7E03-2F5C28BED784}"/>
              </a:ext>
            </a:extLst>
          </p:cNvPr>
          <p:cNvPicPr>
            <a:picLocks noChangeAspect="1"/>
          </p:cNvPicPr>
          <p:nvPr/>
        </p:nvPicPr>
        <p:blipFill rotWithShape="1">
          <a:blip r:embed="rId3"/>
          <a:srcRect l="8805" r="8805"/>
          <a:stretch/>
        </p:blipFill>
        <p:spPr>
          <a:xfrm>
            <a:off x="4654984" y="975"/>
            <a:ext cx="7533742" cy="6858000"/>
          </a:xfrm>
          <a:prstGeom prst="rect">
            <a:avLst/>
          </a:prstGeom>
        </p:spPr>
      </p:pic>
    </p:spTree>
    <p:extLst>
      <p:ext uri="{BB962C8B-B14F-4D97-AF65-F5344CB8AC3E}">
        <p14:creationId xmlns:p14="http://schemas.microsoft.com/office/powerpoint/2010/main" val="102546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C1019C-D0A2-C100-BEAD-58182C8E183E}"/>
              </a:ext>
            </a:extLst>
          </p:cNvPr>
          <p:cNvPicPr>
            <a:picLocks noChangeAspect="1"/>
          </p:cNvPicPr>
          <p:nvPr/>
        </p:nvPicPr>
        <p:blipFill rotWithShape="1">
          <a:blip r:embed="rId3">
            <a:alphaModFix amt="45000"/>
          </a:blip>
          <a:srcRect r="-1" b="-26"/>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600" spc="200" dirty="0">
                <a:solidFill>
                  <a:schemeClr val="tx1"/>
                </a:solidFill>
              </a:rPr>
              <a:t>Le </a:t>
            </a:r>
            <a:r>
              <a:rPr lang="en-US" sz="2600" spc="200" dirty="0" err="1">
                <a:solidFill>
                  <a:schemeClr val="tx1"/>
                </a:solidFill>
              </a:rPr>
              <a:t>tecnologie</a:t>
            </a:r>
            <a:r>
              <a:rPr lang="en-US" sz="2600" spc="200" dirty="0">
                <a:solidFill>
                  <a:schemeClr val="tx1"/>
                </a:solidFill>
              </a:rPr>
              <a:t> </a:t>
            </a:r>
            <a:r>
              <a:rPr lang="en-US" sz="2600" spc="200" dirty="0" err="1">
                <a:solidFill>
                  <a:schemeClr val="tx1"/>
                </a:solidFill>
              </a:rPr>
              <a:t>digitali</a:t>
            </a:r>
            <a:r>
              <a:rPr lang="en-US" sz="2600" spc="200" dirty="0">
                <a:solidFill>
                  <a:schemeClr val="tx1"/>
                </a:solidFill>
              </a:rPr>
              <a:t> </a:t>
            </a:r>
            <a:r>
              <a:rPr lang="en-US" sz="2600" spc="200" dirty="0" err="1">
                <a:solidFill>
                  <a:schemeClr val="tx1"/>
                </a:solidFill>
              </a:rPr>
              <a:t>impongono</a:t>
            </a:r>
            <a:r>
              <a:rPr lang="en-US" sz="2600" spc="200" dirty="0">
                <a:solidFill>
                  <a:schemeClr val="tx1"/>
                </a:solidFill>
              </a:rPr>
              <a:t> </a:t>
            </a:r>
            <a:r>
              <a:rPr lang="en-US" sz="2600" spc="200" dirty="0" err="1">
                <a:solidFill>
                  <a:schemeClr val="tx1"/>
                </a:solidFill>
              </a:rPr>
              <a:t>una</a:t>
            </a:r>
            <a:r>
              <a:rPr lang="en-US" sz="2600" spc="200" dirty="0">
                <a:solidFill>
                  <a:schemeClr val="tx1"/>
                </a:solidFill>
              </a:rPr>
              <a:t> </a:t>
            </a:r>
            <a:r>
              <a:rPr lang="en-US" sz="2600" spc="200" dirty="0" err="1">
                <a:solidFill>
                  <a:schemeClr val="tx1"/>
                </a:solidFill>
              </a:rPr>
              <a:t>trasformazione</a:t>
            </a:r>
            <a:r>
              <a:rPr lang="en-US" sz="2600" spc="200" dirty="0">
                <a:solidFill>
                  <a:schemeClr val="tx1"/>
                </a:solidFill>
              </a:rPr>
              <a:t> </a:t>
            </a:r>
            <a:r>
              <a:rPr lang="en-US" sz="2600" spc="200" dirty="0" err="1">
                <a:solidFill>
                  <a:schemeClr val="tx1"/>
                </a:solidFill>
              </a:rPr>
              <a:t>degli</a:t>
            </a:r>
            <a:r>
              <a:rPr lang="en-US" sz="2600" spc="200" dirty="0">
                <a:solidFill>
                  <a:schemeClr val="tx1"/>
                </a:solidFill>
              </a:rPr>
              <a:t> </a:t>
            </a:r>
            <a:r>
              <a:rPr lang="en-US" sz="2600" spc="200" dirty="0" err="1">
                <a:solidFill>
                  <a:schemeClr val="tx1"/>
                </a:solidFill>
              </a:rPr>
              <a:t>approcci</a:t>
            </a:r>
            <a:r>
              <a:rPr lang="en-US" sz="2600" spc="200" dirty="0">
                <a:solidFill>
                  <a:schemeClr val="tx1"/>
                </a:solidFill>
              </a:rPr>
              <a:t> </a:t>
            </a:r>
            <a:r>
              <a:rPr lang="en-US" sz="2600" spc="200" dirty="0" err="1">
                <a:solidFill>
                  <a:schemeClr val="tx1"/>
                </a:solidFill>
              </a:rPr>
              <a:t>gestionali</a:t>
            </a:r>
            <a:r>
              <a:rPr lang="en-US" sz="2600" spc="200" dirty="0">
                <a:solidFill>
                  <a:schemeClr val="tx1"/>
                </a:solidFill>
              </a:rPr>
              <a:t> e </a:t>
            </a:r>
            <a:r>
              <a:rPr lang="en-US" sz="2600" spc="200" dirty="0" err="1">
                <a:solidFill>
                  <a:schemeClr val="tx1"/>
                </a:solidFill>
              </a:rPr>
              <a:t>delle</a:t>
            </a:r>
            <a:r>
              <a:rPr lang="en-US" sz="2600" spc="200" dirty="0">
                <a:solidFill>
                  <a:schemeClr val="tx1"/>
                </a:solidFill>
              </a:rPr>
              <a:t> </a:t>
            </a:r>
            <a:r>
              <a:rPr lang="en-US" sz="2600" spc="200" dirty="0" err="1">
                <a:solidFill>
                  <a:schemeClr val="tx1"/>
                </a:solidFill>
              </a:rPr>
              <a:t>metriche</a:t>
            </a:r>
            <a:r>
              <a:rPr lang="en-US" sz="2600" spc="200" dirty="0">
                <a:solidFill>
                  <a:schemeClr val="tx1"/>
                </a:solidFill>
              </a:rPr>
              <a:t> di business </a:t>
            </a:r>
            <a:r>
              <a:rPr lang="en-US" sz="2600" spc="200" dirty="0" err="1">
                <a:solidFill>
                  <a:schemeClr val="tx1"/>
                </a:solidFill>
              </a:rPr>
              <a:t>che</a:t>
            </a:r>
            <a:r>
              <a:rPr lang="en-US" sz="2600" spc="200" dirty="0">
                <a:solidFill>
                  <a:schemeClr val="tx1"/>
                </a:solidFill>
              </a:rPr>
              <a:t> </a:t>
            </a:r>
            <a:r>
              <a:rPr lang="en-US" sz="2600" spc="200" dirty="0" err="1">
                <a:solidFill>
                  <a:schemeClr val="tx1"/>
                </a:solidFill>
              </a:rPr>
              <a:t>inevitabilmente</a:t>
            </a:r>
            <a:r>
              <a:rPr lang="en-US" sz="2600" spc="200" dirty="0">
                <a:solidFill>
                  <a:schemeClr val="tx1"/>
                </a:solidFill>
              </a:rPr>
              <a:t> </a:t>
            </a:r>
            <a:r>
              <a:rPr lang="en-US" sz="2600" spc="200" dirty="0" err="1">
                <a:solidFill>
                  <a:schemeClr val="tx1"/>
                </a:solidFill>
              </a:rPr>
              <a:t>coinvolgono</a:t>
            </a:r>
            <a:r>
              <a:rPr lang="en-US" sz="2600" spc="200" dirty="0">
                <a:solidFill>
                  <a:schemeClr val="tx1"/>
                </a:solidFill>
              </a:rPr>
              <a:t> le </a:t>
            </a:r>
            <a:r>
              <a:rPr lang="en-US" sz="2600" spc="200" dirty="0" err="1">
                <a:solidFill>
                  <a:schemeClr val="tx1"/>
                </a:solidFill>
              </a:rPr>
              <a:t>strategie</a:t>
            </a:r>
            <a:r>
              <a:rPr lang="en-US" sz="2600" spc="200" dirty="0">
                <a:solidFill>
                  <a:schemeClr val="tx1"/>
                </a:solidFill>
              </a:rPr>
              <a:t> di </a:t>
            </a:r>
            <a:r>
              <a:rPr lang="en-US" sz="2600" spc="200" dirty="0" err="1">
                <a:solidFill>
                  <a:schemeClr val="tx1"/>
                </a:solidFill>
              </a:rPr>
              <a:t>marca</a:t>
            </a:r>
            <a:r>
              <a:rPr lang="en-US" sz="2600" spc="200" dirty="0">
                <a:solidFill>
                  <a:schemeClr val="tx1"/>
                </a:solidFill>
              </a:rPr>
              <a:t>, </a:t>
            </a:r>
            <a:r>
              <a:rPr lang="en-US" sz="2600" spc="200" dirty="0" err="1">
                <a:solidFill>
                  <a:schemeClr val="tx1"/>
                </a:solidFill>
              </a:rPr>
              <a:t>sul</a:t>
            </a:r>
            <a:r>
              <a:rPr lang="en-US" sz="2600" spc="200" dirty="0">
                <a:solidFill>
                  <a:schemeClr val="tx1"/>
                </a:solidFill>
              </a:rPr>
              <a:t> piano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progettuale</a:t>
            </a:r>
            <a:r>
              <a:rPr lang="en-US" sz="2600" spc="200" dirty="0">
                <a:solidFill>
                  <a:schemeClr val="tx1"/>
                </a:solidFill>
              </a:rPr>
              <a:t>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attuativo</a:t>
            </a:r>
            <a:r>
              <a:rPr lang="en-US" sz="2600" spc="200" dirty="0">
                <a:solidFill>
                  <a:schemeClr val="tx1"/>
                </a:solidFill>
              </a:rPr>
              <a:t>.</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42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9" name="Straight Connector 103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0" name="Rectangle 103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Marca genérica: marcas mais famosas que os produtos | Diibep">
            <a:extLst>
              <a:ext uri="{FF2B5EF4-FFF2-40B4-BE49-F238E27FC236}">
                <a16:creationId xmlns:a16="http://schemas.microsoft.com/office/drawing/2014/main" id="{6DA8B4F7-1070-6968-C053-0CCED7E1DE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24730" b="2400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34">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marL="0" marR="0" lvl="0" indent="0" algn="r" fontAlgn="auto">
              <a:spcAft>
                <a:spcPts val="0"/>
              </a:spcAft>
              <a:tabLst/>
              <a:defRPr/>
            </a:pPr>
            <a:r>
              <a:rPr kumimoji="0" lang="en-US" sz="1300" b="0" i="1" u="none" strike="noStrike" spc="200" normalizeH="0" noProof="0">
                <a:ln>
                  <a:noFill/>
                </a:ln>
                <a:solidFill>
                  <a:srgbClr val="FFFFFF"/>
                </a:solidFill>
                <a:effectLst/>
                <a:uLnTx/>
                <a:uFillTx/>
              </a:rPr>
              <a:t>Secondo </a:t>
            </a:r>
            <a:r>
              <a:rPr lang="en-US" sz="1300" i="1" spc="200">
                <a:solidFill>
                  <a:srgbClr val="FFFFFF"/>
                </a:solidFill>
              </a:rPr>
              <a:t>l</a:t>
            </a:r>
            <a:r>
              <a:rPr kumimoji="0" lang="en-US" sz="1300" b="0" i="1" u="none" strike="noStrike" spc="200" normalizeH="0" noProof="0">
                <a:ln>
                  <a:noFill/>
                </a:ln>
                <a:solidFill>
                  <a:srgbClr val="FFFFFF"/>
                </a:solidFill>
                <a:effectLst/>
                <a:uLnTx/>
                <a:uFillTx/>
              </a:rPr>
              <a:t>’American Marketing </a:t>
            </a:r>
            <a:r>
              <a:rPr lang="en-US" sz="1300" i="1" spc="200">
                <a:solidFill>
                  <a:srgbClr val="FFFFFF"/>
                </a:solidFill>
              </a:rPr>
              <a:t>As</a:t>
            </a:r>
            <a:r>
              <a:rPr kumimoji="0" lang="en-US" sz="1300" b="0" i="1" u="none" strike="noStrike" spc="200" normalizeH="0" noProof="0">
                <a:ln>
                  <a:noFill/>
                </a:ln>
                <a:solidFill>
                  <a:srgbClr val="FFFFFF"/>
                </a:solidFill>
                <a:effectLst/>
                <a:uLnTx/>
                <a:uFillTx/>
              </a:rPr>
              <a:t>sociation (AMA), una marca </a:t>
            </a:r>
            <a:r>
              <a:rPr lang="en-US" sz="1300" i="1" spc="200">
                <a:solidFill>
                  <a:srgbClr val="FFFFFF"/>
                </a:solidFill>
              </a:rPr>
              <a:t>è</a:t>
            </a:r>
            <a:r>
              <a:rPr kumimoji="0" lang="en-US" sz="1300" b="0" i="1" u="none" strike="noStrike" spc="200" normalizeH="0" noProof="0">
                <a:ln>
                  <a:noFill/>
                </a:ln>
                <a:solidFill>
                  <a:srgbClr val="FFFFFF"/>
                </a:solidFill>
                <a:effectLst/>
                <a:uLnTx/>
                <a:uFillTx/>
              </a:rPr>
              <a:t>:</a:t>
            </a: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r>
              <a:rPr kumimoji="0" lang="en-US" sz="1300" b="1" i="0" u="none" strike="noStrike" spc="200" normalizeH="0" noProof="0">
                <a:ln>
                  <a:noFill/>
                </a:ln>
                <a:solidFill>
                  <a:srgbClr val="FFFFFF"/>
                </a:solidFill>
                <a:effectLst/>
                <a:uLnTx/>
                <a:uFillTx/>
              </a:rPr>
              <a:t>«un nome, termine, segno, simbolo o disegno, o una combinazione di questi elementi, che ha lo scopo di identificare i beni e i servizi di un venditore o gruppo di venditori, differenziandoli da quelli della concorrenza»</a:t>
            </a:r>
            <a:br>
              <a:rPr kumimoji="0" lang="en-US" sz="1300" b="0" i="0" u="none" strike="noStrike" spc="200" normalizeH="0" noProof="0">
                <a:ln>
                  <a:noFill/>
                </a:ln>
                <a:solidFill>
                  <a:srgbClr val="FFFFFF"/>
                </a:solidFill>
                <a:effectLst/>
                <a:uLnTx/>
                <a:uFillTx/>
              </a:rPr>
            </a:br>
            <a:endParaRPr lang="en-US" sz="1300" spc="200">
              <a:solidFill>
                <a:srgbClr val="FFFFFF"/>
              </a:solidFill>
            </a:endParaRPr>
          </a:p>
        </p:txBody>
      </p:sp>
      <p:cxnSp>
        <p:nvCxnSpPr>
          <p:cNvPr id="1042" name="Straight Connector 1036">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1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3" name="Straight Connector 14342">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45" name="Rectangle 14344">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47" name="Rectangle 14346">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400" spc="200" dirty="0" err="1">
                <a:solidFill>
                  <a:srgbClr val="FFFFFF"/>
                </a:solidFill>
              </a:rPr>
              <a:t>Gli</a:t>
            </a:r>
            <a:r>
              <a:rPr lang="en-US" sz="2400" spc="200" dirty="0">
                <a:solidFill>
                  <a:srgbClr val="FFFFFF"/>
                </a:solidFill>
              </a:rPr>
              <a:t> </a:t>
            </a:r>
            <a:r>
              <a:rPr lang="en-US" sz="2400" spc="200" dirty="0" err="1">
                <a:solidFill>
                  <a:srgbClr val="FFFFFF"/>
                </a:solidFill>
              </a:rPr>
              <a:t>utenti</a:t>
            </a:r>
            <a:r>
              <a:rPr lang="en-US" sz="2400" spc="200" dirty="0">
                <a:solidFill>
                  <a:srgbClr val="FFFFFF"/>
                </a:solidFill>
              </a:rPr>
              <a:t> di un social network </a:t>
            </a:r>
            <a:r>
              <a:rPr lang="en-US" sz="2400" spc="200" dirty="0" err="1">
                <a:solidFill>
                  <a:srgbClr val="FFFFFF"/>
                </a:solidFill>
              </a:rPr>
              <a:t>sono</a:t>
            </a:r>
            <a:r>
              <a:rPr lang="en-US" sz="2400" spc="200" dirty="0">
                <a:solidFill>
                  <a:srgbClr val="FFFFFF"/>
                </a:solidFill>
              </a:rPr>
              <a:t> </a:t>
            </a:r>
            <a:r>
              <a:rPr lang="en-US" sz="2400" spc="200" dirty="0" err="1">
                <a:solidFill>
                  <a:srgbClr val="FFFFFF"/>
                </a:solidFill>
              </a:rPr>
              <a:t>attori</a:t>
            </a:r>
            <a:r>
              <a:rPr lang="en-US" sz="2400" spc="200" dirty="0">
                <a:solidFill>
                  <a:srgbClr val="FFFFFF"/>
                </a:solidFill>
              </a:rPr>
              <a:t> </a:t>
            </a:r>
            <a:r>
              <a:rPr lang="en-US" sz="2400" spc="200" dirty="0" err="1">
                <a:solidFill>
                  <a:srgbClr val="FFFFFF"/>
                </a:solidFill>
              </a:rPr>
              <a:t>che</a:t>
            </a:r>
            <a:r>
              <a:rPr lang="en-US" sz="2400" spc="200" dirty="0">
                <a:solidFill>
                  <a:srgbClr val="FFFFFF"/>
                </a:solidFill>
              </a:rPr>
              <a:t> </a:t>
            </a:r>
            <a:r>
              <a:rPr lang="en-US" sz="2400" spc="200" dirty="0" err="1">
                <a:solidFill>
                  <a:srgbClr val="FFFFFF"/>
                </a:solidFill>
              </a:rPr>
              <a:t>partecipano</a:t>
            </a:r>
            <a:r>
              <a:rPr lang="en-US" sz="2400" spc="200" dirty="0">
                <a:solidFill>
                  <a:srgbClr val="FFFFFF"/>
                </a:solidFill>
              </a:rPr>
              <a:t> a </a:t>
            </a:r>
            <a:r>
              <a:rPr lang="en-US" sz="2400" spc="200" dirty="0" err="1">
                <a:solidFill>
                  <a:srgbClr val="FFFFFF"/>
                </a:solidFill>
              </a:rPr>
              <a:t>una</a:t>
            </a:r>
            <a:r>
              <a:rPr lang="en-US" sz="2400" spc="200" dirty="0">
                <a:solidFill>
                  <a:srgbClr val="FFFFFF"/>
                </a:solidFill>
              </a:rPr>
              <a:t> rete di </a:t>
            </a:r>
            <a:r>
              <a:rPr lang="en-US" sz="2400" spc="200" dirty="0" err="1">
                <a:solidFill>
                  <a:srgbClr val="FFFFFF"/>
                </a:solidFill>
              </a:rPr>
              <a:t>relazioni</a:t>
            </a:r>
            <a:r>
              <a:rPr lang="en-US" sz="2400" spc="200" dirty="0">
                <a:solidFill>
                  <a:srgbClr val="FFFFFF"/>
                </a:solidFill>
              </a:rPr>
              <a:t> </a:t>
            </a:r>
            <a:r>
              <a:rPr lang="en-US" sz="2400" spc="200" dirty="0" err="1">
                <a:solidFill>
                  <a:srgbClr val="FFFFFF"/>
                </a:solidFill>
              </a:rPr>
              <a:t>che</a:t>
            </a:r>
            <a:r>
              <a:rPr lang="en-US" sz="2400" spc="200" dirty="0">
                <a:solidFill>
                  <a:srgbClr val="FFFFFF"/>
                </a:solidFill>
              </a:rPr>
              <a:t> li </a:t>
            </a:r>
            <a:r>
              <a:rPr lang="en-US" sz="2400" spc="200" dirty="0" err="1">
                <a:solidFill>
                  <a:srgbClr val="FFFFFF"/>
                </a:solidFill>
              </a:rPr>
              <a:t>identifica</a:t>
            </a:r>
            <a:r>
              <a:rPr lang="en-US" sz="2400" spc="200" dirty="0">
                <a:solidFill>
                  <a:srgbClr val="FFFFFF"/>
                </a:solidFill>
              </a:rPr>
              <a:t> </a:t>
            </a:r>
            <a:r>
              <a:rPr lang="en-US" sz="2400" spc="200" dirty="0" err="1">
                <a:solidFill>
                  <a:srgbClr val="FFFFFF"/>
                </a:solidFill>
              </a:rPr>
              <a:t>nei</a:t>
            </a:r>
            <a:r>
              <a:rPr lang="en-US" sz="2400" spc="200" dirty="0">
                <a:solidFill>
                  <a:srgbClr val="FFFFFF"/>
                </a:solidFill>
              </a:rPr>
              <a:t> </a:t>
            </a:r>
            <a:r>
              <a:rPr lang="en-US" sz="2400" spc="200" dirty="0" err="1">
                <a:solidFill>
                  <a:srgbClr val="FFFFFF"/>
                </a:solidFill>
              </a:rPr>
              <a:t>confronti</a:t>
            </a:r>
            <a:r>
              <a:rPr lang="en-US" sz="2400" spc="200" dirty="0">
                <a:solidFill>
                  <a:srgbClr val="FFFFFF"/>
                </a:solidFill>
              </a:rPr>
              <a:t> </a:t>
            </a:r>
            <a:r>
              <a:rPr lang="en-US" sz="2400" spc="200" dirty="0" err="1">
                <a:solidFill>
                  <a:srgbClr val="FFFFFF"/>
                </a:solidFill>
              </a:rPr>
              <a:t>delle</a:t>
            </a:r>
            <a:r>
              <a:rPr lang="en-US" sz="2400" spc="200" dirty="0">
                <a:solidFill>
                  <a:srgbClr val="FFFFFF"/>
                </a:solidFill>
              </a:rPr>
              <a:t> </a:t>
            </a:r>
            <a:r>
              <a:rPr lang="en-US" sz="2400" spc="200" dirty="0" err="1">
                <a:solidFill>
                  <a:srgbClr val="FFFFFF"/>
                </a:solidFill>
              </a:rPr>
              <a:t>marche</a:t>
            </a:r>
            <a:r>
              <a:rPr lang="en-US" sz="2400" spc="200" dirty="0">
                <a:solidFill>
                  <a:srgbClr val="FFFFFF"/>
                </a:solidFill>
              </a:rPr>
              <a:t> non </a:t>
            </a:r>
            <a:r>
              <a:rPr lang="en-US" sz="2400" spc="200" dirty="0" err="1">
                <a:solidFill>
                  <a:srgbClr val="FFFFFF"/>
                </a:solidFill>
              </a:rPr>
              <a:t>più</a:t>
            </a:r>
            <a:r>
              <a:rPr lang="en-US" sz="2400" spc="200" dirty="0">
                <a:solidFill>
                  <a:srgbClr val="FFFFFF"/>
                </a:solidFill>
              </a:rPr>
              <a:t> come </a:t>
            </a:r>
            <a:r>
              <a:rPr lang="en-US" sz="2400" spc="200" dirty="0" err="1">
                <a:solidFill>
                  <a:srgbClr val="FFFFFF"/>
                </a:solidFill>
              </a:rPr>
              <a:t>semplici</a:t>
            </a:r>
            <a:r>
              <a:rPr lang="en-US" sz="2400" spc="200" dirty="0">
                <a:solidFill>
                  <a:srgbClr val="FFFFFF"/>
                </a:solidFill>
              </a:rPr>
              <a:t> </a:t>
            </a:r>
            <a:r>
              <a:rPr lang="en-US" sz="2400" spc="200" dirty="0" err="1">
                <a:solidFill>
                  <a:srgbClr val="FFFFFF"/>
                </a:solidFill>
              </a:rPr>
              <a:t>clienti</a:t>
            </a:r>
            <a:r>
              <a:rPr lang="en-US" sz="2400" spc="200" dirty="0">
                <a:solidFill>
                  <a:srgbClr val="FFFFFF"/>
                </a:solidFill>
              </a:rPr>
              <a:t>, ma come stakeholder, </a:t>
            </a:r>
            <a:r>
              <a:rPr lang="en-US" sz="2400" spc="200" dirty="0" err="1">
                <a:solidFill>
                  <a:srgbClr val="FFFFFF"/>
                </a:solidFill>
              </a:rPr>
              <a:t>cioè</a:t>
            </a:r>
            <a:r>
              <a:rPr lang="en-US" sz="2400" spc="200" dirty="0">
                <a:solidFill>
                  <a:srgbClr val="FFFFFF"/>
                </a:solidFill>
              </a:rPr>
              <a:t> </a:t>
            </a:r>
            <a:r>
              <a:rPr lang="en-US" sz="2400" spc="200" dirty="0" err="1">
                <a:solidFill>
                  <a:srgbClr val="FFFFFF"/>
                </a:solidFill>
              </a:rPr>
              <a:t>portatori</a:t>
            </a:r>
            <a:r>
              <a:rPr lang="en-US" sz="2400" spc="200" dirty="0">
                <a:solidFill>
                  <a:srgbClr val="FFFFFF"/>
                </a:solidFill>
              </a:rPr>
              <a:t> di </a:t>
            </a:r>
            <a:r>
              <a:rPr lang="en-US" sz="2400" spc="200" dirty="0" err="1">
                <a:solidFill>
                  <a:srgbClr val="FFFFFF"/>
                </a:solidFill>
              </a:rPr>
              <a:t>interessi</a:t>
            </a:r>
            <a:r>
              <a:rPr lang="en-US" sz="2400" spc="200" dirty="0">
                <a:solidFill>
                  <a:srgbClr val="FFFFFF"/>
                </a:solidFill>
              </a:rPr>
              <a:t> e di </a:t>
            </a:r>
            <a:r>
              <a:rPr lang="en-US" sz="2400" spc="200" dirty="0" err="1">
                <a:solidFill>
                  <a:srgbClr val="FFFFFF"/>
                </a:solidFill>
              </a:rPr>
              <a:t>valori</a:t>
            </a:r>
            <a:r>
              <a:rPr lang="en-US" sz="2400" spc="200" dirty="0">
                <a:solidFill>
                  <a:srgbClr val="FFFFFF"/>
                </a:solidFill>
              </a:rPr>
              <a:t> ben </a:t>
            </a:r>
            <a:r>
              <a:rPr lang="en-US" sz="2400" spc="200" dirty="0" err="1">
                <a:solidFill>
                  <a:srgbClr val="FFFFFF"/>
                </a:solidFill>
              </a:rPr>
              <a:t>precisi</a:t>
            </a:r>
            <a:r>
              <a:rPr lang="en-US" sz="2400" spc="200" dirty="0">
                <a:solidFill>
                  <a:srgbClr val="FFFFFF"/>
                </a:solidFill>
              </a:rPr>
              <a:t>.</a:t>
            </a:r>
          </a:p>
        </p:txBody>
      </p:sp>
      <p:cxnSp>
        <p:nvCxnSpPr>
          <p:cNvPr id="14351" name="Straight Connector 14350">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Social Networking Essay | Sample Essays About Social Networking - A ...">
            <a:extLst>
              <a:ext uri="{FF2B5EF4-FFF2-40B4-BE49-F238E27FC236}">
                <a16:creationId xmlns:a16="http://schemas.microsoft.com/office/drawing/2014/main" id="{94DA455B-D65C-0C57-8F32-FCCA7B8949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2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391" name="Straight Connector 1639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93" name="Rectangle 1639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95" name="Rectangle 16394">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15465" y="1321640"/>
            <a:ext cx="5461871" cy="2203800"/>
          </a:xfrm>
        </p:spPr>
        <p:txBody>
          <a:bodyPr vert="horz" lIns="91440" tIns="45720" rIns="91440" bIns="45720" rtlCol="0" anchor="b">
            <a:noAutofit/>
          </a:bodyPr>
          <a:lstStyle/>
          <a:p>
            <a:pPr algn="r"/>
            <a:r>
              <a:rPr lang="en-US" sz="2000" spc="200" dirty="0" err="1">
                <a:solidFill>
                  <a:schemeClr val="accent6">
                    <a:lumMod val="50000"/>
                  </a:schemeClr>
                </a:solidFill>
              </a:rPr>
              <a:t>Parlare</a:t>
            </a:r>
            <a:r>
              <a:rPr lang="en-US" sz="2000" spc="200" dirty="0">
                <a:solidFill>
                  <a:schemeClr val="accent6">
                    <a:lumMod val="50000"/>
                  </a:schemeClr>
                </a:solidFill>
              </a:rPr>
              <a:t> di </a:t>
            </a:r>
            <a:r>
              <a:rPr lang="en-US" sz="2000" spc="200" dirty="0" err="1">
                <a:solidFill>
                  <a:schemeClr val="accent6">
                    <a:lumMod val="50000"/>
                  </a:schemeClr>
                </a:solidFill>
              </a:rPr>
              <a:t>strategia</a:t>
            </a:r>
            <a:r>
              <a:rPr lang="en-US" sz="2000" spc="200" dirty="0">
                <a:solidFill>
                  <a:schemeClr val="accent6">
                    <a:lumMod val="50000"/>
                  </a:schemeClr>
                </a:solidFill>
              </a:rPr>
              <a:t> </a:t>
            </a:r>
            <a:r>
              <a:rPr lang="en-US" sz="2000" spc="200" dirty="0" err="1">
                <a:solidFill>
                  <a:schemeClr val="accent6">
                    <a:lumMod val="50000"/>
                  </a:schemeClr>
                </a:solidFill>
              </a:rPr>
              <a:t>digitale</a:t>
            </a:r>
            <a:r>
              <a:rPr lang="en-US" sz="2000" spc="200" dirty="0">
                <a:solidFill>
                  <a:schemeClr val="accent6">
                    <a:lumMod val="50000"/>
                  </a:schemeClr>
                </a:solidFill>
              </a:rPr>
              <a:t> </a:t>
            </a:r>
            <a:r>
              <a:rPr lang="en-US" sz="2000" spc="200" dirty="0" err="1">
                <a:solidFill>
                  <a:schemeClr val="accent6">
                    <a:lumMod val="50000"/>
                  </a:schemeClr>
                </a:solidFill>
              </a:rPr>
              <a:t>significa</a:t>
            </a:r>
            <a:r>
              <a:rPr lang="en-US" sz="2000" spc="200" dirty="0">
                <a:solidFill>
                  <a:schemeClr val="accent6">
                    <a:lumMod val="50000"/>
                  </a:schemeClr>
                </a:solidFill>
              </a:rPr>
              <a:t> </a:t>
            </a:r>
            <a:r>
              <a:rPr lang="en-US" sz="2000" spc="200" dirty="0" err="1">
                <a:solidFill>
                  <a:schemeClr val="accent6">
                    <a:lumMod val="50000"/>
                  </a:schemeClr>
                </a:solidFill>
              </a:rPr>
              <a:t>riconoscere</a:t>
            </a:r>
            <a:r>
              <a:rPr lang="en-US" sz="2000" spc="200" dirty="0">
                <a:solidFill>
                  <a:schemeClr val="accent6">
                    <a:lumMod val="50000"/>
                  </a:schemeClr>
                </a:solidFill>
              </a:rPr>
              <a:t>, </a:t>
            </a:r>
            <a:r>
              <a:rPr lang="en-US" sz="2000" spc="200" dirty="0" err="1">
                <a:solidFill>
                  <a:schemeClr val="accent6">
                    <a:lumMod val="50000"/>
                  </a:schemeClr>
                </a:solidFill>
              </a:rPr>
              <a:t>anzitutto</a:t>
            </a:r>
            <a:r>
              <a:rPr lang="en-US" sz="2000" spc="200" dirty="0">
                <a:solidFill>
                  <a:schemeClr val="accent6">
                    <a:lumMod val="50000"/>
                  </a:schemeClr>
                </a:solidFill>
              </a:rPr>
              <a:t>, la </a:t>
            </a:r>
            <a:r>
              <a:rPr lang="en-US" sz="2000" spc="200" dirty="0" err="1">
                <a:solidFill>
                  <a:schemeClr val="accent6">
                    <a:lumMod val="50000"/>
                  </a:schemeClr>
                </a:solidFill>
              </a:rPr>
              <a:t>necessità</a:t>
            </a:r>
            <a:r>
              <a:rPr lang="en-US" sz="2000" spc="200" dirty="0">
                <a:solidFill>
                  <a:schemeClr val="accent6">
                    <a:lumMod val="50000"/>
                  </a:schemeClr>
                </a:solidFill>
              </a:rPr>
              <a:t> di un </a:t>
            </a:r>
            <a:r>
              <a:rPr lang="en-US" sz="2000" spc="200" dirty="0" err="1">
                <a:solidFill>
                  <a:schemeClr val="accent6">
                    <a:lumMod val="50000"/>
                  </a:schemeClr>
                </a:solidFill>
              </a:rPr>
              <a:t>approccio</a:t>
            </a:r>
            <a:r>
              <a:rPr lang="en-US" sz="2000" spc="200" dirty="0">
                <a:solidFill>
                  <a:schemeClr val="accent6">
                    <a:lumMod val="50000"/>
                  </a:schemeClr>
                </a:solidFill>
              </a:rPr>
              <a:t> </a:t>
            </a:r>
            <a:r>
              <a:rPr lang="en-US" sz="2000" spc="200" dirty="0" err="1">
                <a:solidFill>
                  <a:schemeClr val="accent6">
                    <a:lumMod val="50000"/>
                  </a:schemeClr>
                </a:solidFill>
              </a:rPr>
              <a:t>olistico</a:t>
            </a:r>
            <a:r>
              <a:rPr lang="en-US" sz="2000" spc="200" dirty="0">
                <a:solidFill>
                  <a:schemeClr val="accent6">
                    <a:lumMod val="50000"/>
                  </a:schemeClr>
                </a:solidFill>
              </a:rPr>
              <a:t> e </a:t>
            </a:r>
            <a:r>
              <a:rPr lang="en-US" sz="2000" spc="200" dirty="0" err="1">
                <a:solidFill>
                  <a:schemeClr val="accent6">
                    <a:lumMod val="50000"/>
                  </a:schemeClr>
                </a:solidFill>
              </a:rPr>
              <a:t>perfettamente</a:t>
            </a:r>
            <a:r>
              <a:rPr lang="en-US" sz="2000" spc="200" dirty="0">
                <a:solidFill>
                  <a:schemeClr val="accent6">
                    <a:lumMod val="50000"/>
                  </a:schemeClr>
                </a:solidFill>
              </a:rPr>
              <a:t> </a:t>
            </a:r>
            <a:r>
              <a:rPr lang="en-US" sz="2000" spc="200" dirty="0" err="1">
                <a:solidFill>
                  <a:schemeClr val="accent6">
                    <a:lumMod val="50000"/>
                  </a:schemeClr>
                </a:solidFill>
              </a:rPr>
              <a:t>integrato</a:t>
            </a:r>
            <a:r>
              <a:rPr lang="en-US" sz="2000" spc="200" dirty="0">
                <a:solidFill>
                  <a:schemeClr val="accent6">
                    <a:lumMod val="50000"/>
                  </a:schemeClr>
                </a:solidFill>
              </a:rPr>
              <a:t> con </a:t>
            </a:r>
            <a:r>
              <a:rPr lang="en-US" sz="2000" spc="200" dirty="0" err="1">
                <a:solidFill>
                  <a:schemeClr val="accent6">
                    <a:lumMod val="50000"/>
                  </a:schemeClr>
                </a:solidFill>
              </a:rPr>
              <a:t>i</a:t>
            </a:r>
            <a:r>
              <a:rPr lang="en-US" sz="2000" spc="200" dirty="0">
                <a:solidFill>
                  <a:schemeClr val="accent6">
                    <a:lumMod val="50000"/>
                  </a:schemeClr>
                </a:solidFill>
              </a:rPr>
              <a:t> </a:t>
            </a:r>
            <a:r>
              <a:rPr lang="en-US" sz="2000" spc="200" dirty="0" err="1">
                <a:solidFill>
                  <a:schemeClr val="accent6">
                    <a:lumMod val="50000"/>
                  </a:schemeClr>
                </a:solidFill>
              </a:rPr>
              <a:t>valori</a:t>
            </a:r>
            <a:r>
              <a:rPr lang="en-US" sz="2000" spc="200" dirty="0">
                <a:solidFill>
                  <a:schemeClr val="accent6">
                    <a:lumMod val="50000"/>
                  </a:schemeClr>
                </a:solidFill>
              </a:rPr>
              <a:t>, con </a:t>
            </a:r>
            <a:r>
              <a:rPr lang="en-US" sz="2000" spc="200" dirty="0" err="1">
                <a:solidFill>
                  <a:schemeClr val="accent6">
                    <a:lumMod val="50000"/>
                  </a:schemeClr>
                </a:solidFill>
              </a:rPr>
              <a:t>gli</a:t>
            </a:r>
            <a:r>
              <a:rPr lang="en-US" sz="2000" spc="200" dirty="0">
                <a:solidFill>
                  <a:schemeClr val="accent6">
                    <a:lumMod val="50000"/>
                  </a:schemeClr>
                </a:solidFill>
              </a:rPr>
              <a:t> </a:t>
            </a:r>
            <a:r>
              <a:rPr lang="en-US" sz="2000" spc="200" dirty="0" err="1">
                <a:solidFill>
                  <a:schemeClr val="accent6">
                    <a:lumMod val="50000"/>
                  </a:schemeClr>
                </a:solidFill>
              </a:rPr>
              <a:t>obiettivi</a:t>
            </a:r>
            <a:r>
              <a:rPr lang="en-US" sz="2000" spc="200" dirty="0">
                <a:solidFill>
                  <a:schemeClr val="accent6">
                    <a:lumMod val="50000"/>
                  </a:schemeClr>
                </a:solidFill>
              </a:rPr>
              <a:t> e con la </a:t>
            </a:r>
            <a:r>
              <a:rPr lang="en-US" sz="2000" spc="200" dirty="0" err="1">
                <a:solidFill>
                  <a:schemeClr val="accent6">
                    <a:lumMod val="50000"/>
                  </a:schemeClr>
                </a:solidFill>
              </a:rPr>
              <a:t>struttura</a:t>
            </a:r>
            <a:r>
              <a:rPr lang="en-US" sz="2000" spc="200" dirty="0">
                <a:solidFill>
                  <a:schemeClr val="accent6">
                    <a:lumMod val="50000"/>
                  </a:schemeClr>
                </a:solidFill>
              </a:rPr>
              <a:t> </a:t>
            </a:r>
            <a:r>
              <a:rPr lang="en-US" sz="2000" spc="200" dirty="0" err="1">
                <a:solidFill>
                  <a:schemeClr val="accent6">
                    <a:lumMod val="50000"/>
                  </a:schemeClr>
                </a:solidFill>
              </a:rPr>
              <a:t>aziendale</a:t>
            </a:r>
            <a:r>
              <a:rPr lang="en-US" sz="2000" spc="200" dirty="0">
                <a:solidFill>
                  <a:schemeClr val="accent6">
                    <a:lumMod val="50000"/>
                  </a:schemeClr>
                </a:solidFill>
              </a:rPr>
              <a:t>. </a:t>
            </a:r>
            <a:br>
              <a:rPr lang="en-US" sz="2000" spc="200" dirty="0">
                <a:solidFill>
                  <a:schemeClr val="accent6">
                    <a:lumMod val="50000"/>
                  </a:schemeClr>
                </a:solidFill>
              </a:rPr>
            </a:br>
            <a:br>
              <a:rPr lang="en-US" sz="2000" spc="200" dirty="0">
                <a:solidFill>
                  <a:schemeClr val="accent6">
                    <a:lumMod val="50000"/>
                  </a:schemeClr>
                </a:solidFill>
              </a:rPr>
            </a:br>
            <a:br>
              <a:rPr lang="en-US" sz="2000" spc="200" dirty="0">
                <a:solidFill>
                  <a:schemeClr val="accent6">
                    <a:lumMod val="50000"/>
                  </a:schemeClr>
                </a:solidFill>
              </a:rPr>
            </a:br>
            <a:endParaRPr lang="en-US" sz="2000" spc="200" dirty="0">
              <a:solidFill>
                <a:schemeClr val="accent6">
                  <a:lumMod val="50000"/>
                </a:schemeClr>
              </a:solidFill>
            </a:endParaRPr>
          </a:p>
        </p:txBody>
      </p:sp>
      <p:cxnSp>
        <p:nvCxnSpPr>
          <p:cNvPr id="16397" name="Straight Connector 16396">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386" name="Picture 2" descr="Define your Digital Future: Biz Arch-led Approach to Digital Strategy">
            <a:extLst>
              <a:ext uri="{FF2B5EF4-FFF2-40B4-BE49-F238E27FC236}">
                <a16:creationId xmlns:a16="http://schemas.microsoft.com/office/drawing/2014/main" id="{4E82529F-543D-0F9A-7AB9-EFAEE00E2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280"/>
          <a:stretch/>
        </p:blipFill>
        <p:spPr bwMode="auto">
          <a:xfrm>
            <a:off x="5892800" y="975"/>
            <a:ext cx="62959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1B0BE21-07F1-30BF-D4D3-8861EC306E36}"/>
              </a:ext>
            </a:extLst>
          </p:cNvPr>
          <p:cNvSpPr txBox="1"/>
          <p:nvPr/>
        </p:nvSpPr>
        <p:spPr>
          <a:xfrm>
            <a:off x="172721" y="4109944"/>
            <a:ext cx="6096000" cy="2308324"/>
          </a:xfrm>
          <a:prstGeom prst="rect">
            <a:avLst/>
          </a:prstGeom>
          <a:noFill/>
        </p:spPr>
        <p:txBody>
          <a:bodyPr wrap="square">
            <a:spAutoFit/>
          </a:bodyPr>
          <a:lstStyle/>
          <a:p>
            <a:r>
              <a:rPr lang="en-US" sz="1800" spc="200" dirty="0" err="1">
                <a:solidFill>
                  <a:srgbClr val="00B0F0"/>
                </a:solidFill>
              </a:rPr>
              <a:t>Significa</a:t>
            </a:r>
            <a:r>
              <a:rPr lang="en-US" sz="1800" spc="200" dirty="0">
                <a:solidFill>
                  <a:srgbClr val="00B0F0"/>
                </a:solidFill>
              </a:rPr>
              <a:t>, in modo </a:t>
            </a:r>
            <a:r>
              <a:rPr lang="en-US" sz="1800" spc="200" dirty="0" err="1">
                <a:solidFill>
                  <a:srgbClr val="00B0F0"/>
                </a:solidFill>
              </a:rPr>
              <a:t>coerente</a:t>
            </a:r>
            <a:r>
              <a:rPr lang="en-US" sz="1800" spc="200" dirty="0">
                <a:solidFill>
                  <a:srgbClr val="00B0F0"/>
                </a:solidFill>
              </a:rPr>
              <a:t>, </a:t>
            </a:r>
            <a:r>
              <a:rPr lang="en-US" sz="1800" spc="200" dirty="0" err="1">
                <a:solidFill>
                  <a:srgbClr val="00B0F0"/>
                </a:solidFill>
              </a:rPr>
              <a:t>riprogettare</a:t>
            </a:r>
            <a:r>
              <a:rPr lang="en-US" sz="1800" spc="200" dirty="0">
                <a:solidFill>
                  <a:srgbClr val="00B0F0"/>
                </a:solidFill>
              </a:rPr>
              <a:t> non solo </a:t>
            </a:r>
            <a:r>
              <a:rPr lang="en-US" sz="1800" spc="200" dirty="0" err="1">
                <a:solidFill>
                  <a:srgbClr val="00B0F0"/>
                </a:solidFill>
              </a:rPr>
              <a:t>i</a:t>
            </a:r>
            <a:r>
              <a:rPr lang="en-US" sz="1800" spc="200" dirty="0">
                <a:solidFill>
                  <a:srgbClr val="00B0F0"/>
                </a:solidFill>
              </a:rPr>
              <a:t> </a:t>
            </a:r>
            <a:r>
              <a:rPr lang="en-US" sz="1800" spc="200" dirty="0" err="1">
                <a:solidFill>
                  <a:srgbClr val="00B0F0"/>
                </a:solidFill>
              </a:rPr>
              <a:t>processi</a:t>
            </a:r>
            <a:r>
              <a:rPr lang="en-US" sz="1800" spc="200" dirty="0">
                <a:solidFill>
                  <a:srgbClr val="00B0F0"/>
                </a:solidFill>
              </a:rPr>
              <a:t> di marketing, ma tutti </a:t>
            </a:r>
            <a:r>
              <a:rPr lang="en-US" sz="1800" spc="200" dirty="0" err="1">
                <a:solidFill>
                  <a:srgbClr val="00B0F0"/>
                </a:solidFill>
              </a:rPr>
              <a:t>quelli</a:t>
            </a:r>
            <a:r>
              <a:rPr lang="en-US" sz="1800" spc="200" dirty="0">
                <a:solidFill>
                  <a:srgbClr val="00B0F0"/>
                </a:solidFill>
              </a:rPr>
              <a:t> </a:t>
            </a:r>
            <a:r>
              <a:rPr lang="en-US" sz="1800" spc="200" dirty="0" err="1">
                <a:solidFill>
                  <a:srgbClr val="00B0F0"/>
                </a:solidFill>
              </a:rPr>
              <a:t>trasversalmente</a:t>
            </a:r>
            <a:r>
              <a:rPr lang="en-US" sz="1800" spc="200" dirty="0">
                <a:solidFill>
                  <a:srgbClr val="00B0F0"/>
                </a:solidFill>
              </a:rPr>
              <a:t> </a:t>
            </a:r>
            <a:r>
              <a:rPr lang="en-US" sz="1800" spc="200" dirty="0" err="1">
                <a:solidFill>
                  <a:srgbClr val="00B0F0"/>
                </a:solidFill>
              </a:rPr>
              <a:t>legati</a:t>
            </a:r>
            <a:r>
              <a:rPr lang="en-US" sz="1800" spc="200" dirty="0">
                <a:solidFill>
                  <a:srgbClr val="00B0F0"/>
                </a:solidFill>
              </a:rPr>
              <a:t> al </a:t>
            </a:r>
            <a:r>
              <a:rPr lang="en-US" sz="1800" spc="200" dirty="0" err="1">
                <a:solidFill>
                  <a:srgbClr val="00B0F0"/>
                </a:solidFill>
              </a:rPr>
              <a:t>valore</a:t>
            </a:r>
            <a:r>
              <a:rPr lang="en-US" sz="1800" spc="200" dirty="0">
                <a:solidFill>
                  <a:srgbClr val="00B0F0"/>
                </a:solidFill>
              </a:rPr>
              <a:t> per il </a:t>
            </a:r>
            <a:r>
              <a:rPr lang="en-US" sz="1800" spc="200" dirty="0" err="1">
                <a:solidFill>
                  <a:srgbClr val="00B0F0"/>
                </a:solidFill>
              </a:rPr>
              <a:t>cliente</a:t>
            </a:r>
            <a:r>
              <a:rPr lang="en-US" sz="1800" spc="200" dirty="0">
                <a:solidFill>
                  <a:srgbClr val="00B0F0"/>
                </a:solidFill>
              </a:rPr>
              <a:t>.</a:t>
            </a:r>
            <a:br>
              <a:rPr lang="en-US" sz="1800" spc="200" dirty="0">
                <a:solidFill>
                  <a:srgbClr val="00B0F0"/>
                </a:solidFill>
              </a:rPr>
            </a:br>
            <a:br>
              <a:rPr lang="en-US" sz="1800" spc="200" dirty="0">
                <a:solidFill>
                  <a:srgbClr val="00B0F0"/>
                </a:solidFill>
              </a:rPr>
            </a:br>
            <a:br>
              <a:rPr lang="en-US" sz="1800" spc="200" dirty="0">
                <a:solidFill>
                  <a:srgbClr val="00B0F0"/>
                </a:solidFill>
              </a:rPr>
            </a:br>
            <a:r>
              <a:rPr lang="en-US" sz="1800" spc="200" dirty="0">
                <a:solidFill>
                  <a:srgbClr val="00B0F0"/>
                </a:solidFill>
              </a:rPr>
              <a:t> </a:t>
            </a:r>
            <a:r>
              <a:rPr lang="en-US" sz="1800" spc="200" dirty="0" err="1">
                <a:solidFill>
                  <a:srgbClr val="00B0F0"/>
                </a:solidFill>
              </a:rPr>
              <a:t>Significa</a:t>
            </a:r>
            <a:r>
              <a:rPr lang="en-US" sz="1800" spc="200" dirty="0">
                <a:solidFill>
                  <a:srgbClr val="00B0F0"/>
                </a:solidFill>
              </a:rPr>
              <a:t>, </a:t>
            </a:r>
            <a:r>
              <a:rPr lang="en-US" sz="1800" spc="200" dirty="0" err="1">
                <a:solidFill>
                  <a:srgbClr val="00B0F0"/>
                </a:solidFill>
              </a:rPr>
              <a:t>ancor</a:t>
            </a:r>
            <a:r>
              <a:rPr lang="en-US" sz="1800" spc="200" dirty="0">
                <a:solidFill>
                  <a:srgbClr val="00B0F0"/>
                </a:solidFill>
              </a:rPr>
              <a:t> prima, </a:t>
            </a:r>
            <a:r>
              <a:rPr lang="en-US" sz="1800" spc="200" dirty="0" err="1">
                <a:solidFill>
                  <a:srgbClr val="00B0F0"/>
                </a:solidFill>
              </a:rPr>
              <a:t>riallineare</a:t>
            </a:r>
            <a:r>
              <a:rPr lang="en-US" sz="1800" spc="200" dirty="0">
                <a:solidFill>
                  <a:srgbClr val="00B0F0"/>
                </a:solidFill>
              </a:rPr>
              <a:t> </a:t>
            </a:r>
            <a:r>
              <a:rPr lang="en-US" sz="1800" spc="200" dirty="0" err="1">
                <a:solidFill>
                  <a:srgbClr val="00B0F0"/>
                </a:solidFill>
              </a:rPr>
              <a:t>alla</a:t>
            </a:r>
            <a:r>
              <a:rPr lang="en-US" sz="1800" spc="200" dirty="0">
                <a:solidFill>
                  <a:srgbClr val="00B0F0"/>
                </a:solidFill>
              </a:rPr>
              <a:t> </a:t>
            </a:r>
            <a:r>
              <a:rPr lang="en-US" sz="1800" spc="200" dirty="0" err="1">
                <a:solidFill>
                  <a:srgbClr val="00B0F0"/>
                </a:solidFill>
              </a:rPr>
              <a:t>nuova</a:t>
            </a:r>
            <a:r>
              <a:rPr lang="en-US" sz="1800" spc="200" dirty="0">
                <a:solidFill>
                  <a:srgbClr val="00B0F0"/>
                </a:solidFill>
              </a:rPr>
              <a:t> </a:t>
            </a:r>
            <a:r>
              <a:rPr lang="en-US" sz="1800" spc="200" dirty="0" err="1">
                <a:solidFill>
                  <a:srgbClr val="00B0F0"/>
                </a:solidFill>
              </a:rPr>
              <a:t>sfida</a:t>
            </a:r>
            <a:r>
              <a:rPr lang="en-US" sz="1800" spc="200" dirty="0">
                <a:solidFill>
                  <a:srgbClr val="00B0F0"/>
                </a:solidFill>
              </a:rPr>
              <a:t> la </a:t>
            </a:r>
            <a:r>
              <a:rPr lang="en-US" sz="1800" spc="200" dirty="0" err="1">
                <a:solidFill>
                  <a:srgbClr val="00B0F0"/>
                </a:solidFill>
              </a:rPr>
              <a:t>cultura</a:t>
            </a:r>
            <a:r>
              <a:rPr lang="en-US" sz="1800" spc="200" dirty="0">
                <a:solidFill>
                  <a:srgbClr val="00B0F0"/>
                </a:solidFill>
              </a:rPr>
              <a:t> e </a:t>
            </a:r>
            <a:r>
              <a:rPr lang="en-US" sz="1800" spc="200" dirty="0" err="1">
                <a:solidFill>
                  <a:srgbClr val="00B0F0"/>
                </a:solidFill>
              </a:rPr>
              <a:t>i</a:t>
            </a:r>
            <a:r>
              <a:rPr lang="en-US" sz="1800" spc="200" dirty="0">
                <a:solidFill>
                  <a:srgbClr val="00B0F0"/>
                </a:solidFill>
              </a:rPr>
              <a:t> </a:t>
            </a:r>
            <a:r>
              <a:rPr lang="en-US" sz="1800" spc="200" dirty="0" err="1">
                <a:solidFill>
                  <a:srgbClr val="00B0F0"/>
                </a:solidFill>
              </a:rPr>
              <a:t>meccanismi</a:t>
            </a:r>
            <a:r>
              <a:rPr lang="en-US" sz="1800" spc="200" dirty="0">
                <a:solidFill>
                  <a:srgbClr val="00B0F0"/>
                </a:solidFill>
              </a:rPr>
              <a:t> </a:t>
            </a:r>
            <a:r>
              <a:rPr lang="en-US" sz="1800" spc="200" dirty="0" err="1">
                <a:solidFill>
                  <a:srgbClr val="00B0F0"/>
                </a:solidFill>
              </a:rPr>
              <a:t>organizzativi</a:t>
            </a:r>
            <a:r>
              <a:rPr lang="en-US" sz="1800" spc="200" dirty="0">
                <a:solidFill>
                  <a:srgbClr val="00B0F0"/>
                </a:solidFill>
              </a:rPr>
              <a:t> </a:t>
            </a:r>
            <a:r>
              <a:rPr lang="en-US" sz="1800" spc="200" dirty="0" err="1">
                <a:solidFill>
                  <a:srgbClr val="00B0F0"/>
                </a:solidFill>
              </a:rPr>
              <a:t>interni</a:t>
            </a:r>
            <a:r>
              <a:rPr lang="en-US" sz="1800" spc="200" dirty="0">
                <a:solidFill>
                  <a:srgbClr val="00B0F0"/>
                </a:solidFill>
              </a:rPr>
              <a:t> </a:t>
            </a:r>
            <a:r>
              <a:rPr lang="en-US" sz="1800" spc="200" dirty="0" err="1">
                <a:solidFill>
                  <a:srgbClr val="00B0F0"/>
                </a:solidFill>
              </a:rPr>
              <a:t>all'impresa</a:t>
            </a:r>
            <a:r>
              <a:rPr lang="en-US" sz="1800" spc="200" dirty="0">
                <a:solidFill>
                  <a:srgbClr val="00B0F0"/>
                </a:solidFill>
              </a:rPr>
              <a:t> e </a:t>
            </a:r>
            <a:r>
              <a:rPr lang="en-US" sz="1800" spc="200" dirty="0" err="1">
                <a:solidFill>
                  <a:srgbClr val="00B0F0"/>
                </a:solidFill>
              </a:rPr>
              <a:t>dunque</a:t>
            </a:r>
            <a:r>
              <a:rPr lang="en-US" sz="1800" spc="200" dirty="0">
                <a:solidFill>
                  <a:srgbClr val="00B0F0"/>
                </a:solidFill>
              </a:rPr>
              <a:t> </a:t>
            </a:r>
            <a:r>
              <a:rPr lang="en-US" sz="1800" spc="200" dirty="0" err="1">
                <a:solidFill>
                  <a:srgbClr val="00B0F0"/>
                </a:solidFill>
              </a:rPr>
              <a:t>anche</a:t>
            </a:r>
            <a:r>
              <a:rPr lang="en-US" sz="1800" spc="200" dirty="0">
                <a:solidFill>
                  <a:srgbClr val="00B0F0"/>
                </a:solidFill>
              </a:rPr>
              <a:t> </a:t>
            </a:r>
            <a:r>
              <a:rPr lang="en-US" sz="1800" spc="200" dirty="0" err="1">
                <a:solidFill>
                  <a:srgbClr val="00B0F0"/>
                </a:solidFill>
              </a:rPr>
              <a:t>alla</a:t>
            </a:r>
            <a:r>
              <a:rPr lang="en-US" sz="1800" spc="200" dirty="0">
                <a:solidFill>
                  <a:srgbClr val="00B0F0"/>
                </a:solidFill>
              </a:rPr>
              <a:t> </a:t>
            </a:r>
            <a:r>
              <a:rPr lang="en-US" sz="1800" spc="200" dirty="0" err="1">
                <a:solidFill>
                  <a:srgbClr val="00B0F0"/>
                </a:solidFill>
              </a:rPr>
              <a:t>marca</a:t>
            </a:r>
            <a:r>
              <a:rPr lang="en-US" sz="1800" spc="200" dirty="0">
                <a:solidFill>
                  <a:srgbClr val="00B0F0"/>
                </a:solidFill>
              </a:rPr>
              <a:t>.</a:t>
            </a:r>
            <a:endParaRPr lang="it-IT" dirty="0">
              <a:solidFill>
                <a:srgbClr val="00B0F0"/>
              </a:solidFill>
            </a:endParaRPr>
          </a:p>
        </p:txBody>
      </p:sp>
    </p:spTree>
    <p:extLst>
      <p:ext uri="{BB962C8B-B14F-4D97-AF65-F5344CB8AC3E}">
        <p14:creationId xmlns:p14="http://schemas.microsoft.com/office/powerpoint/2010/main" val="108738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447" name="Straight Connector 1843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448" name="Rectangle 1844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Autofit/>
          </a:bodyPr>
          <a:lstStyle/>
          <a:p>
            <a:pPr algn="r"/>
            <a:r>
              <a:rPr lang="en-US" sz="2300" spc="200" dirty="0">
                <a:solidFill>
                  <a:schemeClr val="accent6">
                    <a:lumMod val="50000"/>
                  </a:schemeClr>
                </a:solidFill>
              </a:rPr>
              <a:t>La </a:t>
            </a:r>
            <a:r>
              <a:rPr lang="en-US" sz="2300" spc="200" dirty="0" err="1">
                <a:solidFill>
                  <a:schemeClr val="accent6">
                    <a:lumMod val="50000"/>
                  </a:schemeClr>
                </a:solidFill>
              </a:rPr>
              <a:t>capacità</a:t>
            </a:r>
            <a:r>
              <a:rPr lang="en-US" sz="2300" spc="200" dirty="0">
                <a:solidFill>
                  <a:schemeClr val="accent6">
                    <a:lumMod val="50000"/>
                  </a:schemeClr>
                </a:solidFill>
              </a:rPr>
              <a:t> di </a:t>
            </a:r>
            <a:r>
              <a:rPr lang="en-US" sz="2300" spc="200" dirty="0" err="1">
                <a:solidFill>
                  <a:schemeClr val="accent6">
                    <a:lumMod val="50000"/>
                  </a:schemeClr>
                </a:solidFill>
              </a:rPr>
              <a:t>creare</a:t>
            </a:r>
            <a:r>
              <a:rPr lang="en-US" sz="2300" spc="200" dirty="0">
                <a:solidFill>
                  <a:schemeClr val="accent6">
                    <a:lumMod val="50000"/>
                  </a:schemeClr>
                </a:solidFill>
              </a:rPr>
              <a:t> </a:t>
            </a:r>
            <a:r>
              <a:rPr lang="en-US" sz="2300" spc="200" dirty="0" err="1">
                <a:solidFill>
                  <a:schemeClr val="accent6">
                    <a:lumMod val="50000"/>
                  </a:schemeClr>
                </a:solidFill>
              </a:rPr>
              <a:t>valore</a:t>
            </a:r>
            <a:r>
              <a:rPr lang="en-US" sz="2300" spc="200" dirty="0">
                <a:solidFill>
                  <a:schemeClr val="accent6">
                    <a:lumMod val="50000"/>
                  </a:schemeClr>
                </a:solidFill>
              </a:rPr>
              <a:t> per </a:t>
            </a:r>
            <a:r>
              <a:rPr lang="en-US" sz="2300" spc="200" dirty="0" err="1">
                <a:solidFill>
                  <a:schemeClr val="accent6">
                    <a:lumMod val="50000"/>
                  </a:schemeClr>
                </a:solidFill>
              </a:rPr>
              <a:t>i</a:t>
            </a:r>
            <a:r>
              <a:rPr lang="en-US" sz="2300" spc="200" dirty="0">
                <a:solidFill>
                  <a:schemeClr val="accent6">
                    <a:lumMod val="50000"/>
                  </a:schemeClr>
                </a:solidFill>
              </a:rPr>
              <a:t> </a:t>
            </a:r>
            <a:r>
              <a:rPr lang="en-US" sz="2300" spc="200" dirty="0" err="1">
                <a:solidFill>
                  <a:schemeClr val="accent6">
                    <a:lumMod val="50000"/>
                  </a:schemeClr>
                </a:solidFill>
              </a:rPr>
              <a:t>clienti</a:t>
            </a:r>
            <a:r>
              <a:rPr lang="en-US" sz="2300" spc="200" dirty="0">
                <a:solidFill>
                  <a:schemeClr val="accent6">
                    <a:lumMod val="50000"/>
                  </a:schemeClr>
                </a:solidFill>
              </a:rPr>
              <a:t> </a:t>
            </a:r>
            <a:r>
              <a:rPr lang="en-US" sz="2300" spc="200" dirty="0" err="1">
                <a:solidFill>
                  <a:schemeClr val="accent6">
                    <a:lumMod val="50000"/>
                  </a:schemeClr>
                </a:solidFill>
              </a:rPr>
              <a:t>alimenta</a:t>
            </a:r>
            <a:r>
              <a:rPr lang="en-US" sz="2300" spc="200" dirty="0">
                <a:solidFill>
                  <a:schemeClr val="accent6">
                    <a:lumMod val="50000"/>
                  </a:schemeClr>
                </a:solidFill>
              </a:rPr>
              <a:t> la loro </a:t>
            </a:r>
            <a:r>
              <a:rPr lang="en-US" sz="2300" spc="200" dirty="0" err="1">
                <a:solidFill>
                  <a:schemeClr val="accent6">
                    <a:lumMod val="50000"/>
                  </a:schemeClr>
                </a:solidFill>
              </a:rPr>
              <a:t>soddisfazione</a:t>
            </a:r>
            <a:r>
              <a:rPr lang="en-US" sz="2300" spc="200" dirty="0">
                <a:solidFill>
                  <a:schemeClr val="accent6">
                    <a:lumMod val="50000"/>
                  </a:schemeClr>
                </a:solidFill>
              </a:rPr>
              <a:t> e, </a:t>
            </a:r>
            <a:r>
              <a:rPr lang="en-US" sz="2300" spc="200" dirty="0" err="1">
                <a:solidFill>
                  <a:schemeClr val="accent6">
                    <a:lumMod val="50000"/>
                  </a:schemeClr>
                </a:solidFill>
              </a:rPr>
              <a:t>conseguentemente</a:t>
            </a:r>
            <a:r>
              <a:rPr lang="en-US" sz="2300" spc="200" dirty="0">
                <a:solidFill>
                  <a:schemeClr val="accent6">
                    <a:lumMod val="50000"/>
                  </a:schemeClr>
                </a:solidFill>
              </a:rPr>
              <a:t>, la fiducia </a:t>
            </a:r>
            <a:r>
              <a:rPr lang="en-US" sz="2300" spc="200" dirty="0" err="1">
                <a:solidFill>
                  <a:schemeClr val="accent6">
                    <a:lumMod val="50000"/>
                  </a:schemeClr>
                </a:solidFill>
              </a:rPr>
              <a:t>nei</a:t>
            </a:r>
            <a:r>
              <a:rPr lang="en-US" sz="2300" spc="200" dirty="0">
                <a:solidFill>
                  <a:schemeClr val="accent6">
                    <a:lumMod val="50000"/>
                  </a:schemeClr>
                </a:solidFill>
              </a:rPr>
              <a:t> </a:t>
            </a:r>
            <a:r>
              <a:rPr lang="en-US" sz="2300" spc="200" dirty="0" err="1">
                <a:solidFill>
                  <a:schemeClr val="accent6">
                    <a:lumMod val="50000"/>
                  </a:schemeClr>
                </a:solidFill>
              </a:rPr>
              <a:t>confronti</a:t>
            </a:r>
            <a:r>
              <a:rPr lang="en-US" sz="2300" spc="200" dirty="0">
                <a:solidFill>
                  <a:schemeClr val="accent6">
                    <a:lumMod val="50000"/>
                  </a:schemeClr>
                </a:solidFill>
              </a:rPr>
              <a:t> </a:t>
            </a:r>
            <a:r>
              <a:rPr lang="en-US" sz="2300" spc="200" dirty="0" err="1">
                <a:solidFill>
                  <a:schemeClr val="accent6">
                    <a:lumMod val="50000"/>
                  </a:schemeClr>
                </a:solidFill>
              </a:rPr>
              <a:t>della</a:t>
            </a:r>
            <a:r>
              <a:rPr lang="en-US" sz="2300" spc="200" dirty="0">
                <a:solidFill>
                  <a:schemeClr val="accent6">
                    <a:lumMod val="50000"/>
                  </a:schemeClr>
                </a:solidFill>
              </a:rPr>
              <a:t> </a:t>
            </a:r>
            <a:r>
              <a:rPr lang="en-US" sz="2300" spc="200" dirty="0" err="1">
                <a:solidFill>
                  <a:schemeClr val="accent6">
                    <a:lumMod val="50000"/>
                  </a:schemeClr>
                </a:solidFill>
              </a:rPr>
              <a:t>marca</a:t>
            </a:r>
            <a:r>
              <a:rPr lang="en-US" sz="2300" spc="200" dirty="0">
                <a:solidFill>
                  <a:schemeClr val="accent6">
                    <a:lumMod val="50000"/>
                  </a:schemeClr>
                </a:solidFill>
              </a:rPr>
              <a:t>, </a:t>
            </a:r>
            <a:r>
              <a:rPr lang="en-US" sz="2300" spc="200" dirty="0" err="1">
                <a:solidFill>
                  <a:schemeClr val="accent6">
                    <a:lumMod val="50000"/>
                  </a:schemeClr>
                </a:solidFill>
              </a:rPr>
              <a:t>consentendo</a:t>
            </a:r>
            <a:r>
              <a:rPr lang="en-US" sz="2300" spc="200" dirty="0">
                <a:solidFill>
                  <a:schemeClr val="accent6">
                    <a:lumMod val="50000"/>
                  </a:schemeClr>
                </a:solidFill>
              </a:rPr>
              <a:t> a </a:t>
            </a:r>
            <a:r>
              <a:rPr lang="en-US" sz="2300" spc="200" dirty="0" err="1">
                <a:solidFill>
                  <a:schemeClr val="accent6">
                    <a:lumMod val="50000"/>
                  </a:schemeClr>
                </a:solidFill>
              </a:rPr>
              <a:t>questa</a:t>
            </a:r>
            <a:r>
              <a:rPr lang="en-US" sz="2300" spc="200" dirty="0">
                <a:solidFill>
                  <a:schemeClr val="accent6">
                    <a:lumMod val="50000"/>
                  </a:schemeClr>
                </a:solidFill>
              </a:rPr>
              <a:t> di </a:t>
            </a:r>
            <a:r>
              <a:rPr lang="en-US" sz="2300" spc="200" dirty="0" err="1">
                <a:solidFill>
                  <a:schemeClr val="accent6">
                    <a:lumMod val="50000"/>
                  </a:schemeClr>
                </a:solidFill>
              </a:rPr>
              <a:t>accrescere</a:t>
            </a:r>
            <a:r>
              <a:rPr lang="en-US" sz="2300" spc="200" dirty="0">
                <a:solidFill>
                  <a:schemeClr val="accent6">
                    <a:lumMod val="50000"/>
                  </a:schemeClr>
                </a:solidFill>
              </a:rPr>
              <a:t> </a:t>
            </a:r>
            <a:r>
              <a:rPr lang="en-US" sz="2300" spc="200" dirty="0" err="1">
                <a:solidFill>
                  <a:schemeClr val="accent6">
                    <a:lumMod val="50000"/>
                  </a:schemeClr>
                </a:solidFill>
              </a:rPr>
              <a:t>l'ampiezza</a:t>
            </a:r>
            <a:r>
              <a:rPr lang="en-US" sz="2300" spc="200" dirty="0">
                <a:solidFill>
                  <a:schemeClr val="accent6">
                    <a:lumMod val="50000"/>
                  </a:schemeClr>
                </a:solidFill>
              </a:rPr>
              <a:t> e la </a:t>
            </a:r>
            <a:r>
              <a:rPr lang="en-US" sz="2300" spc="200" dirty="0" err="1">
                <a:solidFill>
                  <a:schemeClr val="accent6">
                    <a:lumMod val="50000"/>
                  </a:schemeClr>
                </a:solidFill>
              </a:rPr>
              <a:t>qualità</a:t>
            </a:r>
            <a:r>
              <a:rPr lang="en-US" sz="2300" spc="200" dirty="0">
                <a:solidFill>
                  <a:schemeClr val="accent6">
                    <a:lumMod val="50000"/>
                  </a:schemeClr>
                </a:solidFill>
              </a:rPr>
              <a:t> </a:t>
            </a:r>
            <a:r>
              <a:rPr lang="en-US" sz="2300" spc="200" dirty="0" err="1">
                <a:solidFill>
                  <a:schemeClr val="accent6">
                    <a:lumMod val="50000"/>
                  </a:schemeClr>
                </a:solidFill>
              </a:rPr>
              <a:t>delle</a:t>
            </a:r>
            <a:r>
              <a:rPr lang="en-US" sz="2300" spc="200" dirty="0">
                <a:solidFill>
                  <a:schemeClr val="accent6">
                    <a:lumMod val="50000"/>
                  </a:schemeClr>
                </a:solidFill>
              </a:rPr>
              <a:t> </a:t>
            </a:r>
            <a:r>
              <a:rPr lang="en-US" sz="2300" spc="200" dirty="0" err="1">
                <a:solidFill>
                  <a:schemeClr val="accent6">
                    <a:lumMod val="50000"/>
                  </a:schemeClr>
                </a:solidFill>
              </a:rPr>
              <a:t>relazioni</a:t>
            </a:r>
            <a:r>
              <a:rPr lang="en-US" sz="2300" spc="200" dirty="0">
                <a:solidFill>
                  <a:schemeClr val="accent6">
                    <a:lumMod val="50000"/>
                  </a:schemeClr>
                </a:solidFill>
              </a:rPr>
              <a:t> di </a:t>
            </a:r>
            <a:r>
              <a:rPr lang="en-US" sz="2300" spc="200" dirty="0" err="1">
                <a:solidFill>
                  <a:schemeClr val="accent6">
                    <a:lumMod val="50000"/>
                  </a:schemeClr>
                </a:solidFill>
              </a:rPr>
              <a:t>mercato</a:t>
            </a:r>
            <a:r>
              <a:rPr lang="en-US" sz="2300" spc="200" dirty="0">
                <a:solidFill>
                  <a:schemeClr val="accent6">
                    <a:lumMod val="50000"/>
                  </a:schemeClr>
                </a:solidFill>
              </a:rPr>
              <a:t> e, </a:t>
            </a:r>
            <a:r>
              <a:rPr lang="en-US" sz="2300" spc="200" dirty="0" err="1">
                <a:solidFill>
                  <a:schemeClr val="accent6">
                    <a:lumMod val="50000"/>
                  </a:schemeClr>
                </a:solidFill>
              </a:rPr>
              <a:t>quindi</a:t>
            </a:r>
            <a:r>
              <a:rPr lang="en-US" sz="2300" spc="200" dirty="0">
                <a:solidFill>
                  <a:schemeClr val="accent6">
                    <a:lumMod val="50000"/>
                  </a:schemeClr>
                </a:solidFill>
              </a:rPr>
              <a:t>, il </a:t>
            </a:r>
            <a:r>
              <a:rPr lang="en-US" sz="2300" spc="200" dirty="0" err="1">
                <a:solidFill>
                  <a:schemeClr val="accent6">
                    <a:lumMod val="50000"/>
                  </a:schemeClr>
                </a:solidFill>
              </a:rPr>
              <a:t>suo</a:t>
            </a:r>
            <a:r>
              <a:rPr lang="en-US" sz="2300" spc="200" dirty="0">
                <a:solidFill>
                  <a:schemeClr val="accent6">
                    <a:lumMod val="50000"/>
                  </a:schemeClr>
                </a:solidFill>
              </a:rPr>
              <a:t> </a:t>
            </a:r>
            <a:r>
              <a:rPr lang="en-US" sz="2300" spc="200" dirty="0" err="1">
                <a:solidFill>
                  <a:schemeClr val="accent6">
                    <a:lumMod val="50000"/>
                  </a:schemeClr>
                </a:solidFill>
              </a:rPr>
              <a:t>valore</a:t>
            </a:r>
            <a:r>
              <a:rPr lang="en-US" sz="2300" spc="200" dirty="0">
                <a:solidFill>
                  <a:schemeClr val="accent6">
                    <a:lumMod val="50000"/>
                  </a:schemeClr>
                </a:solidFill>
              </a:rPr>
              <a:t> </a:t>
            </a:r>
            <a:r>
              <a:rPr lang="en-US" sz="2300" spc="200" dirty="0" err="1">
                <a:solidFill>
                  <a:schemeClr val="accent6">
                    <a:lumMod val="50000"/>
                  </a:schemeClr>
                </a:solidFill>
              </a:rPr>
              <a:t>intrinseco</a:t>
            </a:r>
            <a:r>
              <a:rPr lang="en-US" sz="2300" spc="200" dirty="0">
                <a:solidFill>
                  <a:schemeClr val="accent6">
                    <a:lumMod val="50000"/>
                  </a:schemeClr>
                </a:solidFill>
              </a:rPr>
              <a:t>.</a:t>
            </a:r>
          </a:p>
        </p:txBody>
      </p:sp>
      <p:sp>
        <p:nvSpPr>
          <p:cNvPr id="18449" name="Rectangle 18442">
            <a:extLst>
              <a:ext uri="{FF2B5EF4-FFF2-40B4-BE49-F238E27FC236}">
                <a16:creationId xmlns:a16="http://schemas.microsoft.com/office/drawing/2014/main" id="{3C5ED0A0-6E58-4828-B5E9-FA61FD864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rinciples of Customer Centricity Stock Illustration - Illustration of ...">
            <a:extLst>
              <a:ext uri="{FF2B5EF4-FFF2-40B4-BE49-F238E27FC236}">
                <a16:creationId xmlns:a16="http://schemas.microsoft.com/office/drawing/2014/main" id="{97710B0A-B58F-EE88-B9D5-C1DCC9B8A5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2053" y="640080"/>
            <a:ext cx="3922090"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0D4522B-A6B0-C4AD-640B-A5503015F22D}"/>
              </a:ext>
            </a:extLst>
          </p:cNvPr>
          <p:cNvSpPr txBox="1"/>
          <p:nvPr/>
        </p:nvSpPr>
        <p:spPr>
          <a:xfrm>
            <a:off x="457200" y="434823"/>
            <a:ext cx="9519920" cy="446276"/>
          </a:xfrm>
          <a:prstGeom prst="rect">
            <a:avLst/>
          </a:prstGeom>
          <a:noFill/>
        </p:spPr>
        <p:txBody>
          <a:bodyPr wrap="square">
            <a:spAutoFit/>
          </a:bodyPr>
          <a:lstStyle/>
          <a:p>
            <a:r>
              <a:rPr lang="it-IT" sz="2300" b="1" dirty="0">
                <a:solidFill>
                  <a:schemeClr val="bg2">
                    <a:lumMod val="50000"/>
                  </a:schemeClr>
                </a:solidFill>
                <a:latin typeface="Trebuchet MS" panose="020B0603020202020204" pitchFamily="34" charset="0"/>
              </a:rPr>
              <a:t>LA SFIDA DELLA  CUSTOMER CENTRICITY</a:t>
            </a:r>
            <a:endParaRPr lang="it-IT" sz="2300" dirty="0"/>
          </a:p>
        </p:txBody>
      </p:sp>
    </p:spTree>
    <p:extLst>
      <p:ext uri="{BB962C8B-B14F-4D97-AF65-F5344CB8AC3E}">
        <p14:creationId xmlns:p14="http://schemas.microsoft.com/office/powerpoint/2010/main" val="115967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45ED40-65FD-E1BE-71A6-9E7CFB4A8FC7}"/>
              </a:ext>
            </a:extLst>
          </p:cNvPr>
          <p:cNvPicPr>
            <a:picLocks noChangeAspect="1"/>
          </p:cNvPicPr>
          <p:nvPr/>
        </p:nvPicPr>
        <p:blipFill>
          <a:blip r:embed="rId2"/>
          <a:stretch>
            <a:fillRect/>
          </a:stretch>
        </p:blipFill>
        <p:spPr>
          <a:xfrm>
            <a:off x="381000" y="260350"/>
            <a:ext cx="11430000" cy="6337300"/>
          </a:xfrm>
          <a:prstGeom prst="rect">
            <a:avLst/>
          </a:prstGeom>
        </p:spPr>
      </p:pic>
    </p:spTree>
    <p:extLst>
      <p:ext uri="{BB962C8B-B14F-4D97-AF65-F5344CB8AC3E}">
        <p14:creationId xmlns:p14="http://schemas.microsoft.com/office/powerpoint/2010/main" val="407629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A4E2B6B-F88B-2910-E26E-42EC9FC4762C}"/>
              </a:ext>
            </a:extLst>
          </p:cNvPr>
          <p:cNvPicPr>
            <a:picLocks noChangeAspect="1"/>
          </p:cNvPicPr>
          <p:nvPr/>
        </p:nvPicPr>
        <p:blipFill>
          <a:blip r:embed="rId2"/>
          <a:stretch>
            <a:fillRect/>
          </a:stretch>
        </p:blipFill>
        <p:spPr>
          <a:xfrm>
            <a:off x="0" y="247650"/>
            <a:ext cx="12189875" cy="6362699"/>
          </a:xfrm>
          <a:prstGeom prst="rect">
            <a:avLst/>
          </a:prstGeom>
        </p:spPr>
      </p:pic>
    </p:spTree>
    <p:extLst>
      <p:ext uri="{BB962C8B-B14F-4D97-AF65-F5344CB8AC3E}">
        <p14:creationId xmlns:p14="http://schemas.microsoft.com/office/powerpoint/2010/main" val="265128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5D5CD0-370A-20A5-CB66-FE45250FDEFD}"/>
              </a:ext>
            </a:extLst>
          </p:cNvPr>
          <p:cNvPicPr>
            <a:picLocks noChangeAspect="1"/>
          </p:cNvPicPr>
          <p:nvPr/>
        </p:nvPicPr>
        <p:blipFill>
          <a:blip r:embed="rId2"/>
          <a:stretch>
            <a:fillRect/>
          </a:stretch>
        </p:blipFill>
        <p:spPr>
          <a:xfrm>
            <a:off x="851151" y="263904"/>
            <a:ext cx="10489697" cy="6330192"/>
          </a:xfrm>
          <a:prstGeom prst="rect">
            <a:avLst/>
          </a:prstGeom>
        </p:spPr>
      </p:pic>
    </p:spTree>
    <p:extLst>
      <p:ext uri="{BB962C8B-B14F-4D97-AF65-F5344CB8AC3E}">
        <p14:creationId xmlns:p14="http://schemas.microsoft.com/office/powerpoint/2010/main" val="65378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E28EBC6-6292-9993-43CB-222C284676A2}"/>
              </a:ext>
            </a:extLst>
          </p:cNvPr>
          <p:cNvPicPr>
            <a:picLocks noChangeAspect="1"/>
          </p:cNvPicPr>
          <p:nvPr/>
        </p:nvPicPr>
        <p:blipFill>
          <a:blip r:embed="rId2"/>
          <a:stretch>
            <a:fillRect/>
          </a:stretch>
        </p:blipFill>
        <p:spPr>
          <a:xfrm>
            <a:off x="330200" y="325740"/>
            <a:ext cx="11531600" cy="6206520"/>
          </a:xfrm>
          <a:prstGeom prst="rect">
            <a:avLst/>
          </a:prstGeom>
        </p:spPr>
      </p:pic>
    </p:spTree>
    <p:extLst>
      <p:ext uri="{BB962C8B-B14F-4D97-AF65-F5344CB8AC3E}">
        <p14:creationId xmlns:p14="http://schemas.microsoft.com/office/powerpoint/2010/main" val="22466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501" y="640080"/>
            <a:ext cx="4019429" cy="2061910"/>
          </a:xfrm>
        </p:spPr>
        <p:txBody>
          <a:bodyPr vert="horz" lIns="91440" tIns="45720" rIns="91440" bIns="45720" rtlCol="0" anchor="b">
            <a:normAutofit fontScale="90000"/>
          </a:bodyPr>
          <a:lstStyle/>
          <a:p>
            <a:pPr algn="r"/>
            <a:r>
              <a:rPr lang="en-US" sz="2300" spc="200" dirty="0">
                <a:solidFill>
                  <a:srgbClr val="FFFFFF"/>
                </a:solidFill>
              </a:rPr>
              <a:t>Nella </a:t>
            </a:r>
            <a:r>
              <a:rPr lang="en-US" sz="2300" spc="200" dirty="0" err="1">
                <a:solidFill>
                  <a:srgbClr val="FFFFFF"/>
                </a:solidFill>
              </a:rPr>
              <a:t>prospettiva</a:t>
            </a:r>
            <a:r>
              <a:rPr lang="en-US" sz="2300" spc="200" dirty="0">
                <a:solidFill>
                  <a:srgbClr val="FFFFFF"/>
                </a:solidFill>
              </a:rPr>
              <a:t> del resource-based management, </a:t>
            </a:r>
            <a:br>
              <a:rPr lang="en-US" sz="2300" spc="200" dirty="0">
                <a:solidFill>
                  <a:srgbClr val="FFFFFF"/>
                </a:solidFill>
              </a:rPr>
            </a:br>
            <a:br>
              <a:rPr lang="en-US" sz="2300" spc="200" dirty="0">
                <a:solidFill>
                  <a:srgbClr val="FFFFFF"/>
                </a:solidFill>
              </a:rPr>
            </a:br>
            <a:r>
              <a:rPr lang="en-US" sz="2300" spc="200" dirty="0">
                <a:solidFill>
                  <a:srgbClr val="FFFFFF"/>
                </a:solidFill>
              </a:rPr>
              <a:t>la </a:t>
            </a:r>
            <a:r>
              <a:rPr lang="en-US" sz="2300" spc="200" dirty="0" err="1">
                <a:solidFill>
                  <a:srgbClr val="FFFFFF"/>
                </a:solidFill>
              </a:rPr>
              <a:t>concezione</a:t>
            </a:r>
            <a:r>
              <a:rPr lang="en-US" sz="2300" spc="200" dirty="0">
                <a:solidFill>
                  <a:srgbClr val="FFFFFF"/>
                </a:solidFill>
              </a:rPr>
              <a:t> </a:t>
            </a:r>
            <a:r>
              <a:rPr lang="en-US" sz="2300" spc="200" dirty="0" err="1">
                <a:solidFill>
                  <a:srgbClr val="FFFFFF"/>
                </a:solidFill>
              </a:rPr>
              <a:t>della</a:t>
            </a:r>
            <a:r>
              <a:rPr lang="en-US" sz="2300" spc="200" dirty="0">
                <a:solidFill>
                  <a:srgbClr val="FFFFFF"/>
                </a:solidFill>
              </a:rPr>
              <a:t> </a:t>
            </a:r>
            <a:r>
              <a:rPr lang="en-US" sz="2300" spc="200" dirty="0" err="1">
                <a:solidFill>
                  <a:srgbClr val="FFFFFF"/>
                </a:solidFill>
              </a:rPr>
              <a:t>marca</a:t>
            </a:r>
            <a:r>
              <a:rPr lang="en-US" sz="2300" spc="200" dirty="0">
                <a:solidFill>
                  <a:srgbClr val="FFFFFF"/>
                </a:solidFill>
              </a:rPr>
              <a:t> </a:t>
            </a:r>
            <a:r>
              <a:rPr lang="en-US" sz="2300" spc="200" dirty="0" err="1">
                <a:solidFill>
                  <a:srgbClr val="FFFFFF"/>
                </a:solidFill>
              </a:rPr>
              <a:t>deve</a:t>
            </a:r>
            <a:r>
              <a:rPr lang="en-US" sz="2300" spc="200" dirty="0">
                <a:solidFill>
                  <a:srgbClr val="FFFFFF"/>
                </a:solidFill>
              </a:rPr>
              <a:t> </a:t>
            </a:r>
            <a:r>
              <a:rPr lang="en-US" sz="2300" spc="200" dirty="0" err="1">
                <a:solidFill>
                  <a:srgbClr val="FFFFFF"/>
                </a:solidFill>
              </a:rPr>
              <a:t>estendersi</a:t>
            </a:r>
            <a:r>
              <a:rPr lang="en-US" sz="2300" spc="200" dirty="0">
                <a:solidFill>
                  <a:srgbClr val="FFFFFF"/>
                </a:solidFill>
              </a:rPr>
              <a:t> ben </a:t>
            </a:r>
            <a:r>
              <a:rPr lang="en-US" sz="2300" spc="200" dirty="0" err="1">
                <a:solidFill>
                  <a:srgbClr val="FFFFFF"/>
                </a:solidFill>
              </a:rPr>
              <a:t>oltre</a:t>
            </a:r>
            <a:r>
              <a:rPr lang="en-US" sz="2300" spc="200" dirty="0">
                <a:solidFill>
                  <a:srgbClr val="FFFFFF"/>
                </a:solidFill>
              </a:rPr>
              <a:t> </a:t>
            </a:r>
            <a:r>
              <a:rPr lang="en-US" sz="2300" spc="200" dirty="0" err="1">
                <a:solidFill>
                  <a:srgbClr val="FFFFFF"/>
                </a:solidFill>
              </a:rPr>
              <a:t>quella</a:t>
            </a:r>
            <a:r>
              <a:rPr lang="en-US" sz="2300" spc="200" dirty="0">
                <a:solidFill>
                  <a:srgbClr val="FFFFFF"/>
                </a:solidFill>
              </a:rPr>
              <a:t> di «segno </a:t>
            </a:r>
            <a:r>
              <a:rPr lang="en-US" sz="2300" spc="200" dirty="0" err="1">
                <a:solidFill>
                  <a:srgbClr val="FFFFFF"/>
                </a:solidFill>
              </a:rPr>
              <a:t>identificativo</a:t>
            </a:r>
            <a:r>
              <a:rPr lang="en-US" sz="2300" spc="200" dirty="0">
                <a:solidFill>
                  <a:srgbClr val="FFFFFF"/>
                </a:solidFill>
              </a:rPr>
              <a:t> e </a:t>
            </a:r>
            <a:r>
              <a:rPr lang="en-US" sz="2300" spc="200" dirty="0" err="1">
                <a:solidFill>
                  <a:srgbClr val="FFFFFF"/>
                </a:solidFill>
              </a:rPr>
              <a:t>distintivo</a:t>
            </a:r>
            <a:r>
              <a:rPr lang="en-US" sz="2300" spc="200" dirty="0">
                <a:solidFill>
                  <a:srgbClr val="FFFFFF"/>
                </a:solidFill>
              </a:rPr>
              <a:t>». </a:t>
            </a:r>
          </a:p>
        </p:txBody>
      </p:sp>
      <p:cxnSp>
        <p:nvCxnSpPr>
          <p:cNvPr id="16" name="Straight Connector 15">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4">
            <a:extLst>
              <a:ext uri="{FF2B5EF4-FFF2-40B4-BE49-F238E27FC236}">
                <a16:creationId xmlns:a16="http://schemas.microsoft.com/office/drawing/2014/main" id="{D5B04B1B-391B-03FF-5A4C-18DD8CF9130F}"/>
              </a:ext>
            </a:extLst>
          </p:cNvPr>
          <p:cNvSpPr txBox="1">
            <a:spLocks/>
          </p:cNvSpPr>
          <p:nvPr/>
        </p:nvSpPr>
        <p:spPr>
          <a:xfrm>
            <a:off x="131770" y="4332593"/>
            <a:ext cx="5033856" cy="223849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it-IT" sz="2200" cap="none" dirty="0">
                <a:solidFill>
                  <a:schemeClr val="accent3">
                    <a:lumMod val="75000"/>
                  </a:schemeClr>
                </a:solidFill>
                <a:latin typeface="Trebuchet MS" panose="020B0603020202020204" pitchFamily="34" charset="0"/>
              </a:rPr>
              <a:t>Essa costituisce una fondamentale </a:t>
            </a:r>
            <a:br>
              <a:rPr lang="it-IT" sz="2200" cap="none" dirty="0">
                <a:solidFill>
                  <a:schemeClr val="accent3">
                    <a:lumMod val="75000"/>
                  </a:schemeClr>
                </a:solidFill>
                <a:latin typeface="Trebuchet MS" panose="020B0603020202020204" pitchFamily="34" charset="0"/>
              </a:rPr>
            </a:br>
            <a:r>
              <a:rPr lang="it-IT" sz="2200" i="1" cap="none" dirty="0">
                <a:solidFill>
                  <a:schemeClr val="accent3">
                    <a:lumMod val="75000"/>
                  </a:schemeClr>
                </a:solidFill>
                <a:effectLst>
                  <a:outerShdw blurRad="38100" dist="38100" dir="2700000" algn="tl">
                    <a:srgbClr val="000000">
                      <a:alpha val="43137"/>
                    </a:srgbClr>
                  </a:outerShdw>
                </a:effectLst>
                <a:latin typeface="Trebuchet MS" panose="020B0603020202020204" pitchFamily="34" charset="0"/>
              </a:rPr>
              <a:t>risorsa intangibile </a:t>
            </a:r>
            <a:br>
              <a:rPr lang="it-IT" sz="2200" i="1" cap="none" dirty="0">
                <a:solidFill>
                  <a:schemeClr val="accent3">
                    <a:lumMod val="75000"/>
                  </a:schemeClr>
                </a:solidFill>
                <a:effectLst>
                  <a:outerShdw blurRad="38100" dist="38100" dir="2700000" algn="tl">
                    <a:srgbClr val="000000">
                      <a:alpha val="43137"/>
                    </a:srgbClr>
                  </a:outerShdw>
                </a:effectLst>
                <a:latin typeface="Trebuchet MS" panose="020B0603020202020204" pitchFamily="34" charset="0"/>
              </a:rPr>
            </a:br>
            <a:r>
              <a:rPr lang="it-IT" sz="2200" cap="none" dirty="0">
                <a:solidFill>
                  <a:schemeClr val="accent3">
                    <a:lumMod val="75000"/>
                  </a:schemeClr>
                </a:solidFill>
                <a:latin typeface="Trebuchet MS" panose="020B0603020202020204" pitchFamily="34" charset="0"/>
              </a:rPr>
              <a:t>basata sulla fiducia, in grado di contribuire in modo determinante allo sviluppo del capitale relazionale dell'impresa.</a:t>
            </a:r>
          </a:p>
        </p:txBody>
      </p:sp>
    </p:spTree>
    <p:extLst>
      <p:ext uri="{BB962C8B-B14F-4D97-AF65-F5344CB8AC3E}">
        <p14:creationId xmlns:p14="http://schemas.microsoft.com/office/powerpoint/2010/main" val="51234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83" name="Straight Connector 2082">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85" name="Rectangle 2084">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87" name="Rectangle 208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ectangle 208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91" name="Rectangle 209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373218" y="728390"/>
            <a:ext cx="6353967" cy="2793840"/>
          </a:xfrm>
        </p:spPr>
        <p:txBody>
          <a:bodyPr vert="horz" lIns="91440" tIns="45720" rIns="91440" bIns="45720" rtlCol="0" anchor="b">
            <a:normAutofit/>
          </a:bodyPr>
          <a:lstStyle/>
          <a:p>
            <a:r>
              <a:rPr lang="en-US" sz="2000" spc="200" dirty="0">
                <a:solidFill>
                  <a:srgbClr val="FFFFFF"/>
                </a:solidFill>
                <a:effectLst>
                  <a:outerShdw blurRad="38100" dist="38100" dir="2700000" algn="tl">
                    <a:srgbClr val="000000">
                      <a:alpha val="43137"/>
                    </a:srgbClr>
                  </a:outerShdw>
                </a:effectLst>
              </a:rPr>
              <a:t>Con </a:t>
            </a:r>
            <a:r>
              <a:rPr lang="en-US" sz="2000" spc="200" dirty="0" err="1">
                <a:solidFill>
                  <a:srgbClr val="FFFFFF"/>
                </a:solidFill>
                <a:effectLst>
                  <a:outerShdw blurRad="38100" dist="38100" dir="2700000" algn="tl">
                    <a:srgbClr val="000000">
                      <a:alpha val="43137"/>
                    </a:srgbClr>
                  </a:outerShdw>
                </a:effectLst>
              </a:rPr>
              <a:t>particolare</a:t>
            </a:r>
            <a:r>
              <a:rPr lang="en-US" sz="2000" spc="200" dirty="0">
                <a:solidFill>
                  <a:srgbClr val="FFFFFF"/>
                </a:solidFill>
                <a:effectLst>
                  <a:outerShdw blurRad="38100" dist="38100" dir="2700000" algn="tl">
                    <a:srgbClr val="000000">
                      <a:alpha val="43137"/>
                    </a:srgbClr>
                  </a:outerShdw>
                </a:effectLst>
              </a:rPr>
              <a:t> </a:t>
            </a:r>
            <a:r>
              <a:rPr lang="en-US" sz="2000" spc="200" dirty="0" err="1">
                <a:solidFill>
                  <a:srgbClr val="FFFFFF"/>
                </a:solidFill>
                <a:effectLst>
                  <a:outerShdw blurRad="38100" dist="38100" dir="2700000" algn="tl">
                    <a:srgbClr val="000000">
                      <a:alpha val="43137"/>
                    </a:srgbClr>
                  </a:outerShdw>
                </a:effectLst>
              </a:rPr>
              <a:t>riferimento</a:t>
            </a:r>
            <a:r>
              <a:rPr lang="en-US" sz="2000" spc="200" dirty="0">
                <a:solidFill>
                  <a:srgbClr val="FFFFFF"/>
                </a:solidFill>
                <a:effectLst>
                  <a:outerShdw blurRad="38100" dist="38100" dir="2700000" algn="tl">
                    <a:srgbClr val="000000">
                      <a:alpha val="43137"/>
                    </a:srgbClr>
                  </a:outerShdw>
                </a:effectLst>
              </a:rPr>
              <a:t> alle </a:t>
            </a:r>
            <a:r>
              <a:rPr lang="en-US" sz="2000" spc="200" dirty="0" err="1">
                <a:solidFill>
                  <a:srgbClr val="FFFFFF"/>
                </a:solidFill>
                <a:effectLst>
                  <a:outerShdw blurRad="38100" dist="38100" dir="2700000" algn="tl">
                    <a:srgbClr val="000000">
                      <a:alpha val="43137"/>
                    </a:srgbClr>
                  </a:outerShdw>
                </a:effectLst>
              </a:rPr>
              <a:t>relazioni</a:t>
            </a:r>
            <a:r>
              <a:rPr lang="en-US" sz="2000" spc="200" dirty="0">
                <a:solidFill>
                  <a:srgbClr val="FFFFFF"/>
                </a:solidFill>
                <a:effectLst>
                  <a:outerShdw blurRad="38100" dist="38100" dir="2700000" algn="tl">
                    <a:srgbClr val="000000">
                      <a:alpha val="43137"/>
                    </a:srgbClr>
                  </a:outerShdw>
                </a:effectLst>
              </a:rPr>
              <a:t> di </a:t>
            </a:r>
            <a:r>
              <a:rPr lang="en-US" sz="2000" spc="200" dirty="0" err="1">
                <a:solidFill>
                  <a:srgbClr val="FFFFFF"/>
                </a:solidFill>
                <a:effectLst>
                  <a:outerShdw blurRad="38100" dist="38100" dir="2700000" algn="tl">
                    <a:srgbClr val="000000">
                      <a:alpha val="43137"/>
                    </a:srgbClr>
                  </a:outerShdw>
                </a:effectLst>
              </a:rPr>
              <a:t>mercato</a:t>
            </a:r>
            <a:r>
              <a:rPr lang="en-US" sz="2000" spc="200" dirty="0">
                <a:solidFill>
                  <a:srgbClr val="FFFFFF"/>
                </a:solidFill>
                <a:effectLst>
                  <a:outerShdw blurRad="38100" dist="38100" dir="2700000" algn="tl">
                    <a:srgbClr val="000000">
                      <a:alpha val="43137"/>
                    </a:srgbClr>
                  </a:outerShdw>
                </a:effectLst>
              </a:rPr>
              <a:t>,</a:t>
            </a:r>
            <a:br>
              <a:rPr lang="en-US" sz="2000" spc="200" dirty="0">
                <a:solidFill>
                  <a:srgbClr val="FFFFFF"/>
                </a:solidFill>
              </a:rPr>
            </a:br>
            <a:br>
              <a:rPr lang="en-US" sz="2000" spc="200" dirty="0">
                <a:solidFill>
                  <a:srgbClr val="FFFFFF"/>
                </a:solidFill>
              </a:rPr>
            </a:br>
            <a:r>
              <a:rPr lang="en-US" sz="2000" spc="200" dirty="0">
                <a:solidFill>
                  <a:srgbClr val="FFFFFF"/>
                </a:solidFill>
              </a:rPr>
              <a:t> tale </a:t>
            </a:r>
            <a:r>
              <a:rPr lang="en-US" sz="2000" spc="200" dirty="0" err="1">
                <a:solidFill>
                  <a:srgbClr val="FFFFFF"/>
                </a:solidFill>
              </a:rPr>
              <a:t>contributo</a:t>
            </a:r>
            <a:r>
              <a:rPr lang="en-US" sz="2000" spc="200" dirty="0">
                <a:solidFill>
                  <a:srgbClr val="FFFFFF"/>
                </a:solidFill>
              </a:rPr>
              <a:t> </a:t>
            </a:r>
            <a:r>
              <a:rPr lang="en-US" sz="2000" spc="200" dirty="0" err="1">
                <a:solidFill>
                  <a:srgbClr val="FFFFFF"/>
                </a:solidFill>
              </a:rPr>
              <a:t>deriva</a:t>
            </a:r>
            <a:r>
              <a:rPr lang="en-US" sz="2000" spc="200" dirty="0">
                <a:solidFill>
                  <a:srgbClr val="FFFFFF"/>
                </a:solidFill>
              </a:rPr>
              <a:t> da </a:t>
            </a:r>
            <a:r>
              <a:rPr lang="en-US" sz="2000" spc="200" dirty="0" err="1">
                <a:solidFill>
                  <a:srgbClr val="FFFFFF"/>
                </a:solidFill>
              </a:rPr>
              <a:t>specifici</a:t>
            </a:r>
            <a:r>
              <a:rPr lang="en-US" sz="2000" spc="200" dirty="0">
                <a:solidFill>
                  <a:srgbClr val="FFFFFF"/>
                </a:solidFill>
              </a:rPr>
              <a:t> </a:t>
            </a:r>
            <a:r>
              <a:rPr lang="en-US" sz="2000" spc="200" dirty="0" err="1">
                <a:solidFill>
                  <a:srgbClr val="FFFFFF"/>
                </a:solidFill>
              </a:rPr>
              <a:t>segni</a:t>
            </a:r>
            <a:r>
              <a:rPr lang="en-US" sz="2000" spc="200" dirty="0">
                <a:solidFill>
                  <a:srgbClr val="FFFFFF"/>
                </a:solidFill>
              </a:rPr>
              <a:t> di </a:t>
            </a:r>
            <a:r>
              <a:rPr lang="en-US" sz="2000" spc="200" dirty="0" err="1">
                <a:solidFill>
                  <a:srgbClr val="FFFFFF"/>
                </a:solidFill>
              </a:rPr>
              <a:t>riconoscimento</a:t>
            </a:r>
            <a:r>
              <a:rPr lang="en-US" sz="2000" spc="200" dirty="0">
                <a:solidFill>
                  <a:srgbClr val="FFFFFF"/>
                </a:solidFill>
              </a:rPr>
              <a:t>, </a:t>
            </a:r>
            <a:r>
              <a:rPr lang="en-US" sz="2000" spc="200" dirty="0" err="1">
                <a:solidFill>
                  <a:srgbClr val="FFFFFF"/>
                </a:solidFill>
              </a:rPr>
              <a:t>capaci</a:t>
            </a:r>
            <a:r>
              <a:rPr lang="en-US" sz="2000" spc="200" dirty="0">
                <a:solidFill>
                  <a:srgbClr val="FFFFFF"/>
                </a:solidFill>
              </a:rPr>
              <a:t> di </a:t>
            </a:r>
            <a:r>
              <a:rPr lang="en-US" sz="2000" spc="200" dirty="0" err="1">
                <a:solidFill>
                  <a:srgbClr val="FFFFFF"/>
                </a:solidFill>
              </a:rPr>
              <a:t>evocare</a:t>
            </a:r>
            <a:r>
              <a:rPr lang="en-US" sz="2000" spc="200" dirty="0">
                <a:solidFill>
                  <a:srgbClr val="FFFFFF"/>
                </a:solidFill>
              </a:rPr>
              <a:t> </a:t>
            </a:r>
            <a:r>
              <a:rPr lang="en-US" sz="2000" spc="200" dirty="0" err="1">
                <a:solidFill>
                  <a:srgbClr val="FFFFFF"/>
                </a:solidFill>
              </a:rPr>
              <a:t>alla</a:t>
            </a:r>
            <a:r>
              <a:rPr lang="en-US" sz="2000" spc="200" dirty="0">
                <a:solidFill>
                  <a:srgbClr val="FFFFFF"/>
                </a:solidFill>
              </a:rPr>
              <a:t> </a:t>
            </a:r>
            <a:r>
              <a:rPr lang="en-US" sz="2000" spc="200" dirty="0" err="1">
                <a:solidFill>
                  <a:srgbClr val="FFFFFF"/>
                </a:solidFill>
              </a:rPr>
              <a:t>mente</a:t>
            </a:r>
            <a:r>
              <a:rPr lang="en-US" sz="2000" spc="200" dirty="0">
                <a:solidFill>
                  <a:srgbClr val="FFFFFF"/>
                </a:solidFill>
              </a:rPr>
              <a:t> </a:t>
            </a:r>
            <a:r>
              <a:rPr lang="en-US" sz="2000" spc="200" dirty="0" err="1">
                <a:solidFill>
                  <a:srgbClr val="FFFFFF"/>
                </a:solidFill>
              </a:rPr>
              <a:t>dell'individuo</a:t>
            </a:r>
            <a:r>
              <a:rPr lang="en-US" sz="2000" spc="200" dirty="0">
                <a:solidFill>
                  <a:srgbClr val="FFFFFF"/>
                </a:solidFill>
              </a:rPr>
              <a:t> un </a:t>
            </a:r>
            <a:r>
              <a:rPr lang="en-US" sz="2000" spc="200" dirty="0" err="1">
                <a:solidFill>
                  <a:srgbClr val="FFFFFF"/>
                </a:solidFill>
              </a:rPr>
              <a:t>insieme</a:t>
            </a:r>
            <a:r>
              <a:rPr lang="en-US" sz="2000" spc="200" dirty="0">
                <a:solidFill>
                  <a:srgbClr val="FFFFFF"/>
                </a:solidFill>
              </a:rPr>
              <a:t> di </a:t>
            </a:r>
            <a:r>
              <a:rPr lang="en-US" sz="2000" spc="200" dirty="0" err="1">
                <a:solidFill>
                  <a:srgbClr val="FFFFFF"/>
                </a:solidFill>
              </a:rPr>
              <a:t>associazioni</a:t>
            </a:r>
            <a:r>
              <a:rPr lang="en-US" sz="2000" spc="200" dirty="0">
                <a:solidFill>
                  <a:srgbClr val="FFFFFF"/>
                </a:solidFill>
              </a:rPr>
              <a:t>,</a:t>
            </a:r>
            <a:br>
              <a:rPr lang="en-US" sz="2000" spc="200" dirty="0">
                <a:solidFill>
                  <a:srgbClr val="FFFFFF"/>
                </a:solidFill>
              </a:rPr>
            </a:br>
            <a:br>
              <a:rPr lang="en-US" sz="2000" spc="200" dirty="0">
                <a:solidFill>
                  <a:srgbClr val="FFFFFF"/>
                </a:solidFill>
              </a:rPr>
            </a:br>
            <a:r>
              <a:rPr lang="en-US" sz="2000" spc="200" dirty="0">
                <a:solidFill>
                  <a:srgbClr val="FFFFFF"/>
                </a:solidFill>
              </a:rPr>
              <a:t>di </a:t>
            </a:r>
            <a:r>
              <a:rPr lang="en-US" sz="2000" spc="200" dirty="0" err="1">
                <a:solidFill>
                  <a:srgbClr val="FFFFFF"/>
                </a:solidFill>
              </a:rPr>
              <a:t>aspettative</a:t>
            </a:r>
            <a:r>
              <a:rPr lang="en-US" sz="2000" spc="200" dirty="0">
                <a:solidFill>
                  <a:srgbClr val="FFFFFF"/>
                </a:solidFill>
              </a:rPr>
              <a:t> e </a:t>
            </a:r>
            <a:r>
              <a:rPr lang="en-US" sz="2000" spc="200" dirty="0" err="1">
                <a:solidFill>
                  <a:srgbClr val="FFFFFF"/>
                </a:solidFill>
              </a:rPr>
              <a:t>convinzioni</a:t>
            </a:r>
            <a:r>
              <a:rPr lang="en-US" sz="2000" spc="200" dirty="0">
                <a:solidFill>
                  <a:srgbClr val="FFFFFF"/>
                </a:solidFill>
              </a:rPr>
              <a:t> a cui </a:t>
            </a:r>
            <a:r>
              <a:rPr lang="en-US" sz="2000" spc="200" dirty="0" err="1">
                <a:solidFill>
                  <a:srgbClr val="FFFFFF"/>
                </a:solidFill>
              </a:rPr>
              <a:t>i</a:t>
            </a:r>
            <a:r>
              <a:rPr lang="en-US" sz="2000" spc="200" dirty="0">
                <a:solidFill>
                  <a:srgbClr val="FFFFFF"/>
                </a:solidFill>
              </a:rPr>
              <a:t> </a:t>
            </a:r>
            <a:r>
              <a:rPr lang="en-US" sz="2000" spc="200" dirty="0" err="1">
                <a:solidFill>
                  <a:srgbClr val="FFFFFF"/>
                </a:solidFill>
              </a:rPr>
              <a:t>consumatori</a:t>
            </a:r>
            <a:r>
              <a:rPr lang="en-US" sz="2000" spc="200" dirty="0">
                <a:solidFill>
                  <a:srgbClr val="FFFFFF"/>
                </a:solidFill>
              </a:rPr>
              <a:t> </a:t>
            </a:r>
            <a:r>
              <a:rPr lang="en-US" sz="2000" spc="200" dirty="0" err="1">
                <a:solidFill>
                  <a:srgbClr val="FFFFFF"/>
                </a:solidFill>
              </a:rPr>
              <a:t>attribuiscono</a:t>
            </a:r>
            <a:r>
              <a:rPr lang="en-US" sz="2000" spc="200" dirty="0">
                <a:solidFill>
                  <a:srgbClr val="FFFFFF"/>
                </a:solidFill>
              </a:rPr>
              <a:t> un </a:t>
            </a:r>
            <a:r>
              <a:rPr lang="en-US" sz="2000" spc="200" dirty="0" err="1">
                <a:solidFill>
                  <a:srgbClr val="FFFFFF"/>
                </a:solidFill>
              </a:rPr>
              <a:t>valore</a:t>
            </a:r>
            <a:r>
              <a:rPr lang="en-US" sz="2000" spc="200" dirty="0">
                <a:solidFill>
                  <a:srgbClr val="FFFFFF"/>
                </a:solidFill>
              </a:rPr>
              <a:t> </a:t>
            </a:r>
            <a:r>
              <a:rPr lang="en-US" sz="2000" spc="200" dirty="0" err="1">
                <a:solidFill>
                  <a:srgbClr val="FFFFFF"/>
                </a:solidFill>
              </a:rPr>
              <a:t>differenziale</a:t>
            </a:r>
            <a:r>
              <a:rPr lang="en-US" sz="2000" spc="200" dirty="0">
                <a:solidFill>
                  <a:srgbClr val="FFFFFF"/>
                </a:solidFill>
              </a:rPr>
              <a:t>, </a:t>
            </a:r>
            <a:r>
              <a:rPr lang="en-US" sz="2000" spc="200" dirty="0" err="1">
                <a:solidFill>
                  <a:srgbClr val="FFFFFF"/>
                </a:solidFill>
              </a:rPr>
              <a:t>che</a:t>
            </a:r>
            <a:r>
              <a:rPr lang="en-US" sz="2000" spc="200" dirty="0">
                <a:solidFill>
                  <a:srgbClr val="FFFFFF"/>
                </a:solidFill>
              </a:rPr>
              <a:t> influenza la </a:t>
            </a:r>
            <a:r>
              <a:rPr lang="en-US" sz="2000" spc="200" dirty="0" err="1">
                <a:solidFill>
                  <a:srgbClr val="FFFFFF"/>
                </a:solidFill>
              </a:rPr>
              <a:t>relazione</a:t>
            </a:r>
            <a:r>
              <a:rPr lang="en-US" sz="2000" spc="200" dirty="0">
                <a:solidFill>
                  <a:srgbClr val="FFFFFF"/>
                </a:solidFill>
              </a:rPr>
              <a:t> </a:t>
            </a:r>
            <a:r>
              <a:rPr lang="en-US" sz="2000" spc="200" dirty="0" err="1">
                <a:solidFill>
                  <a:srgbClr val="FFFFFF"/>
                </a:solidFill>
              </a:rPr>
              <a:t>fra</a:t>
            </a:r>
            <a:r>
              <a:rPr lang="en-US" sz="2000" spc="200" dirty="0">
                <a:solidFill>
                  <a:srgbClr val="FFFFFF"/>
                </a:solidFill>
              </a:rPr>
              <a:t> </a:t>
            </a:r>
            <a:r>
              <a:rPr lang="en-US" sz="2000" spc="200" dirty="0" err="1">
                <a:solidFill>
                  <a:srgbClr val="FFFFFF"/>
                </a:solidFill>
              </a:rPr>
              <a:t>prezzo</a:t>
            </a:r>
            <a:r>
              <a:rPr lang="en-US" sz="2000" spc="200" dirty="0">
                <a:solidFill>
                  <a:srgbClr val="FFFFFF"/>
                </a:solidFill>
              </a:rPr>
              <a:t> e </a:t>
            </a:r>
            <a:r>
              <a:rPr lang="en-US" sz="2000" spc="200" dirty="0" err="1">
                <a:solidFill>
                  <a:srgbClr val="FFFFFF"/>
                </a:solidFill>
              </a:rPr>
              <a:t>quantità</a:t>
            </a:r>
            <a:r>
              <a:rPr lang="en-US" sz="2000" spc="200" dirty="0">
                <a:solidFill>
                  <a:srgbClr val="FFFFFF"/>
                </a:solidFill>
              </a:rPr>
              <a:t>, </a:t>
            </a:r>
            <a:r>
              <a:rPr lang="en-US" sz="2000" spc="200" dirty="0" err="1">
                <a:solidFill>
                  <a:srgbClr val="FFFFFF"/>
                </a:solidFill>
              </a:rPr>
              <a:t>traducendosi</a:t>
            </a:r>
            <a:r>
              <a:rPr lang="en-US" sz="2000" spc="200" dirty="0">
                <a:solidFill>
                  <a:srgbClr val="FFFFFF"/>
                </a:solidFill>
              </a:rPr>
              <a:t> per </a:t>
            </a:r>
            <a:r>
              <a:rPr lang="en-US" sz="2000" spc="200" dirty="0" err="1">
                <a:solidFill>
                  <a:srgbClr val="FFFFFF"/>
                </a:solidFill>
              </a:rPr>
              <a:t>l'impresa</a:t>
            </a:r>
            <a:r>
              <a:rPr lang="en-US" sz="2000" spc="200" dirty="0">
                <a:solidFill>
                  <a:srgbClr val="FFFFFF"/>
                </a:solidFill>
              </a:rPr>
              <a:t> in </a:t>
            </a:r>
            <a:r>
              <a:rPr lang="en-US" sz="2000" spc="200" dirty="0" err="1">
                <a:solidFill>
                  <a:srgbClr val="FFFFFF"/>
                </a:solidFill>
              </a:rPr>
              <a:t>vantaggi</a:t>
            </a:r>
            <a:r>
              <a:rPr lang="en-US" sz="2000" spc="200" dirty="0">
                <a:solidFill>
                  <a:srgbClr val="FFFFFF"/>
                </a:solidFill>
              </a:rPr>
              <a:t> di </a:t>
            </a:r>
            <a:r>
              <a:rPr lang="en-US" sz="2000" spc="200" dirty="0" err="1">
                <a:solidFill>
                  <a:srgbClr val="FFFFFF"/>
                </a:solidFill>
              </a:rPr>
              <a:t>prezzo</a:t>
            </a:r>
            <a:r>
              <a:rPr lang="en-US" sz="2000" spc="200" dirty="0">
                <a:solidFill>
                  <a:srgbClr val="FFFFFF"/>
                </a:solidFill>
              </a:rPr>
              <a:t> e/o di quota.</a:t>
            </a:r>
          </a:p>
        </p:txBody>
      </p:sp>
      <p:cxnSp>
        <p:nvCxnSpPr>
          <p:cNvPr id="2093" name="Straight Connector 209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1DF68B15-1645-D0D7-CDB0-FEE633B2C304}"/>
              </a:ext>
            </a:extLst>
          </p:cNvPr>
          <p:cNvPicPr>
            <a:picLocks noChangeAspect="1"/>
          </p:cNvPicPr>
          <p:nvPr/>
        </p:nvPicPr>
        <p:blipFill rotWithShape="1">
          <a:blip r:embed="rId3"/>
          <a:srcRect r="-130"/>
          <a:stretch/>
        </p:blipFill>
        <p:spPr>
          <a:xfrm>
            <a:off x="6997802" y="3522230"/>
            <a:ext cx="4554018" cy="2691651"/>
          </a:xfrm>
          <a:prstGeom prst="rect">
            <a:avLst/>
          </a:prstGeom>
        </p:spPr>
      </p:pic>
    </p:spTree>
    <p:extLst>
      <p:ext uri="{BB962C8B-B14F-4D97-AF65-F5344CB8AC3E}">
        <p14:creationId xmlns:p14="http://schemas.microsoft.com/office/powerpoint/2010/main" val="154839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ivania con oggetti per la produttività">
            <a:extLst>
              <a:ext uri="{FF2B5EF4-FFF2-40B4-BE49-F238E27FC236}">
                <a16:creationId xmlns:a16="http://schemas.microsoft.com/office/drawing/2014/main" id="{D7DF50EF-AD83-E577-F298-F5FC71E43B58}"/>
              </a:ext>
            </a:extLst>
          </p:cNvPr>
          <p:cNvPicPr>
            <a:picLocks noChangeAspect="1"/>
          </p:cNvPicPr>
          <p:nvPr/>
        </p:nvPicPr>
        <p:blipFill rotWithShape="1">
          <a:blip r:embed="rId3">
            <a:alphaModFix amt="45000"/>
          </a:blip>
          <a:srcRect r="-1" b="15708"/>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fontAlgn="base"/>
            <a:r>
              <a:rPr lang="en-US" sz="2800" spc="200" dirty="0">
                <a:solidFill>
                  <a:schemeClr val="tx1"/>
                </a:solidFill>
              </a:rPr>
              <a:t>la </a:t>
            </a:r>
            <a:r>
              <a:rPr lang="en-US" sz="2800" spc="200" dirty="0" err="1">
                <a:solidFill>
                  <a:schemeClr val="tx1"/>
                </a:solidFill>
              </a:rPr>
              <a:t>marca</a:t>
            </a:r>
            <a:r>
              <a:rPr lang="en-US" sz="2800" spc="200" dirty="0">
                <a:solidFill>
                  <a:schemeClr val="tx1"/>
                </a:solidFill>
              </a:rPr>
              <a:t> E’ </a:t>
            </a:r>
            <a:r>
              <a:rPr lang="en-US" sz="2800" spc="200" dirty="0" err="1">
                <a:solidFill>
                  <a:schemeClr val="tx1"/>
                </a:solidFill>
              </a:rPr>
              <a:t>divenuta</a:t>
            </a:r>
            <a:r>
              <a:rPr lang="en-US" sz="2800" spc="200" dirty="0">
                <a:solidFill>
                  <a:schemeClr val="tx1"/>
                </a:solidFill>
              </a:rPr>
              <a:t> </a:t>
            </a:r>
            <a:r>
              <a:rPr lang="en-US" sz="2800" spc="200" dirty="0" err="1">
                <a:solidFill>
                  <a:schemeClr val="tx1"/>
                </a:solidFill>
              </a:rPr>
              <a:t>una</a:t>
            </a:r>
            <a:r>
              <a:rPr lang="en-US" sz="2800" spc="200" dirty="0">
                <a:solidFill>
                  <a:schemeClr val="tx1"/>
                </a:solidFill>
              </a:rPr>
              <a:t> </a:t>
            </a:r>
            <a:r>
              <a:rPr lang="en-US" sz="2800" spc="200" dirty="0" err="1">
                <a:solidFill>
                  <a:schemeClr val="tx1"/>
                </a:solidFill>
              </a:rPr>
              <a:t>risorsa</a:t>
            </a:r>
            <a:r>
              <a:rPr lang="en-US" sz="2800" spc="200" dirty="0">
                <a:solidFill>
                  <a:schemeClr val="tx1"/>
                </a:solidFill>
              </a:rPr>
              <a:t> sempre </a:t>
            </a:r>
            <a:r>
              <a:rPr lang="en-US" sz="2800" spc="200" dirty="0" err="1">
                <a:solidFill>
                  <a:schemeClr val="tx1"/>
                </a:solidFill>
              </a:rPr>
              <a:t>più</a:t>
            </a:r>
            <a:r>
              <a:rPr lang="en-US" sz="2800" spc="200" dirty="0">
                <a:solidFill>
                  <a:schemeClr val="tx1"/>
                </a:solidFill>
              </a:rPr>
              <a:t> </a:t>
            </a:r>
            <a:r>
              <a:rPr lang="en-US" sz="2800" spc="200" dirty="0" err="1">
                <a:solidFill>
                  <a:schemeClr val="tx1"/>
                </a:solidFill>
              </a:rPr>
              <a:t>strategica</a:t>
            </a:r>
            <a:r>
              <a:rPr lang="en-US" sz="2800" spc="200" dirty="0">
                <a:solidFill>
                  <a:schemeClr val="tx1"/>
                </a:solidFill>
              </a:rPr>
              <a:t>, la cui </a:t>
            </a:r>
            <a:r>
              <a:rPr lang="en-US" sz="2800" spc="200" dirty="0" err="1">
                <a:solidFill>
                  <a:schemeClr val="tx1"/>
                </a:solidFill>
              </a:rPr>
              <a:t>corretta</a:t>
            </a:r>
            <a:r>
              <a:rPr lang="en-US" sz="2800" spc="200" dirty="0">
                <a:solidFill>
                  <a:schemeClr val="tx1"/>
                </a:solidFill>
              </a:rPr>
              <a:t> </a:t>
            </a:r>
            <a:r>
              <a:rPr lang="en-US" sz="2800" spc="200" dirty="0" err="1">
                <a:solidFill>
                  <a:schemeClr val="tx1"/>
                </a:solidFill>
              </a:rPr>
              <a:t>gestione</a:t>
            </a:r>
            <a:r>
              <a:rPr lang="en-US" sz="2800" spc="200" dirty="0">
                <a:solidFill>
                  <a:schemeClr val="tx1"/>
                </a:solidFill>
              </a:rPr>
              <a:t> è </a:t>
            </a:r>
            <a:r>
              <a:rPr lang="en-US" sz="2800" spc="200" dirty="0" err="1">
                <a:solidFill>
                  <a:schemeClr val="tx1"/>
                </a:solidFill>
              </a:rPr>
              <a:t>oggi</a:t>
            </a:r>
            <a:r>
              <a:rPr lang="en-US" sz="2800" spc="200" dirty="0">
                <a:solidFill>
                  <a:schemeClr val="tx1"/>
                </a:solidFill>
              </a:rPr>
              <a:t> </a:t>
            </a:r>
            <a:r>
              <a:rPr lang="en-US" sz="2800" spc="200" dirty="0" err="1">
                <a:solidFill>
                  <a:schemeClr val="tx1"/>
                </a:solidFill>
              </a:rPr>
              <a:t>una</a:t>
            </a:r>
            <a:r>
              <a:rPr lang="en-US" sz="2800" spc="200" dirty="0">
                <a:solidFill>
                  <a:schemeClr val="tx1"/>
                </a:solidFill>
              </a:rPr>
              <a:t> </a:t>
            </a:r>
            <a:r>
              <a:rPr lang="en-US" sz="2800" spc="200" dirty="0" err="1">
                <a:solidFill>
                  <a:schemeClr val="tx1"/>
                </a:solidFill>
              </a:rPr>
              <a:t>priorità</a:t>
            </a:r>
            <a:r>
              <a:rPr lang="en-US" sz="2800" spc="200" dirty="0">
                <a:solidFill>
                  <a:schemeClr val="tx1"/>
                </a:solidFill>
              </a:rPr>
              <a:t> per </a:t>
            </a:r>
            <a:r>
              <a:rPr lang="en-US" sz="2800" spc="200" dirty="0" err="1">
                <a:solidFill>
                  <a:schemeClr val="tx1"/>
                </a:solidFill>
              </a:rPr>
              <a:t>ogni</a:t>
            </a:r>
            <a:r>
              <a:rPr lang="en-US" sz="2800" spc="200" dirty="0">
                <a:solidFill>
                  <a:schemeClr val="tx1"/>
                </a:solidFill>
              </a:rPr>
              <a:t> </a:t>
            </a:r>
            <a:r>
              <a:rPr lang="en-US" sz="2800" spc="200" dirty="0" err="1">
                <a:solidFill>
                  <a:schemeClr val="tx1"/>
                </a:solidFill>
              </a:rPr>
              <a:t>organizzazione</a:t>
            </a:r>
            <a:r>
              <a:rPr lang="en-US" sz="2800" spc="200" dirty="0">
                <a:solidFill>
                  <a:schemeClr val="tx1"/>
                </a:solidFill>
              </a:rPr>
              <a:t> (profit e non profit). </a:t>
            </a:r>
            <a:br>
              <a:rPr lang="en-US" sz="3500" spc="200" dirty="0">
                <a:solidFill>
                  <a:schemeClr val="tx1"/>
                </a:solidFill>
              </a:rPr>
            </a:br>
            <a:endParaRPr lang="en-US" sz="3500" spc="200" dirty="0">
              <a:solidFill>
                <a:schemeClr val="tx1"/>
              </a:solidFill>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110275FE-9120-54DF-6A1C-8B5B9924A03D}"/>
              </a:ext>
            </a:extLst>
          </p:cNvPr>
          <p:cNvSpPr txBox="1"/>
          <p:nvPr/>
        </p:nvSpPr>
        <p:spPr>
          <a:xfrm>
            <a:off x="8420726" y="4726450"/>
            <a:ext cx="3334390" cy="2554545"/>
          </a:xfrm>
          <a:prstGeom prst="rect">
            <a:avLst/>
          </a:prstGeom>
          <a:noFill/>
        </p:spPr>
        <p:txBody>
          <a:bodyPr wrap="square">
            <a:spAutoFit/>
          </a:bodyPr>
          <a:lstStyle/>
          <a:p>
            <a:pPr algn="ctr"/>
            <a:r>
              <a:rPr lang="en-US" sz="1600" spc="200" dirty="0" err="1">
                <a:solidFill>
                  <a:schemeClr val="accent3">
                    <a:lumMod val="75000"/>
                  </a:schemeClr>
                </a:solidFill>
              </a:rPr>
              <a:t>Nell'ambito</a:t>
            </a:r>
            <a:r>
              <a:rPr lang="en-US" sz="1600" spc="200" dirty="0">
                <a:solidFill>
                  <a:schemeClr val="accent3">
                    <a:lumMod val="75000"/>
                  </a:schemeClr>
                </a:solidFill>
              </a:rPr>
              <a:t> del </a:t>
            </a:r>
            <a:r>
              <a:rPr lang="en-US" sz="1600" spc="200" dirty="0" err="1">
                <a:solidFill>
                  <a:schemeClr val="accent3">
                    <a:lumMod val="75000"/>
                  </a:schemeClr>
                </a:solidFill>
              </a:rPr>
              <a:t>patrimonio</a:t>
            </a:r>
            <a:r>
              <a:rPr lang="en-US" sz="1600" spc="200" dirty="0">
                <a:solidFill>
                  <a:schemeClr val="accent3">
                    <a:lumMod val="75000"/>
                  </a:schemeClr>
                </a:solidFill>
              </a:rPr>
              <a:t> </a:t>
            </a:r>
            <a:r>
              <a:rPr lang="en-US" sz="1600" spc="200" dirty="0" err="1">
                <a:solidFill>
                  <a:schemeClr val="accent3">
                    <a:lumMod val="75000"/>
                  </a:schemeClr>
                </a:solidFill>
              </a:rPr>
              <a:t>aziendale</a:t>
            </a:r>
            <a:r>
              <a:rPr lang="en-US" sz="1600" spc="200" dirty="0">
                <a:solidFill>
                  <a:schemeClr val="accent3">
                    <a:lumMod val="75000"/>
                  </a:schemeClr>
                </a:solidFill>
              </a:rPr>
              <a:t>, la </a:t>
            </a:r>
            <a:r>
              <a:rPr lang="en-US" sz="1600" spc="200" dirty="0" err="1">
                <a:solidFill>
                  <a:schemeClr val="accent3">
                    <a:lumMod val="75000"/>
                  </a:schemeClr>
                </a:solidFill>
              </a:rPr>
              <a:t>marca</a:t>
            </a:r>
            <a:r>
              <a:rPr lang="en-US" sz="1600" spc="200" dirty="0">
                <a:solidFill>
                  <a:schemeClr val="accent3">
                    <a:lumMod val="75000"/>
                  </a:schemeClr>
                </a:solidFill>
              </a:rPr>
              <a:t> </a:t>
            </a:r>
            <a:r>
              <a:rPr lang="en-US" sz="1600" spc="200" dirty="0" err="1">
                <a:solidFill>
                  <a:schemeClr val="accent3">
                    <a:lumMod val="75000"/>
                  </a:schemeClr>
                </a:solidFill>
              </a:rPr>
              <a:t>costituisce</a:t>
            </a:r>
            <a:r>
              <a:rPr lang="en-US" sz="1600" spc="200" dirty="0">
                <a:solidFill>
                  <a:schemeClr val="accent3">
                    <a:lumMod val="75000"/>
                  </a:schemeClr>
                </a:solidFill>
              </a:rPr>
              <a:t> un </a:t>
            </a:r>
            <a:r>
              <a:rPr lang="en-US" sz="1600" spc="200" dirty="0" err="1">
                <a:solidFill>
                  <a:schemeClr val="accent3">
                    <a:lumMod val="75000"/>
                  </a:schemeClr>
                </a:solidFill>
              </a:rPr>
              <a:t>significativo</a:t>
            </a:r>
            <a:r>
              <a:rPr lang="en-US" sz="1600" spc="200" dirty="0">
                <a:solidFill>
                  <a:schemeClr val="accent3">
                    <a:lumMod val="75000"/>
                  </a:schemeClr>
                </a:solidFill>
              </a:rPr>
              <a:t> «asset </a:t>
            </a:r>
            <a:r>
              <a:rPr lang="en-US" sz="1600" spc="200" dirty="0" err="1">
                <a:solidFill>
                  <a:schemeClr val="accent3">
                    <a:lumMod val="75000"/>
                  </a:schemeClr>
                </a:solidFill>
              </a:rPr>
              <a:t>intangibile</a:t>
            </a:r>
            <a:r>
              <a:rPr lang="en-US" sz="1600" spc="200" dirty="0">
                <a:solidFill>
                  <a:schemeClr val="accent3">
                    <a:lumMod val="75000"/>
                  </a:schemeClr>
                </a:solidFill>
              </a:rPr>
              <a:t>» </a:t>
            </a:r>
            <a:r>
              <a:rPr lang="en-US" sz="1600" spc="200" dirty="0" err="1">
                <a:solidFill>
                  <a:schemeClr val="accent3">
                    <a:lumMod val="75000"/>
                  </a:schemeClr>
                </a:solidFill>
              </a:rPr>
              <a:t>su</a:t>
            </a:r>
            <a:r>
              <a:rPr lang="en-US" sz="1600" spc="200" dirty="0">
                <a:solidFill>
                  <a:schemeClr val="accent3">
                    <a:lumMod val="75000"/>
                  </a:schemeClr>
                </a:solidFill>
              </a:rPr>
              <a:t> cui </a:t>
            </a:r>
            <a:r>
              <a:rPr lang="en-US" sz="1600" spc="200" dirty="0" err="1">
                <a:solidFill>
                  <a:schemeClr val="accent3">
                    <a:lumMod val="75000"/>
                  </a:schemeClr>
                </a:solidFill>
              </a:rPr>
              <a:t>l'impresa</a:t>
            </a:r>
            <a:r>
              <a:rPr lang="en-US" sz="1600" spc="200" dirty="0">
                <a:solidFill>
                  <a:schemeClr val="accent3">
                    <a:lumMod val="75000"/>
                  </a:schemeClr>
                </a:solidFill>
              </a:rPr>
              <a:t> </a:t>
            </a:r>
            <a:r>
              <a:rPr lang="en-US" sz="1600" spc="200" dirty="0" err="1">
                <a:solidFill>
                  <a:schemeClr val="accent3">
                    <a:lumMod val="75000"/>
                  </a:schemeClr>
                </a:solidFill>
              </a:rPr>
              <a:t>può</a:t>
            </a:r>
            <a:r>
              <a:rPr lang="en-US" sz="1600" spc="200" dirty="0">
                <a:solidFill>
                  <a:schemeClr val="accent3">
                    <a:lumMod val="75000"/>
                  </a:schemeClr>
                </a:solidFill>
              </a:rPr>
              <a:t> </a:t>
            </a:r>
            <a:r>
              <a:rPr lang="en-US" sz="1600" spc="200" dirty="0" err="1">
                <a:solidFill>
                  <a:schemeClr val="accent3">
                    <a:lumMod val="75000"/>
                  </a:schemeClr>
                </a:solidFill>
              </a:rPr>
              <a:t>contare</a:t>
            </a:r>
            <a:r>
              <a:rPr lang="en-US" sz="1600" spc="200" dirty="0">
                <a:solidFill>
                  <a:schemeClr val="accent3">
                    <a:lumMod val="75000"/>
                  </a:schemeClr>
                </a:solidFill>
              </a:rPr>
              <a:t> </a:t>
            </a:r>
            <a:r>
              <a:rPr lang="en-US" sz="1600" spc="200" dirty="0" err="1">
                <a:solidFill>
                  <a:schemeClr val="accent3">
                    <a:lumMod val="75000"/>
                  </a:schemeClr>
                </a:solidFill>
              </a:rPr>
              <a:t>nel</a:t>
            </a:r>
            <a:r>
              <a:rPr lang="en-US" sz="1600" spc="200" dirty="0">
                <a:solidFill>
                  <a:schemeClr val="accent3">
                    <a:lumMod val="75000"/>
                  </a:schemeClr>
                </a:solidFill>
              </a:rPr>
              <a:t> </a:t>
            </a:r>
            <a:r>
              <a:rPr lang="en-US" sz="1600" spc="200" dirty="0" err="1">
                <a:solidFill>
                  <a:schemeClr val="accent3">
                    <a:lumMod val="75000"/>
                  </a:schemeClr>
                </a:solidFill>
              </a:rPr>
              <a:t>perseguire</a:t>
            </a:r>
            <a:r>
              <a:rPr lang="en-US" sz="1600" spc="200" dirty="0">
                <a:solidFill>
                  <a:schemeClr val="accent3">
                    <a:lumMod val="75000"/>
                  </a:schemeClr>
                </a:solidFill>
              </a:rPr>
              <a:t> </a:t>
            </a:r>
            <a:r>
              <a:rPr lang="en-US" sz="1600" spc="200" dirty="0" err="1">
                <a:solidFill>
                  <a:schemeClr val="accent3">
                    <a:lumMod val="75000"/>
                  </a:schemeClr>
                </a:solidFill>
              </a:rPr>
              <a:t>i</a:t>
            </a:r>
            <a:r>
              <a:rPr lang="en-US" sz="1600" spc="200" dirty="0">
                <a:solidFill>
                  <a:schemeClr val="accent3">
                    <a:lumMod val="75000"/>
                  </a:schemeClr>
                </a:solidFill>
              </a:rPr>
              <a:t> </a:t>
            </a:r>
            <a:r>
              <a:rPr lang="en-US" sz="1600" spc="200" dirty="0" err="1">
                <a:solidFill>
                  <a:schemeClr val="accent3">
                    <a:lumMod val="75000"/>
                  </a:schemeClr>
                </a:solidFill>
              </a:rPr>
              <a:t>propri</a:t>
            </a:r>
            <a:r>
              <a:rPr lang="en-US" sz="1600" spc="200" dirty="0">
                <a:solidFill>
                  <a:schemeClr val="accent3">
                    <a:lumMod val="75000"/>
                  </a:schemeClr>
                </a:solidFill>
              </a:rPr>
              <a:t> </a:t>
            </a:r>
            <a:r>
              <a:rPr lang="en-US" sz="1600" spc="200" dirty="0" err="1">
                <a:solidFill>
                  <a:schemeClr val="accent3">
                    <a:lumMod val="75000"/>
                  </a:schemeClr>
                </a:solidFill>
              </a:rPr>
              <a:t>obiettivi</a:t>
            </a:r>
            <a:r>
              <a:rPr lang="en-US" sz="1600" spc="200" dirty="0">
                <a:solidFill>
                  <a:schemeClr val="accent3">
                    <a:lumMod val="75000"/>
                  </a:schemeClr>
                </a:solidFill>
              </a:rPr>
              <a:t> di </a:t>
            </a:r>
            <a:r>
              <a:rPr lang="en-US" sz="1600" spc="200" dirty="0" err="1">
                <a:solidFill>
                  <a:schemeClr val="accent3">
                    <a:lumMod val="75000"/>
                  </a:schemeClr>
                </a:solidFill>
              </a:rPr>
              <a:t>crescita</a:t>
            </a:r>
            <a:r>
              <a:rPr lang="en-US" sz="1600" spc="200" dirty="0">
                <a:solidFill>
                  <a:schemeClr val="accent3">
                    <a:lumMod val="75000"/>
                  </a:schemeClr>
                </a:solidFill>
              </a:rPr>
              <a:t>.</a:t>
            </a:r>
            <a:br>
              <a:rPr lang="en-US" sz="1600" spc="200" dirty="0">
                <a:solidFill>
                  <a:schemeClr val="accent3">
                    <a:lumMod val="75000"/>
                  </a:schemeClr>
                </a:solidFill>
              </a:rPr>
            </a:br>
            <a:br>
              <a:rPr lang="en-US" sz="1600" spc="200" dirty="0">
                <a:solidFill>
                  <a:schemeClr val="accent3">
                    <a:lumMod val="75000"/>
                  </a:schemeClr>
                </a:solidFill>
              </a:rPr>
            </a:br>
            <a:br>
              <a:rPr lang="en-US" sz="1600" spc="200" dirty="0">
                <a:solidFill>
                  <a:schemeClr val="accent3">
                    <a:lumMod val="75000"/>
                  </a:schemeClr>
                </a:solidFill>
              </a:rPr>
            </a:br>
            <a:endParaRPr lang="it-IT" sz="1600" dirty="0">
              <a:solidFill>
                <a:schemeClr val="accent3">
                  <a:lumMod val="75000"/>
                </a:schemeClr>
              </a:solidFill>
            </a:endParaRPr>
          </a:p>
        </p:txBody>
      </p:sp>
    </p:spTree>
    <p:extLst>
      <p:ext uri="{BB962C8B-B14F-4D97-AF65-F5344CB8AC3E}">
        <p14:creationId xmlns:p14="http://schemas.microsoft.com/office/powerpoint/2010/main" val="172115054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75" name="Straight Connector 717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77" name="Rectangle 717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179" name="Rectangle 7178">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6560" y="109795"/>
            <a:ext cx="3566407" cy="2989044"/>
          </a:xfrm>
        </p:spPr>
        <p:txBody>
          <a:bodyPr vert="horz" lIns="91440" tIns="45720" rIns="91440" bIns="45720" rtlCol="0" anchor="b">
            <a:normAutofit/>
          </a:bodyPr>
          <a:lstStyle/>
          <a:p>
            <a:pPr algn="r"/>
            <a:r>
              <a:rPr kumimoji="0" lang="en-US" sz="3700" b="0" i="0" u="none" strike="noStrike" spc="200" normalizeH="0" noProof="0" dirty="0">
                <a:ln>
                  <a:noFill/>
                </a:ln>
                <a:solidFill>
                  <a:schemeClr val="accent3">
                    <a:lumMod val="75000"/>
                  </a:schemeClr>
                </a:solidFill>
                <a:effectLst/>
                <a:uLnTx/>
                <a:uFillTx/>
              </a:rPr>
              <a:t>La </a:t>
            </a:r>
            <a:r>
              <a:rPr kumimoji="0" lang="en-US" sz="3700" b="0" i="0" u="none" strike="noStrike" spc="200" normalizeH="0" noProof="0" dirty="0" err="1">
                <a:ln>
                  <a:noFill/>
                </a:ln>
                <a:solidFill>
                  <a:schemeClr val="accent3">
                    <a:lumMod val="75000"/>
                  </a:schemeClr>
                </a:solidFill>
                <a:effectLst/>
                <a:uLnTx/>
                <a:uFillTx/>
              </a:rPr>
              <a:t>notorietà</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offre</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molteplici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vantaggi</a:t>
            </a:r>
            <a:r>
              <a:rPr kumimoji="0" lang="en-US" sz="3700" b="0" i="0" u="none" strike="noStrike" spc="200" normalizeH="0" noProof="0" dirty="0">
                <a:ln>
                  <a:noFill/>
                </a:ln>
                <a:solidFill>
                  <a:schemeClr val="accent3">
                    <a:lumMod val="75000"/>
                  </a:schemeClr>
                </a:solidFill>
                <a:effectLst/>
                <a:uLnTx/>
                <a:uFillTx/>
              </a:rPr>
              <a:t> ai </a:t>
            </a:r>
            <a:r>
              <a:rPr kumimoji="0" lang="en-US" sz="3700" b="0" i="0" u="none" strike="noStrike" spc="200" normalizeH="0" noProof="0" dirty="0" err="1">
                <a:ln>
                  <a:noFill/>
                </a:ln>
                <a:solidFill>
                  <a:schemeClr val="accent3">
                    <a:lumMod val="75000"/>
                  </a:schemeClr>
                </a:solidFill>
                <a:effectLst/>
                <a:uLnTx/>
                <a:uFillTx/>
              </a:rPr>
              <a:t>consumatori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fra</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quali</a:t>
            </a:r>
            <a:r>
              <a:rPr kumimoji="0" lang="en-US" sz="3700" b="0" i="0" u="none" strike="noStrike" spc="200" normalizeH="0" noProof="0" dirty="0">
                <a:ln>
                  <a:noFill/>
                </a:ln>
                <a:solidFill>
                  <a:schemeClr val="accent3">
                    <a:lumMod val="75000"/>
                  </a:schemeClr>
                </a:solidFill>
                <a:effectLst/>
                <a:uLnTx/>
                <a:uFillTx/>
              </a:rPr>
              <a:t>:</a:t>
            </a:r>
            <a:br>
              <a:rPr kumimoji="0" lang="en-US" sz="3700" b="0" i="0" u="none" strike="noStrike" spc="200" normalizeH="0" noProof="0" dirty="0">
                <a:ln>
                  <a:noFill/>
                </a:ln>
                <a:solidFill>
                  <a:schemeClr val="accent3">
                    <a:lumMod val="75000"/>
                  </a:schemeClr>
                </a:solidFill>
                <a:effectLst/>
                <a:uLnTx/>
                <a:uFillTx/>
              </a:rPr>
            </a:br>
            <a:endParaRPr lang="en-US" sz="3700" spc="200" dirty="0">
              <a:solidFill>
                <a:schemeClr val="accent3">
                  <a:lumMod val="75000"/>
                </a:schemeClr>
              </a:solidFill>
            </a:endParaRPr>
          </a:p>
        </p:txBody>
      </p:sp>
      <p:cxnSp>
        <p:nvCxnSpPr>
          <p:cNvPr id="7181" name="Straight Connector 7180">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0" name="Picture 2" descr="vantaggi - Wipi by wepaymoney.NET">
            <a:extLst>
              <a:ext uri="{FF2B5EF4-FFF2-40B4-BE49-F238E27FC236}">
                <a16:creationId xmlns:a16="http://schemas.microsoft.com/office/drawing/2014/main" id="{B9F19B4B-CD52-4180-8E35-DA66D0712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99" r="8611"/>
          <a:stretch/>
        </p:blipFill>
        <p:spPr bwMode="auto">
          <a:xfrm>
            <a:off x="499069" y="3075799"/>
            <a:ext cx="4499176" cy="27422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B4E8686-CCAA-1F0B-4088-E0D824D2B551}"/>
              </a:ext>
            </a:extLst>
          </p:cNvPr>
          <p:cNvSpPr txBox="1"/>
          <p:nvPr/>
        </p:nvSpPr>
        <p:spPr>
          <a:xfrm>
            <a:off x="6309360" y="1065540"/>
            <a:ext cx="5466080" cy="5632311"/>
          </a:xfrm>
          <a:prstGeom prst="rect">
            <a:avLst/>
          </a:prstGeom>
          <a:noFill/>
        </p:spPr>
        <p:txBody>
          <a:bodyPr wrap="square">
            <a:spAutoFit/>
          </a:bodyPr>
          <a:lstStyle/>
          <a:p>
            <a:br>
              <a:rPr kumimoji="0" lang="en-US" sz="1800" b="1" i="0" u="none" strike="noStrike" spc="200" normalizeH="0" noProof="0" dirty="0">
                <a:ln>
                  <a:noFill/>
                </a:ln>
                <a:solidFill>
                  <a:schemeClr val="accent3">
                    <a:lumMod val="75000"/>
                  </a:schemeClr>
                </a:solidFill>
                <a:effectLst>
                  <a:outerShdw blurRad="38100" dist="38100" dir="2700000" algn="tl">
                    <a:srgbClr val="000000">
                      <a:alpha val="43137"/>
                    </a:srgbClr>
                  </a:outerShdw>
                </a:effectLst>
                <a:uLnTx/>
                <a:uFillTx/>
              </a:rPr>
            </a:br>
            <a:br>
              <a:rPr kumimoji="0" lang="en-US" sz="1800" b="1" i="0" u="none" strike="noStrike" spc="200" normalizeH="0" noProof="0" dirty="0">
                <a:ln>
                  <a:noFill/>
                </a:ln>
                <a:solidFill>
                  <a:schemeClr val="accent3">
                    <a:lumMod val="75000"/>
                  </a:schemeClr>
                </a:solidFill>
                <a:effectLst>
                  <a:outerShdw blurRad="38100" dist="38100" dir="2700000" algn="tl">
                    <a:srgbClr val="000000">
                      <a:alpha val="43137"/>
                    </a:srgbClr>
                  </a:outerShdw>
                </a:effectLst>
                <a:uLnTx/>
                <a:uFillTx/>
              </a:rPr>
            </a:br>
            <a:r>
              <a:rPr kumimoji="0" lang="en-US" sz="1800" b="1" i="0" u="none" strike="noStrike" spc="200" normalizeH="0" noProof="0" dirty="0">
                <a:ln>
                  <a:noFill/>
                </a:ln>
                <a:solidFill>
                  <a:schemeClr val="accent3">
                    <a:lumMod val="75000"/>
                  </a:schemeClr>
                </a:solidFill>
                <a:effectLst>
                  <a:outerShdw blurRad="38100" dist="38100" dir="2700000" algn="tl">
                    <a:srgbClr val="000000">
                      <a:alpha val="43137"/>
                    </a:srgbClr>
                  </a:outerShdw>
                </a:effectLst>
                <a:uLnTx/>
                <a:uFillTx/>
              </a:rPr>
              <a:t>1. </a:t>
            </a:r>
            <a:r>
              <a:rPr kumimoji="0" lang="en-US" sz="1800" b="1" i="0" u="none" strike="noStrike" spc="200" normalizeH="0" noProof="0" dirty="0" err="1">
                <a:ln>
                  <a:noFill/>
                </a:ln>
                <a:solidFill>
                  <a:schemeClr val="accent3">
                    <a:lumMod val="75000"/>
                  </a:schemeClr>
                </a:solidFill>
                <a:effectLst>
                  <a:outerShdw blurRad="38100" dist="38100" dir="2700000" algn="tl">
                    <a:srgbClr val="000000">
                      <a:alpha val="43137"/>
                    </a:srgbClr>
                  </a:outerShdw>
                </a:effectLst>
                <a:uLnTx/>
                <a:uFillTx/>
              </a:rPr>
              <a:t>Vantaggi</a:t>
            </a:r>
            <a:r>
              <a:rPr kumimoji="0" lang="en-US" sz="1800" b="1" i="0" u="none" strike="noStrike" spc="200" normalizeH="0" noProof="0" dirty="0">
                <a:ln>
                  <a:noFill/>
                </a:ln>
                <a:solidFill>
                  <a:schemeClr val="accent3">
                    <a:lumMod val="75000"/>
                  </a:schemeClr>
                </a:solidFill>
                <a:effectLst>
                  <a:outerShdw blurRad="38100" dist="38100" dir="2700000" algn="tl">
                    <a:srgbClr val="000000">
                      <a:alpha val="43137"/>
                    </a:srgbClr>
                  </a:outerShdw>
                </a:effectLst>
                <a:uLnTx/>
                <a:uFillTx/>
              </a:rPr>
              <a:t> di </a:t>
            </a:r>
            <a:r>
              <a:rPr kumimoji="0" lang="en-US" sz="1800" b="1" i="0" u="none" strike="noStrike" spc="200" normalizeH="0" noProof="0" dirty="0" err="1">
                <a:ln>
                  <a:noFill/>
                </a:ln>
                <a:solidFill>
                  <a:schemeClr val="accent3">
                    <a:lumMod val="75000"/>
                  </a:schemeClr>
                </a:solidFill>
                <a:effectLst>
                  <a:outerShdw blurRad="38100" dist="38100" dir="2700000" algn="tl">
                    <a:srgbClr val="000000">
                      <a:alpha val="43137"/>
                    </a:srgbClr>
                  </a:outerShdw>
                </a:effectLst>
                <a:uLnTx/>
                <a:uFillTx/>
              </a:rPr>
              <a:t>apprendimento</a:t>
            </a:r>
            <a:r>
              <a:rPr kumimoji="0" lang="en-US" sz="1800" b="1" i="0" u="none" strike="noStrike" spc="200" normalizeH="0" noProof="0" dirty="0">
                <a:ln>
                  <a:noFill/>
                </a:ln>
                <a:solidFill>
                  <a:schemeClr val="accent3">
                    <a:lumMod val="75000"/>
                  </a:schemeClr>
                </a:solidFill>
                <a:effectLst>
                  <a:outerShdw blurRad="38100" dist="38100" dir="2700000" algn="tl">
                    <a:srgbClr val="000000">
                      <a:alpha val="43137"/>
                    </a:srgbClr>
                  </a:outerShdw>
                </a:effectLst>
                <a:uLnTx/>
                <a:uFillTx/>
              </a:rPr>
              <a:t>. </a:t>
            </a:r>
            <a:br>
              <a:rPr kumimoji="0" lang="en-US" sz="1800" b="0" i="0" u="none" strike="noStrike" spc="200" normalizeH="0" noProof="0" dirty="0">
                <a:ln>
                  <a:noFill/>
                </a:ln>
                <a:solidFill>
                  <a:schemeClr val="accent3">
                    <a:lumMod val="75000"/>
                  </a:schemeClr>
                </a:solidFill>
                <a:effectLst/>
                <a:uLnTx/>
                <a:uFillTx/>
              </a:rPr>
            </a:br>
            <a:r>
              <a:rPr kumimoji="0" lang="en-US" sz="1800" b="0" i="0" u="none" strike="noStrike" spc="200" normalizeH="0" noProof="0" dirty="0">
                <a:ln>
                  <a:noFill/>
                </a:ln>
                <a:solidFill>
                  <a:schemeClr val="accent3">
                    <a:lumMod val="75000"/>
                  </a:schemeClr>
                </a:solidFill>
                <a:effectLst/>
                <a:uLnTx/>
                <a:uFillTx/>
              </a:rPr>
              <a:t>La </a:t>
            </a:r>
            <a:r>
              <a:rPr kumimoji="0" lang="en-US" sz="1800" b="0" i="0" u="none" strike="noStrike" spc="200" normalizeH="0" noProof="0" dirty="0" err="1">
                <a:ln>
                  <a:noFill/>
                </a:ln>
                <a:solidFill>
                  <a:schemeClr val="accent3">
                    <a:lumMod val="75000"/>
                  </a:schemeClr>
                </a:solidFill>
                <a:effectLst/>
                <a:uLnTx/>
                <a:uFillTx/>
              </a:rPr>
              <a:t>consapevolezza</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della</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marca</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incide</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sulle</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decisioni</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dei</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consumatori</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agendo</a:t>
            </a:r>
            <a:r>
              <a:rPr kumimoji="0" lang="en-US" sz="1800" b="0" i="0" u="none" strike="noStrike" spc="200" normalizeH="0" noProof="0" dirty="0">
                <a:ln>
                  <a:noFill/>
                </a:ln>
                <a:solidFill>
                  <a:schemeClr val="accent3">
                    <a:lumMod val="75000"/>
                  </a:schemeClr>
                </a:solidFill>
                <a:effectLst/>
                <a:uLnTx/>
                <a:uFillTx/>
              </a:rPr>
              <a:t> </a:t>
            </a:r>
            <a:r>
              <a:rPr kumimoji="0" lang="en-US" sz="1800" b="0" i="0" u="none" strike="noStrike" spc="200" normalizeH="0" noProof="0" dirty="0" err="1">
                <a:ln>
                  <a:noFill/>
                </a:ln>
                <a:solidFill>
                  <a:schemeClr val="accent3">
                    <a:lumMod val="75000"/>
                  </a:schemeClr>
                </a:solidFill>
                <a:effectLst/>
                <a:uLnTx/>
                <a:uFillTx/>
              </a:rPr>
              <a:t>sulla</a:t>
            </a:r>
            <a:r>
              <a:rPr kumimoji="0" lang="en-US" sz="1800" b="0" i="0" u="none" strike="noStrike" spc="200" normalizeH="0" noProof="0" dirty="0">
                <a:ln>
                  <a:noFill/>
                </a:ln>
                <a:solidFill>
                  <a:schemeClr val="accent3">
                    <a:lumMod val="75000"/>
                  </a:schemeClr>
                </a:solidFill>
                <a:effectLst/>
                <a:uLnTx/>
                <a:uFillTx/>
              </a:rPr>
              <a:t> </a:t>
            </a:r>
            <a:r>
              <a:rPr lang="en-US" sz="1800" spc="200" dirty="0" err="1">
                <a:solidFill>
                  <a:schemeClr val="accent3">
                    <a:lumMod val="75000"/>
                  </a:schemeClr>
                </a:solidFill>
              </a:rPr>
              <a:t>formazione</a:t>
            </a:r>
            <a:r>
              <a:rPr lang="en-US" sz="1800" spc="200" dirty="0">
                <a:solidFill>
                  <a:schemeClr val="accent3">
                    <a:lumMod val="75000"/>
                  </a:schemeClr>
                </a:solidFill>
              </a:rPr>
              <a:t> e </a:t>
            </a:r>
            <a:r>
              <a:rPr lang="en-US" sz="1800" spc="200" dirty="0" err="1">
                <a:solidFill>
                  <a:schemeClr val="accent3">
                    <a:lumMod val="75000"/>
                  </a:schemeClr>
                </a:solidFill>
              </a:rPr>
              <a:t>sulla</a:t>
            </a:r>
            <a:r>
              <a:rPr lang="en-US" sz="1800" spc="200" dirty="0">
                <a:solidFill>
                  <a:schemeClr val="accent3">
                    <a:lumMod val="75000"/>
                  </a:schemeClr>
                </a:solidFill>
              </a:rPr>
              <a:t> forza </a:t>
            </a:r>
            <a:r>
              <a:rPr lang="en-US" sz="1800" spc="200" dirty="0" err="1">
                <a:solidFill>
                  <a:schemeClr val="accent3">
                    <a:lumMod val="75000"/>
                  </a:schemeClr>
                </a:solidFill>
              </a:rPr>
              <a:t>delle</a:t>
            </a:r>
            <a:r>
              <a:rPr lang="en-US" sz="1800" spc="200" dirty="0">
                <a:solidFill>
                  <a:schemeClr val="accent3">
                    <a:lumMod val="75000"/>
                  </a:schemeClr>
                </a:solidFill>
              </a:rPr>
              <a:t> </a:t>
            </a:r>
            <a:r>
              <a:rPr lang="en-US" sz="1800" spc="200" dirty="0" err="1">
                <a:solidFill>
                  <a:schemeClr val="accent3">
                    <a:lumMod val="75000"/>
                  </a:schemeClr>
                </a:solidFill>
              </a:rPr>
              <a:t>associazioni</a:t>
            </a:r>
            <a:r>
              <a:rPr lang="en-US" sz="1800" spc="200" dirty="0">
                <a:solidFill>
                  <a:schemeClr val="accent3">
                    <a:lumMod val="75000"/>
                  </a:schemeClr>
                </a:solidFill>
              </a:rPr>
              <a:t> </a:t>
            </a:r>
            <a:r>
              <a:rPr lang="en-US" sz="1800" spc="200" dirty="0" err="1">
                <a:solidFill>
                  <a:schemeClr val="accent3">
                    <a:lumMod val="75000"/>
                  </a:schemeClr>
                </a:solidFill>
              </a:rPr>
              <a:t>mentali</a:t>
            </a:r>
            <a:r>
              <a:rPr lang="en-US" sz="1800" spc="200" dirty="0">
                <a:solidFill>
                  <a:schemeClr val="accent3">
                    <a:lumMod val="75000"/>
                  </a:schemeClr>
                </a:solidFill>
              </a:rPr>
              <a:t> </a:t>
            </a:r>
            <a:r>
              <a:rPr lang="en-US" sz="1800" spc="200" dirty="0" err="1">
                <a:solidFill>
                  <a:schemeClr val="accent3">
                    <a:lumMod val="75000"/>
                  </a:schemeClr>
                </a:solidFill>
              </a:rPr>
              <a:t>che</a:t>
            </a:r>
            <a:r>
              <a:rPr lang="en-US" sz="1800" spc="200" dirty="0">
                <a:solidFill>
                  <a:schemeClr val="accent3">
                    <a:lumMod val="75000"/>
                  </a:schemeClr>
                </a:solidFill>
              </a:rPr>
              <a:t> </a:t>
            </a:r>
            <a:r>
              <a:rPr lang="en-US" sz="1800" spc="200" dirty="0" err="1">
                <a:solidFill>
                  <a:schemeClr val="accent3">
                    <a:lumMod val="75000"/>
                  </a:schemeClr>
                </a:solidFill>
              </a:rPr>
              <a:t>determinano</a:t>
            </a:r>
            <a:r>
              <a:rPr lang="en-US" sz="1800" spc="200" dirty="0">
                <a:solidFill>
                  <a:schemeClr val="accent3">
                    <a:lumMod val="75000"/>
                  </a:schemeClr>
                </a:solidFill>
              </a:rPr>
              <a:t> </a:t>
            </a:r>
            <a:r>
              <a:rPr lang="en-US" sz="1800" spc="200" dirty="0" err="1">
                <a:solidFill>
                  <a:schemeClr val="accent3">
                    <a:lumMod val="75000"/>
                  </a:schemeClr>
                </a:solidFill>
              </a:rPr>
              <a:t>l'immagine</a:t>
            </a:r>
            <a:r>
              <a:rPr lang="en-US" sz="1800" spc="200" dirty="0">
                <a:solidFill>
                  <a:schemeClr val="accent3">
                    <a:lumMod val="75000"/>
                  </a:schemeClr>
                </a:solidFill>
              </a:rPr>
              <a:t> </a:t>
            </a:r>
            <a:r>
              <a:rPr lang="en-US" sz="1800" spc="200" dirty="0" err="1">
                <a:solidFill>
                  <a:schemeClr val="accent3">
                    <a:lumMod val="75000"/>
                  </a:schemeClr>
                </a:solidFill>
              </a:rPr>
              <a:t>della</a:t>
            </a:r>
            <a:r>
              <a:rPr lang="en-US" sz="1800" spc="200" dirty="0">
                <a:solidFill>
                  <a:schemeClr val="accent3">
                    <a:lumMod val="75000"/>
                  </a:schemeClr>
                </a:solidFill>
              </a:rPr>
              <a:t> </a:t>
            </a:r>
            <a:r>
              <a:rPr lang="en-US" sz="1800" spc="200" dirty="0" err="1">
                <a:solidFill>
                  <a:schemeClr val="accent3">
                    <a:lumMod val="75000"/>
                  </a:schemeClr>
                </a:solidFill>
              </a:rPr>
              <a:t>marca</a:t>
            </a:r>
            <a:r>
              <a:rPr lang="en-US" sz="1800" spc="200" dirty="0">
                <a:solidFill>
                  <a:schemeClr val="accent3">
                    <a:lumMod val="75000"/>
                  </a:schemeClr>
                </a:solidFill>
              </a:rPr>
              <a:t>.</a:t>
            </a:r>
            <a:br>
              <a:rPr lang="en-US" sz="1800" spc="200" dirty="0">
                <a:solidFill>
                  <a:schemeClr val="accent3">
                    <a:lumMod val="75000"/>
                  </a:schemeClr>
                </a:solidFill>
              </a:rPr>
            </a:br>
            <a:br>
              <a:rPr lang="en-US" sz="1800" b="1" spc="200" dirty="0">
                <a:solidFill>
                  <a:schemeClr val="accent3">
                    <a:lumMod val="75000"/>
                  </a:schemeClr>
                </a:solidFill>
                <a:effectLst>
                  <a:outerShdw blurRad="38100" dist="38100" dir="2700000" algn="tl">
                    <a:srgbClr val="000000">
                      <a:alpha val="43137"/>
                    </a:srgbClr>
                  </a:outerShdw>
                </a:effectLst>
              </a:rPr>
            </a:br>
            <a:r>
              <a:rPr lang="en-US" sz="1800" b="1" spc="200" dirty="0">
                <a:solidFill>
                  <a:schemeClr val="accent3">
                    <a:lumMod val="75000"/>
                  </a:schemeClr>
                </a:solidFill>
                <a:effectLst>
                  <a:outerShdw blurRad="38100" dist="38100" dir="2700000" algn="tl">
                    <a:srgbClr val="000000">
                      <a:alpha val="43137"/>
                    </a:srgbClr>
                  </a:outerShdw>
                </a:effectLst>
              </a:rPr>
              <a:t>2. </a:t>
            </a:r>
            <a:r>
              <a:rPr lang="en-US" sz="1800" b="1" spc="200" dirty="0" err="1">
                <a:solidFill>
                  <a:schemeClr val="accent3">
                    <a:lumMod val="75000"/>
                  </a:schemeClr>
                </a:solidFill>
                <a:effectLst>
                  <a:outerShdw blurRad="38100" dist="38100" dir="2700000" algn="tl">
                    <a:srgbClr val="000000">
                      <a:alpha val="43137"/>
                    </a:srgbClr>
                  </a:outerShdw>
                </a:effectLst>
              </a:rPr>
              <a:t>Vantaggi</a:t>
            </a:r>
            <a:r>
              <a:rPr lang="en-US" sz="1800" b="1" spc="200" dirty="0">
                <a:solidFill>
                  <a:schemeClr val="accent3">
                    <a:lumMod val="75000"/>
                  </a:schemeClr>
                </a:solidFill>
                <a:effectLst>
                  <a:outerShdw blurRad="38100" dist="38100" dir="2700000" algn="tl">
                    <a:srgbClr val="000000">
                      <a:alpha val="43137"/>
                    </a:srgbClr>
                  </a:outerShdw>
                </a:effectLst>
              </a:rPr>
              <a:t> di </a:t>
            </a:r>
            <a:r>
              <a:rPr lang="en-US" sz="1800" b="1" spc="200" dirty="0" err="1">
                <a:solidFill>
                  <a:schemeClr val="accent3">
                    <a:lumMod val="75000"/>
                  </a:schemeClr>
                </a:solidFill>
                <a:effectLst>
                  <a:outerShdw blurRad="38100" dist="38100" dir="2700000" algn="tl">
                    <a:srgbClr val="000000">
                      <a:alpha val="43137"/>
                    </a:srgbClr>
                  </a:outerShdw>
                </a:effectLst>
              </a:rPr>
              <a:t>considerazione</a:t>
            </a:r>
            <a:r>
              <a:rPr lang="en-US" sz="1800" b="1" spc="200" dirty="0">
                <a:solidFill>
                  <a:schemeClr val="accent3">
                    <a:lumMod val="75000"/>
                  </a:schemeClr>
                </a:solidFill>
                <a:effectLst>
                  <a:outerShdw blurRad="38100" dist="38100" dir="2700000" algn="tl">
                    <a:srgbClr val="000000">
                      <a:alpha val="43137"/>
                    </a:srgbClr>
                  </a:outerShdw>
                </a:effectLst>
              </a:rPr>
              <a:t>. </a:t>
            </a:r>
            <a:br>
              <a:rPr lang="en-US" sz="1800" spc="200" dirty="0">
                <a:solidFill>
                  <a:schemeClr val="accent3">
                    <a:lumMod val="75000"/>
                  </a:schemeClr>
                </a:solidFill>
              </a:rPr>
            </a:br>
            <a:r>
              <a:rPr lang="en-US" sz="1800" spc="200" dirty="0">
                <a:solidFill>
                  <a:schemeClr val="accent3">
                    <a:lumMod val="75000"/>
                  </a:schemeClr>
                </a:solidFill>
              </a:rPr>
              <a:t>È </a:t>
            </a:r>
            <a:r>
              <a:rPr lang="en-US" sz="1800" spc="200" dirty="0" err="1">
                <a:solidFill>
                  <a:schemeClr val="accent3">
                    <a:lumMod val="75000"/>
                  </a:schemeClr>
                </a:solidFill>
              </a:rPr>
              <a:t>importante</a:t>
            </a:r>
            <a:r>
              <a:rPr lang="en-US" sz="1800" spc="200" dirty="0">
                <a:solidFill>
                  <a:schemeClr val="accent3">
                    <a:lumMod val="75000"/>
                  </a:schemeClr>
                </a:solidFill>
              </a:rPr>
              <a:t> </a:t>
            </a:r>
            <a:r>
              <a:rPr lang="en-US" sz="1800" spc="200" dirty="0" err="1">
                <a:solidFill>
                  <a:schemeClr val="accent3">
                    <a:lumMod val="75000"/>
                  </a:schemeClr>
                </a:solidFill>
              </a:rPr>
              <a:t>che</a:t>
            </a:r>
            <a:r>
              <a:rPr lang="en-US" sz="1800" spc="200" dirty="0">
                <a:solidFill>
                  <a:schemeClr val="accent3">
                    <a:lumMod val="75000"/>
                  </a:schemeClr>
                </a:solidFill>
              </a:rPr>
              <a:t> </a:t>
            </a:r>
            <a:r>
              <a:rPr lang="en-US" sz="1800" spc="200" dirty="0" err="1">
                <a:solidFill>
                  <a:schemeClr val="accent3">
                    <a:lumMod val="75000"/>
                  </a:schemeClr>
                </a:solidFill>
              </a:rPr>
              <a:t>i</a:t>
            </a:r>
            <a:r>
              <a:rPr lang="en-US" sz="1800" spc="200" dirty="0">
                <a:solidFill>
                  <a:schemeClr val="accent3">
                    <a:lumMod val="75000"/>
                  </a:schemeClr>
                </a:solidFill>
              </a:rPr>
              <a:t> </a:t>
            </a:r>
            <a:r>
              <a:rPr lang="en-US" sz="1800" spc="200" dirty="0" err="1">
                <a:solidFill>
                  <a:schemeClr val="accent3">
                    <a:lumMod val="75000"/>
                  </a:schemeClr>
                </a:solidFill>
              </a:rPr>
              <a:t>consumatori</a:t>
            </a:r>
            <a:r>
              <a:rPr lang="en-US" sz="1800" spc="200" dirty="0">
                <a:solidFill>
                  <a:schemeClr val="accent3">
                    <a:lumMod val="75000"/>
                  </a:schemeClr>
                </a:solidFill>
              </a:rPr>
              <a:t> </a:t>
            </a:r>
            <a:r>
              <a:rPr lang="en-US" sz="1800" spc="200" dirty="0" err="1">
                <a:solidFill>
                  <a:schemeClr val="accent3">
                    <a:lumMod val="75000"/>
                  </a:schemeClr>
                </a:solidFill>
              </a:rPr>
              <a:t>pensino</a:t>
            </a:r>
            <a:r>
              <a:rPr lang="en-US" sz="1800" spc="200" dirty="0">
                <a:solidFill>
                  <a:schemeClr val="accent3">
                    <a:lumMod val="75000"/>
                  </a:schemeClr>
                </a:solidFill>
              </a:rPr>
              <a:t> </a:t>
            </a:r>
            <a:r>
              <a:rPr lang="en-US" sz="1800" spc="200" dirty="0" err="1">
                <a:solidFill>
                  <a:schemeClr val="accent3">
                    <a:lumMod val="75000"/>
                  </a:schemeClr>
                </a:solidFill>
              </a:rPr>
              <a:t>alla</a:t>
            </a:r>
            <a:r>
              <a:rPr lang="en-US" sz="1800" spc="200" dirty="0">
                <a:solidFill>
                  <a:schemeClr val="accent3">
                    <a:lumMod val="75000"/>
                  </a:schemeClr>
                </a:solidFill>
              </a:rPr>
              <a:t> </a:t>
            </a:r>
            <a:r>
              <a:rPr lang="en-US" sz="1800" spc="200" dirty="0" err="1">
                <a:solidFill>
                  <a:schemeClr val="accent3">
                    <a:lumMod val="75000"/>
                  </a:schemeClr>
                </a:solidFill>
              </a:rPr>
              <a:t>marca</a:t>
            </a:r>
            <a:r>
              <a:rPr lang="en-US" sz="1800" spc="200" dirty="0">
                <a:solidFill>
                  <a:schemeClr val="accent3">
                    <a:lumMod val="75000"/>
                  </a:schemeClr>
                </a:solidFill>
              </a:rPr>
              <a:t> </a:t>
            </a:r>
            <a:r>
              <a:rPr lang="en-US" sz="1800" spc="200" dirty="0" err="1">
                <a:solidFill>
                  <a:schemeClr val="accent3">
                    <a:lumMod val="75000"/>
                  </a:schemeClr>
                </a:solidFill>
              </a:rPr>
              <a:t>quando</a:t>
            </a:r>
            <a:r>
              <a:rPr lang="en-US" sz="1800" spc="200" dirty="0">
                <a:solidFill>
                  <a:schemeClr val="accent3">
                    <a:lumMod val="75000"/>
                  </a:schemeClr>
                </a:solidFill>
              </a:rPr>
              <a:t> </a:t>
            </a:r>
            <a:r>
              <a:rPr lang="en-US" sz="1800" spc="200" dirty="0" err="1">
                <a:solidFill>
                  <a:schemeClr val="accent3">
                    <a:lumMod val="75000"/>
                  </a:schemeClr>
                </a:solidFill>
              </a:rPr>
              <a:t>effettuano</a:t>
            </a:r>
            <a:r>
              <a:rPr lang="en-US" sz="1800" spc="200" dirty="0">
                <a:solidFill>
                  <a:schemeClr val="accent3">
                    <a:lumMod val="75000"/>
                  </a:schemeClr>
                </a:solidFill>
              </a:rPr>
              <a:t> un </a:t>
            </a:r>
            <a:r>
              <a:rPr lang="en-US" sz="1800" spc="200" dirty="0" err="1">
                <a:solidFill>
                  <a:schemeClr val="accent3">
                    <a:lumMod val="75000"/>
                  </a:schemeClr>
                </a:solidFill>
              </a:rPr>
              <a:t>acquisto</a:t>
            </a:r>
            <a:r>
              <a:rPr lang="en-US" sz="1800" spc="200" dirty="0">
                <a:solidFill>
                  <a:schemeClr val="accent3">
                    <a:lumMod val="75000"/>
                  </a:schemeClr>
                </a:solidFill>
              </a:rPr>
              <a:t> o </a:t>
            </a:r>
            <a:r>
              <a:rPr lang="en-US" sz="1800" spc="200" dirty="0" err="1">
                <a:solidFill>
                  <a:schemeClr val="accent3">
                    <a:lumMod val="75000"/>
                  </a:schemeClr>
                </a:solidFill>
              </a:rPr>
              <a:t>quando</a:t>
            </a:r>
            <a:r>
              <a:rPr lang="en-US" sz="1800" spc="200" dirty="0">
                <a:solidFill>
                  <a:schemeClr val="accent3">
                    <a:lumMod val="75000"/>
                  </a:schemeClr>
                </a:solidFill>
              </a:rPr>
              <a:t> </a:t>
            </a:r>
            <a:r>
              <a:rPr lang="en-US" sz="1800" spc="200" dirty="0" err="1">
                <a:solidFill>
                  <a:schemeClr val="accent3">
                    <a:lumMod val="75000"/>
                  </a:schemeClr>
                </a:solidFill>
              </a:rPr>
              <a:t>consumano</a:t>
            </a:r>
            <a:r>
              <a:rPr lang="en-US" sz="1800" spc="200" dirty="0">
                <a:solidFill>
                  <a:schemeClr val="accent3">
                    <a:lumMod val="75000"/>
                  </a:schemeClr>
                </a:solidFill>
              </a:rPr>
              <a:t> un </a:t>
            </a:r>
            <a:r>
              <a:rPr lang="en-US" sz="1800" spc="200" dirty="0" err="1">
                <a:solidFill>
                  <a:schemeClr val="accent3">
                    <a:lumMod val="75000"/>
                  </a:schemeClr>
                </a:solidFill>
              </a:rPr>
              <a:t>prodotto</a:t>
            </a:r>
            <a:r>
              <a:rPr lang="en-US" sz="1800" spc="200" dirty="0">
                <a:solidFill>
                  <a:schemeClr val="accent3">
                    <a:lumMod val="75000"/>
                  </a:schemeClr>
                </a:solidFill>
              </a:rPr>
              <a:t> </a:t>
            </a:r>
            <a:r>
              <a:rPr lang="en-US" sz="1800" spc="200" dirty="0" err="1">
                <a:solidFill>
                  <a:schemeClr val="accent3">
                    <a:lumMod val="75000"/>
                  </a:schemeClr>
                </a:solidFill>
              </a:rPr>
              <a:t>che</a:t>
            </a:r>
            <a:r>
              <a:rPr lang="en-US" sz="1800" spc="200" dirty="0">
                <a:solidFill>
                  <a:schemeClr val="accent3">
                    <a:lumMod val="75000"/>
                  </a:schemeClr>
                </a:solidFill>
              </a:rPr>
              <a:t> </a:t>
            </a:r>
            <a:r>
              <a:rPr lang="en-US" sz="1800" spc="200" dirty="0" err="1">
                <a:solidFill>
                  <a:schemeClr val="accent3">
                    <a:lumMod val="75000"/>
                  </a:schemeClr>
                </a:solidFill>
              </a:rPr>
              <a:t>risponde</a:t>
            </a:r>
            <a:r>
              <a:rPr lang="en-US" sz="1800" spc="200" dirty="0">
                <a:solidFill>
                  <a:schemeClr val="accent3">
                    <a:lumMod val="75000"/>
                  </a:schemeClr>
                </a:solidFill>
              </a:rPr>
              <a:t> a </a:t>
            </a:r>
            <a:r>
              <a:rPr lang="en-US" sz="1800" spc="200" dirty="0" err="1">
                <a:solidFill>
                  <a:schemeClr val="accent3">
                    <a:lumMod val="75000"/>
                  </a:schemeClr>
                </a:solidFill>
              </a:rPr>
              <a:t>necessità</a:t>
            </a:r>
            <a:r>
              <a:rPr lang="en-US" sz="1800" spc="200" dirty="0">
                <a:solidFill>
                  <a:schemeClr val="accent3">
                    <a:lumMod val="75000"/>
                  </a:schemeClr>
                </a:solidFill>
              </a:rPr>
              <a:t> </a:t>
            </a:r>
            <a:r>
              <a:rPr lang="en-US" sz="1800" spc="200" dirty="0" err="1">
                <a:solidFill>
                  <a:schemeClr val="accent3">
                    <a:lumMod val="75000"/>
                  </a:schemeClr>
                </a:solidFill>
              </a:rPr>
              <a:t>che</a:t>
            </a:r>
            <a:r>
              <a:rPr lang="en-US" sz="1800" spc="200" dirty="0">
                <a:solidFill>
                  <a:schemeClr val="accent3">
                    <a:lumMod val="75000"/>
                  </a:schemeClr>
                </a:solidFill>
              </a:rPr>
              <a:t> </a:t>
            </a:r>
            <a:r>
              <a:rPr lang="en-US" sz="1800" spc="200" dirty="0" err="1">
                <a:solidFill>
                  <a:schemeClr val="accent3">
                    <a:lumMod val="75000"/>
                  </a:schemeClr>
                </a:solidFill>
              </a:rPr>
              <a:t>essa</a:t>
            </a:r>
            <a:r>
              <a:rPr lang="en-US" sz="1800" spc="200" dirty="0">
                <a:solidFill>
                  <a:schemeClr val="accent3">
                    <a:lumMod val="75000"/>
                  </a:schemeClr>
                </a:solidFill>
              </a:rPr>
              <a:t> </a:t>
            </a:r>
            <a:r>
              <a:rPr lang="en-US" sz="1800" spc="200" dirty="0" err="1">
                <a:solidFill>
                  <a:schemeClr val="accent3">
                    <a:lumMod val="75000"/>
                  </a:schemeClr>
                </a:solidFill>
              </a:rPr>
              <a:t>potrebbe</a:t>
            </a:r>
            <a:r>
              <a:rPr lang="en-US" sz="1800" spc="200" dirty="0">
                <a:solidFill>
                  <a:schemeClr val="accent3">
                    <a:lumMod val="75000"/>
                  </a:schemeClr>
                </a:solidFill>
              </a:rPr>
              <a:t> </a:t>
            </a:r>
            <a:r>
              <a:rPr lang="en-US" sz="1800" spc="200" dirty="0" err="1">
                <a:solidFill>
                  <a:schemeClr val="accent3">
                    <a:lumMod val="75000"/>
                  </a:schemeClr>
                </a:solidFill>
              </a:rPr>
              <a:t>soddisfare</a:t>
            </a:r>
            <a:r>
              <a:rPr lang="en-US" sz="1800" spc="200" dirty="0">
                <a:solidFill>
                  <a:schemeClr val="accent3">
                    <a:lumMod val="75000"/>
                  </a:schemeClr>
                </a:solidFill>
              </a:rPr>
              <a:t>.</a:t>
            </a:r>
            <a:br>
              <a:rPr lang="en-US" sz="1800" spc="200" dirty="0">
                <a:solidFill>
                  <a:schemeClr val="accent3">
                    <a:lumMod val="75000"/>
                  </a:schemeClr>
                </a:solidFill>
              </a:rPr>
            </a:br>
            <a:br>
              <a:rPr lang="en-US" sz="1800" b="1" spc="200" dirty="0">
                <a:solidFill>
                  <a:schemeClr val="accent3">
                    <a:lumMod val="75000"/>
                  </a:schemeClr>
                </a:solidFill>
                <a:effectLst>
                  <a:outerShdw blurRad="38100" dist="38100" dir="2700000" algn="tl">
                    <a:srgbClr val="000000">
                      <a:alpha val="43137"/>
                    </a:srgbClr>
                  </a:outerShdw>
                </a:effectLst>
              </a:rPr>
            </a:br>
            <a:r>
              <a:rPr lang="en-US" sz="1800" b="1" spc="200" dirty="0">
                <a:solidFill>
                  <a:schemeClr val="accent3">
                    <a:lumMod val="75000"/>
                  </a:schemeClr>
                </a:solidFill>
                <a:effectLst>
                  <a:outerShdw blurRad="38100" dist="38100" dir="2700000" algn="tl">
                    <a:srgbClr val="000000">
                      <a:alpha val="43137"/>
                    </a:srgbClr>
                  </a:outerShdw>
                </a:effectLst>
              </a:rPr>
              <a:t>3. </a:t>
            </a:r>
            <a:r>
              <a:rPr lang="en-US" sz="1800" b="1" spc="200" dirty="0" err="1">
                <a:solidFill>
                  <a:schemeClr val="accent3">
                    <a:lumMod val="75000"/>
                  </a:schemeClr>
                </a:solidFill>
                <a:effectLst>
                  <a:outerShdw blurRad="38100" dist="38100" dir="2700000" algn="tl">
                    <a:srgbClr val="000000">
                      <a:alpha val="43137"/>
                    </a:srgbClr>
                  </a:outerShdw>
                </a:effectLst>
              </a:rPr>
              <a:t>Vantaggi</a:t>
            </a:r>
            <a:r>
              <a:rPr lang="en-US" sz="1800" b="1" spc="200" dirty="0">
                <a:solidFill>
                  <a:schemeClr val="accent3">
                    <a:lumMod val="75000"/>
                  </a:schemeClr>
                </a:solidFill>
                <a:effectLst>
                  <a:outerShdw blurRad="38100" dist="38100" dir="2700000" algn="tl">
                    <a:srgbClr val="000000">
                      <a:alpha val="43137"/>
                    </a:srgbClr>
                  </a:outerShdw>
                </a:effectLst>
              </a:rPr>
              <a:t> di </a:t>
            </a:r>
            <a:r>
              <a:rPr lang="en-US" sz="1800" b="1" spc="200" dirty="0" err="1">
                <a:solidFill>
                  <a:schemeClr val="accent3">
                    <a:lumMod val="75000"/>
                  </a:schemeClr>
                </a:solidFill>
                <a:effectLst>
                  <a:outerShdw blurRad="38100" dist="38100" dir="2700000" algn="tl">
                    <a:srgbClr val="000000">
                      <a:alpha val="43137"/>
                    </a:srgbClr>
                  </a:outerShdw>
                </a:effectLst>
              </a:rPr>
              <a:t>scelta</a:t>
            </a:r>
            <a:r>
              <a:rPr lang="en-US" sz="1800" b="1" spc="200" dirty="0">
                <a:solidFill>
                  <a:schemeClr val="accent3">
                    <a:lumMod val="75000"/>
                  </a:schemeClr>
                </a:solidFill>
                <a:effectLst>
                  <a:outerShdw blurRad="38100" dist="38100" dir="2700000" algn="tl">
                    <a:srgbClr val="000000">
                      <a:alpha val="43137"/>
                    </a:srgbClr>
                  </a:outerShdw>
                </a:effectLst>
              </a:rPr>
              <a:t>. </a:t>
            </a:r>
            <a:br>
              <a:rPr lang="en-US" sz="1800" spc="200" dirty="0">
                <a:solidFill>
                  <a:schemeClr val="accent3">
                    <a:lumMod val="75000"/>
                  </a:schemeClr>
                </a:solidFill>
              </a:rPr>
            </a:br>
            <a:r>
              <a:rPr lang="en-US" sz="1800" spc="200" dirty="0">
                <a:solidFill>
                  <a:schemeClr val="accent3">
                    <a:lumMod val="75000"/>
                  </a:schemeClr>
                </a:solidFill>
              </a:rPr>
              <a:t>La </a:t>
            </a:r>
            <a:r>
              <a:rPr lang="en-US" sz="1800" spc="200" dirty="0" err="1">
                <a:solidFill>
                  <a:schemeClr val="accent3">
                    <a:lumMod val="75000"/>
                  </a:schemeClr>
                </a:solidFill>
              </a:rPr>
              <a:t>notorietà</a:t>
            </a:r>
            <a:r>
              <a:rPr lang="en-US" sz="1800" spc="200" dirty="0">
                <a:solidFill>
                  <a:schemeClr val="accent3">
                    <a:lumMod val="75000"/>
                  </a:schemeClr>
                </a:solidFill>
              </a:rPr>
              <a:t> </a:t>
            </a:r>
            <a:r>
              <a:rPr lang="en-US" sz="1800" spc="200" dirty="0" err="1">
                <a:solidFill>
                  <a:schemeClr val="accent3">
                    <a:lumMod val="75000"/>
                  </a:schemeClr>
                </a:solidFill>
              </a:rPr>
              <a:t>può</a:t>
            </a:r>
            <a:r>
              <a:rPr lang="en-US" sz="1800" spc="200" dirty="0">
                <a:solidFill>
                  <a:schemeClr val="accent3">
                    <a:lumMod val="75000"/>
                  </a:schemeClr>
                </a:solidFill>
              </a:rPr>
              <a:t> </a:t>
            </a:r>
            <a:r>
              <a:rPr lang="en-US" sz="1800" spc="200" dirty="0" err="1">
                <a:solidFill>
                  <a:schemeClr val="accent3">
                    <a:lumMod val="75000"/>
                  </a:schemeClr>
                </a:solidFill>
              </a:rPr>
              <a:t>influenzare</a:t>
            </a:r>
            <a:r>
              <a:rPr lang="en-US" sz="1800" spc="200" dirty="0">
                <a:solidFill>
                  <a:schemeClr val="accent3">
                    <a:lumMod val="75000"/>
                  </a:schemeClr>
                </a:solidFill>
              </a:rPr>
              <a:t> la </a:t>
            </a:r>
            <a:r>
              <a:rPr lang="en-US" sz="1800" spc="200" dirty="0" err="1">
                <a:solidFill>
                  <a:schemeClr val="accent3">
                    <a:lumMod val="75000"/>
                  </a:schemeClr>
                </a:solidFill>
              </a:rPr>
              <a:t>scelta</a:t>
            </a:r>
            <a:r>
              <a:rPr lang="en-US" sz="1800" spc="200" dirty="0">
                <a:solidFill>
                  <a:schemeClr val="accent3">
                    <a:lumMod val="75000"/>
                  </a:schemeClr>
                </a:solidFill>
              </a:rPr>
              <a:t> </a:t>
            </a:r>
            <a:r>
              <a:rPr lang="en-US" sz="1800" spc="200" dirty="0" err="1">
                <a:solidFill>
                  <a:schemeClr val="accent3">
                    <a:lumMod val="75000"/>
                  </a:schemeClr>
                </a:solidFill>
              </a:rPr>
              <a:t>fra</a:t>
            </a:r>
            <a:r>
              <a:rPr lang="en-US" sz="1800" spc="200" dirty="0">
                <a:solidFill>
                  <a:schemeClr val="accent3">
                    <a:lumMod val="75000"/>
                  </a:schemeClr>
                </a:solidFill>
              </a:rPr>
              <a:t> le diverse </a:t>
            </a:r>
            <a:r>
              <a:rPr lang="en-US" sz="1800" spc="200" dirty="0" err="1">
                <a:solidFill>
                  <a:schemeClr val="accent3">
                    <a:lumMod val="75000"/>
                  </a:schemeClr>
                </a:solidFill>
              </a:rPr>
              <a:t>marche</a:t>
            </a:r>
            <a:r>
              <a:rPr lang="en-US" sz="1800" spc="200" dirty="0">
                <a:solidFill>
                  <a:schemeClr val="accent3">
                    <a:lumMod val="75000"/>
                  </a:schemeClr>
                </a:solidFill>
              </a:rPr>
              <a:t> </a:t>
            </a:r>
            <a:r>
              <a:rPr lang="en-US" sz="1800" spc="200" dirty="0" err="1">
                <a:solidFill>
                  <a:schemeClr val="accent3">
                    <a:lumMod val="75000"/>
                  </a:schemeClr>
                </a:solidFill>
              </a:rPr>
              <a:t>all'interno</a:t>
            </a:r>
            <a:r>
              <a:rPr lang="en-US" sz="1800" spc="200" dirty="0">
                <a:solidFill>
                  <a:schemeClr val="accent3">
                    <a:lumMod val="75000"/>
                  </a:schemeClr>
                </a:solidFill>
              </a:rPr>
              <a:t> </a:t>
            </a:r>
            <a:r>
              <a:rPr lang="en-US" sz="1800" spc="200" dirty="0" err="1">
                <a:solidFill>
                  <a:schemeClr val="accent3">
                    <a:lumMod val="75000"/>
                  </a:schemeClr>
                </a:solidFill>
              </a:rPr>
              <a:t>dell'insieme</a:t>
            </a:r>
            <a:r>
              <a:rPr lang="en-US" sz="1800" spc="200" dirty="0">
                <a:solidFill>
                  <a:schemeClr val="accent3">
                    <a:lumMod val="75000"/>
                  </a:schemeClr>
                </a:solidFill>
              </a:rPr>
              <a:t> </a:t>
            </a:r>
            <a:r>
              <a:rPr lang="en-US" sz="1800" spc="200" dirty="0" err="1">
                <a:solidFill>
                  <a:schemeClr val="accent3">
                    <a:lumMod val="75000"/>
                  </a:schemeClr>
                </a:solidFill>
              </a:rPr>
              <a:t>evocato</a:t>
            </a:r>
            <a:r>
              <a:rPr lang="en-US" sz="1800" spc="200" dirty="0">
                <a:solidFill>
                  <a:schemeClr val="accent3">
                    <a:lumMod val="75000"/>
                  </a:schemeClr>
                </a:solidFill>
              </a:rPr>
              <a:t>, </a:t>
            </a:r>
            <a:r>
              <a:rPr lang="en-US" sz="1800" spc="200" dirty="0" err="1">
                <a:solidFill>
                  <a:schemeClr val="accent3">
                    <a:lumMod val="75000"/>
                  </a:schemeClr>
                </a:solidFill>
              </a:rPr>
              <a:t>anche</a:t>
            </a:r>
            <a:r>
              <a:rPr lang="en-US" sz="1800" spc="200" dirty="0">
                <a:solidFill>
                  <a:schemeClr val="accent3">
                    <a:lumMod val="75000"/>
                  </a:schemeClr>
                </a:solidFill>
              </a:rPr>
              <a:t> se non vi </a:t>
            </a:r>
            <a:r>
              <a:rPr lang="en-US" sz="1800" spc="200" dirty="0" err="1">
                <a:solidFill>
                  <a:schemeClr val="accent3">
                    <a:lumMod val="75000"/>
                  </a:schemeClr>
                </a:solidFill>
              </a:rPr>
              <a:t>sono</a:t>
            </a:r>
            <a:r>
              <a:rPr lang="en-US" sz="1800" spc="200" dirty="0">
                <a:solidFill>
                  <a:schemeClr val="accent3">
                    <a:lumMod val="75000"/>
                  </a:schemeClr>
                </a:solidFill>
              </a:rPr>
              <a:t> </a:t>
            </a:r>
            <a:r>
              <a:rPr lang="en-US" sz="1800" spc="200" dirty="0" err="1">
                <a:solidFill>
                  <a:schemeClr val="accent3">
                    <a:lumMod val="75000"/>
                  </a:schemeClr>
                </a:solidFill>
              </a:rPr>
              <a:t>altre</a:t>
            </a:r>
            <a:r>
              <a:rPr lang="en-US" sz="1800" spc="200" dirty="0">
                <a:solidFill>
                  <a:schemeClr val="accent3">
                    <a:lumMod val="75000"/>
                  </a:schemeClr>
                </a:solidFill>
              </a:rPr>
              <a:t> </a:t>
            </a:r>
            <a:r>
              <a:rPr lang="en-US" sz="1800" spc="200" dirty="0" err="1">
                <a:solidFill>
                  <a:schemeClr val="accent3">
                    <a:lumMod val="75000"/>
                  </a:schemeClr>
                </a:solidFill>
              </a:rPr>
              <a:t>associazioni</a:t>
            </a:r>
            <a:r>
              <a:rPr lang="en-US" sz="1800" spc="200" dirty="0">
                <a:solidFill>
                  <a:schemeClr val="accent3">
                    <a:lumMod val="75000"/>
                  </a:schemeClr>
                </a:solidFill>
              </a:rPr>
              <a:t> a </a:t>
            </a:r>
            <a:r>
              <a:rPr lang="en-US" sz="1800" spc="200" dirty="0" err="1">
                <a:solidFill>
                  <a:schemeClr val="accent3">
                    <a:lumMod val="75000"/>
                  </a:schemeClr>
                </a:solidFill>
              </a:rPr>
              <a:t>quei</a:t>
            </a:r>
            <a:r>
              <a:rPr lang="en-US" sz="1800" spc="200" dirty="0">
                <a:solidFill>
                  <a:schemeClr val="accent3">
                    <a:lumMod val="75000"/>
                  </a:schemeClr>
                </a:solidFill>
              </a:rPr>
              <a:t> brand.</a:t>
            </a:r>
            <a:endParaRPr lang="it-IT" dirty="0">
              <a:solidFill>
                <a:schemeClr val="accent3">
                  <a:lumMod val="75000"/>
                </a:schemeClr>
              </a:solidFill>
            </a:endParaRPr>
          </a:p>
        </p:txBody>
      </p:sp>
    </p:spTree>
    <p:extLst>
      <p:ext uri="{BB962C8B-B14F-4D97-AF65-F5344CB8AC3E}">
        <p14:creationId xmlns:p14="http://schemas.microsoft.com/office/powerpoint/2010/main" val="37677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07999" y="701040"/>
            <a:ext cx="4572000" cy="4470400"/>
          </a:xfrm>
        </p:spPr>
        <p:txBody>
          <a:bodyPr>
            <a:noAutofit/>
          </a:bodyPr>
          <a:lstStyle/>
          <a:p>
            <a:pPr algn="ct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t>La marca </a:t>
            </a:r>
            <a:r>
              <a:rPr lang="it-IT" sz="2600" cap="none" dirty="0">
                <a:solidFill>
                  <a:schemeClr val="accent6"/>
                </a:solidFill>
                <a:latin typeface="Trebuchet MS" panose="020B0603020202020204" pitchFamily="34" charset="0"/>
              </a:rPr>
              <a:t>è la promessa che si materializza agli occhi del consumatore, come essenza dei benefici che i consumatori possono aspettarsi di ricevere nello sperimentare i beni o servizi identificati dalla marca stessa.</a:t>
            </a:r>
            <a:br>
              <a:rPr lang="it-IT" sz="2600" cap="none" dirty="0">
                <a:latin typeface="Trebuchet MS" panose="020B0603020202020204" pitchFamily="34" charset="0"/>
              </a:rPr>
            </a:br>
            <a:br>
              <a:rPr lang="it-IT" sz="3200" cap="none" dirty="0">
                <a:latin typeface="Trebuchet MS" panose="020B0603020202020204" pitchFamily="34" charset="0"/>
              </a:rPr>
            </a:br>
            <a:br>
              <a:rPr lang="it-IT" sz="3200" cap="none" dirty="0">
                <a:latin typeface="Trebuchet MS" panose="020B0603020202020204" pitchFamily="34" charset="0"/>
              </a:rPr>
            </a:br>
            <a:r>
              <a:rPr lang="it-IT" sz="3200" cap="none" dirty="0">
                <a:latin typeface="Trebuchet MS" panose="020B0603020202020204" pitchFamily="34" charset="0"/>
              </a:rPr>
              <a:t> </a:t>
            </a:r>
          </a:p>
        </p:txBody>
      </p:sp>
      <p:sp>
        <p:nvSpPr>
          <p:cNvPr id="3" name="CasellaDiTesto 2">
            <a:extLst>
              <a:ext uri="{FF2B5EF4-FFF2-40B4-BE49-F238E27FC236}">
                <a16:creationId xmlns:a16="http://schemas.microsoft.com/office/drawing/2014/main" id="{5DED8B7B-9D84-C488-8230-F34EBC8077EE}"/>
              </a:ext>
            </a:extLst>
          </p:cNvPr>
          <p:cNvSpPr txBox="1"/>
          <p:nvPr/>
        </p:nvSpPr>
        <p:spPr>
          <a:xfrm>
            <a:off x="7112002" y="2794615"/>
            <a:ext cx="4785360" cy="2785378"/>
          </a:xfrm>
          <a:prstGeom prst="rect">
            <a:avLst/>
          </a:prstGeom>
          <a:noFill/>
        </p:spPr>
        <p:txBody>
          <a:bodyPr wrap="square">
            <a:spAutoFit/>
          </a:bodyPr>
          <a:lstStyle/>
          <a:p>
            <a:pPr algn="ctr"/>
            <a:r>
              <a:rPr lang="it-IT" sz="2500" cap="none" dirty="0">
                <a:solidFill>
                  <a:schemeClr val="accent2"/>
                </a:solidFill>
                <a:effectLst>
                  <a:outerShdw blurRad="38100" dist="38100" dir="2700000" algn="tl">
                    <a:srgbClr val="000000">
                      <a:alpha val="43137"/>
                    </a:srgbClr>
                  </a:outerShdw>
                </a:effectLst>
                <a:latin typeface="Trebuchet MS" panose="020B0603020202020204" pitchFamily="34" charset="0"/>
              </a:rPr>
              <a:t>Tale promessa dovrà distinguersi da quella dei concorrenti, agendo sulle differenze che potranno essere razionali e tangibili o simboliche, emotive e intangibili.</a:t>
            </a:r>
            <a:endParaRPr lang="it-IT" sz="2500" dirty="0">
              <a:solidFill>
                <a:schemeClr val="accent2"/>
              </a:solidFill>
              <a:effectLst>
                <a:outerShdw blurRad="38100" dist="38100" dir="2700000" algn="tl">
                  <a:srgbClr val="000000">
                    <a:alpha val="43137"/>
                  </a:srgbClr>
                </a:outerShdw>
              </a:effectLst>
            </a:endParaRPr>
          </a:p>
        </p:txBody>
      </p:sp>
      <p:sp>
        <p:nvSpPr>
          <p:cNvPr id="4" name="Freccia a destra 3">
            <a:extLst>
              <a:ext uri="{FF2B5EF4-FFF2-40B4-BE49-F238E27FC236}">
                <a16:creationId xmlns:a16="http://schemas.microsoft.com/office/drawing/2014/main" id="{D072E149-C9A9-7129-3875-8AA9A39A11AC}"/>
              </a:ext>
            </a:extLst>
          </p:cNvPr>
          <p:cNvSpPr/>
          <p:nvPr/>
        </p:nvSpPr>
        <p:spPr>
          <a:xfrm>
            <a:off x="5963920" y="2895600"/>
            <a:ext cx="9652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1591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42569" y="679494"/>
            <a:ext cx="7020747" cy="5229630"/>
          </a:xfrm>
        </p:spPr>
        <p:txBody>
          <a:bodyPr vert="horz" lIns="91440" tIns="45720" rIns="91440" bIns="45720" rtlCol="0" anchor="ctr">
            <a:normAutofit/>
          </a:bodyPr>
          <a:lstStyle/>
          <a:p>
            <a:br>
              <a:rPr lang="en-US" sz="2000" spc="200" dirty="0">
                <a:solidFill>
                  <a:srgbClr val="FFFFFF"/>
                </a:solidFill>
              </a:rPr>
            </a:br>
            <a:br>
              <a:rPr lang="en-US" sz="2200" b="1" spc="200" dirty="0">
                <a:solidFill>
                  <a:srgbClr val="FFFFFF"/>
                </a:solidFill>
                <a:effectLst>
                  <a:outerShdw blurRad="38100" dist="38100" dir="2700000" algn="tl">
                    <a:srgbClr val="000000">
                      <a:alpha val="43137"/>
                    </a:srgbClr>
                  </a:outerShdw>
                </a:effectLst>
              </a:rPr>
            </a:br>
            <a:r>
              <a:rPr lang="en-US" sz="2200" b="1" spc="200" dirty="0">
                <a:solidFill>
                  <a:srgbClr val="FFFFFF"/>
                </a:solidFill>
                <a:effectLst>
                  <a:outerShdw blurRad="38100" dist="38100" dir="2700000" algn="tl">
                    <a:srgbClr val="000000">
                      <a:alpha val="43137"/>
                    </a:srgbClr>
                  </a:outerShdw>
                </a:effectLst>
              </a:rPr>
              <a:t>1.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orientamento</a:t>
            </a:r>
            <a:r>
              <a:rPr lang="en-US" sz="2200" b="1" spc="200" dirty="0">
                <a:solidFill>
                  <a:srgbClr val="FFFFFF"/>
                </a:solidFill>
                <a:effectLst>
                  <a:outerShdw blurRad="38100" dist="38100" dir="2700000" algn="tl">
                    <a:srgbClr val="000000">
                      <a:alpha val="43137"/>
                    </a:srgbClr>
                  </a:outerShdw>
                </a:effectLst>
              </a:rPr>
              <a:t>, </a:t>
            </a:r>
            <a:r>
              <a:rPr lang="en-US" sz="2000" spc="200" dirty="0">
                <a:solidFill>
                  <a:srgbClr val="FFFFFF"/>
                </a:solidFill>
              </a:rPr>
              <a:t>il quale </a:t>
            </a:r>
            <a:r>
              <a:rPr lang="en-US" sz="2000" spc="200" dirty="0" err="1">
                <a:solidFill>
                  <a:srgbClr val="FFFFFF"/>
                </a:solidFill>
              </a:rPr>
              <a:t>consente</a:t>
            </a:r>
            <a:r>
              <a:rPr lang="en-US" sz="2000" spc="200" dirty="0">
                <a:solidFill>
                  <a:srgbClr val="FFFFFF"/>
                </a:solidFill>
              </a:rPr>
              <a:t> di </a:t>
            </a:r>
            <a:r>
              <a:rPr lang="en-US" sz="2000" spc="200" dirty="0" err="1">
                <a:solidFill>
                  <a:srgbClr val="FFFFFF"/>
                </a:solidFill>
              </a:rPr>
              <a:t>indirizzare</a:t>
            </a:r>
            <a:r>
              <a:rPr lang="en-US" sz="2000" spc="200" dirty="0">
                <a:solidFill>
                  <a:srgbClr val="FFFFFF"/>
                </a:solidFill>
              </a:rPr>
              <a:t> il </a:t>
            </a:r>
            <a:r>
              <a:rPr lang="en-US" sz="2000" spc="200" dirty="0" err="1">
                <a:solidFill>
                  <a:srgbClr val="FFFFFF"/>
                </a:solidFill>
              </a:rPr>
              <a:t>processo</a:t>
            </a:r>
            <a:r>
              <a:rPr lang="en-US" sz="2000" spc="200" dirty="0">
                <a:solidFill>
                  <a:srgbClr val="FFFFFF"/>
                </a:solidFill>
              </a:rPr>
              <a:t> di </a:t>
            </a:r>
            <a:r>
              <a:rPr lang="en-US" sz="2000" spc="200" dirty="0" err="1">
                <a:solidFill>
                  <a:srgbClr val="FFFFFF"/>
                </a:solidFill>
              </a:rPr>
              <a:t>acquisto</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verso </a:t>
            </a:r>
            <a:r>
              <a:rPr lang="en-US" sz="2000" spc="200" dirty="0" err="1">
                <a:solidFill>
                  <a:srgbClr val="FFFFFF"/>
                </a:solidFill>
              </a:rPr>
              <a:t>l'offerta</a:t>
            </a:r>
            <a:r>
              <a:rPr lang="en-US" sz="2000" spc="200" dirty="0">
                <a:solidFill>
                  <a:srgbClr val="FFFFFF"/>
                </a:solidFill>
              </a:rPr>
              <a:t> </a:t>
            </a:r>
            <a:r>
              <a:rPr lang="en-US" sz="2000" spc="200" dirty="0" err="1">
                <a:solidFill>
                  <a:srgbClr val="FFFFFF"/>
                </a:solidFill>
              </a:rPr>
              <a:t>identificata</a:t>
            </a:r>
            <a:r>
              <a:rPr lang="en-US" sz="2000" spc="200" dirty="0">
                <a:solidFill>
                  <a:srgbClr val="FFFFFF"/>
                </a:solidFill>
              </a:rPr>
              <a:t> </a:t>
            </a:r>
            <a:r>
              <a:rPr lang="en-US" sz="2000" spc="200" dirty="0" err="1">
                <a:solidFill>
                  <a:srgbClr val="FFFFFF"/>
                </a:solidFill>
              </a:rPr>
              <a:t>dalla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favorendo</a:t>
            </a:r>
            <a:r>
              <a:rPr lang="en-US" sz="2000" spc="200" dirty="0">
                <a:solidFill>
                  <a:srgbClr val="FFFFFF"/>
                </a:solidFill>
              </a:rPr>
              <a:t> la </a:t>
            </a:r>
            <a:r>
              <a:rPr lang="en-US" sz="2000" spc="200" dirty="0" err="1">
                <a:solidFill>
                  <a:srgbClr val="FFFFFF"/>
                </a:solidFill>
              </a:rPr>
              <a:t>nascita</a:t>
            </a:r>
            <a:r>
              <a:rPr lang="en-US" sz="2000" spc="200" dirty="0">
                <a:solidFill>
                  <a:srgbClr val="FFFFFF"/>
                </a:solidFill>
              </a:rPr>
              <a:t> di </a:t>
            </a:r>
            <a:r>
              <a:rPr lang="en-US" sz="2000" spc="200" dirty="0" err="1">
                <a:solidFill>
                  <a:srgbClr val="FFFFFF"/>
                </a:solidFill>
              </a:rPr>
              <a:t>superiori</a:t>
            </a:r>
            <a:r>
              <a:rPr lang="en-US" sz="2000" spc="200" dirty="0">
                <a:solidFill>
                  <a:srgbClr val="FFFFFF"/>
                </a:solidFill>
              </a:rPr>
              <a:t> </a:t>
            </a:r>
            <a:r>
              <a:rPr lang="en-US" sz="2000" spc="200" dirty="0" err="1">
                <a:solidFill>
                  <a:srgbClr val="FFFFFF"/>
                </a:solidFill>
              </a:rPr>
              <a:t>aspettative</a:t>
            </a:r>
            <a:r>
              <a:rPr lang="en-US" sz="2000" spc="200" dirty="0">
                <a:solidFill>
                  <a:srgbClr val="FFFFFF"/>
                </a:solidFill>
              </a:rPr>
              <a:t> di </a:t>
            </a:r>
            <a:r>
              <a:rPr lang="en-US" sz="2000" spc="200" dirty="0" err="1">
                <a:solidFill>
                  <a:srgbClr val="FFFFFF"/>
                </a:solidFill>
              </a:rPr>
              <a:t>valore</a:t>
            </a:r>
            <a:r>
              <a:rPr lang="en-US" sz="2000" spc="200" dirty="0">
                <a:solidFill>
                  <a:srgbClr val="FFFFFF"/>
                </a:solidFill>
              </a:rPr>
              <a:t> rispetto alle alternative </a:t>
            </a:r>
            <a:r>
              <a:rPr lang="en-US" sz="2000" spc="200" dirty="0" err="1">
                <a:solidFill>
                  <a:srgbClr val="FFFFFF"/>
                </a:solidFill>
              </a:rPr>
              <a:t>concorrenti</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rPr>
              <a:t>2</a:t>
            </a:r>
            <a:r>
              <a:rPr lang="en-US" sz="2200" b="1" spc="200" dirty="0">
                <a:solidFill>
                  <a:srgbClr val="FFFFFF"/>
                </a:solidFill>
                <a:effectLst>
                  <a:outerShdw blurRad="38100" dist="38100" dir="2700000" algn="tl">
                    <a:srgbClr val="000000">
                      <a:alpha val="43137"/>
                    </a:srgbClr>
                  </a:outerShdw>
                </a:effectLst>
              </a:rPr>
              <a:t>.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differenziazione</a:t>
            </a:r>
            <a:r>
              <a:rPr lang="en-US" sz="2200" spc="200" dirty="0">
                <a:solidFill>
                  <a:srgbClr val="FFFFFF"/>
                </a:solidFill>
              </a:rPr>
              <a:t>, </a:t>
            </a:r>
            <a:r>
              <a:rPr lang="en-US" sz="2000" spc="200" dirty="0">
                <a:solidFill>
                  <a:srgbClr val="FFFFFF"/>
                </a:solidFill>
              </a:rPr>
              <a:t>in base al quale è </a:t>
            </a:r>
            <a:r>
              <a:rPr lang="en-US" sz="2000" spc="200" dirty="0" err="1">
                <a:solidFill>
                  <a:srgbClr val="FFFFFF"/>
                </a:solidFill>
              </a:rPr>
              <a:t>possibile</a:t>
            </a:r>
            <a:r>
              <a:rPr lang="en-US" sz="2000" spc="200" dirty="0">
                <a:solidFill>
                  <a:srgbClr val="FFFFFF"/>
                </a:solidFill>
              </a:rPr>
              <a:t> </a:t>
            </a:r>
            <a:r>
              <a:rPr lang="en-US" sz="2000" spc="200" dirty="0" err="1">
                <a:solidFill>
                  <a:srgbClr val="FFFFFF"/>
                </a:solidFill>
              </a:rPr>
              <a:t>rafforzare</a:t>
            </a:r>
            <a:r>
              <a:rPr lang="en-US" sz="2000" spc="200" dirty="0">
                <a:solidFill>
                  <a:srgbClr val="FFFFFF"/>
                </a:solidFill>
              </a:rPr>
              <a:t>, </a:t>
            </a:r>
            <a:r>
              <a:rPr lang="en-US" sz="2000" spc="200" dirty="0" err="1">
                <a:solidFill>
                  <a:srgbClr val="FFFFFF"/>
                </a:solidFill>
              </a:rPr>
              <a:t>nella</a:t>
            </a:r>
            <a:r>
              <a:rPr lang="en-US" sz="2000" spc="200" dirty="0">
                <a:solidFill>
                  <a:srgbClr val="FFFFFF"/>
                </a:solidFill>
              </a:rPr>
              <a:t> </a:t>
            </a:r>
            <a:r>
              <a:rPr lang="en-US" sz="2000" spc="200" dirty="0" err="1">
                <a:solidFill>
                  <a:srgbClr val="FFFFFF"/>
                </a:solidFill>
              </a:rPr>
              <a:t>mente</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a:t>
            </a:r>
            <a:r>
              <a:rPr lang="en-US" sz="2000" spc="200" dirty="0" err="1">
                <a:solidFill>
                  <a:srgbClr val="FFFFFF"/>
                </a:solidFill>
              </a:rPr>
              <a:t>gli</a:t>
            </a:r>
            <a:r>
              <a:rPr lang="en-US" sz="2000" spc="200" dirty="0">
                <a:solidFill>
                  <a:srgbClr val="FFFFFF"/>
                </a:solidFill>
              </a:rPr>
              <a:t> </a:t>
            </a:r>
            <a:r>
              <a:rPr lang="en-US" sz="2000" spc="200" dirty="0" err="1">
                <a:solidFill>
                  <a:srgbClr val="FFFFFF"/>
                </a:solidFill>
              </a:rPr>
              <a:t>elementi</a:t>
            </a:r>
            <a:r>
              <a:rPr lang="en-US" sz="2000" spc="200" dirty="0">
                <a:solidFill>
                  <a:srgbClr val="FFFFFF"/>
                </a:solidFill>
              </a:rPr>
              <a:t> di </a:t>
            </a:r>
            <a:r>
              <a:rPr lang="en-US" sz="2000" spc="200" dirty="0" err="1">
                <a:solidFill>
                  <a:srgbClr val="FFFFFF"/>
                </a:solidFill>
              </a:rPr>
              <a:t>distinzione</a:t>
            </a:r>
            <a:r>
              <a:rPr lang="en-US" sz="2000" spc="200" dirty="0">
                <a:solidFill>
                  <a:srgbClr val="FFFFFF"/>
                </a:solidFill>
              </a:rPr>
              <a:t> </a:t>
            </a:r>
            <a:r>
              <a:rPr lang="en-US" sz="2000" spc="200" dirty="0" err="1">
                <a:solidFill>
                  <a:srgbClr val="FFFFFF"/>
                </a:solidFill>
              </a:rPr>
              <a:t>sul</a:t>
            </a:r>
            <a:r>
              <a:rPr lang="en-US" sz="2000" spc="200" dirty="0">
                <a:solidFill>
                  <a:srgbClr val="FFFFFF"/>
                </a:solidFill>
              </a:rPr>
              <a:t> piano </a:t>
            </a:r>
            <a:r>
              <a:rPr lang="en-US" sz="2000" spc="200" dirty="0" err="1">
                <a:solidFill>
                  <a:srgbClr val="FFFFFF"/>
                </a:solidFill>
              </a:rPr>
              <a:t>competitivo</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effectLst>
                  <a:outerShdw blurRad="38100" dist="38100" dir="2700000" algn="tl">
                    <a:srgbClr val="000000">
                      <a:alpha val="43137"/>
                    </a:srgbClr>
                  </a:outerShdw>
                </a:effectLst>
              </a:rPr>
              <a:t>3.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estensione</a:t>
            </a:r>
            <a:r>
              <a:rPr lang="en-US" sz="2200" spc="200" dirty="0">
                <a:solidFill>
                  <a:srgbClr val="FFFFFF"/>
                </a:solidFill>
              </a:rPr>
              <a:t>, </a:t>
            </a:r>
            <a:r>
              <a:rPr lang="en-US" sz="2000" spc="200" dirty="0">
                <a:solidFill>
                  <a:srgbClr val="FFFFFF"/>
                </a:solidFill>
              </a:rPr>
              <a:t>il quale </a:t>
            </a:r>
            <a:r>
              <a:rPr lang="en-US" sz="2000" spc="200" dirty="0" err="1">
                <a:solidFill>
                  <a:srgbClr val="FFFFFF"/>
                </a:solidFill>
              </a:rPr>
              <a:t>favorisce</a:t>
            </a:r>
            <a:r>
              <a:rPr lang="en-US" sz="2000" spc="200" dirty="0">
                <a:solidFill>
                  <a:srgbClr val="FFFFFF"/>
                </a:solidFill>
              </a:rPr>
              <a:t> </a:t>
            </a:r>
            <a:r>
              <a:rPr lang="en-US" sz="2000" spc="200" dirty="0" err="1">
                <a:solidFill>
                  <a:srgbClr val="FFFFFF"/>
                </a:solidFill>
              </a:rPr>
              <a:t>l'ampliamento</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rete di </a:t>
            </a:r>
            <a:r>
              <a:rPr lang="en-US" sz="2000" spc="200" dirty="0" err="1">
                <a:solidFill>
                  <a:srgbClr val="FFFFFF"/>
                </a:solidFill>
              </a:rPr>
              <a:t>significati</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facilitando</a:t>
            </a:r>
            <a:r>
              <a:rPr lang="en-US" sz="2000" spc="200" dirty="0">
                <a:solidFill>
                  <a:srgbClr val="FFFFFF"/>
                </a:solidFill>
              </a:rPr>
              <a:t> </a:t>
            </a:r>
            <a:r>
              <a:rPr lang="en-US" sz="2000" spc="200" dirty="0" err="1">
                <a:solidFill>
                  <a:srgbClr val="FFFFFF"/>
                </a:solidFill>
              </a:rPr>
              <a:t>l'introduzione</a:t>
            </a:r>
            <a:r>
              <a:rPr lang="en-US" sz="2000" spc="200" dirty="0">
                <a:solidFill>
                  <a:srgbClr val="FFFFFF"/>
                </a:solidFill>
              </a:rPr>
              <a:t> di </a:t>
            </a:r>
            <a:r>
              <a:rPr lang="en-US" sz="2000" spc="200" dirty="0" err="1">
                <a:solidFill>
                  <a:srgbClr val="FFFFFF"/>
                </a:solidFill>
              </a:rPr>
              <a:t>innovazioni</a:t>
            </a:r>
            <a:r>
              <a:rPr lang="en-US" sz="2000" spc="200" dirty="0">
                <a:solidFill>
                  <a:srgbClr val="FFFFFF"/>
                </a:solidFill>
              </a:rPr>
              <a:t> </a:t>
            </a:r>
            <a:r>
              <a:rPr lang="en-US" sz="2000" spc="200" dirty="0" err="1">
                <a:solidFill>
                  <a:srgbClr val="FFFFFF"/>
                </a:solidFill>
              </a:rPr>
              <a:t>idonee</a:t>
            </a:r>
            <a:r>
              <a:rPr lang="en-US" sz="2000" spc="200" dirty="0">
                <a:solidFill>
                  <a:srgbClr val="FFFFFF"/>
                </a:solidFill>
              </a:rPr>
              <a:t> a </a:t>
            </a:r>
            <a:r>
              <a:rPr lang="en-US" sz="2000" spc="200" dirty="0" err="1">
                <a:solidFill>
                  <a:srgbClr val="FFFFFF"/>
                </a:solidFill>
              </a:rPr>
              <a:t>estenderne</a:t>
            </a:r>
            <a:r>
              <a:rPr lang="en-US" sz="2000" spc="200" dirty="0">
                <a:solidFill>
                  <a:srgbClr val="FFFFFF"/>
                </a:solidFill>
              </a:rPr>
              <a:t> il </a:t>
            </a:r>
            <a:r>
              <a:rPr lang="en-US" sz="2000" spc="200" dirty="0" err="1">
                <a:solidFill>
                  <a:srgbClr val="FFFFFF"/>
                </a:solidFill>
              </a:rPr>
              <a:t>raggio</a:t>
            </a:r>
            <a:r>
              <a:rPr lang="en-US" sz="2000" spc="200" dirty="0">
                <a:solidFill>
                  <a:srgbClr val="FFFFFF"/>
                </a:solidFill>
              </a:rPr>
              <a:t> </a:t>
            </a:r>
            <a:r>
              <a:rPr lang="en-US" sz="2000" spc="200" dirty="0" err="1">
                <a:solidFill>
                  <a:srgbClr val="FFFFFF"/>
                </a:solidFill>
              </a:rPr>
              <a:t>d'azione</a:t>
            </a:r>
            <a:r>
              <a:rPr lang="en-US" sz="2000" spc="200" dirty="0">
                <a:solidFill>
                  <a:srgbClr val="FFFFFF"/>
                </a:solidFill>
              </a:rPr>
              <a:t> </a:t>
            </a:r>
            <a:r>
              <a:rPr lang="en-US" sz="2000" spc="200" dirty="0" err="1">
                <a:solidFill>
                  <a:srgbClr val="FFFFFF"/>
                </a:solidFill>
              </a:rPr>
              <a:t>nel</a:t>
            </a:r>
            <a:r>
              <a:rPr lang="en-US" sz="2000" spc="200" dirty="0">
                <a:solidFill>
                  <a:srgbClr val="FFFFFF"/>
                </a:solidFill>
              </a:rPr>
              <a:t> business </a:t>
            </a:r>
            <a:r>
              <a:rPr lang="en-US" sz="2000" spc="200" dirty="0" err="1">
                <a:solidFill>
                  <a:srgbClr val="FFFFFF"/>
                </a:solidFill>
              </a:rPr>
              <a:t>attuale</a:t>
            </a:r>
            <a:r>
              <a:rPr lang="en-US" sz="2000" spc="200" dirty="0">
                <a:solidFill>
                  <a:srgbClr val="FFFFFF"/>
                </a:solidFill>
              </a:rPr>
              <a:t> e in </a:t>
            </a:r>
            <a:r>
              <a:rPr lang="en-US" sz="2000" spc="200" dirty="0" err="1">
                <a:solidFill>
                  <a:srgbClr val="FFFFFF"/>
                </a:solidFill>
              </a:rPr>
              <a:t>nuovi</a:t>
            </a:r>
            <a:r>
              <a:rPr lang="en-US" sz="2000" spc="200" dirty="0">
                <a:solidFill>
                  <a:srgbClr val="FFFFFF"/>
                </a:solidFill>
              </a:rPr>
              <a:t> business;</a:t>
            </a:r>
            <a:br>
              <a:rPr lang="en-US" sz="2000" spc="200" dirty="0">
                <a:solidFill>
                  <a:srgbClr val="FFFFFF"/>
                </a:solidFill>
              </a:rPr>
            </a:br>
            <a:br>
              <a:rPr lang="en-US" sz="2200" spc="200" dirty="0">
                <a:solidFill>
                  <a:srgbClr val="FFFFFF"/>
                </a:solidFill>
              </a:rPr>
            </a:br>
            <a:r>
              <a:rPr lang="en-US" sz="2200" b="1" spc="200" dirty="0">
                <a:solidFill>
                  <a:srgbClr val="FFFFFF"/>
                </a:solidFill>
              </a:rPr>
              <a:t>4.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apprendimento</a:t>
            </a:r>
            <a:r>
              <a:rPr lang="en-US" sz="2200" spc="200" dirty="0">
                <a:solidFill>
                  <a:srgbClr val="FFFFFF"/>
                </a:solidFill>
              </a:rPr>
              <a:t>, </a:t>
            </a:r>
            <a:r>
              <a:rPr lang="en-US" sz="2000" spc="200" dirty="0" err="1">
                <a:solidFill>
                  <a:srgbClr val="FFFFFF"/>
                </a:solidFill>
              </a:rPr>
              <a:t>che</a:t>
            </a:r>
            <a:r>
              <a:rPr lang="en-US" sz="2000" spc="200" dirty="0">
                <a:solidFill>
                  <a:srgbClr val="FFFFFF"/>
                </a:solidFill>
              </a:rPr>
              <a:t> </a:t>
            </a:r>
            <a:r>
              <a:rPr lang="en-US" sz="2000" spc="200" dirty="0" err="1">
                <a:solidFill>
                  <a:srgbClr val="FFFFFF"/>
                </a:solidFill>
              </a:rPr>
              <a:t>contribuisce</a:t>
            </a:r>
            <a:r>
              <a:rPr lang="en-US" sz="2000" spc="200" dirty="0">
                <a:solidFill>
                  <a:srgbClr val="FFFFFF"/>
                </a:solidFill>
              </a:rPr>
              <a:t> </a:t>
            </a:r>
            <a:r>
              <a:rPr lang="en-US" sz="2000" spc="200" dirty="0" err="1">
                <a:solidFill>
                  <a:srgbClr val="FFFFFF"/>
                </a:solidFill>
              </a:rPr>
              <a:t>allo</a:t>
            </a:r>
            <a:r>
              <a:rPr lang="en-US" sz="2000" spc="200" dirty="0">
                <a:solidFill>
                  <a:srgbClr val="FFFFFF"/>
                </a:solidFill>
              </a:rPr>
              <a:t> </a:t>
            </a:r>
            <a:r>
              <a:rPr lang="en-US" sz="2000" spc="200" dirty="0" err="1">
                <a:solidFill>
                  <a:srgbClr val="FFFFFF"/>
                </a:solidFill>
              </a:rPr>
              <a:t>sviluppo</a:t>
            </a:r>
            <a:r>
              <a:rPr lang="en-US" sz="2000" spc="200" dirty="0">
                <a:solidFill>
                  <a:srgbClr val="FFFFFF"/>
                </a:solidFill>
              </a:rPr>
              <a:t> del </a:t>
            </a:r>
            <a:r>
              <a:rPr lang="en-US" sz="2000" spc="200" dirty="0" err="1">
                <a:solidFill>
                  <a:srgbClr val="FFFFFF"/>
                </a:solidFill>
              </a:rPr>
              <a:t>patrimonio</a:t>
            </a:r>
            <a:r>
              <a:rPr lang="en-US" sz="2000" spc="200" dirty="0">
                <a:solidFill>
                  <a:srgbClr val="FFFFFF"/>
                </a:solidFill>
              </a:rPr>
              <a:t> </a:t>
            </a:r>
            <a:r>
              <a:rPr lang="en-US" sz="2000" spc="200" dirty="0" err="1">
                <a:solidFill>
                  <a:srgbClr val="FFFFFF"/>
                </a:solidFill>
              </a:rPr>
              <a:t>aziendale</a:t>
            </a:r>
            <a:r>
              <a:rPr lang="en-US" sz="2000" spc="200" dirty="0">
                <a:solidFill>
                  <a:srgbClr val="FFFFFF"/>
                </a:solidFill>
              </a:rPr>
              <a:t> di </a:t>
            </a:r>
            <a:r>
              <a:rPr lang="en-US" sz="2000" spc="200" dirty="0" err="1">
                <a:solidFill>
                  <a:srgbClr val="FFFFFF"/>
                </a:solidFill>
              </a:rPr>
              <a:t>conoscenze</a:t>
            </a:r>
            <a:r>
              <a:rPr lang="en-US" sz="2000" spc="200" dirty="0">
                <a:solidFill>
                  <a:srgbClr val="FFFFFF"/>
                </a:solidFill>
              </a:rPr>
              <a:t>, </a:t>
            </a:r>
            <a:r>
              <a:rPr lang="en-US" sz="2000" spc="200" dirty="0" err="1">
                <a:solidFill>
                  <a:srgbClr val="FFFFFF"/>
                </a:solidFill>
              </a:rPr>
              <a:t>attraverso</a:t>
            </a:r>
            <a:r>
              <a:rPr lang="en-US" sz="2000" spc="200" dirty="0">
                <a:solidFill>
                  <a:srgbClr val="FFFFFF"/>
                </a:solidFill>
              </a:rPr>
              <a:t> </a:t>
            </a:r>
            <a:r>
              <a:rPr lang="en-US" sz="2000" spc="200" dirty="0" err="1">
                <a:solidFill>
                  <a:srgbClr val="FFFFFF"/>
                </a:solidFill>
              </a:rPr>
              <a:t>processi</a:t>
            </a:r>
            <a:r>
              <a:rPr lang="en-US" sz="2000" spc="200" dirty="0">
                <a:solidFill>
                  <a:srgbClr val="FFFFFF"/>
                </a:solidFill>
              </a:rPr>
              <a:t> di </a:t>
            </a:r>
            <a:r>
              <a:rPr lang="en-US" sz="2000" spc="200" dirty="0" err="1">
                <a:solidFill>
                  <a:srgbClr val="FFFFFF"/>
                </a:solidFill>
              </a:rPr>
              <a:t>apprendimento</a:t>
            </a:r>
            <a:r>
              <a:rPr lang="en-US" sz="2000" spc="200" dirty="0">
                <a:solidFill>
                  <a:srgbClr val="FFFFFF"/>
                </a:solidFill>
              </a:rPr>
              <a:t> </a:t>
            </a:r>
            <a:r>
              <a:rPr lang="en-US" sz="2000" spc="200" dirty="0" err="1">
                <a:solidFill>
                  <a:srgbClr val="FFFFFF"/>
                </a:solidFill>
              </a:rPr>
              <a:t>basati</a:t>
            </a:r>
            <a:r>
              <a:rPr lang="en-US" sz="2000" spc="200" dirty="0">
                <a:solidFill>
                  <a:srgbClr val="FFFFFF"/>
                </a:solidFill>
              </a:rPr>
              <a:t> </a:t>
            </a:r>
            <a:r>
              <a:rPr lang="en-US" sz="2000" spc="200" dirty="0" err="1">
                <a:solidFill>
                  <a:srgbClr val="FFFFFF"/>
                </a:solidFill>
              </a:rPr>
              <a:t>sulla</a:t>
            </a:r>
            <a:r>
              <a:rPr lang="en-US" sz="2000" spc="200" dirty="0">
                <a:solidFill>
                  <a:srgbClr val="FFFFFF"/>
                </a:solidFill>
              </a:rPr>
              <a:t> </a:t>
            </a:r>
            <a:r>
              <a:rPr lang="en-US" sz="2000" spc="200" dirty="0" err="1">
                <a:solidFill>
                  <a:srgbClr val="FFFFFF"/>
                </a:solidFill>
              </a:rPr>
              <a:t>sperimentazione</a:t>
            </a:r>
            <a:r>
              <a:rPr lang="en-US" sz="2000" spc="200" dirty="0">
                <a:solidFill>
                  <a:srgbClr val="FFFFFF"/>
                </a:solidFill>
              </a:rPr>
              <a:t>.</a:t>
            </a:r>
          </a:p>
        </p:txBody>
      </p:sp>
      <p:cxnSp>
        <p:nvCxnSpPr>
          <p:cNvPr id="20" name="Straight Connector 19">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4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7" name="Rectangle 922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Diagramma Di Rete Gerarchico Della Maglia Di 3 Strati Illustrazione di ...">
            <a:extLst>
              <a:ext uri="{FF2B5EF4-FFF2-40B4-BE49-F238E27FC236}">
                <a16:creationId xmlns:a16="http://schemas.microsoft.com/office/drawing/2014/main" id="{FEA72810-10AE-249E-D57E-4A31E9B89EBF}"/>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32032" r="1" b="1775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700" spc="200" dirty="0" err="1">
                <a:solidFill>
                  <a:schemeClr val="tx1"/>
                </a:solidFill>
              </a:rPr>
              <a:t>Questi</a:t>
            </a:r>
            <a:r>
              <a:rPr lang="en-US" sz="2700" spc="200" dirty="0">
                <a:solidFill>
                  <a:schemeClr val="tx1"/>
                </a:solidFill>
              </a:rPr>
              <a:t> </a:t>
            </a:r>
            <a:r>
              <a:rPr lang="en-US" sz="2700" spc="200" dirty="0" err="1">
                <a:solidFill>
                  <a:schemeClr val="tx1"/>
                </a:solidFill>
              </a:rPr>
              <a:t>livelli</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vengono</a:t>
            </a:r>
            <a:r>
              <a:rPr lang="en-US" sz="2700" spc="200" dirty="0">
                <a:solidFill>
                  <a:schemeClr val="tx1"/>
                </a:solidFill>
              </a:rPr>
              <a:t> </a:t>
            </a:r>
            <a:r>
              <a:rPr lang="en-US" sz="2700" spc="200" dirty="0" err="1">
                <a:solidFill>
                  <a:schemeClr val="tx1"/>
                </a:solidFill>
              </a:rPr>
              <a:t>generati</a:t>
            </a:r>
            <a:r>
              <a:rPr lang="en-US" sz="2700" spc="200" dirty="0">
                <a:solidFill>
                  <a:schemeClr val="tx1"/>
                </a:solidFill>
              </a:rPr>
              <a:t> e </a:t>
            </a:r>
            <a:r>
              <a:rPr lang="en-US" sz="2700" spc="200" dirty="0" err="1">
                <a:solidFill>
                  <a:schemeClr val="tx1"/>
                </a:solidFill>
              </a:rPr>
              <a:t>alimentati</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un </a:t>
            </a:r>
            <a:r>
              <a:rPr lang="en-US" sz="2700" spc="200" dirty="0" err="1">
                <a:solidFill>
                  <a:schemeClr val="tx1"/>
                </a:solidFill>
              </a:rPr>
              <a:t>percorso</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r>
              <a:rPr lang="en-US" sz="2700" spc="200" dirty="0" err="1">
                <a:solidFill>
                  <a:schemeClr val="tx1"/>
                </a:solidFill>
              </a:rPr>
              <a:t>tipico</a:t>
            </a:r>
            <a:r>
              <a:rPr lang="en-US" sz="2700" spc="200" dirty="0">
                <a:solidFill>
                  <a:schemeClr val="tx1"/>
                </a:solidFill>
              </a:rPr>
              <a:t>, </a:t>
            </a:r>
            <a:r>
              <a:rPr lang="en-US" sz="2700" spc="200" dirty="0" err="1">
                <a:solidFill>
                  <a:schemeClr val="tx1"/>
                </a:solidFill>
              </a:rPr>
              <a:t>articolato</a:t>
            </a:r>
            <a:r>
              <a:rPr lang="en-US" sz="2700" spc="200" dirty="0">
                <a:solidFill>
                  <a:schemeClr val="tx1"/>
                </a:solidFill>
              </a:rPr>
              <a:t> in quattro </a:t>
            </a:r>
            <a:r>
              <a:rPr lang="en-US" sz="2700" spc="200" dirty="0" err="1">
                <a:solidFill>
                  <a:schemeClr val="tx1"/>
                </a:solidFill>
              </a:rPr>
              <a:t>stadi</a:t>
            </a:r>
            <a:r>
              <a:rPr lang="en-US" sz="2700" spc="200" dirty="0">
                <a:solidFill>
                  <a:schemeClr val="tx1"/>
                </a:solidFill>
              </a:rPr>
              <a:t> </a:t>
            </a:r>
            <a:r>
              <a:rPr lang="en-US" sz="2700" spc="200" dirty="0" err="1">
                <a:solidFill>
                  <a:schemeClr val="tx1"/>
                </a:solidFill>
              </a:rPr>
              <a:t>fondamentali</a:t>
            </a:r>
            <a:r>
              <a:rPr lang="en-US" sz="2700" spc="200" dirty="0">
                <a:solidFill>
                  <a:schemeClr val="tx1"/>
                </a:solidFill>
              </a:rPr>
              <a:t>:</a:t>
            </a:r>
            <a:br>
              <a:rPr lang="en-US" sz="2700" spc="200" dirty="0">
                <a:solidFill>
                  <a:schemeClr val="tx1"/>
                </a:solidFill>
              </a:rPr>
            </a:br>
            <a:br>
              <a:rPr lang="en-US" sz="2700" spc="200" dirty="0">
                <a:solidFill>
                  <a:schemeClr val="tx1"/>
                </a:solidFill>
              </a:rPr>
            </a:br>
            <a:br>
              <a:rPr lang="en-US" sz="2700" spc="200" dirty="0">
                <a:solidFill>
                  <a:schemeClr val="tx1"/>
                </a:solidFill>
              </a:rPr>
            </a:br>
            <a:r>
              <a:rPr lang="en-US" sz="2700" b="1" spc="200" dirty="0">
                <a:solidFill>
                  <a:schemeClr val="tx1"/>
                </a:solidFill>
              </a:rPr>
              <a:t> </a:t>
            </a:r>
            <a:r>
              <a:rPr lang="en-US" sz="2700" b="1" spc="200" dirty="0" err="1">
                <a:solidFill>
                  <a:srgbClr val="FFC000"/>
                </a:solidFill>
              </a:rPr>
              <a:t>accreditamento</a:t>
            </a:r>
            <a:r>
              <a:rPr lang="en-US" sz="2700" b="1" spc="200" dirty="0">
                <a:solidFill>
                  <a:srgbClr val="FFC000"/>
                </a:solidFill>
              </a:rPr>
              <a:t>, </a:t>
            </a:r>
            <a:r>
              <a:rPr lang="en-US" sz="2700" b="1" spc="200" dirty="0" err="1">
                <a:solidFill>
                  <a:srgbClr val="FFC000"/>
                </a:solidFill>
              </a:rPr>
              <a:t>accumulazione</a:t>
            </a:r>
            <a:r>
              <a:rPr lang="en-US" sz="2700" b="1" spc="200" dirty="0">
                <a:solidFill>
                  <a:srgbClr val="FFC000"/>
                </a:solidFill>
              </a:rPr>
              <a:t>,</a:t>
            </a:r>
            <a:br>
              <a:rPr lang="en-US" sz="2700" b="1" spc="200" dirty="0">
                <a:solidFill>
                  <a:srgbClr val="FFC000"/>
                </a:solidFill>
              </a:rPr>
            </a:br>
            <a:r>
              <a:rPr lang="en-US" sz="2700" b="1" spc="200" dirty="0">
                <a:solidFill>
                  <a:srgbClr val="FFC000"/>
                </a:solidFill>
              </a:rPr>
              <a:t> </a:t>
            </a:r>
            <a:r>
              <a:rPr lang="en-US" sz="2700" b="1" spc="200" dirty="0" err="1">
                <a:solidFill>
                  <a:srgbClr val="FFC000"/>
                </a:solidFill>
              </a:rPr>
              <a:t>ampliamento</a:t>
            </a:r>
            <a:r>
              <a:rPr lang="en-US" sz="2700" b="1" spc="200" dirty="0">
                <a:solidFill>
                  <a:srgbClr val="FFC000"/>
                </a:solidFill>
              </a:rPr>
              <a:t>, </a:t>
            </a:r>
            <a:r>
              <a:rPr lang="en-US" sz="2700" b="1" spc="200" dirty="0" err="1">
                <a:solidFill>
                  <a:srgbClr val="FFC000"/>
                </a:solidFill>
              </a:rPr>
              <a:t>attivazione</a:t>
            </a:r>
            <a:r>
              <a:rPr lang="en-US" sz="2700" b="1" spc="200" dirty="0">
                <a:solidFill>
                  <a:srgbClr val="FFC000"/>
                </a:solidFill>
              </a:rPr>
              <a:t>.</a:t>
            </a:r>
            <a:br>
              <a:rPr lang="en-US" sz="2700" spc="200" dirty="0">
                <a:solidFill>
                  <a:srgbClr val="FFC000"/>
                </a:solidFill>
              </a:rPr>
            </a:br>
            <a:br>
              <a:rPr lang="en-US" sz="2700" spc="200" dirty="0">
                <a:solidFill>
                  <a:srgbClr val="FFC000"/>
                </a:solidFill>
              </a:rPr>
            </a:br>
            <a:br>
              <a:rPr lang="en-US" sz="2700" spc="200" dirty="0">
                <a:solidFill>
                  <a:srgbClr val="FFC000"/>
                </a:solidFill>
              </a:rPr>
            </a:br>
            <a:r>
              <a:rPr lang="en-US" sz="2700" spc="200" dirty="0">
                <a:solidFill>
                  <a:schemeClr val="tx1"/>
                </a:solidFill>
              </a:rPr>
              <a:t> </a:t>
            </a:r>
            <a:r>
              <a:rPr lang="en-US" sz="2700" spc="200" dirty="0" err="1">
                <a:solidFill>
                  <a:schemeClr val="tx1"/>
                </a:solidFill>
              </a:rPr>
              <a:t>Ciascuno</a:t>
            </a:r>
            <a:r>
              <a:rPr lang="en-US" sz="2700" spc="200" dirty="0">
                <a:solidFill>
                  <a:schemeClr val="tx1"/>
                </a:solidFill>
              </a:rPr>
              <a:t> </a:t>
            </a:r>
            <a:r>
              <a:rPr lang="en-US" sz="2700" spc="200" dirty="0" err="1">
                <a:solidFill>
                  <a:schemeClr val="tx1"/>
                </a:solidFill>
              </a:rPr>
              <a:t>stadio</a:t>
            </a:r>
            <a:r>
              <a:rPr lang="en-US" sz="2700" spc="200" dirty="0">
                <a:solidFill>
                  <a:schemeClr val="tx1"/>
                </a:solidFill>
              </a:rPr>
              <a:t> è </a:t>
            </a:r>
            <a:r>
              <a:rPr lang="en-US" sz="2700" spc="200" dirty="0" err="1">
                <a:solidFill>
                  <a:schemeClr val="tx1"/>
                </a:solidFill>
              </a:rPr>
              <a:t>volto</a:t>
            </a:r>
            <a:r>
              <a:rPr lang="en-US" sz="2700" spc="200" dirty="0">
                <a:solidFill>
                  <a:schemeClr val="tx1"/>
                </a:solidFill>
              </a:rPr>
              <a:t> al </a:t>
            </a:r>
            <a:r>
              <a:rPr lang="en-US" sz="2700" spc="200" dirty="0" err="1">
                <a:solidFill>
                  <a:schemeClr val="tx1"/>
                </a:solidFill>
              </a:rPr>
              <a:t>raggiungimento</a:t>
            </a:r>
            <a:r>
              <a:rPr lang="en-US" sz="2700" spc="200" dirty="0">
                <a:solidFill>
                  <a:schemeClr val="tx1"/>
                </a:solidFill>
              </a:rPr>
              <a:t> di uno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livello</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il presidio di un </a:t>
            </a:r>
            <a:r>
              <a:rPr lang="en-US" sz="2700" spc="200" dirty="0" err="1">
                <a:solidFill>
                  <a:schemeClr val="tx1"/>
                </a:solidFill>
              </a:rPr>
              <a:t>altrettanto</a:t>
            </a:r>
            <a:r>
              <a:rPr lang="en-US" sz="2700" spc="200" dirty="0">
                <a:solidFill>
                  <a:schemeClr val="tx1"/>
                </a:solidFill>
              </a:rPr>
              <a:t>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vettore</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p>
        </p:txBody>
      </p:sp>
      <p:cxnSp>
        <p:nvCxnSpPr>
          <p:cNvPr id="9229" name="Straight Connector 922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ccia in giù 1">
            <a:extLst>
              <a:ext uri="{FF2B5EF4-FFF2-40B4-BE49-F238E27FC236}">
                <a16:creationId xmlns:a16="http://schemas.microsoft.com/office/drawing/2014/main" id="{18282CDF-81F2-81E9-1626-EEBD1D884B5B}"/>
              </a:ext>
            </a:extLst>
          </p:cNvPr>
          <p:cNvSpPr/>
          <p:nvPr/>
        </p:nvSpPr>
        <p:spPr>
          <a:xfrm>
            <a:off x="1584251" y="3583172"/>
            <a:ext cx="584789" cy="520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792105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461</TotalTime>
  <Words>1267</Words>
  <Application>Microsoft Office PowerPoint</Application>
  <PresentationFormat>Widescreen</PresentationFormat>
  <Paragraphs>32</Paragraphs>
  <Slides>26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Bahnschrift Light</vt:lpstr>
      <vt:lpstr>Trebuchet MS</vt:lpstr>
      <vt:lpstr>Tw Cen MT</vt:lpstr>
      <vt:lpstr>Tw Cen MT Condensed</vt:lpstr>
      <vt:lpstr>Wingdings 3</vt:lpstr>
      <vt:lpstr>Integrale</vt:lpstr>
      <vt:lpstr>LEZIONE 1  LA MARCA: RILEVANZA E SFIDE STRATEGICHE</vt:lpstr>
      <vt:lpstr>Secondo l’American Marketing Association (AMA), una marca è:   «un nome, termine, segno, simbolo o disegno, o una combinazione di questi elementi, che ha lo scopo di identificare i beni e i servizi di un venditore o gruppo di venditori, differenziandoli da quelli della concorrenza» </vt:lpstr>
      <vt:lpstr>Nella prospettiva del resource-based management,   la concezione della marca deve estendersi ben oltre quella di «segno identificativo e distintivo». </vt:lpstr>
      <vt:lpstr>Con particolare riferimento alle relazioni di mercato,   tale contributo deriva da specifici segni di riconoscimento, capaci di evocare alla mente dell'individuo un insieme di associazioni,  di aspettative e convinzioni a cui i consumatori attribuiscono un valore differenziale, che influenza la relazione fra prezzo e quantità, traducendosi per l'impresa in vantaggi di prezzo e/o di quota.</vt:lpstr>
      <vt:lpstr>la marca E’ divenuta una risorsa sempre più strategica, la cui corretta gestione è oggi una priorità per ogni organizzazione (profit e non profit).  </vt:lpstr>
      <vt:lpstr>La notorietà offre molteplici vantaggi ai consumatori fra i quali: </vt:lpstr>
      <vt:lpstr>   La marca è la promessa che si materializza agli occhi del consumatore, come essenza dei benefici che i consumatori possono aspettarsi di ricevere nello sperimentare i beni o servizi identificati dalla marca stessa.    </vt:lpstr>
      <vt:lpstr>  1. Potenziale di orientamento, il quale consente di indirizzare il processo di acquisto del consumatore verso l'offerta identificata dalla marca, favorendo la nascita di superiori aspettative di valore rispetto alle alternative concorrenti;  2. Potenziale di differenziazione, in base al quale è possibile rafforzare, nella mente del consumatore, gli elementi di distinzione sul piano competitivo;  3. Potenziale di estensione, il quale favorisce l'ampliamento della rete di significati della marca, facilitando l'introduzione di innovazioni idonee a estenderne il raggio d'azione nel business attuale e in nuovi business;  4. Potenziale di apprendimento, che contribuisce allo sviluppo del patrimonio aziendale di conoscenze, attraverso processi di apprendimento basati sulla sperimentazione.</vt:lpstr>
      <vt:lpstr>Questi livelli di potenzialità vengono generati e alimentati attraverso un percorso evolutivo tipico, articolato in quattro stadi fondamentali:    accreditamento, accumulazione,  ampliamento, attivazione.    Ciascuno stadio è volto al raggiungimento di uno specifico livello di potenzialità, attraverso il presidio di un altrettanto specifico vettore evolutivo. </vt:lpstr>
      <vt:lpstr>Presentazione standard di PowerPoint</vt:lpstr>
      <vt:lpstr>Il valore della marca (customer-based brand equity)   è l'effetto differenziale che la brand knowledge esercita sulla risposta del consumatore alle attività di marketing realizzate dalla marca stessa.</vt:lpstr>
      <vt:lpstr>Presentazione standard di PowerPoint</vt:lpstr>
      <vt:lpstr>  In relazione a questo primo ambito di applicazione della marca, è utile distinguere tra  mercati di consumo (business to consumer) e  mercati industriali (business to business),  servizi, insegne commerciali, industria del lusso e dello sport, business digitali.    - Consumer brand vs business to business brand  - service brand  - retail e store brand  - luxury brand  - sport brand  - digital brand</vt:lpstr>
      <vt:lpstr>Il potere della marca consiste nel creare consapevolezza intorno al luogo e nel renderlo desiderabile.   L'aumentata mobilità sia delle persone sia delle imprese ha contribuito allo sviluppo di questa tipologia di marca, nell'ambito di più ampie strategie di marketing territoriale.  - Place brand  - nation brand e city brand  </vt:lpstr>
      <vt:lpstr>Anche gli individui, come i beni e i servizi, possono ricorrere a strategie di branding per migliorare le loro opportunità e la loro performance. In quest'ottica, si possono distinguere differenti tipologie di marche connesse alle persone:  - Employer brand  - celebrity brand  - influencer brand </vt:lpstr>
      <vt:lpstr>Quello che oggi viene denominato «branded content» corrisponde a quanto in precedenza veniva indicato con «integrated marketing communication». Quest'espressione, ormai, è desueta anche se era in voga un decennio fa. Ma un decennio, nel branding e nel mondo digitale a esso sempre più connesso, è un'eternità.  - Branded brand  - branded content entertainment  </vt:lpstr>
      <vt:lpstr>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vt:lpstr>
      <vt:lpstr>La crescente complessità competitive   nasce dunque dalla coesistenza di meccanismi competitivi indiretti, che si affiancano alla tradizionale concorrenza settoriale,   quella cioè che ha luogo fra le imprese operanti nel medesimo settore. Questi meccanismi si sostanziano in:</vt:lpstr>
      <vt:lpstr>Le tecnologie digitali impongono una trasformazione degli approcci gestionali e delle metriche di business che inevitabilmente coinvolgono le strategie di marca, sul piano sia progettuale sia attuativo.</vt:lpstr>
      <vt:lpstr>Gli utenti di un social network sono attori che partecipano a una rete di relazioni che li identifica nei confronti delle marche non più come semplici clienti, ma come stakeholder, cioè portatori di interessi e di valori ben precisi.</vt:lpstr>
      <vt:lpstr>Parlare di strategia digitale significa riconoscere, anzitutto, la necessità di un approccio olistico e perfettamente integrato con i valori, con gli obiettivi e con la struttura aziendale.    </vt:lpstr>
      <vt:lpstr>La capacità di creare valore per i clienti alimenta la loro soddisfazione e, conseguentemente, la fiducia nei confronti della marca, consentendo a questa di accrescere l'ampiezza e la qualità delle relazioni di mercato e, quindi, il suo valore intrinseco.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14</cp:revision>
  <dcterms:created xsi:type="dcterms:W3CDTF">2023-03-29T11:44:13Z</dcterms:created>
  <dcterms:modified xsi:type="dcterms:W3CDTF">2023-04-27T16:40:53Z</dcterms:modified>
</cp:coreProperties>
</file>