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26" r:id="rId3"/>
    <p:sldId id="257" r:id="rId4"/>
    <p:sldId id="258" r:id="rId5"/>
    <p:sldId id="259" r:id="rId6"/>
    <p:sldId id="261" r:id="rId7"/>
    <p:sldId id="262" r:id="rId8"/>
    <p:sldId id="263" r:id="rId9"/>
    <p:sldId id="325" r:id="rId10"/>
    <p:sldId id="265" r:id="rId11"/>
    <p:sldId id="267" r:id="rId12"/>
    <p:sldId id="275" r:id="rId13"/>
    <p:sldId id="301" r:id="rId14"/>
    <p:sldId id="302" r:id="rId15"/>
    <p:sldId id="304" r:id="rId16"/>
    <p:sldId id="305" r:id="rId17"/>
    <p:sldId id="313" r:id="rId18"/>
    <p:sldId id="315" r:id="rId19"/>
    <p:sldId id="307" r:id="rId20"/>
    <p:sldId id="317" r:id="rId21"/>
    <p:sldId id="309" r:id="rId22"/>
    <p:sldId id="316" r:id="rId23"/>
    <p:sldId id="327" r:id="rId24"/>
    <p:sldId id="319" r:id="rId25"/>
    <p:sldId id="318" r:id="rId26"/>
    <p:sldId id="320" r:id="rId27"/>
    <p:sldId id="311" r:id="rId28"/>
    <p:sldId id="321" r:id="rId29"/>
    <p:sldId id="322" r:id="rId30"/>
    <p:sldId id="323" r:id="rId31"/>
  </p:sldIdLst>
  <p:sldSz cx="9144000" cy="6858000" type="screen4x3"/>
  <p:notesSz cx="6635750" cy="977265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2" autoAdjust="0"/>
    <p:restoredTop sz="94959"/>
  </p:normalViewPr>
  <p:slideViewPr>
    <p:cSldViewPr>
      <p:cViewPr varScale="1">
        <p:scale>
          <a:sx n="98" d="100"/>
          <a:sy n="98" d="100"/>
        </p:scale>
        <p:origin x="89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1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5F3936F-EB3B-E44A-BFBA-899E0A993B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4963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C8DBB4A-7A78-6249-9C21-A77EB2AB442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0788" y="0"/>
            <a:ext cx="2874962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8F285370-F72B-5746-9D56-D51073B3A12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874963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B4479736-5CBD-3A41-B344-EEEF8121D4C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0788" y="9283700"/>
            <a:ext cx="2874962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36AA815-5A7B-004D-834A-754E4F15C4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8544D31-A6BA-F04A-BC92-A79A98A1E9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9CFB897-6EF7-7B4A-BD62-5CE2BAB4B90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33800" y="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F4C6A1D-2EB1-B340-A7F4-44E53EE74D5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F5F8E846-DCB5-204B-88B6-8A2F1118B20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800600" cy="441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983351CB-133B-9A42-9D2F-EF9FD2AB268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6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C2F1E607-BF7E-FE4B-B363-FFC2A3B90D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3800" y="9296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1CD471C-D05E-024A-A0C1-DC4378FAD6C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immagine diapositiva 1">
            <a:extLst>
              <a:ext uri="{FF2B5EF4-FFF2-40B4-BE49-F238E27FC236}">
                <a16:creationId xmlns:a16="http://schemas.microsoft.com/office/drawing/2014/main" id="{0D90A23F-DB09-9043-8368-E2A6B5507A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Segnaposto note 2">
            <a:extLst>
              <a:ext uri="{FF2B5EF4-FFF2-40B4-BE49-F238E27FC236}">
                <a16:creationId xmlns:a16="http://schemas.microsoft.com/office/drawing/2014/main" id="{10BD1B24-28D4-124C-8074-325913E2B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it-IT"/>
              <a:t>Deduzionismo&gt;hume&gt;Positivismo</a:t>
            </a:r>
          </a:p>
        </p:txBody>
      </p:sp>
      <p:sp>
        <p:nvSpPr>
          <p:cNvPr id="33795" name="Segnaposto numero diapositiva 3">
            <a:extLst>
              <a:ext uri="{FF2B5EF4-FFF2-40B4-BE49-F238E27FC236}">
                <a16:creationId xmlns:a16="http://schemas.microsoft.com/office/drawing/2014/main" id="{C3391E39-3FEB-2646-8D07-269718CC91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929E13-A8CC-2A42-AACE-F85F7C8D4206}" type="slidenum">
              <a:rPr lang="it-IT" altLang="it-IT" sz="1200" smtClean="0"/>
              <a:pPr/>
              <a:t>5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 concetti sono i “mattoni fondamentali” con i quali possiamo rappresentare la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realta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̀ (la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realta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̀ è il “Mondo 1” di Popper) </a:t>
            </a:r>
            <a:endParaRPr lang="it-IT" dirty="0">
              <a:effectLst/>
            </a:endParaRP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D471C-D05E-024A-A0C1-DC4378FAD6CF}" type="slidenum">
              <a:rPr lang="it-IT" altLang="it-IT" smtClean="0"/>
              <a:pPr>
                <a:defRPr/>
              </a:pPr>
              <a:t>18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0145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0CED1B-D254-3743-8025-52465F7BFF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AA0152-92D3-694D-BD8D-8041625AEF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3ABD35-36C4-8840-ADB8-C7648D2840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3F340-B7ED-9643-8809-CE9378E8459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0922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438BB5-ABA5-C542-B320-5FA9E5C7B2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486B26-69C1-4D49-A9CB-FF22AD6F76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2C6088-C876-8D4B-8656-9D3EC80FC4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9D91D-4CE8-F648-BA5D-8633AB13159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7787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9B40B3-C532-A34A-BBE3-DE10247203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3C4F7-8747-1B40-AEFE-EFF392D468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D6C3FF-706B-5D45-9711-98F4818780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94416-657C-8D4A-818C-98D84697646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4129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ACCBA1-2496-7D4F-BDA9-9235F30A40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7A53BB-CEF9-CF49-B269-0E4FE02C5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B99002-7975-A34C-80D2-58074F2D2A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0D87E-77C6-2647-ACFA-8D93CD25457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2185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555287-E959-5B4E-8722-BF5FBAEC2C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557443-0C91-0948-B5CA-21D40688EA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4CD4B0-8B7F-154C-8142-B26B7CFE05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C0859-95FC-324A-A38B-6B09BB18EE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2793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91F06-9B63-B54D-88BB-966F39D4CD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2861E4-6DD6-4844-ACB5-BE2E3A98FB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BBAF21-A0E0-0249-BE4D-EA1F3063CC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5BACE-7E81-2E48-BB74-877D00AE759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0703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7BD9DE-4A84-B442-8D99-4AB51F6447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68417F3-6841-994C-BD2B-4D6E89CBD0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B35478-88FB-FF43-8FB7-7A4D29D803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D8CE7-D566-3B4F-BE5A-17197C7F2F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8434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D65FEA-E0E3-174F-AA4B-1C2E3BD47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626B40-9084-1F49-86E1-6644687148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977C10-8550-614E-B4C0-0DFF44148C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68ECC-8900-C54C-98BE-296DE76A657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4025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1F99BBD-B687-5746-AE0B-66F7BF1BB5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49BAF88-E3EC-CD4E-A1A2-844CE06F0F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49BA8D-5ECC-BA42-A9D0-AD3EEA14A1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7647A-DFE8-7546-8BF5-F76F44590E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5576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42005E-D2D3-0843-8F0B-6D98560FAC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C7D329-FDDA-DE4F-96DC-29E3E2FFD7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F64644-3882-7D4D-9294-4B0DE2A459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74227-BC02-D54A-8E41-2D8B9A9FDC5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11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851114-701D-1448-B409-2E8D39FD9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0B233D-D17D-8243-9FCE-A6E9B672F0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AEB5E3-97F4-9B40-A006-460A9F57B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1D566-BF03-7949-8A6F-1B476019B01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114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3BFC1EC-9161-4844-8DFB-C110F99DA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CAEFD2B-C5AF-0E45-BCCB-055BB4D4B4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621E11-8768-9340-BF45-52E738603D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CBD2CFB-5A2B-1B4B-BFBF-3C7987DB1B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0EF42C4-1499-F34A-B5D9-4907241EEA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5D35C93-171A-A640-8042-AE7EA6876F5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 descr="&quot;&quot;">
            <a:extLst>
              <a:ext uri="{FF2B5EF4-FFF2-40B4-BE49-F238E27FC236}">
                <a16:creationId xmlns:a16="http://schemas.microsoft.com/office/drawing/2014/main" id="{788C6A15-E79E-974F-B740-E0EC7EDCF9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Rectangle 72" descr="&quot;&quot;">
            <a:extLst>
              <a:ext uri="{FF2B5EF4-FFF2-40B4-BE49-F238E27FC236}">
                <a16:creationId xmlns:a16="http://schemas.microsoft.com/office/drawing/2014/main" id="{9CEF765B-C2B6-CC47-8BAB-2F47284F4A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-9525" y="0"/>
            <a:ext cx="9170988" cy="686752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03B6D6B-EB9E-A643-BD00-EFBC0641DB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331469" y="-3"/>
            <a:ext cx="8829202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Rectangle 76" descr="&quot;&quot;">
            <a:extLst>
              <a:ext uri="{FF2B5EF4-FFF2-40B4-BE49-F238E27FC236}">
                <a16:creationId xmlns:a16="http://schemas.microsoft.com/office/drawing/2014/main" id="{11C5F3EA-EF10-3A4E-8300-87229CCF1F3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-11113" y="0"/>
            <a:ext cx="2717801" cy="6867525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D10142-AE06-C044-92BF-14E7499285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-11906" y="-3"/>
            <a:ext cx="9175185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CF0720E-B644-E741-8765-3479B45BFF1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2505509" y="212908"/>
            <a:ext cx="6861931" cy="6448394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Oval 82" descr="&quot;&quot;">
            <a:extLst>
              <a:ext uri="{FF2B5EF4-FFF2-40B4-BE49-F238E27FC236}">
                <a16:creationId xmlns:a16="http://schemas.microsoft.com/office/drawing/2014/main" id="{21BE8C0B-EEAA-5B4F-A821-4C67CC4B647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993193">
            <a:off x="269875" y="1712913"/>
            <a:ext cx="4967287" cy="3741738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375" name="Rectangle 2">
            <a:extLst>
              <a:ext uri="{FF2B5EF4-FFF2-40B4-BE49-F238E27FC236}">
                <a16:creationId xmlns:a16="http://schemas.microsoft.com/office/drawing/2014/main" id="{75AEFD59-7021-0640-A01E-0571AE3BB0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2613" y="819150"/>
            <a:ext cx="5035550" cy="3178175"/>
          </a:xfrm>
        </p:spPr>
        <p:txBody>
          <a:bodyPr anchor="b"/>
          <a:lstStyle/>
          <a:p>
            <a:pPr algn="l" eaLnBrk="1" hangingPunct="1">
              <a:lnSpc>
                <a:spcPct val="90000"/>
              </a:lnSpc>
            </a:pPr>
            <a:r>
              <a:rPr lang="en-US" altLang="it-IT" sz="4200">
                <a:solidFill>
                  <a:srgbClr val="FFFFFF"/>
                </a:solidFill>
              </a:rPr>
              <a:t>Introduzione alla Metodologia</a:t>
            </a:r>
            <a:br>
              <a:rPr lang="en-US" altLang="it-IT" sz="4200">
                <a:solidFill>
                  <a:srgbClr val="FFFFFF"/>
                </a:solidFill>
              </a:rPr>
            </a:br>
            <a:r>
              <a:rPr lang="en-US" altLang="it-IT" sz="4200">
                <a:solidFill>
                  <a:srgbClr val="FFFFFF"/>
                </a:solidFill>
              </a:rPr>
              <a:t>della ricerca sociale</a:t>
            </a:r>
            <a:br>
              <a:rPr lang="en-US" altLang="it-IT" sz="4200">
                <a:solidFill>
                  <a:srgbClr val="FFFFFF"/>
                </a:solidFill>
              </a:rPr>
            </a:br>
            <a:endParaRPr lang="en-US" altLang="it-IT" sz="4200">
              <a:solidFill>
                <a:srgbClr val="FFFFFF"/>
              </a:solidFill>
            </a:endParaRPr>
          </a:p>
        </p:txBody>
      </p:sp>
      <p:sp>
        <p:nvSpPr>
          <p:cNvPr id="85" name="Rectangle 84" descr="&quot;&quot;">
            <a:extLst>
              <a:ext uri="{FF2B5EF4-FFF2-40B4-BE49-F238E27FC236}">
                <a16:creationId xmlns:a16="http://schemas.microsoft.com/office/drawing/2014/main" id="{5E376C7F-1368-7140-A604-6DBE521816C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4489450"/>
            <a:ext cx="9163050" cy="2378075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7" name="Segnaposto numero diapositiva 5">
            <a:extLst>
              <a:ext uri="{FF2B5EF4-FFF2-40B4-BE49-F238E27FC236}">
                <a16:creationId xmlns:a16="http://schemas.microsoft.com/office/drawing/2014/main" id="{E55DB382-4553-9447-92D8-E55F04C5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875" y="6456363"/>
            <a:ext cx="334963" cy="365125"/>
          </a:xfrm>
        </p:spPr>
        <p:txBody>
          <a:bodyPr rtlCol="0" anchor="ctr">
            <a:norm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CA2462F6-7BE0-C24A-90C3-F1706FFC7AAB}" type="slidenum">
              <a:rPr lang="en-US" altLang="it-IT" sz="10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altLang="it-IT" sz="100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 descr="&quot;&quot;">
            <a:extLst>
              <a:ext uri="{FF2B5EF4-FFF2-40B4-BE49-F238E27FC236}">
                <a16:creationId xmlns:a16="http://schemas.microsoft.com/office/drawing/2014/main" id="{0374EFE5-459B-BA4D-BF1A-3BC6CA02766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3AACB780-CC15-FD4A-9119-674BD5D10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488" y="25911"/>
            <a:ext cx="7265987" cy="1643063"/>
          </a:xfrm>
        </p:spPr>
        <p:txBody>
          <a:bodyPr anchor="b"/>
          <a:lstStyle/>
          <a:p>
            <a:pPr eaLnBrk="1" hangingPunct="1"/>
            <a:r>
              <a:rPr lang="it-IT" altLang="it-IT" sz="3500" dirty="0"/>
              <a:t>Ricerca qualitativa e quantitativa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01CCAE7-A106-A947-B331-34E401DE6A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571" y="2060848"/>
            <a:ext cx="7265987" cy="345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altLang="it-IT" sz="1800" dirty="0"/>
              <a:t>Una distinzione astratta basata soprattutto sul fatto se si usano tecniche di contabilità matematica e statistica nella ricerca.</a:t>
            </a:r>
          </a:p>
          <a:p>
            <a:pPr eaLnBrk="1" hangingPunct="1"/>
            <a:r>
              <a:rPr lang="it-IT" altLang="it-IT" sz="1800" dirty="0"/>
              <a:t>Se conto i casi e faccio delle percentuali compio una ricerca </a:t>
            </a:r>
            <a:r>
              <a:rPr lang="it-IT" altLang="it-IT" sz="1800" b="1" dirty="0"/>
              <a:t>quantitativa</a:t>
            </a:r>
            <a:endParaRPr lang="it-IT" altLang="it-IT" sz="1800" dirty="0"/>
          </a:p>
          <a:p>
            <a:pPr eaLnBrk="1" hangingPunct="1"/>
            <a:r>
              <a:rPr lang="it-IT" altLang="it-IT" sz="1800" dirty="0"/>
              <a:t>Se mi limito ad un commento verbale la mia ricerca è </a:t>
            </a:r>
            <a:r>
              <a:rPr lang="it-IT" altLang="it-IT" sz="1800" b="1" dirty="0"/>
              <a:t>qualitativa</a:t>
            </a:r>
          </a:p>
          <a:p>
            <a:pPr marL="0" indent="0" eaLnBrk="1" hangingPunct="1">
              <a:buNone/>
            </a:pPr>
            <a:endParaRPr lang="it-IT" altLang="it-IT" sz="1800" dirty="0"/>
          </a:p>
          <a:p>
            <a:pPr eaLnBrk="1" hangingPunct="1"/>
            <a:r>
              <a:rPr lang="it-IT" altLang="it-IT" sz="1800" dirty="0"/>
              <a:t>In ambedue i casi le modalità di ricerca non sono sufficienti per ottenere i risultati.</a:t>
            </a:r>
          </a:p>
          <a:p>
            <a:pPr eaLnBrk="1" hangingPunct="1"/>
            <a:r>
              <a:rPr lang="it-IT" altLang="it-IT" sz="1800" dirty="0"/>
              <a:t>Come vedremo si tratta di due famiglie di tecniche egualmente importanti per arrivare ad una rappresentazione della realtà adeguata. </a:t>
            </a:r>
          </a:p>
          <a:p>
            <a:pPr eaLnBrk="1" hangingPunct="1"/>
            <a:r>
              <a:rPr lang="it-IT" altLang="it-IT" sz="1800" dirty="0"/>
              <a:t>Sempre più di frequente vengono usate </a:t>
            </a:r>
            <a:r>
              <a:rPr lang="it-IT" altLang="it-IT" sz="1800" b="1" dirty="0"/>
              <a:t>metodologie miste</a:t>
            </a:r>
            <a:r>
              <a:rPr lang="it-IT" altLang="it-IT" sz="1800" dirty="0"/>
              <a:t>: qualitative e interpretative</a:t>
            </a:r>
          </a:p>
          <a:p>
            <a:pPr eaLnBrk="1" hangingPunct="1"/>
            <a:endParaRPr lang="it-IT" altLang="it-IT" sz="1700" dirty="0"/>
          </a:p>
        </p:txBody>
      </p:sp>
      <p:sp>
        <p:nvSpPr>
          <p:cNvPr id="74" name="Rectangle 73" descr="&quot;&quot;">
            <a:extLst>
              <a:ext uri="{FF2B5EF4-FFF2-40B4-BE49-F238E27FC236}">
                <a16:creationId xmlns:a16="http://schemas.microsoft.com/office/drawing/2014/main" id="{A71450F1-613A-7C48-955C-F77E8F339F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0" y="6400800"/>
            <a:ext cx="9144000" cy="45720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 descr="&quot;&quot;">
            <a:extLst>
              <a:ext uri="{FF2B5EF4-FFF2-40B4-BE49-F238E27FC236}">
                <a16:creationId xmlns:a16="http://schemas.microsoft.com/office/drawing/2014/main" id="{ADA457DA-954C-FA4B-8C12-E814AE69652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3028950" y="6400800"/>
            <a:ext cx="6115050" cy="45720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03" name="Segnaposto numero diapositiva 5">
            <a:extLst>
              <a:ext uri="{FF2B5EF4-FFF2-40B4-BE49-F238E27FC236}">
                <a16:creationId xmlns:a16="http://schemas.microsoft.com/office/drawing/2014/main" id="{2B1B16E5-654A-F545-8AAA-D2E713A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875" y="6456363"/>
            <a:ext cx="3349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A1E52876-C652-E942-87DC-BA61C253276E}" type="slidenum">
              <a:rPr lang="it-IT" altLang="it-IT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10</a:t>
            </a:fld>
            <a:endParaRPr lang="it-IT" altLang="it-IT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 descr="&quot;&quot;">
            <a:extLst>
              <a:ext uri="{FF2B5EF4-FFF2-40B4-BE49-F238E27FC236}">
                <a16:creationId xmlns:a16="http://schemas.microsoft.com/office/drawing/2014/main" id="{94A9E49D-4F95-184C-953F-7723A74366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6D54A1B8-8755-904E-8ADD-CC679615C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488" y="501650"/>
            <a:ext cx="7265987" cy="1643063"/>
          </a:xfrm>
        </p:spPr>
        <p:txBody>
          <a:bodyPr anchor="b"/>
          <a:lstStyle/>
          <a:p>
            <a:pPr eaLnBrk="1" hangingPunct="1"/>
            <a:r>
              <a:rPr lang="it-IT" altLang="it-IT" sz="3500"/>
              <a:t>Il tema della ricerca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FD861A0D-FC54-8642-9AD1-883E63E8C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2488" y="2417763"/>
            <a:ext cx="7265987" cy="3454400"/>
          </a:xfrm>
        </p:spPr>
        <p:txBody>
          <a:bodyPr/>
          <a:lstStyle/>
          <a:p>
            <a:pPr eaLnBrk="1" hangingPunct="1"/>
            <a:r>
              <a:rPr lang="it-IT" altLang="it-IT" sz="2000" dirty="0"/>
              <a:t>La ricerca ha bisogno di un tema, di un argomento o </a:t>
            </a:r>
            <a:r>
              <a:rPr lang="it-IT" altLang="it-IT" sz="2000" b="1" i="1" dirty="0"/>
              <a:t>oggetto</a:t>
            </a:r>
            <a:r>
              <a:rPr lang="it-IT" altLang="it-IT" sz="2000" dirty="0"/>
              <a:t> di ricerca</a:t>
            </a:r>
          </a:p>
          <a:p>
            <a:pPr eaLnBrk="1" hangingPunct="1"/>
            <a:r>
              <a:rPr lang="it-IT" altLang="it-IT" sz="2000" dirty="0"/>
              <a:t>La </a:t>
            </a:r>
            <a:r>
              <a:rPr lang="it-IT" altLang="it-IT" sz="2000" i="1" dirty="0"/>
              <a:t>limitazione</a:t>
            </a:r>
            <a:r>
              <a:rPr lang="it-IT" altLang="it-IT" sz="2000" dirty="0"/>
              <a:t> del tema di ricerca facilita la ricerca e ci permette anche di prevedere quali risorse in termini di lavoro e finanziamenti siano necessari per la ricerca</a:t>
            </a:r>
          </a:p>
          <a:p>
            <a:pPr eaLnBrk="1" hangingPunct="1"/>
            <a:r>
              <a:rPr lang="it-IT" altLang="it-IT" sz="2000" dirty="0"/>
              <a:t>L’oggetto della ricerca deve essere </a:t>
            </a:r>
            <a:r>
              <a:rPr lang="it-IT" altLang="it-IT" sz="2000" i="1" dirty="0"/>
              <a:t>liberato</a:t>
            </a:r>
            <a:r>
              <a:rPr lang="it-IT" altLang="it-IT" sz="2000" dirty="0"/>
              <a:t> dalle </a:t>
            </a:r>
            <a:r>
              <a:rPr lang="it-IT" altLang="it-IT" sz="2000" i="1" dirty="0"/>
              <a:t>ambiguità</a:t>
            </a:r>
            <a:r>
              <a:rPr lang="it-IT" altLang="it-IT" sz="2000" dirty="0"/>
              <a:t> relative a qualcosa che può essere e non essere</a:t>
            </a:r>
          </a:p>
          <a:p>
            <a:pPr eaLnBrk="1" hangingPunct="1"/>
            <a:r>
              <a:rPr lang="it-IT" altLang="it-IT" sz="2000" dirty="0"/>
              <a:t>Il </a:t>
            </a:r>
            <a:r>
              <a:rPr lang="it-IT" altLang="it-IT" sz="2000" i="1" dirty="0"/>
              <a:t>contributo</a:t>
            </a:r>
            <a:r>
              <a:rPr lang="it-IT" altLang="it-IT" sz="2000" dirty="0"/>
              <a:t> della ricerca è anche quello di </a:t>
            </a:r>
            <a:r>
              <a:rPr lang="it-IT" altLang="it-IT" sz="2000" i="1" dirty="0"/>
              <a:t>specificare</a:t>
            </a:r>
            <a:r>
              <a:rPr lang="it-IT" altLang="it-IT" sz="2000" dirty="0"/>
              <a:t> meglio l’oggetto di ricerca</a:t>
            </a:r>
          </a:p>
        </p:txBody>
      </p:sp>
      <p:sp>
        <p:nvSpPr>
          <p:cNvPr id="74" name="Rectangle 73" descr="&quot;&quot;">
            <a:extLst>
              <a:ext uri="{FF2B5EF4-FFF2-40B4-BE49-F238E27FC236}">
                <a16:creationId xmlns:a16="http://schemas.microsoft.com/office/drawing/2014/main" id="{023EA627-3104-1444-AF69-1B30C4D8B4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0" y="6400800"/>
            <a:ext cx="9144000" cy="45720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 descr="&quot;&quot;">
            <a:extLst>
              <a:ext uri="{FF2B5EF4-FFF2-40B4-BE49-F238E27FC236}">
                <a16:creationId xmlns:a16="http://schemas.microsoft.com/office/drawing/2014/main" id="{728500A1-7045-B245-8D5B-D8B4C8CE8C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3028950" y="6400800"/>
            <a:ext cx="6115050" cy="45720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7" name="Segnaposto numero diapositiva 5">
            <a:extLst>
              <a:ext uri="{FF2B5EF4-FFF2-40B4-BE49-F238E27FC236}">
                <a16:creationId xmlns:a16="http://schemas.microsoft.com/office/drawing/2014/main" id="{9C0BEB2B-504B-7645-A90D-45D4447F1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875" y="6456363"/>
            <a:ext cx="3349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5BB71187-13BD-194C-BEE6-AC6BF6F779AA}" type="slidenum">
              <a:rPr lang="it-IT" altLang="it-IT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11</a:t>
            </a:fld>
            <a:endParaRPr lang="it-IT" altLang="it-IT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A07FDCD6-15F0-B94D-8320-B2ECCBB460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 descr="&quot;&quot;">
            <a:extLst>
              <a:ext uri="{FF2B5EF4-FFF2-40B4-BE49-F238E27FC236}">
                <a16:creationId xmlns:a16="http://schemas.microsoft.com/office/drawing/2014/main" id="{29E3119E-9512-3949-B82D-95692B0F220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H="1">
            <a:off x="-1922463" y="1922463"/>
            <a:ext cx="6875463" cy="303053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 descr="&quot;&quot;">
            <a:extLst>
              <a:ext uri="{FF2B5EF4-FFF2-40B4-BE49-F238E27FC236}">
                <a16:creationId xmlns:a16="http://schemas.microsoft.com/office/drawing/2014/main" id="{11ABCFE5-6755-1E42-A479-771AF4D09E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-663575" y="3165475"/>
            <a:ext cx="4356100" cy="3028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8F784D-C249-7C40-B9F7-3D90806A017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4EC37C-29EB-0B44-BDCD-43AC76352D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779" name="Title 1">
            <a:extLst>
              <a:ext uri="{FF2B5EF4-FFF2-40B4-BE49-F238E27FC236}">
                <a16:creationId xmlns:a16="http://schemas.microsoft.com/office/drawing/2014/main" id="{C634988E-3D17-4448-A9C6-0BD3CF303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2767013"/>
            <a:ext cx="2160588" cy="3071812"/>
          </a:xfrm>
        </p:spPr>
        <p:txBody>
          <a:bodyPr anchor="t"/>
          <a:lstStyle/>
          <a:p>
            <a:pPr algn="l" eaLnBrk="1" hangingPunct="1">
              <a:lnSpc>
                <a:spcPct val="90000"/>
              </a:lnSpc>
            </a:pPr>
            <a:br>
              <a:rPr lang="en-US" altLang="it-IT" sz="3500" b="1">
                <a:solidFill>
                  <a:srgbClr val="FFFFFF"/>
                </a:solidFill>
              </a:rPr>
            </a:br>
            <a:r>
              <a:rPr lang="en-US" altLang="it-IT" sz="3500" b="1">
                <a:solidFill>
                  <a:srgbClr val="FFFFFF"/>
                </a:solidFill>
              </a:rPr>
              <a:t>Come si conduce una ricerca</a:t>
            </a:r>
            <a:br>
              <a:rPr lang="en-US" altLang="it-IT" sz="3500">
                <a:solidFill>
                  <a:srgbClr val="FFFFFF"/>
                </a:solidFill>
              </a:rPr>
            </a:br>
            <a:endParaRPr lang="en-US" altLang="it-IT" sz="3500">
              <a:solidFill>
                <a:srgbClr val="FFFFFF"/>
              </a:solidFill>
            </a:endParaRPr>
          </a:p>
        </p:txBody>
      </p:sp>
      <p:pic>
        <p:nvPicPr>
          <p:cNvPr id="32780" name="Content Placeholder 3">
            <a:extLst>
              <a:ext uri="{FF2B5EF4-FFF2-40B4-BE49-F238E27FC236}">
                <a16:creationId xmlns:a16="http://schemas.microsoft.com/office/drawing/2014/main" id="{8525C272-230A-374C-BE8B-E85997667129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11" r="-9711"/>
          <a:stretch>
            <a:fillRect/>
          </a:stretch>
        </p:blipFill>
        <p:spPr>
          <a:xfrm>
            <a:off x="2808288" y="1936750"/>
            <a:ext cx="6335712" cy="3795713"/>
          </a:xfrm>
        </p:spPr>
      </p:pic>
      <p:sp>
        <p:nvSpPr>
          <p:cNvPr id="32781" name="Segnaposto numero diapositiva 1">
            <a:extLst>
              <a:ext uri="{FF2B5EF4-FFF2-40B4-BE49-F238E27FC236}">
                <a16:creationId xmlns:a16="http://schemas.microsoft.com/office/drawing/2014/main" id="{3D5AD01D-AEB6-3045-ABBD-FFA98B9297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59340E-7F2E-AC4C-819D-3665F5864887}" type="slidenum">
              <a:rPr lang="it-IT" altLang="it-IT" sz="1400" smtClean="0"/>
              <a:pPr/>
              <a:t>12</a:t>
            </a:fld>
            <a:endParaRPr lang="it-IT" altLang="it-IT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8950" y="0"/>
            <a:ext cx="6118093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5902" y="1839884"/>
            <a:ext cx="6118095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190134" y="832294"/>
            <a:ext cx="6857999" cy="5192552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74C9E5-B06D-254F-A18E-912BA1C4E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714" y="457200"/>
            <a:ext cx="4652572" cy="5943600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5B6BED-C8B6-1E46-8C74-89AE67657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3A00D87E-77C6-2647-ACFA-8D93CD254576}" type="slidenum">
              <a:rPr lang="it-IT" altLang="it-IT" sz="100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13</a:t>
            </a:fld>
            <a:endParaRPr lang="it-IT" altLang="it-IT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12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4ECC25B-59D2-F74C-A615-A9FD94998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7" y="502022"/>
            <a:ext cx="7266222" cy="483212"/>
          </a:xfrm>
        </p:spPr>
        <p:txBody>
          <a:bodyPr anchor="b">
            <a:normAutofit fontScale="90000"/>
          </a:bodyPr>
          <a:lstStyle/>
          <a:p>
            <a:r>
              <a:rPr lang="en-GB" sz="3500" dirty="0"/>
              <a:t>Teoria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E02AC10-BF81-5840-9613-D117DB8C5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97" y="1052737"/>
            <a:ext cx="7266222" cy="3024335"/>
          </a:xfrm>
        </p:spPr>
        <p:txBody>
          <a:bodyPr anchor="t">
            <a:normAutofit/>
          </a:bodyPr>
          <a:lstStyle/>
          <a:p>
            <a:r>
              <a:rPr lang="it-IT" sz="2200" dirty="0"/>
              <a:t>La teoria è un insieme di proposizioni organizzate che si pongono ad un elevato livello di astrazione e di generalità. </a:t>
            </a:r>
          </a:p>
          <a:p>
            <a:r>
              <a:rPr lang="it-IT" sz="2200" dirty="0"/>
              <a:t>Le proposizioni teoriche derivano da precedenti ricerche empiriche e possono avere valore previsionale. </a:t>
            </a:r>
          </a:p>
          <a:p>
            <a:r>
              <a:rPr lang="it-IT" sz="2200" dirty="0"/>
              <a:t>Per potere controllare empiricamente una teoria, la sua capacità esplicativa e previsionale, occorre ridurre il suo livello di generalità deducendo dalla teoria una o più ipotesi.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egnaposto contenuto 3">
            <a:extLst>
              <a:ext uri="{FF2B5EF4-FFF2-40B4-BE49-F238E27FC236}">
                <a16:creationId xmlns:a16="http://schemas.microsoft.com/office/drawing/2014/main" id="{63C70A1B-DEB4-AA2F-F063-CAEE6F663E79}"/>
              </a:ext>
            </a:extLst>
          </p:cNvPr>
          <p:cNvSpPr txBox="1">
            <a:spLocks/>
          </p:cNvSpPr>
          <p:nvPr/>
        </p:nvSpPr>
        <p:spPr bwMode="auto">
          <a:xfrm>
            <a:off x="938889" y="4375758"/>
            <a:ext cx="726622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Es.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t-IT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teoria del capitale sociale </a:t>
            </a:r>
            <a:r>
              <a:rPr lang="it-IT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Putnam</a:t>
            </a:r>
            <a:r>
              <a:rPr lang="it-IT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/Coleman) </a:t>
            </a:r>
            <a:r>
              <a:rPr lang="it-IT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postula che le relazioni sociali, la fiducia e le norme condivise costituiscano una risorsa collettiva e individuale capace di facilitare la cooperazione, ridurre i costi transazionali e promuovere lo sviluppo economico e sociale.</a:t>
            </a:r>
            <a:b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7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3D4A8B7-FD27-7340-AE32-421A0B142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59" y="707346"/>
            <a:ext cx="2711591" cy="1008112"/>
          </a:xfrm>
        </p:spPr>
        <p:txBody>
          <a:bodyPr anchor="b">
            <a:normAutofit/>
          </a:bodyPr>
          <a:lstStyle/>
          <a:p>
            <a:r>
              <a:rPr lang="it-IT" sz="2800" dirty="0"/>
              <a:t>Definizione di ipotesi </a:t>
            </a:r>
            <a:endParaRPr lang="en-GB" sz="2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D400D3-195C-B745-A82C-BFD07D0BE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950" y="692696"/>
            <a:ext cx="5437365" cy="3672408"/>
          </a:xfrm>
        </p:spPr>
        <p:txBody>
          <a:bodyPr anchor="t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200" dirty="0"/>
              <a:t>È un </a:t>
            </a:r>
            <a:r>
              <a:rPr lang="it-IT" sz="2200" i="1" dirty="0"/>
              <a:t>asserto</a:t>
            </a:r>
            <a:r>
              <a:rPr lang="it-IT" sz="2200" dirty="0"/>
              <a:t> (affermazione, proposizione) che esprime una </a:t>
            </a:r>
            <a:r>
              <a:rPr lang="it-IT" sz="2200" i="1" dirty="0"/>
              <a:t>relazione</a:t>
            </a:r>
            <a:r>
              <a:rPr lang="it-IT" sz="2200" dirty="0"/>
              <a:t> fra due o più proprietà che può essere controllato empiricamente</a:t>
            </a:r>
          </a:p>
          <a:p>
            <a:pPr>
              <a:buFont typeface="Wingdings" pitchFamily="2" charset="2"/>
              <a:buChar char="Ø"/>
            </a:pPr>
            <a:r>
              <a:rPr lang="it-IT" sz="2200" dirty="0"/>
              <a:t>Le ipotesi scientifiche devono essere falsificabili </a:t>
            </a:r>
          </a:p>
          <a:p>
            <a:pPr>
              <a:buFont typeface="Wingdings" pitchFamily="2" charset="2"/>
              <a:buChar char="Ø"/>
            </a:pPr>
            <a:r>
              <a:rPr lang="en-GB" sz="2200" dirty="0"/>
              <a:t>Grado di </a:t>
            </a:r>
            <a:r>
              <a:rPr lang="en-GB" sz="2200" dirty="0" err="1"/>
              <a:t>astrazione</a:t>
            </a:r>
            <a:r>
              <a:rPr lang="en-GB" sz="2200" dirty="0"/>
              <a:t> e di </a:t>
            </a:r>
            <a:r>
              <a:rPr lang="en-GB" sz="2200" dirty="0" err="1"/>
              <a:t>generalità</a:t>
            </a:r>
            <a:r>
              <a:rPr lang="en-GB" sz="2200" dirty="0"/>
              <a:t> </a:t>
            </a:r>
            <a:r>
              <a:rPr lang="en-GB" sz="2200" dirty="0" err="1"/>
              <a:t>inferiore</a:t>
            </a:r>
            <a:r>
              <a:rPr lang="en-GB" sz="2200" dirty="0"/>
              <a:t> a </a:t>
            </a:r>
            <a:r>
              <a:rPr lang="en-GB" sz="2200" dirty="0" err="1"/>
              <a:t>quello</a:t>
            </a:r>
            <a:r>
              <a:rPr lang="en-GB" sz="2200" dirty="0"/>
              <a:t> </a:t>
            </a:r>
            <a:r>
              <a:rPr lang="en-GB" sz="2200" dirty="0" err="1"/>
              <a:t>della</a:t>
            </a:r>
            <a:r>
              <a:rPr lang="en-GB" sz="2200" dirty="0"/>
              <a:t> </a:t>
            </a:r>
            <a:r>
              <a:rPr lang="en-GB" sz="2200" i="1" dirty="0"/>
              <a:t>Teoria</a:t>
            </a:r>
          </a:p>
          <a:p>
            <a:pPr>
              <a:buFont typeface="Wingdings" pitchFamily="2" charset="2"/>
              <a:buChar char="Ø"/>
            </a:pPr>
            <a:r>
              <a:rPr lang="en-GB" sz="2200" dirty="0" err="1"/>
              <a:t>possono</a:t>
            </a:r>
            <a:r>
              <a:rPr lang="en-GB" sz="2200" dirty="0"/>
              <a:t> </a:t>
            </a:r>
            <a:r>
              <a:rPr lang="en-GB" sz="2200" dirty="0" err="1"/>
              <a:t>essere</a:t>
            </a:r>
            <a:r>
              <a:rPr lang="en-GB" sz="2200" dirty="0"/>
              <a:t> </a:t>
            </a:r>
            <a:r>
              <a:rPr lang="en-GB" sz="2200" dirty="0" err="1"/>
              <a:t>controllate</a:t>
            </a:r>
            <a:r>
              <a:rPr lang="en-GB" sz="2200" dirty="0"/>
              <a:t> </a:t>
            </a:r>
            <a:r>
              <a:rPr lang="en-GB" sz="2200" dirty="0" err="1"/>
              <a:t>attraverso</a:t>
            </a:r>
            <a:r>
              <a:rPr lang="en-GB" sz="2200" dirty="0"/>
              <a:t> </a:t>
            </a:r>
            <a:r>
              <a:rPr lang="en-GB" sz="2200" dirty="0" err="1"/>
              <a:t>un’operativizzazione</a:t>
            </a:r>
            <a:r>
              <a:rPr lang="en-GB" sz="2200" dirty="0"/>
              <a:t> </a:t>
            </a:r>
            <a:r>
              <a:rPr lang="en-GB" sz="2200" dirty="0" err="1"/>
              <a:t>dei</a:t>
            </a:r>
            <a:r>
              <a:rPr lang="en-GB" sz="2200" dirty="0"/>
              <a:t> </a:t>
            </a:r>
            <a:r>
              <a:rPr lang="en-GB" sz="2200" i="1" dirty="0" err="1"/>
              <a:t>concetti</a:t>
            </a:r>
            <a:r>
              <a:rPr lang="en-GB" sz="2200" dirty="0"/>
              <a:t> in </a:t>
            </a:r>
            <a:r>
              <a:rPr lang="en-GB" sz="2200" dirty="0" err="1"/>
              <a:t>costrutti</a:t>
            </a:r>
            <a:r>
              <a:rPr lang="en-GB" sz="2200" dirty="0"/>
              <a:t> </a:t>
            </a:r>
            <a:r>
              <a:rPr lang="en-GB" sz="2200" i="1" dirty="0" err="1"/>
              <a:t>ispezionabili</a:t>
            </a:r>
            <a:r>
              <a:rPr lang="en-GB" sz="2200" i="1" dirty="0"/>
              <a:t> </a:t>
            </a:r>
            <a:r>
              <a:rPr lang="en-GB" sz="2200" i="1" dirty="0" err="1"/>
              <a:t>empiricamente</a:t>
            </a:r>
            <a:endParaRPr lang="en-GB" sz="2200" dirty="0"/>
          </a:p>
          <a:p>
            <a:pPr>
              <a:buFont typeface="Wingdings" pitchFamily="2" charset="2"/>
              <a:buChar char="Ø"/>
            </a:pPr>
            <a:endParaRPr lang="it-IT" sz="2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241B4F-2B04-AB40-9DAB-9C818EB6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3A00D87E-77C6-2647-ACFA-8D93CD254576}" type="slidenum">
              <a:rPr lang="it-IT" altLang="it-IT" sz="100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15</a:t>
            </a:fld>
            <a:endParaRPr lang="it-IT" altLang="it-IT" sz="1000">
              <a:solidFill>
                <a:srgbClr val="FFFFFF"/>
              </a:solidFill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4A02F3D0-EDC8-A422-8DF2-00EBB0895EA2}"/>
              </a:ext>
            </a:extLst>
          </p:cNvPr>
          <p:cNvSpPr txBox="1">
            <a:spLocks/>
          </p:cNvSpPr>
          <p:nvPr/>
        </p:nvSpPr>
        <p:spPr bwMode="auto">
          <a:xfrm>
            <a:off x="971600" y="4797152"/>
            <a:ext cx="7359421" cy="551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2200" dirty="0"/>
              <a:t>Es. di </a:t>
            </a:r>
            <a:r>
              <a:rPr lang="en-GB" sz="2200" i="1" dirty="0" err="1"/>
              <a:t>ipotesi</a:t>
            </a:r>
            <a:r>
              <a:rPr lang="en-GB" sz="2200" dirty="0"/>
              <a:t> rispetto </a:t>
            </a:r>
            <a:r>
              <a:rPr lang="en-GB" sz="2200" dirty="0" err="1"/>
              <a:t>alla</a:t>
            </a:r>
            <a:r>
              <a:rPr lang="en-GB" sz="2200" dirty="0"/>
              <a:t> </a:t>
            </a:r>
            <a:r>
              <a:rPr lang="en-GB" sz="2200" dirty="0" err="1"/>
              <a:t>teoria</a:t>
            </a:r>
            <a:r>
              <a:rPr lang="en-GB" sz="2200" dirty="0"/>
              <a:t> del </a:t>
            </a:r>
            <a:r>
              <a:rPr lang="en-GB" sz="2200" dirty="0" err="1"/>
              <a:t>capitale</a:t>
            </a:r>
            <a:r>
              <a:rPr lang="en-GB" sz="2200" dirty="0"/>
              <a:t> </a:t>
            </a:r>
            <a:r>
              <a:rPr lang="en-GB" sz="2200" dirty="0" err="1"/>
              <a:t>sociale</a:t>
            </a:r>
            <a:r>
              <a:rPr lang="en-GB" sz="2200" dirty="0"/>
              <a:t>: “</a:t>
            </a:r>
            <a:r>
              <a:rPr lang="en-GB" sz="2200" dirty="0" err="1"/>
              <a:t>maggiore</a:t>
            </a:r>
            <a:r>
              <a:rPr lang="en-GB" sz="2200" dirty="0"/>
              <a:t> </a:t>
            </a:r>
            <a:r>
              <a:rPr lang="en-GB" sz="2200" dirty="0" err="1"/>
              <a:t>è</a:t>
            </a:r>
            <a:r>
              <a:rPr lang="en-GB" sz="2200" dirty="0"/>
              <a:t> il </a:t>
            </a:r>
            <a:r>
              <a:rPr lang="en-GB" sz="2200" dirty="0" err="1"/>
              <a:t>capitale</a:t>
            </a:r>
            <a:r>
              <a:rPr lang="en-GB" sz="2200" dirty="0"/>
              <a:t> </a:t>
            </a:r>
            <a:r>
              <a:rPr lang="en-GB" sz="2200" dirty="0" err="1"/>
              <a:t>sociale</a:t>
            </a:r>
            <a:r>
              <a:rPr lang="en-GB" sz="2200" dirty="0"/>
              <a:t> (</a:t>
            </a:r>
            <a:r>
              <a:rPr lang="en-GB" sz="2200" dirty="0" err="1"/>
              <a:t>misurato</a:t>
            </a:r>
            <a:r>
              <a:rPr lang="en-GB" sz="2200" dirty="0"/>
              <a:t> come </a:t>
            </a:r>
            <a:r>
              <a:rPr lang="en-GB" sz="2200" dirty="0" err="1"/>
              <a:t>partecipazione</a:t>
            </a:r>
            <a:r>
              <a:rPr lang="en-GB" sz="2200" dirty="0"/>
              <a:t> </a:t>
            </a:r>
            <a:r>
              <a:rPr lang="en-GB" sz="2200" dirty="0" err="1"/>
              <a:t>associativa</a:t>
            </a:r>
            <a:r>
              <a:rPr lang="en-GB" sz="2200" dirty="0"/>
              <a:t> e </a:t>
            </a:r>
            <a:r>
              <a:rPr lang="en-GB" sz="2200" dirty="0" err="1"/>
              <a:t>livello</a:t>
            </a:r>
            <a:r>
              <a:rPr lang="en-GB" sz="2200" dirty="0"/>
              <a:t> di fiducia </a:t>
            </a:r>
            <a:r>
              <a:rPr lang="en-GB" sz="2200" dirty="0" err="1"/>
              <a:t>interpersonale</a:t>
            </a:r>
            <a:r>
              <a:rPr lang="en-GB" sz="2200" dirty="0"/>
              <a:t>), </a:t>
            </a:r>
            <a:r>
              <a:rPr lang="en-GB" sz="2200" dirty="0" err="1"/>
              <a:t>maggiore</a:t>
            </a:r>
            <a:r>
              <a:rPr lang="en-GB" sz="2200" dirty="0"/>
              <a:t> </a:t>
            </a:r>
            <a:r>
              <a:rPr lang="en-GB" sz="2200" dirty="0" err="1"/>
              <a:t>è</a:t>
            </a:r>
            <a:r>
              <a:rPr lang="en-GB" sz="2200" dirty="0"/>
              <a:t> la </a:t>
            </a:r>
            <a:r>
              <a:rPr lang="en-GB" sz="2200" dirty="0" err="1"/>
              <a:t>capacità</a:t>
            </a:r>
            <a:r>
              <a:rPr lang="en-GB" sz="2200" dirty="0"/>
              <a:t> di </a:t>
            </a:r>
            <a:r>
              <a:rPr lang="en-GB" sz="2200" dirty="0" err="1"/>
              <a:t>innovazione</a:t>
            </a:r>
            <a:r>
              <a:rPr lang="en-GB" sz="2200" dirty="0"/>
              <a:t> </a:t>
            </a:r>
            <a:r>
              <a:rPr lang="en-GB" sz="2200" dirty="0" err="1"/>
              <a:t>turistica</a:t>
            </a:r>
            <a:r>
              <a:rPr lang="en-GB" sz="2200" dirty="0"/>
              <a:t> </a:t>
            </a:r>
            <a:r>
              <a:rPr lang="en-GB" sz="2200" dirty="0" err="1"/>
              <a:t>sostenibile</a:t>
            </a:r>
            <a:r>
              <a:rPr lang="en-GB" sz="22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881258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759723D-B920-1743-AC84-0F290F212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Operativizzazione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31A0F6-6D3D-EB44-B3BC-264EE5005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60848"/>
            <a:ext cx="8136903" cy="4248472"/>
          </a:xfrm>
        </p:spPr>
        <p:txBody>
          <a:bodyPr anchor="ctr">
            <a:normAutofit/>
          </a:bodyPr>
          <a:lstStyle/>
          <a:p>
            <a:endParaRPr lang="en-GB" sz="2000" dirty="0"/>
          </a:p>
          <a:p>
            <a:r>
              <a:rPr lang="en-GB" sz="2000" dirty="0" err="1"/>
              <a:t>L’operativizzazione</a:t>
            </a:r>
            <a:r>
              <a:rPr lang="en-GB" sz="2000" dirty="0"/>
              <a:t> </a:t>
            </a:r>
            <a:r>
              <a:rPr lang="en-GB" sz="2000" dirty="0" err="1"/>
              <a:t>delle</a:t>
            </a:r>
            <a:r>
              <a:rPr lang="en-GB" sz="2000" dirty="0"/>
              <a:t> </a:t>
            </a:r>
            <a:r>
              <a:rPr lang="en-GB" sz="2000" dirty="0" err="1"/>
              <a:t>ipotesi</a:t>
            </a:r>
            <a:r>
              <a:rPr lang="en-GB" sz="2000" dirty="0"/>
              <a:t> </a:t>
            </a:r>
            <a:r>
              <a:rPr lang="en-GB" sz="2000" dirty="0" err="1"/>
              <a:t>è</a:t>
            </a:r>
            <a:r>
              <a:rPr lang="en-GB" sz="2000" dirty="0"/>
              <a:t> la </a:t>
            </a:r>
            <a:r>
              <a:rPr lang="en-GB" sz="2000" dirty="0" err="1"/>
              <a:t>loro</a:t>
            </a:r>
            <a:r>
              <a:rPr lang="en-GB" sz="2000" dirty="0"/>
              <a:t> </a:t>
            </a:r>
            <a:r>
              <a:rPr lang="en-GB" sz="2000" dirty="0" err="1"/>
              <a:t>trasformazione</a:t>
            </a:r>
            <a:r>
              <a:rPr lang="en-GB" sz="2000" dirty="0"/>
              <a:t> in </a:t>
            </a:r>
            <a:r>
              <a:rPr lang="en-GB" sz="2000" dirty="0" err="1"/>
              <a:t>affermazioni</a:t>
            </a:r>
            <a:r>
              <a:rPr lang="en-GB" sz="2000" dirty="0"/>
              <a:t> </a:t>
            </a:r>
            <a:r>
              <a:rPr lang="en-GB" sz="2000" dirty="0" err="1"/>
              <a:t>empiricamente</a:t>
            </a:r>
            <a:r>
              <a:rPr lang="en-GB" sz="2000" dirty="0"/>
              <a:t> </a:t>
            </a:r>
            <a:r>
              <a:rPr lang="en-GB" sz="2000" dirty="0" err="1"/>
              <a:t>osservabili</a:t>
            </a:r>
            <a:r>
              <a:rPr lang="en-GB" sz="2000" dirty="0"/>
              <a:t>.</a:t>
            </a:r>
          </a:p>
          <a:p>
            <a:r>
              <a:rPr lang="en-GB" sz="2000" dirty="0"/>
              <a:t>Due le </a:t>
            </a:r>
            <a:r>
              <a:rPr lang="en-GB" sz="2000" dirty="0" err="1"/>
              <a:t>fasi</a:t>
            </a:r>
            <a:r>
              <a:rPr lang="en-GB" sz="2000" dirty="0"/>
              <a:t>: </a:t>
            </a:r>
          </a:p>
          <a:p>
            <a:pPr marL="457200" lvl="1" indent="0">
              <a:buNone/>
            </a:pPr>
            <a:r>
              <a:rPr lang="en-GB" sz="2000" dirty="0"/>
              <a:t>1) </a:t>
            </a:r>
            <a:r>
              <a:rPr lang="en-GB" sz="2000" dirty="0" err="1"/>
              <a:t>l’operativizzazione</a:t>
            </a:r>
            <a:r>
              <a:rPr lang="en-GB" sz="2000" dirty="0"/>
              <a:t> </a:t>
            </a:r>
            <a:r>
              <a:rPr lang="en-GB" sz="2000" dirty="0" err="1"/>
              <a:t>dei</a:t>
            </a:r>
            <a:r>
              <a:rPr lang="en-GB" sz="2000" dirty="0"/>
              <a:t> </a:t>
            </a:r>
            <a:r>
              <a:rPr lang="en-GB" sz="2000" dirty="0" err="1"/>
              <a:t>concetti</a:t>
            </a:r>
            <a:r>
              <a:rPr lang="en-GB" sz="2000" dirty="0"/>
              <a:t> in </a:t>
            </a:r>
            <a:r>
              <a:rPr lang="en-GB" sz="2000" b="1" dirty="0" err="1"/>
              <a:t>variabili</a:t>
            </a:r>
            <a:r>
              <a:rPr lang="en-GB" sz="2000" dirty="0"/>
              <a:t> (ad </a:t>
            </a:r>
            <a:r>
              <a:rPr lang="en-GB" sz="2000" dirty="0" err="1"/>
              <a:t>esempio</a:t>
            </a:r>
            <a:r>
              <a:rPr lang="en-GB" sz="2000" dirty="0"/>
              <a:t> </a:t>
            </a:r>
            <a:r>
              <a:rPr lang="en-GB" sz="2000" dirty="0" err="1"/>
              <a:t>operativizzo</a:t>
            </a:r>
            <a:r>
              <a:rPr lang="en-GB" sz="2000" dirty="0"/>
              <a:t> il </a:t>
            </a:r>
            <a:r>
              <a:rPr lang="en-GB" sz="2000" dirty="0" err="1"/>
              <a:t>concetto</a:t>
            </a:r>
            <a:r>
              <a:rPr lang="en-GB" sz="2000" dirty="0"/>
              <a:t> di </a:t>
            </a:r>
            <a:r>
              <a:rPr lang="en-GB" sz="2000" dirty="0" err="1"/>
              <a:t>benessere</a:t>
            </a:r>
            <a:r>
              <a:rPr lang="en-GB" sz="2000" dirty="0"/>
              <a:t> </a:t>
            </a:r>
            <a:r>
              <a:rPr lang="en-GB" sz="2000" dirty="0" err="1"/>
              <a:t>psicologico</a:t>
            </a:r>
            <a:r>
              <a:rPr lang="en-GB" sz="2000" dirty="0"/>
              <a:t> </a:t>
            </a:r>
            <a:r>
              <a:rPr lang="en-GB" sz="2000" dirty="0" err="1"/>
              <a:t>nella</a:t>
            </a:r>
            <a:r>
              <a:rPr lang="en-GB" sz="2000" dirty="0"/>
              <a:t> </a:t>
            </a:r>
            <a:r>
              <a:rPr lang="en-GB" sz="2000" dirty="0" err="1"/>
              <a:t>variabile</a:t>
            </a:r>
            <a:r>
              <a:rPr lang="en-GB" sz="2000" dirty="0"/>
              <a:t> </a:t>
            </a:r>
            <a:r>
              <a:rPr lang="en-GB" sz="2000" dirty="0" err="1"/>
              <a:t>numero</a:t>
            </a:r>
            <a:r>
              <a:rPr lang="en-GB" sz="2000" dirty="0"/>
              <a:t> di </a:t>
            </a:r>
            <a:r>
              <a:rPr lang="en-GB" sz="2000" dirty="0" err="1"/>
              <a:t>relazioni</a:t>
            </a:r>
            <a:r>
              <a:rPr lang="en-GB" sz="2000" dirty="0"/>
              <a:t> </a:t>
            </a:r>
            <a:r>
              <a:rPr lang="en-GB" sz="2000" dirty="0" err="1"/>
              <a:t>che</a:t>
            </a:r>
            <a:r>
              <a:rPr lang="en-GB" sz="2000" dirty="0"/>
              <a:t> un </a:t>
            </a:r>
            <a:r>
              <a:rPr lang="en-GB" sz="2000" dirty="0" err="1"/>
              <a:t>individuo</a:t>
            </a:r>
            <a:r>
              <a:rPr lang="en-GB" sz="2000" dirty="0"/>
              <a:t> </a:t>
            </a:r>
            <a:r>
              <a:rPr lang="en-GB" sz="2000" dirty="0" err="1"/>
              <a:t>afferma</a:t>
            </a:r>
            <a:r>
              <a:rPr lang="en-GB" sz="2000" dirty="0"/>
              <a:t> di </a:t>
            </a:r>
            <a:r>
              <a:rPr lang="en-GB" sz="2000" dirty="0" err="1"/>
              <a:t>avere</a:t>
            </a:r>
            <a:r>
              <a:rPr lang="en-GB" sz="2000" dirty="0"/>
              <a:t>) </a:t>
            </a:r>
          </a:p>
          <a:p>
            <a:pPr marL="457200" lvl="1" indent="0">
              <a:buNone/>
            </a:pPr>
            <a:r>
              <a:rPr lang="en-GB" sz="2000" dirty="0"/>
              <a:t>2) la </a:t>
            </a:r>
            <a:r>
              <a:rPr lang="en-GB" sz="2000" dirty="0" err="1"/>
              <a:t>scelta</a:t>
            </a:r>
            <a:r>
              <a:rPr lang="en-GB" sz="2000" dirty="0"/>
              <a:t> </a:t>
            </a:r>
            <a:r>
              <a:rPr lang="en-GB" sz="2000" dirty="0" err="1"/>
              <a:t>dello</a:t>
            </a:r>
            <a:r>
              <a:rPr lang="en-GB" sz="2000" dirty="0"/>
              <a:t> </a:t>
            </a:r>
            <a:r>
              <a:rPr lang="en-GB" sz="2000" dirty="0" err="1"/>
              <a:t>strumento</a:t>
            </a:r>
            <a:r>
              <a:rPr lang="en-GB" sz="2000" dirty="0"/>
              <a:t> </a:t>
            </a:r>
            <a:r>
              <a:rPr lang="en-GB" sz="2000" dirty="0" err="1"/>
              <a:t>attraverso</a:t>
            </a:r>
            <a:r>
              <a:rPr lang="en-GB" sz="2000" dirty="0"/>
              <a:t> cui </a:t>
            </a:r>
            <a:r>
              <a:rPr lang="en-GB" sz="2000" dirty="0" err="1"/>
              <a:t>rilevare</a:t>
            </a:r>
            <a:r>
              <a:rPr lang="en-GB" sz="2000" dirty="0"/>
              <a:t> il </a:t>
            </a:r>
            <a:r>
              <a:rPr lang="en-GB" sz="2000" b="1" i="1" dirty="0" err="1"/>
              <a:t>concetto</a:t>
            </a:r>
            <a:r>
              <a:rPr lang="en-GB" sz="2000" dirty="0"/>
              <a:t> </a:t>
            </a:r>
            <a:r>
              <a:rPr lang="en-GB" sz="2000" dirty="0" err="1"/>
              <a:t>operativizzato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Questi</a:t>
            </a:r>
            <a:r>
              <a:rPr lang="en-GB" sz="2000" dirty="0"/>
              <a:t> due </a:t>
            </a:r>
            <a:r>
              <a:rPr lang="en-GB" sz="2000" dirty="0" err="1"/>
              <a:t>procedimenti</a:t>
            </a:r>
            <a:r>
              <a:rPr lang="en-GB" sz="2000" dirty="0"/>
              <a:t> </a:t>
            </a:r>
            <a:r>
              <a:rPr lang="en-GB" sz="2000" dirty="0" err="1"/>
              <a:t>fanno</a:t>
            </a:r>
            <a:r>
              <a:rPr lang="en-GB" sz="2000" dirty="0"/>
              <a:t> </a:t>
            </a:r>
            <a:r>
              <a:rPr lang="en-GB" sz="2000" dirty="0" err="1"/>
              <a:t>parte</a:t>
            </a:r>
            <a:r>
              <a:rPr lang="en-GB" sz="2000" dirty="0"/>
              <a:t> di </a:t>
            </a:r>
            <a:r>
              <a:rPr lang="en-GB" sz="2000" dirty="0" err="1"/>
              <a:t>quello</a:t>
            </a:r>
            <a:r>
              <a:rPr lang="en-GB" sz="2000" dirty="0"/>
              <a:t> </a:t>
            </a:r>
            <a:r>
              <a:rPr lang="en-GB" sz="2000" dirty="0" err="1"/>
              <a:t>che</a:t>
            </a:r>
            <a:r>
              <a:rPr lang="en-GB" sz="2000" dirty="0"/>
              <a:t> </a:t>
            </a:r>
            <a:r>
              <a:rPr lang="en-GB" sz="2000" dirty="0" err="1"/>
              <a:t>viene</a:t>
            </a:r>
            <a:r>
              <a:rPr lang="en-GB" sz="2000" dirty="0"/>
              <a:t> </a:t>
            </a:r>
            <a:r>
              <a:rPr lang="en-GB" sz="2000" dirty="0" err="1"/>
              <a:t>definito</a:t>
            </a:r>
            <a:r>
              <a:rPr lang="en-GB" sz="2000" dirty="0"/>
              <a:t> </a:t>
            </a:r>
            <a:r>
              <a:rPr lang="en-GB" sz="2000" b="1" i="1" dirty="0" err="1"/>
              <a:t>disegno</a:t>
            </a:r>
            <a:r>
              <a:rPr lang="en-GB" sz="2000" b="1" i="1" dirty="0"/>
              <a:t> </a:t>
            </a:r>
            <a:r>
              <a:rPr lang="en-GB" sz="2000" b="1" i="1" dirty="0" err="1"/>
              <a:t>della</a:t>
            </a:r>
            <a:r>
              <a:rPr lang="en-GB" sz="2000" b="1" i="1" dirty="0"/>
              <a:t> </a:t>
            </a:r>
            <a:r>
              <a:rPr lang="en-GB" sz="2000" b="1" i="1" dirty="0" err="1"/>
              <a:t>ricerca</a:t>
            </a:r>
            <a:r>
              <a:rPr lang="en-GB" sz="2000" i="1" dirty="0"/>
              <a:t> </a:t>
            </a:r>
            <a:r>
              <a:rPr lang="en-GB" sz="2000" dirty="0" err="1"/>
              <a:t>insieme</a:t>
            </a:r>
            <a:r>
              <a:rPr lang="en-GB" sz="2000" dirty="0"/>
              <a:t> ad </a:t>
            </a:r>
            <a:r>
              <a:rPr lang="en-GB" sz="2000" dirty="0" err="1"/>
              <a:t>altri</a:t>
            </a:r>
            <a:r>
              <a:rPr lang="en-GB" sz="2000" dirty="0"/>
              <a:t> </a:t>
            </a:r>
            <a:r>
              <a:rPr lang="en-GB" sz="2000" dirty="0" err="1"/>
              <a:t>elementi</a:t>
            </a:r>
            <a:r>
              <a:rPr lang="en-GB" sz="2000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A77AE08-9D23-7D43-85DF-448CA2D84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3A00D87E-77C6-2647-ACFA-8D93CD254576}" type="slidenum">
              <a:rPr lang="it-IT" altLang="it-IT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16</a:t>
            </a:fld>
            <a:endParaRPr lang="it-IT" altLang="it-IT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57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4999378-1E18-6446-8E47-1A4D598FB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>
            <a:normAutofit/>
          </a:bodyPr>
          <a:lstStyle/>
          <a:p>
            <a:r>
              <a:rPr lang="it-IT" sz="3500">
                <a:solidFill>
                  <a:srgbClr val="FFFFFF"/>
                </a:solidFill>
              </a:rPr>
              <a:t>Concetti semplici e concetti complessi (generali)</a:t>
            </a:r>
            <a:endParaRPr lang="en-GB" sz="350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A152F0-CCD6-064C-AAA6-133F25F79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8" y="2490436"/>
            <a:ext cx="7281746" cy="356717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100"/>
              <a:t>Vi è grande varietà dietro la nozione di concetto. </a:t>
            </a:r>
          </a:p>
          <a:p>
            <a:pPr>
              <a:lnSpc>
                <a:spcPct val="90000"/>
              </a:lnSpc>
            </a:pPr>
            <a:r>
              <a:rPr lang="it-IT" sz="2100"/>
              <a:t>Abbiamo concetti semplici come sesso, occupazione, titolo di studio, ecc., e concetti complessi come alienazione, coesione sociale, religiosità, ecc. </a:t>
            </a:r>
          </a:p>
          <a:p>
            <a:pPr>
              <a:lnSpc>
                <a:spcPct val="90000"/>
              </a:lnSpc>
            </a:pPr>
            <a:r>
              <a:rPr lang="it-IT" sz="2100"/>
              <a:t>I concetti complessi si differenziano da quelli semplici perché </a:t>
            </a:r>
            <a:r>
              <a:rPr lang="it-IT" sz="2100" i="1"/>
              <a:t>non</a:t>
            </a:r>
            <a:r>
              <a:rPr lang="it-IT" sz="2100"/>
              <a:t> sono facilmente operativizzabili. </a:t>
            </a:r>
          </a:p>
          <a:p>
            <a:pPr>
              <a:lnSpc>
                <a:spcPct val="90000"/>
              </a:lnSpc>
            </a:pPr>
            <a:r>
              <a:rPr lang="it-IT" sz="2100"/>
              <a:t>Moltissimi concetti in ambito sociale hanno un elevato livello di generalità e, pertanto, non sono osservabili in modo diretto. </a:t>
            </a:r>
          </a:p>
          <a:p>
            <a:pPr>
              <a:lnSpc>
                <a:spcPct val="90000"/>
              </a:lnSpc>
            </a:pPr>
            <a:r>
              <a:rPr lang="it-IT" sz="2100"/>
              <a:t>Molti concetti di grande importanza teorica sono così generali da non potere essere definiti in modo soddisfacente mediante un’</a:t>
            </a:r>
            <a:r>
              <a:rPr lang="it-IT" sz="2100" i="1"/>
              <a:t>unica</a:t>
            </a:r>
            <a:r>
              <a:rPr lang="it-IT" sz="2100"/>
              <a:t> operazione di “misura”.</a:t>
            </a:r>
            <a:endParaRPr lang="en-GB" sz="210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20C25E-65D2-C24C-A0BB-0EE5D901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0718" y="6382512"/>
            <a:ext cx="51435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3A00D87E-77C6-2647-ACFA-8D93CD254576}" type="slidenum">
              <a:rPr lang="it-IT" altLang="it-IT" sz="900"/>
              <a:pPr>
                <a:spcAft>
                  <a:spcPts val="600"/>
                </a:spcAft>
                <a:defRPr/>
              </a:pPr>
              <a:t>17</a:t>
            </a:fld>
            <a:endParaRPr lang="it-IT" altLang="it-IT" sz="900"/>
          </a:p>
        </p:txBody>
      </p:sp>
    </p:spTree>
    <p:extLst>
      <p:ext uri="{BB962C8B-B14F-4D97-AF65-F5344CB8AC3E}">
        <p14:creationId xmlns:p14="http://schemas.microsoft.com/office/powerpoint/2010/main" val="2594380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934F751-1921-E54A-A5EB-995E4A2BC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sz="4700"/>
              <a:t>Esempi di concetti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8A98F7-1224-0047-80D7-FDF8338D6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900"/>
              <a:t>Alienazione</a:t>
            </a:r>
          </a:p>
          <a:p>
            <a:pPr marL="0" indent="0">
              <a:buNone/>
            </a:pPr>
            <a:r>
              <a:rPr lang="en-GB" sz="1900"/>
              <a:t>Integrazione nella comunità </a:t>
            </a:r>
          </a:p>
          <a:p>
            <a:pPr marL="0" indent="0">
              <a:buNone/>
            </a:pPr>
            <a:r>
              <a:rPr lang="en-GB" sz="1900"/>
              <a:t>Autoritarismo</a:t>
            </a:r>
          </a:p>
          <a:p>
            <a:pPr marL="0" indent="0">
              <a:buNone/>
            </a:pPr>
            <a:r>
              <a:rPr lang="en-GB" sz="1900"/>
              <a:t>Intelligenza</a:t>
            </a:r>
          </a:p>
          <a:p>
            <a:pPr marL="0" indent="0">
              <a:buNone/>
            </a:pPr>
            <a:r>
              <a:rPr lang="en-GB" sz="1900"/>
              <a:t>Consumo culturale</a:t>
            </a:r>
          </a:p>
          <a:p>
            <a:pPr marL="0" indent="0">
              <a:buNone/>
            </a:pPr>
            <a:r>
              <a:rPr lang="en-GB" sz="1900"/>
              <a:t>Devianza</a:t>
            </a:r>
          </a:p>
          <a:p>
            <a:pPr marL="0" indent="0">
              <a:buNone/>
            </a:pPr>
            <a:r>
              <a:rPr lang="en-GB" sz="1900"/>
              <a:t>Potere</a:t>
            </a:r>
          </a:p>
          <a:p>
            <a:pPr marL="0" indent="0">
              <a:buNone/>
            </a:pPr>
            <a:r>
              <a:rPr lang="en-GB" sz="1900"/>
              <a:t>Esclusione sociale</a:t>
            </a:r>
          </a:p>
          <a:p>
            <a:pPr marL="0" indent="0">
              <a:buNone/>
            </a:pPr>
            <a:r>
              <a:rPr lang="en-GB" sz="1900"/>
              <a:t>Femminismo</a:t>
            </a:r>
          </a:p>
          <a:p>
            <a:pPr marL="0" indent="0">
              <a:buNone/>
            </a:pPr>
            <a:r>
              <a:rPr lang="en-GB" sz="1900"/>
              <a:t>Religiosità</a:t>
            </a:r>
          </a:p>
          <a:p>
            <a:pPr marL="0" indent="0">
              <a:buNone/>
            </a:pPr>
            <a:r>
              <a:rPr lang="en-GB" sz="1900"/>
              <a:t>Integrazione lavorativa</a:t>
            </a:r>
          </a:p>
          <a:p>
            <a:pPr marL="0" indent="0">
              <a:buNone/>
            </a:pPr>
            <a:r>
              <a:rPr lang="en-GB" sz="1900"/>
              <a:t>Trasgressione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0A72B38-67B5-F749-8299-75807EBE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3A00D87E-77C6-2647-ACFA-8D93CD254576}" type="slidenum">
              <a:rPr lang="it-IT" altLang="it-IT" smtClean="0"/>
              <a:pPr>
                <a:spcAft>
                  <a:spcPts val="600"/>
                </a:spcAft>
                <a:defRPr/>
              </a:pPr>
              <a:t>18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4854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06BCC5B-794B-1A4D-B45C-5DB1AD74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617" y="962166"/>
            <a:ext cx="1847135" cy="4411050"/>
          </a:xfrm>
        </p:spPr>
        <p:txBody>
          <a:bodyPr anchor="t">
            <a:normAutofit/>
          </a:bodyPr>
          <a:lstStyle/>
          <a:p>
            <a:pPr algn="r"/>
            <a:r>
              <a:rPr lang="en-GB" sz="3500" dirty="0"/>
              <a:t>Dal </a:t>
            </a:r>
            <a:r>
              <a:rPr lang="en-GB" sz="3500" dirty="0" err="1"/>
              <a:t>concetto</a:t>
            </a:r>
            <a:r>
              <a:rPr lang="en-GB" sz="3500" dirty="0"/>
              <a:t> </a:t>
            </a:r>
            <a:r>
              <a:rPr lang="en-GB" sz="3500" dirty="0" err="1"/>
              <a:t>alla</a:t>
            </a:r>
            <a:r>
              <a:rPr lang="en-GB" sz="3500" dirty="0"/>
              <a:t> </a:t>
            </a:r>
            <a:r>
              <a:rPr lang="en-GB" sz="3500" i="1" dirty="0" err="1"/>
              <a:t>variabile</a:t>
            </a:r>
            <a:endParaRPr lang="en-GB" sz="3500" i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7B7D26-C7A5-1B47-893A-F623FB9DC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6696" y="962167"/>
            <a:ext cx="5143585" cy="4743174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en-GB" sz="2200" b="1" dirty="0" err="1"/>
              <a:t>Proprietà</a:t>
            </a:r>
            <a:r>
              <a:rPr lang="en-GB" sz="2200" dirty="0"/>
              <a:t>: </a:t>
            </a:r>
            <a:r>
              <a:rPr lang="en-GB" sz="2200" dirty="0" err="1"/>
              <a:t>concetto</a:t>
            </a:r>
            <a:r>
              <a:rPr lang="en-GB" sz="2200" dirty="0"/>
              <a:t> </a:t>
            </a:r>
            <a:r>
              <a:rPr lang="en-GB" sz="2200" dirty="0" err="1"/>
              <a:t>ancorato</a:t>
            </a:r>
            <a:r>
              <a:rPr lang="en-GB" sz="2200" dirty="0"/>
              <a:t> ad un </a:t>
            </a:r>
            <a:r>
              <a:rPr lang="en-GB" sz="2200" dirty="0" err="1"/>
              <a:t>referente</a:t>
            </a:r>
            <a:r>
              <a:rPr lang="en-GB" sz="2200" dirty="0"/>
              <a:t>, </a:t>
            </a:r>
            <a:r>
              <a:rPr lang="en-GB" sz="2200" dirty="0" err="1"/>
              <a:t>unità</a:t>
            </a:r>
            <a:r>
              <a:rPr lang="en-GB" sz="2200" dirty="0"/>
              <a:t> di </a:t>
            </a:r>
            <a:r>
              <a:rPr lang="en-GB" sz="2200" dirty="0" err="1"/>
              <a:t>analisi</a:t>
            </a:r>
            <a:r>
              <a:rPr lang="en-GB" sz="2200" dirty="0"/>
              <a:t> </a:t>
            </a:r>
          </a:p>
          <a:p>
            <a:pPr marL="0" indent="0" algn="just">
              <a:buNone/>
            </a:pPr>
            <a:r>
              <a:rPr lang="en-GB" sz="2200" b="1" dirty="0" err="1"/>
              <a:t>Stato</a:t>
            </a:r>
            <a:r>
              <a:rPr lang="en-GB" sz="2200" dirty="0"/>
              <a:t> (</a:t>
            </a:r>
            <a:r>
              <a:rPr lang="en-GB" sz="2200" dirty="0" err="1"/>
              <a:t>della</a:t>
            </a:r>
            <a:r>
              <a:rPr lang="en-GB" sz="2200" dirty="0"/>
              <a:t> </a:t>
            </a:r>
            <a:r>
              <a:rPr lang="en-GB" sz="2200" dirty="0" err="1"/>
              <a:t>proprietà</a:t>
            </a:r>
            <a:r>
              <a:rPr lang="en-GB" sz="2200" dirty="0"/>
              <a:t>): </a:t>
            </a:r>
            <a:r>
              <a:rPr lang="en-GB" sz="2200" dirty="0" err="1"/>
              <a:t>valore</a:t>
            </a:r>
            <a:r>
              <a:rPr lang="en-GB" sz="2200" dirty="0"/>
              <a:t> </a:t>
            </a:r>
            <a:r>
              <a:rPr lang="en-GB" sz="2200" dirty="0" err="1"/>
              <a:t>che</a:t>
            </a:r>
            <a:r>
              <a:rPr lang="en-GB" sz="2200" dirty="0"/>
              <a:t> assume la </a:t>
            </a:r>
            <a:r>
              <a:rPr lang="en-GB" sz="2200" dirty="0" err="1"/>
              <a:t>proprietà</a:t>
            </a:r>
            <a:r>
              <a:rPr lang="en-GB" sz="2200" dirty="0"/>
              <a:t> </a:t>
            </a:r>
            <a:r>
              <a:rPr lang="en-GB" sz="2200" dirty="0" err="1"/>
              <a:t>nell’unità</a:t>
            </a:r>
            <a:r>
              <a:rPr lang="en-GB" sz="2200" dirty="0"/>
              <a:t> di </a:t>
            </a:r>
            <a:r>
              <a:rPr lang="en-GB" sz="2200" dirty="0" err="1"/>
              <a:t>analisi</a:t>
            </a:r>
            <a:endParaRPr lang="en-GB" sz="2200" dirty="0"/>
          </a:p>
          <a:p>
            <a:pPr marL="0" indent="0" algn="just">
              <a:buNone/>
            </a:pPr>
            <a:r>
              <a:rPr lang="en-GB" sz="2200" b="1" dirty="0"/>
              <a:t>Operativizzazione</a:t>
            </a:r>
            <a:endParaRPr lang="en-GB" sz="2200" dirty="0"/>
          </a:p>
          <a:p>
            <a:pPr marL="0" indent="0" algn="just">
              <a:buNone/>
            </a:pPr>
            <a:r>
              <a:rPr lang="en-GB" sz="2200" dirty="0" err="1"/>
              <a:t>Applicazione</a:t>
            </a:r>
            <a:r>
              <a:rPr lang="en-GB" sz="2200" dirty="0"/>
              <a:t> </a:t>
            </a:r>
            <a:r>
              <a:rPr lang="en-GB" sz="2200" dirty="0" err="1"/>
              <a:t>delle</a:t>
            </a:r>
            <a:r>
              <a:rPr lang="en-GB" sz="2200" dirty="0"/>
              <a:t> procedure ai </a:t>
            </a:r>
            <a:r>
              <a:rPr lang="en-GB" sz="2200" dirty="0" err="1"/>
              <a:t>casi</a:t>
            </a:r>
            <a:r>
              <a:rPr lang="en-GB" sz="2200" dirty="0"/>
              <a:t> </a:t>
            </a:r>
            <a:r>
              <a:rPr lang="en-GB" sz="2200" dirty="0" err="1"/>
              <a:t>concretamente</a:t>
            </a:r>
            <a:r>
              <a:rPr lang="en-GB" sz="2200" dirty="0"/>
              <a:t> </a:t>
            </a:r>
            <a:r>
              <a:rPr lang="en-GB" sz="2200" dirty="0" err="1"/>
              <a:t>selezionati</a:t>
            </a:r>
            <a:r>
              <a:rPr lang="en-GB" sz="2200" dirty="0"/>
              <a:t>, </a:t>
            </a:r>
            <a:r>
              <a:rPr lang="en-GB" sz="2200" dirty="0" err="1"/>
              <a:t>perché</a:t>
            </a:r>
            <a:r>
              <a:rPr lang="en-GB" sz="2200" dirty="0"/>
              <a:t> il </a:t>
            </a:r>
            <a:r>
              <a:rPr lang="en-GB" sz="2200" dirty="0" err="1"/>
              <a:t>concetto</a:t>
            </a:r>
            <a:r>
              <a:rPr lang="en-GB" sz="2200" dirty="0"/>
              <a:t>/</a:t>
            </a:r>
            <a:r>
              <a:rPr lang="en-GB" sz="2200" dirty="0" err="1"/>
              <a:t>proprietà</a:t>
            </a:r>
            <a:r>
              <a:rPr lang="en-GB" sz="2200" dirty="0"/>
              <a:t> </a:t>
            </a:r>
            <a:r>
              <a:rPr lang="en-GB" sz="2200" dirty="0" err="1"/>
              <a:t>sia</a:t>
            </a:r>
            <a:r>
              <a:rPr lang="en-GB" sz="2200" dirty="0"/>
              <a:t> </a:t>
            </a:r>
            <a:r>
              <a:rPr lang="en-GB" sz="2200" dirty="0" err="1"/>
              <a:t>rilevato</a:t>
            </a:r>
            <a:r>
              <a:rPr lang="en-GB" sz="2200" dirty="0"/>
              <a:t> </a:t>
            </a:r>
            <a:r>
              <a:rPr lang="en-GB" sz="2200" i="1" dirty="0" err="1"/>
              <a:t>empiricamente</a:t>
            </a:r>
            <a:r>
              <a:rPr lang="en-GB" sz="2200" dirty="0"/>
              <a:t>.</a:t>
            </a:r>
          </a:p>
          <a:p>
            <a:pPr marL="0" indent="0" algn="just">
              <a:buNone/>
            </a:pPr>
            <a:r>
              <a:rPr lang="en-GB" sz="2200" b="1" dirty="0" err="1"/>
              <a:t>Variabile</a:t>
            </a:r>
            <a:r>
              <a:rPr lang="en-GB" sz="2200" dirty="0"/>
              <a:t>: </a:t>
            </a:r>
            <a:r>
              <a:rPr lang="en-GB" sz="2200" dirty="0" err="1"/>
              <a:t>proprietà</a:t>
            </a:r>
            <a:r>
              <a:rPr lang="en-GB" sz="2200" dirty="0"/>
              <a:t> </a:t>
            </a:r>
            <a:r>
              <a:rPr lang="en-GB" sz="2200" dirty="0" err="1"/>
              <a:t>operativizzata</a:t>
            </a:r>
            <a:r>
              <a:rPr lang="en-GB" sz="2200" dirty="0"/>
              <a:t> </a:t>
            </a:r>
            <a:r>
              <a:rPr lang="en-GB" sz="2200" dirty="0" err="1"/>
              <a:t>così</a:t>
            </a:r>
            <a:r>
              <a:rPr lang="en-GB" sz="2200" dirty="0"/>
              <a:t> come </a:t>
            </a:r>
            <a:r>
              <a:rPr lang="en-GB" sz="2200" dirty="0" err="1"/>
              <a:t>si</a:t>
            </a:r>
            <a:r>
              <a:rPr lang="en-GB" sz="2200" dirty="0"/>
              <a:t> </a:t>
            </a:r>
            <a:r>
              <a:rPr lang="en-GB" sz="2200" dirty="0" err="1"/>
              <a:t>manifesta</a:t>
            </a:r>
            <a:r>
              <a:rPr lang="en-GB" sz="2200" dirty="0"/>
              <a:t> </a:t>
            </a:r>
            <a:r>
              <a:rPr lang="en-GB" sz="2200" dirty="0" err="1"/>
              <a:t>nel</a:t>
            </a:r>
            <a:r>
              <a:rPr lang="en-GB" sz="2200" dirty="0"/>
              <a:t> </a:t>
            </a:r>
            <a:r>
              <a:rPr lang="en-GB" sz="2200" dirty="0" err="1"/>
              <a:t>caso</a:t>
            </a:r>
            <a:endParaRPr lang="en-GB" sz="2200" dirty="0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623008F-7067-424F-AD2D-CFF34CA7C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3A00D87E-77C6-2647-ACFA-8D93CD254576}" type="slidenum">
              <a:rPr lang="it-IT" altLang="it-IT" sz="100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19</a:t>
            </a:fld>
            <a:endParaRPr lang="it-IT" altLang="it-IT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7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66CB47-877B-C21E-8EEC-AEB863049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 descr="&quot;&quot;">
            <a:extLst>
              <a:ext uri="{FF2B5EF4-FFF2-40B4-BE49-F238E27FC236}">
                <a16:creationId xmlns:a16="http://schemas.microsoft.com/office/drawing/2014/main" id="{61315DE3-AF87-F871-8C4F-23B25AF4BB7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Rectangle 73" descr="&quot;&quot;">
            <a:extLst>
              <a:ext uri="{FF2B5EF4-FFF2-40B4-BE49-F238E27FC236}">
                <a16:creationId xmlns:a16="http://schemas.microsoft.com/office/drawing/2014/main" id="{47741007-42FA-BE2F-2D7E-7D0AD607785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0"/>
            <a:ext cx="9144000" cy="159067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428846E-2AC1-A4FF-CF6C-4D5164FE63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Rectangle 77" descr="&quot;&quot;">
            <a:extLst>
              <a:ext uri="{FF2B5EF4-FFF2-40B4-BE49-F238E27FC236}">
                <a16:creationId xmlns:a16="http://schemas.microsoft.com/office/drawing/2014/main" id="{6D34C682-83A4-C968-674F-082C838597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086475" y="0"/>
            <a:ext cx="3057525" cy="1590675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113C107-AE49-1C2F-3B2D-C3224D6FA6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9" name="Rectangle 2">
            <a:extLst>
              <a:ext uri="{FF2B5EF4-FFF2-40B4-BE49-F238E27FC236}">
                <a16:creationId xmlns:a16="http://schemas.microsoft.com/office/drawing/2014/main" id="{55570F0D-1A0F-F3A0-EAE7-D8A21C077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295275"/>
            <a:ext cx="7421563" cy="1033463"/>
          </a:xfrm>
        </p:spPr>
        <p:txBody>
          <a:bodyPr/>
          <a:lstStyle/>
          <a:p>
            <a:pPr eaLnBrk="1" hangingPunct="1"/>
            <a:r>
              <a:rPr lang="it-IT" altLang="it-IT" sz="3500" dirty="0">
                <a:solidFill>
                  <a:srgbClr val="FFFFFF"/>
                </a:solidFill>
              </a:rPr>
              <a:t>Info utili</a:t>
            </a:r>
          </a:p>
        </p:txBody>
      </p:sp>
      <p:sp>
        <p:nvSpPr>
          <p:cNvPr id="22540" name="Rectangle 3">
            <a:extLst>
              <a:ext uri="{FF2B5EF4-FFF2-40B4-BE49-F238E27FC236}">
                <a16:creationId xmlns:a16="http://schemas.microsoft.com/office/drawing/2014/main" id="{89154E52-F4CF-5EC3-4A17-C86102E3C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560" y="1885949"/>
            <a:ext cx="7992888" cy="2767187"/>
          </a:xfrm>
        </p:spPr>
        <p:txBody>
          <a:bodyPr anchor="ctr"/>
          <a:lstStyle/>
          <a:p>
            <a:pPr marL="0" indent="0" algn="just" eaLnBrk="1" hangingPunct="1">
              <a:buNone/>
            </a:pPr>
            <a:r>
              <a:rPr lang="it-IT" altLang="it-IT" sz="2000" dirty="0"/>
              <a:t>Corso da 6 CFU</a:t>
            </a:r>
          </a:p>
          <a:p>
            <a:pPr marL="0" indent="0" algn="just" eaLnBrk="1" hangingPunct="1">
              <a:buNone/>
            </a:pPr>
            <a:r>
              <a:rPr lang="it-IT" altLang="it-IT" sz="2000" b="1" dirty="0"/>
              <a:t>Obiettivo</a:t>
            </a:r>
            <a:r>
              <a:rPr lang="it-IT" altLang="it-IT" sz="2000" dirty="0"/>
              <a:t>: apprendere come applicare le metodologie di ricerca sociale e di mercato</a:t>
            </a:r>
          </a:p>
          <a:p>
            <a:pPr marL="0" indent="0" algn="just" eaLnBrk="1" hangingPunct="1">
              <a:buNone/>
            </a:pPr>
            <a:r>
              <a:rPr lang="it-IT" altLang="it-IT" sz="2000" b="1" dirty="0"/>
              <a:t>Manuale</a:t>
            </a:r>
            <a:r>
              <a:rPr lang="it-IT" altLang="it-IT" sz="2000" dirty="0"/>
              <a:t>: M. Caselli «Fare domande e ottenere risposte» oppure «Indagare col questionario: introduzione alla ricerca sociale di tipo standard»</a:t>
            </a:r>
          </a:p>
          <a:p>
            <a:pPr marL="0" indent="0" algn="just" eaLnBrk="1" hangingPunct="1">
              <a:buNone/>
            </a:pPr>
            <a:r>
              <a:rPr lang="it-IT" altLang="it-IT" sz="2000" b="1" dirty="0"/>
              <a:t>E-learning</a:t>
            </a:r>
            <a:r>
              <a:rPr lang="it-IT" altLang="it-IT" sz="2000" dirty="0"/>
              <a:t>: https://</a:t>
            </a:r>
            <a:r>
              <a:rPr lang="it-IT" altLang="it-IT" sz="2000" dirty="0" err="1"/>
              <a:t>elearning.unite.it</a:t>
            </a:r>
            <a:r>
              <a:rPr lang="it-IT" altLang="it-IT" sz="2000" dirty="0"/>
              <a:t>/</a:t>
            </a:r>
            <a:r>
              <a:rPr lang="it-IT" altLang="it-IT" sz="2000" dirty="0" err="1"/>
              <a:t>course</a:t>
            </a:r>
            <a:r>
              <a:rPr lang="it-IT" altLang="it-IT" sz="2000" dirty="0"/>
              <a:t>/</a:t>
            </a:r>
            <a:r>
              <a:rPr lang="it-IT" altLang="it-IT" sz="2000" dirty="0" err="1"/>
              <a:t>view.php?id</a:t>
            </a:r>
            <a:r>
              <a:rPr lang="it-IT" altLang="it-IT" sz="2000" dirty="0"/>
              <a:t>=6815</a:t>
            </a:r>
          </a:p>
          <a:p>
            <a:pPr marL="0" indent="0" algn="just" eaLnBrk="1" hangingPunct="1">
              <a:buNone/>
            </a:pPr>
            <a:endParaRPr lang="it-IT" altLang="it-IT" sz="2000" dirty="0"/>
          </a:p>
        </p:txBody>
      </p:sp>
      <p:sp>
        <p:nvSpPr>
          <p:cNvPr id="6145" name="Segnaposto numero diapositiva 5">
            <a:extLst>
              <a:ext uri="{FF2B5EF4-FFF2-40B4-BE49-F238E27FC236}">
                <a16:creationId xmlns:a16="http://schemas.microsoft.com/office/drawing/2014/main" id="{C5DCCC4D-A463-290D-CE33-A87C71CD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875" y="6454775"/>
            <a:ext cx="333375" cy="36512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0CD75033-41BC-9D4B-8357-E9C596752905}" type="slidenum">
              <a:rPr lang="it-IT" altLang="it-IT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</a:t>
            </a:fld>
            <a:endParaRPr lang="it-IT" altLang="it-IT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Fare domande e ottenere risposte. Il questionario nella ricerca sociale :  Caselli, Marco: Amazon.it: Libri">
            <a:extLst>
              <a:ext uri="{FF2B5EF4-FFF2-40B4-BE49-F238E27FC236}">
                <a16:creationId xmlns:a16="http://schemas.microsoft.com/office/drawing/2014/main" id="{BB95188E-A5D6-0AC6-A340-84AB9F85F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188" y="4283428"/>
            <a:ext cx="1765722" cy="250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re domande e ottenere risposte. Il questionario nella ricerca sociale |  Marco Caselli | sconto 5%">
            <a:extLst>
              <a:ext uri="{FF2B5EF4-FFF2-40B4-BE49-F238E27FC236}">
                <a16:creationId xmlns:a16="http://schemas.microsoft.com/office/drawing/2014/main" id="{1751660A-155E-5EF8-EFFF-880878981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24" y="4280791"/>
            <a:ext cx="1705100" cy="251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525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DAA747-C9A1-A942-9A61-D06C4190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3A00D87E-77C6-2647-ACFA-8D93CD254576}" type="slidenum">
              <a:rPr lang="it-IT" altLang="it-IT" smtClean="0"/>
              <a:pPr>
                <a:spcAft>
                  <a:spcPts val="600"/>
                </a:spcAft>
                <a:defRPr/>
              </a:pPr>
              <a:t>20</a:t>
            </a:fld>
            <a:endParaRPr lang="it-IT" altLang="it-IT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A6981F0-751B-B742-B43D-6062012B6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801560"/>
            <a:ext cx="8178799" cy="5254878"/>
          </a:xfrm>
          <a:prstGeom prst="rect">
            <a:avLst/>
          </a:prstGeom>
          <a:ln>
            <a:noFill/>
          </a:ln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10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42A8BFC-E754-1B41-8349-F5325504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617" y="962166"/>
            <a:ext cx="2327856" cy="4421876"/>
          </a:xfrm>
        </p:spPr>
        <p:txBody>
          <a:bodyPr anchor="t">
            <a:normAutofit/>
          </a:bodyPr>
          <a:lstStyle/>
          <a:p>
            <a:pPr algn="r"/>
            <a:r>
              <a:rPr lang="it-IT" sz="3200"/>
              <a:t>Costruzione di una variabile</a:t>
            </a:r>
            <a:endParaRPr lang="en-GB" sz="320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F02AB6-88D0-C74B-86CF-F83595867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6696" y="962167"/>
            <a:ext cx="5143585" cy="4743174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it-IT" sz="2000" b="1" dirty="0"/>
              <a:t>Definizione operativa</a:t>
            </a:r>
            <a:r>
              <a:rPr lang="it-IT" sz="2000" dirty="0"/>
              <a:t>: insieme di regole e di convenzioni che stabiliscono come una PROPRIETÀ che possa essere rilevata e trasformata in VARIABILE </a:t>
            </a:r>
          </a:p>
          <a:p>
            <a:pPr marL="400050" lvl="1" indent="0">
              <a:buNone/>
            </a:pPr>
            <a:r>
              <a:rPr lang="it-IT" sz="2000" dirty="0"/>
              <a:t>a) Definizione degli STATI assunti da una proprietà e riferiti ad un CASO: </a:t>
            </a:r>
            <a:r>
              <a:rPr lang="it-IT" sz="2000" b="1" dirty="0"/>
              <a:t>MODALITA</a:t>
            </a:r>
            <a:r>
              <a:rPr lang="it-IT" sz="2000" dirty="0"/>
              <a:t>’ </a:t>
            </a:r>
          </a:p>
          <a:p>
            <a:pPr marL="400050" lvl="1" indent="0">
              <a:buNone/>
            </a:pPr>
            <a:r>
              <a:rPr lang="it-IT" sz="2000" dirty="0"/>
              <a:t>b) assegnazione di un codice alla MODALITÀ rilevata </a:t>
            </a:r>
          </a:p>
          <a:p>
            <a:pPr marL="400050" lvl="1" indent="0">
              <a:buNone/>
            </a:pPr>
            <a:r>
              <a:rPr lang="it-IT" sz="2000" dirty="0"/>
              <a:t>c) procedure per attribuire ciascun caso alle modalità previste (classificazione, ordinamento, conteggio misurazione) </a:t>
            </a:r>
          </a:p>
          <a:p>
            <a:pPr marL="400050" lvl="1" indent="0">
              <a:buNone/>
            </a:pPr>
            <a:r>
              <a:rPr lang="it-IT" sz="2000" dirty="0"/>
              <a:t>d) formulazione del testo della domanda </a:t>
            </a:r>
          </a:p>
          <a:p>
            <a:pPr marL="400050" lvl="1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en-GB" sz="2000" dirty="0"/>
              <a:t>☞ </a:t>
            </a:r>
            <a:r>
              <a:rPr lang="en-GB" sz="2000" dirty="0" err="1">
                <a:highlight>
                  <a:srgbClr val="FFFF00"/>
                </a:highlight>
              </a:rPr>
              <a:t>Variabile</a:t>
            </a:r>
            <a:endParaRPr lang="en-GB" sz="2000" dirty="0">
              <a:highlight>
                <a:srgbClr val="FFFF00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B3A03CE-C654-944C-8033-224712D5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6EF7647A-DFE8-7546-8BF5-F76F44590E7B}" type="slidenum">
              <a:rPr lang="it-IT" altLang="it-IT" sz="100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21</a:t>
            </a:fld>
            <a:endParaRPr lang="it-IT" altLang="it-IT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70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E2ED457-2F3D-B547-A7FC-B98043E6C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dirty="0">
                <a:solidFill>
                  <a:srgbClr val="FFFFFF"/>
                </a:solidFill>
              </a:rPr>
              <a:t>ESEMPIO</a:t>
            </a:r>
            <a:br>
              <a:rPr lang="en-GB" sz="3200" dirty="0">
                <a:solidFill>
                  <a:srgbClr val="FFFFFF"/>
                </a:solidFill>
              </a:rPr>
            </a:br>
            <a:r>
              <a:rPr lang="en-GB" sz="3200" dirty="0" err="1">
                <a:solidFill>
                  <a:srgbClr val="FFFFFF"/>
                </a:solidFill>
              </a:rPr>
              <a:t>Ipotesi</a:t>
            </a:r>
            <a:r>
              <a:rPr lang="en-GB" sz="3200" dirty="0">
                <a:solidFill>
                  <a:srgbClr val="FFFFFF"/>
                </a:solidFill>
              </a:rPr>
              <a:t>: </a:t>
            </a:r>
            <a:r>
              <a:rPr lang="en-GB" sz="3200" dirty="0" err="1">
                <a:solidFill>
                  <a:srgbClr val="FFFFFF"/>
                </a:solidFill>
              </a:rPr>
              <a:t>l’istruzione</a:t>
            </a:r>
            <a:r>
              <a:rPr lang="en-GB" sz="3200" dirty="0">
                <a:solidFill>
                  <a:srgbClr val="FFFFFF"/>
                </a:solidFill>
              </a:rPr>
              <a:t> fa </a:t>
            </a:r>
            <a:r>
              <a:rPr lang="en-GB" sz="3200" dirty="0" err="1">
                <a:solidFill>
                  <a:srgbClr val="FFFFFF"/>
                </a:solidFill>
              </a:rPr>
              <a:t>viaggiare</a:t>
            </a:r>
            <a:r>
              <a:rPr lang="en-GB" sz="3200" dirty="0">
                <a:solidFill>
                  <a:srgbClr val="FFFFFF"/>
                </a:solidFill>
              </a:rPr>
              <a:t> di </a:t>
            </a:r>
            <a:r>
              <a:rPr lang="en-GB" sz="3200" dirty="0" err="1">
                <a:solidFill>
                  <a:srgbClr val="FFFFFF"/>
                </a:solidFill>
              </a:rPr>
              <a:t>più</a:t>
            </a:r>
            <a:endParaRPr lang="en-GB" sz="3200" dirty="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02B839-E9C8-374B-A0F1-5C57D6CBD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891970"/>
            <a:ext cx="7992887" cy="4563461"/>
          </a:xfrm>
        </p:spPr>
        <p:txBody>
          <a:bodyPr anchor="ctr">
            <a:normAutofit/>
          </a:bodyPr>
          <a:lstStyle/>
          <a:p>
            <a:r>
              <a:rPr lang="it-IT" sz="2000" dirty="0"/>
              <a:t>Il concetto “istruzione” deve essere </a:t>
            </a:r>
            <a:r>
              <a:rPr lang="it-IT" sz="2000" i="1" dirty="0"/>
              <a:t>tradotto</a:t>
            </a:r>
            <a:r>
              <a:rPr lang="it-IT" sz="2000" dirty="0"/>
              <a:t> in una formulazione più concreta di un aspetto del concetto stesso, che chiameremo </a:t>
            </a:r>
            <a:r>
              <a:rPr lang="it-IT" sz="2000" b="1" dirty="0"/>
              <a:t>INDICATORE</a:t>
            </a:r>
            <a:r>
              <a:rPr lang="it-IT" sz="2000" dirty="0"/>
              <a:t>. </a:t>
            </a:r>
          </a:p>
          <a:p>
            <a:r>
              <a:rPr lang="it-IT" sz="2000" dirty="0"/>
              <a:t>Questo INDICATORE potrebbe essere il “titolo di studio”.  L’indicatore “titolo di studio” viene OSSERVATO attraverso le sue proprietà (ad esempio la gradazione) che possono assumere STATI differenti. </a:t>
            </a:r>
          </a:p>
          <a:p>
            <a:r>
              <a:rPr lang="it-IT" sz="2000" dirty="0"/>
              <a:t>Gli STATI sono misurati attraverso una definizione operativa, la quale consiste in un insieme di regole che traducono le proprietà dei concetti in variabili: “…il complesso di regole che guidano le operazioni con cui lo stato di ciascun caso sulla proprietà X viene rilevato, assegnato a una delle categorie stabilite in precedenza “. </a:t>
            </a:r>
            <a:endParaRPr lang="en-GB" sz="20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9705AFC-6D01-9E47-AD69-8C05BD78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3A00D87E-77C6-2647-ACFA-8D93CD254576}" type="slidenum">
              <a:rPr lang="it-IT" altLang="it-IT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22</a:t>
            </a:fld>
            <a:endParaRPr lang="it-IT" altLang="it-IT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33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D776D5-47E6-9EB4-A714-6283A213B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3993D9-183E-B93A-4A9C-3E97A3D8C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12CE53-0CF7-278B-46C4-FC2B9EAE9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8B1DFC-EFFB-D98D-2809-4D1A287B3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FCD357-827B-E8ED-7111-1FFF179DC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DDC7D1-D54C-8666-D671-9EC0AFBBF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4673779-7647-E3F1-F2D1-97CE4A75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dirty="0">
                <a:solidFill>
                  <a:srgbClr val="FFFFFF"/>
                </a:solidFill>
              </a:rPr>
              <a:t>ESERCIZIO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2AEE36-D8E5-95ED-42ED-B03A6693C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1" y="1891970"/>
            <a:ext cx="3960440" cy="456346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 Concetto alla Variabile</a:t>
            </a:r>
          </a:p>
          <a:p>
            <a:pPr marL="0" indent="0">
              <a:buNone/>
            </a:pPr>
            <a:endParaRPr lang="it-IT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it-IT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Formazione delle coppie/gruppi </a:t>
            </a:r>
          </a:p>
          <a:p>
            <a:pPr marL="228600" indent="-228600">
              <a:buAutoNum type="arabicPeriod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Scelta del concetto</a:t>
            </a:r>
            <a:endParaRPr lang="it-IT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Concetti suggeriti:</a:t>
            </a:r>
          </a:p>
          <a:p>
            <a:pPr marL="0" indent="0">
              <a:buNone/>
            </a:pPr>
            <a:r>
              <a:rPr lang="it-IT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Soddisfazione del cliente</a:t>
            </a:r>
          </a:p>
          <a:p>
            <a:pPr marL="0" indent="0">
              <a:buNone/>
            </a:pPr>
            <a:r>
              <a:rPr lang="it-IT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Fedeltà al brand</a:t>
            </a:r>
          </a:p>
          <a:p>
            <a:pPr marL="0" indent="0">
              <a:buNone/>
            </a:pPr>
            <a:r>
              <a:rPr lang="it-IT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Notorietà del marchio</a:t>
            </a:r>
          </a:p>
          <a:p>
            <a:pPr marL="0" indent="0">
              <a:buNone/>
            </a:pPr>
            <a:r>
              <a:rPr lang="it-IT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Intenzione di acquisto</a:t>
            </a:r>
          </a:p>
          <a:p>
            <a:pPr marL="0" indent="0">
              <a:buNone/>
            </a:pPr>
            <a:r>
              <a:rPr lang="it-IT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Sensibilità al prezzo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01A50BF-EC7B-1CE0-D6D1-A72F06A98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431"/>
            <a:ext cx="33443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3A00D87E-77C6-2647-ACFA-8D93CD254576}" type="slidenum">
              <a:rPr lang="it-IT" altLang="it-IT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23</a:t>
            </a:fld>
            <a:endParaRPr lang="it-IT" altLang="it-IT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E1015DB6-8D07-112C-894C-E833AAB3633E}"/>
              </a:ext>
            </a:extLst>
          </p:cNvPr>
          <p:cNvSpPr txBox="1">
            <a:spLocks/>
          </p:cNvSpPr>
          <p:nvPr/>
        </p:nvSpPr>
        <p:spPr bwMode="auto">
          <a:xfrm>
            <a:off x="4694900" y="3429000"/>
            <a:ext cx="3960440" cy="303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dirty="0">
                <a:solidFill>
                  <a:srgbClr val="1D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Per il concetto scelto, il gruppo deve definire almeno </a:t>
            </a:r>
            <a:r>
              <a:rPr lang="it-IT" sz="2000" b="1" dirty="0">
                <a:solidFill>
                  <a:srgbClr val="1D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indicatori </a:t>
            </a:r>
            <a:r>
              <a:rPr lang="it-IT" sz="2000" dirty="0">
                <a:solidFill>
                  <a:srgbClr val="1D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concreti</a:t>
            </a:r>
          </a:p>
          <a:p>
            <a:pPr marL="0" indent="0" algn="just">
              <a:buNone/>
            </a:pPr>
            <a:r>
              <a:rPr lang="it-IT" sz="2000" dirty="0">
                <a:solidFill>
                  <a:srgbClr val="1D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 permettano di osservare e misurare empiricamente il concetto in modo operativo.</a:t>
            </a:r>
          </a:p>
          <a:p>
            <a:pPr marL="0" indent="0" algn="just">
              <a:buNone/>
            </a:pPr>
            <a:endParaRPr lang="it-IT" sz="2000" dirty="0">
              <a:solidFill>
                <a:srgbClr val="1D1C1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000" i="1" dirty="0">
                <a:solidFill>
                  <a:srgbClr val="1D1C1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Ricordate: gli indicatori devono essere specifici, osservabili e traducibili in misurazioni pratiche.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E08ECE4E-2A26-61B8-4B28-19D7469130CD}"/>
              </a:ext>
            </a:extLst>
          </p:cNvPr>
          <p:cNvCxnSpPr/>
          <p:nvPr/>
        </p:nvCxnSpPr>
        <p:spPr>
          <a:xfrm>
            <a:off x="3491880" y="4926729"/>
            <a:ext cx="1080120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823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A6097E3-EB38-C649-A2CC-7DAEB698D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Indicatori tradotti in variabili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52D84F0A-879D-C747-BBB8-C8A3CC644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8953" y="1484784"/>
            <a:ext cx="6037166" cy="3939250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06C62F-0384-0B4E-8ABC-5954E7F4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39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A00D87E-77C6-2647-ACFA-8D93CD254576}" type="slidenum">
              <a:rPr lang="en-US" altLang="it-IT"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24</a:t>
            </a:fld>
            <a:endParaRPr lang="en-US" altLang="it-IT" sz="10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7094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2D444CC-299C-9E46-820E-27BE85603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7" y="502020"/>
            <a:ext cx="3992787" cy="1642970"/>
          </a:xfrm>
        </p:spPr>
        <p:txBody>
          <a:bodyPr anchor="b">
            <a:normAutofit/>
          </a:bodyPr>
          <a:lstStyle/>
          <a:p>
            <a:r>
              <a:rPr lang="en-GB" sz="3500"/>
              <a:t>Come si operativizza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AE735F-F5AE-F342-8C52-63B079F59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692" y="2405894"/>
            <a:ext cx="3986392" cy="353508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sz="2800" b="1" dirty="0"/>
              <a:t>Classificazione </a:t>
            </a:r>
          </a:p>
          <a:p>
            <a:pPr marL="0" indent="0">
              <a:buNone/>
            </a:pPr>
            <a:r>
              <a:rPr lang="it-IT" sz="2800" b="1" dirty="0"/>
              <a:t>Ordinamento </a:t>
            </a:r>
          </a:p>
          <a:p>
            <a:pPr marL="0" indent="0">
              <a:buNone/>
            </a:pPr>
            <a:r>
              <a:rPr lang="it-IT" sz="2800" b="1" dirty="0"/>
              <a:t>Conteggio</a:t>
            </a:r>
          </a:p>
          <a:p>
            <a:pPr marL="0" indent="0">
              <a:buNone/>
            </a:pPr>
            <a:r>
              <a:rPr lang="it-IT" sz="2800" b="1" dirty="0"/>
              <a:t>Misurazione</a:t>
            </a:r>
            <a:endParaRPr lang="it-IT" sz="2800" dirty="0"/>
          </a:p>
          <a:p>
            <a:pPr marL="0" indent="0">
              <a:buNone/>
            </a:pPr>
            <a:endParaRPr lang="en-GB" sz="17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 descr="Segno di spunta">
            <a:extLst>
              <a:ext uri="{FF2B5EF4-FFF2-40B4-BE49-F238E27FC236}">
                <a16:creationId xmlns:a16="http://schemas.microsoft.com/office/drawing/2014/main" id="{CBCCC8A5-5E5F-40A0-BFBA-2B8171137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6975" y="1880998"/>
            <a:ext cx="3127897" cy="3127897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69355CF-B03C-854F-A8D3-1F01D9E93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9378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6EF7647A-DFE8-7546-8BF5-F76F44590E7B}" type="slidenum">
              <a:rPr lang="it-IT" altLang="it-IT" sz="100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25</a:t>
            </a:fld>
            <a:endParaRPr lang="it-IT" altLang="it-IT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36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314AE91-00EA-404E-A81F-044573BA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Stesso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indicatore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differenti</a:t>
            </a: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traduzioni</a:t>
            </a: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32C19906-183D-ED47-9D38-0DA9F0D93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8873" y="2311267"/>
            <a:ext cx="5677260" cy="2341869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AF1CFF-F437-CB43-B5C9-26451916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39" y="6455664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A00D87E-77C6-2647-ACFA-8D93CD254576}" type="slidenum">
              <a:rPr lang="en-US" altLang="it-IT"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26</a:t>
            </a:fld>
            <a:endParaRPr lang="en-US" altLang="it-IT" sz="100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4634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8950" y="0"/>
            <a:ext cx="6118093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5902" y="1839884"/>
            <a:ext cx="6118095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190134" y="832294"/>
            <a:ext cx="6857999" cy="5192552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CE61D55-C8A2-8746-AB37-578BBCC60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575" y="457200"/>
            <a:ext cx="6308849" cy="594360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7A6D2A8-203B-844E-89AD-CFC52A69C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6EF7647A-DFE8-7546-8BF5-F76F44590E7B}" type="slidenum">
              <a:rPr lang="it-IT" altLang="it-IT" sz="100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27</a:t>
            </a:fld>
            <a:endParaRPr lang="it-IT" altLang="it-IT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02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13D2399-18EB-314B-B42B-AEEB6EF30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1455864"/>
            <a:ext cx="8178799" cy="3946271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73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D6AF4F2-F677-3240-B991-F0FD96D36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829" y="643467"/>
            <a:ext cx="7930341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7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 descr="&quot;&quot;">
            <a:extLst>
              <a:ext uri="{FF2B5EF4-FFF2-40B4-BE49-F238E27FC236}">
                <a16:creationId xmlns:a16="http://schemas.microsoft.com/office/drawing/2014/main" id="{F1393022-8F84-C949-98EE-3053E17FC6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Rectangle 73" descr="&quot;&quot;">
            <a:extLst>
              <a:ext uri="{FF2B5EF4-FFF2-40B4-BE49-F238E27FC236}">
                <a16:creationId xmlns:a16="http://schemas.microsoft.com/office/drawing/2014/main" id="{E3058B83-4E30-4A4F-B1AC-9115A23E4B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5268913"/>
            <a:ext cx="9144000" cy="1590675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A09ED1B-835C-8940-ABB1-3E6472C9A6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-12457" y="5269283"/>
            <a:ext cx="9156457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62C32C0-3386-5842-A172-DF9F71D800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074020" y="5267258"/>
            <a:ext cx="3069980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A81E1A3-19C2-7B45-B4DE-CEF048F8A65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5001" y="5267258"/>
            <a:ext cx="9149001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EE3EB9D-9C00-7F40-8B5A-21AA9D1B4C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12455" y="5278400"/>
            <a:ext cx="5802694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20" name="Rectangle 2">
            <a:extLst>
              <a:ext uri="{FF2B5EF4-FFF2-40B4-BE49-F238E27FC236}">
                <a16:creationId xmlns:a16="http://schemas.microsoft.com/office/drawing/2014/main" id="{7CE97A04-5D5E-514D-9BB1-C5F16A779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5554663"/>
            <a:ext cx="7240588" cy="982662"/>
          </a:xfrm>
        </p:spPr>
        <p:txBody>
          <a:bodyPr/>
          <a:lstStyle/>
          <a:p>
            <a:pPr eaLnBrk="1" hangingPunct="1"/>
            <a:r>
              <a:rPr lang="it-IT" altLang="it-IT" sz="3500">
                <a:solidFill>
                  <a:srgbClr val="FFFFFF"/>
                </a:solidFill>
              </a:rPr>
              <a:t>Metodo</a:t>
            </a:r>
          </a:p>
        </p:txBody>
      </p:sp>
      <p:sp>
        <p:nvSpPr>
          <p:cNvPr id="21521" name="Rectangle 3">
            <a:extLst>
              <a:ext uri="{FF2B5EF4-FFF2-40B4-BE49-F238E27FC236}">
                <a16:creationId xmlns:a16="http://schemas.microsoft.com/office/drawing/2014/main" id="{2A9C650C-9CBE-1E40-8D66-A5E06BC3B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320675"/>
            <a:ext cx="7598420" cy="434181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altLang="it-IT" sz="2400" dirty="0"/>
              <a:t>Il </a:t>
            </a:r>
            <a:r>
              <a:rPr lang="it-IT" altLang="it-IT" sz="2400" i="1" dirty="0"/>
              <a:t>metodo</a:t>
            </a:r>
            <a:r>
              <a:rPr lang="it-IT" altLang="it-IT" sz="2400" dirty="0"/>
              <a:t> è un procedimento ragionato di fare le cose (</a:t>
            </a:r>
            <a:r>
              <a:rPr lang="it-IT" altLang="it-IT" sz="2400" u="sng" dirty="0"/>
              <a:t>dal greco </a:t>
            </a:r>
            <a:r>
              <a:rPr lang="it-IT" altLang="it-IT" sz="2400" i="1" u="sng" dirty="0" err="1"/>
              <a:t>met-hòdos</a:t>
            </a:r>
            <a:r>
              <a:rPr lang="it-IT" altLang="it-IT" sz="2400" i="1" u="sng" dirty="0"/>
              <a:t>: spiegare, ordinare la realtà</a:t>
            </a:r>
            <a:r>
              <a:rPr lang="it-IT" altLang="it-IT" sz="2400" dirty="0"/>
              <a:t>)</a:t>
            </a:r>
          </a:p>
          <a:p>
            <a:pPr eaLnBrk="1" hangingPunct="1"/>
            <a:r>
              <a:rPr lang="it-IT" altLang="it-IT" sz="2400" dirty="0"/>
              <a:t>Non avere metodo significa non sapere cosa fare, non sapere come fare qualcosa, improvvisare, non avere regole, non aver pensato a delle regole, ecc.</a:t>
            </a:r>
          </a:p>
          <a:p>
            <a:pPr eaLnBrk="1" hangingPunct="1"/>
            <a:r>
              <a:rPr lang="it-IT" altLang="it-IT" sz="2400" dirty="0"/>
              <a:t>La mancanza di metodo porta alla improvvisazione ed all’errore</a:t>
            </a:r>
          </a:p>
          <a:p>
            <a:pPr eaLnBrk="1" hangingPunct="1"/>
            <a:r>
              <a:rPr lang="it-IT" altLang="it-IT" sz="2400" dirty="0"/>
              <a:t>Il metodo implica un </a:t>
            </a:r>
            <a:r>
              <a:rPr lang="it-IT" altLang="it-IT" sz="2400" i="1" dirty="0"/>
              <a:t>procedimento</a:t>
            </a:r>
            <a:r>
              <a:rPr lang="it-IT" altLang="it-IT" sz="2400" dirty="0"/>
              <a:t> pianificato, certo nei procedimenti seguiti, che può essere seguito da altri (seguendo le stesse regole), </a:t>
            </a:r>
            <a:r>
              <a:rPr lang="it-IT" altLang="it-IT" sz="2400" i="1" u="sng" dirty="0"/>
              <a:t>che può essere verificato</a:t>
            </a:r>
            <a:r>
              <a:rPr lang="it-IT" altLang="it-IT" sz="2400" dirty="0"/>
              <a:t>, che eviti (laddove possibile) errori.</a:t>
            </a:r>
          </a:p>
        </p:txBody>
      </p:sp>
      <p:sp>
        <p:nvSpPr>
          <p:cNvPr id="21522" name="Segnaposto numero diapositiva 5">
            <a:extLst>
              <a:ext uri="{FF2B5EF4-FFF2-40B4-BE49-F238E27FC236}">
                <a16:creationId xmlns:a16="http://schemas.microsoft.com/office/drawing/2014/main" id="{70CC54A0-0E45-334D-BD3C-949597C45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875" y="6454775"/>
            <a:ext cx="3333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65FFCE24-DA41-4A49-ABA1-5166683E4459}" type="slidenum">
              <a:rPr lang="it-IT" altLang="it-IT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3</a:t>
            </a:fld>
            <a:endParaRPr lang="it-IT" altLang="it-IT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F5CE678-37CF-9B40-B9DF-A1DBD1A91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9840" y="643467"/>
            <a:ext cx="4944319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3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 descr="&quot;&quot;">
            <a:extLst>
              <a:ext uri="{FF2B5EF4-FFF2-40B4-BE49-F238E27FC236}">
                <a16:creationId xmlns:a16="http://schemas.microsoft.com/office/drawing/2014/main" id="{E59EFDD2-9330-0940-90DB-8C463309F3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Rectangle 73" descr="&quot;&quot;">
            <a:extLst>
              <a:ext uri="{FF2B5EF4-FFF2-40B4-BE49-F238E27FC236}">
                <a16:creationId xmlns:a16="http://schemas.microsoft.com/office/drawing/2014/main" id="{8A70F7A4-857C-ED4F-9D99-A392C65EAC1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0"/>
            <a:ext cx="9144000" cy="159067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7C72E75-3F5E-3142-8AC5-385DC796A2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Rectangle 77" descr="&quot;&quot;">
            <a:extLst>
              <a:ext uri="{FF2B5EF4-FFF2-40B4-BE49-F238E27FC236}">
                <a16:creationId xmlns:a16="http://schemas.microsoft.com/office/drawing/2014/main" id="{2904D105-05FA-6C4C-A77B-9022D9D7BF0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086475" y="0"/>
            <a:ext cx="3057525" cy="1590675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E995060-4217-784C-959F-E962A6B901C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9" name="Rectangle 2">
            <a:extLst>
              <a:ext uri="{FF2B5EF4-FFF2-40B4-BE49-F238E27FC236}">
                <a16:creationId xmlns:a16="http://schemas.microsoft.com/office/drawing/2014/main" id="{439EFC98-72BE-6542-8039-698299703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295275"/>
            <a:ext cx="7421563" cy="1033463"/>
          </a:xfrm>
        </p:spPr>
        <p:txBody>
          <a:bodyPr/>
          <a:lstStyle/>
          <a:p>
            <a:pPr eaLnBrk="1" hangingPunct="1"/>
            <a:r>
              <a:rPr lang="it-IT" altLang="it-IT" sz="3500">
                <a:solidFill>
                  <a:srgbClr val="FFFFFF"/>
                </a:solidFill>
              </a:rPr>
              <a:t>Metodologia della ricerca sociale</a:t>
            </a:r>
          </a:p>
        </p:txBody>
      </p:sp>
      <p:sp>
        <p:nvSpPr>
          <p:cNvPr id="22540" name="Rectangle 3">
            <a:extLst>
              <a:ext uri="{FF2B5EF4-FFF2-40B4-BE49-F238E27FC236}">
                <a16:creationId xmlns:a16="http://schemas.microsoft.com/office/drawing/2014/main" id="{CA746FE1-08F5-DA48-9471-8C25DB3DF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560" y="1885949"/>
            <a:ext cx="7992888" cy="4568825"/>
          </a:xfrm>
        </p:spPr>
        <p:txBody>
          <a:bodyPr anchor="ctr"/>
          <a:lstStyle/>
          <a:p>
            <a:pPr eaLnBrk="1" hangingPunct="1"/>
            <a:r>
              <a:rPr lang="it-IT" altLang="it-IT" sz="2400" i="1" dirty="0"/>
              <a:t>Metodo-logia</a:t>
            </a:r>
            <a:r>
              <a:rPr lang="it-IT" altLang="it-IT" sz="2400" dirty="0"/>
              <a:t> della ricerca sociale significa impostare il metodo della ricerca secondo diversi parametri</a:t>
            </a:r>
          </a:p>
          <a:p>
            <a:pPr lvl="1" eaLnBrk="1" hangingPunct="1"/>
            <a:r>
              <a:rPr lang="it-IT" altLang="it-IT" sz="2000" dirty="0"/>
              <a:t>Esperienza delle ricerche passate</a:t>
            </a:r>
          </a:p>
          <a:p>
            <a:pPr lvl="1" eaLnBrk="1" hangingPunct="1"/>
            <a:r>
              <a:rPr lang="it-IT" altLang="it-IT" sz="2000" dirty="0"/>
              <a:t>Esperienza di procedure collaudate</a:t>
            </a:r>
          </a:p>
          <a:p>
            <a:pPr lvl="1" eaLnBrk="1" hangingPunct="1"/>
            <a:r>
              <a:rPr lang="it-IT" altLang="it-IT" sz="2000" dirty="0"/>
              <a:t>Esperienza derivata da passati errori</a:t>
            </a:r>
          </a:p>
          <a:p>
            <a:pPr lvl="1" eaLnBrk="1" hangingPunct="1"/>
            <a:r>
              <a:rPr lang="it-IT" altLang="it-IT" sz="2000" dirty="0"/>
              <a:t>Impostazione di procedure certe ed omogenee per tutti i casi</a:t>
            </a:r>
          </a:p>
          <a:p>
            <a:pPr lvl="1" eaLnBrk="1" hangingPunct="1"/>
            <a:r>
              <a:rPr lang="it-IT" altLang="it-IT" sz="2000" dirty="0"/>
              <a:t>Impostazione di procedure verificabili anche da altri ricercatori</a:t>
            </a:r>
          </a:p>
          <a:p>
            <a:pPr lvl="1" eaLnBrk="1" hangingPunct="1"/>
            <a:r>
              <a:rPr lang="it-IT" altLang="it-IT" sz="2000" dirty="0"/>
              <a:t>Possibilità di raffronto dei risultati di ricerca</a:t>
            </a:r>
          </a:p>
        </p:txBody>
      </p:sp>
      <p:sp>
        <p:nvSpPr>
          <p:cNvPr id="6145" name="Segnaposto numero diapositiva 5">
            <a:extLst>
              <a:ext uri="{FF2B5EF4-FFF2-40B4-BE49-F238E27FC236}">
                <a16:creationId xmlns:a16="http://schemas.microsoft.com/office/drawing/2014/main" id="{E369BD42-0CD7-C446-9DE7-F03371E38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875" y="6454775"/>
            <a:ext cx="333375" cy="36512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0CD75033-41BC-9D4B-8357-E9C596752905}" type="slidenum">
              <a:rPr lang="it-IT" altLang="it-IT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4</a:t>
            </a:fld>
            <a:endParaRPr lang="it-IT" altLang="it-IT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 descr="&quot;&quot;">
            <a:extLst>
              <a:ext uri="{FF2B5EF4-FFF2-40B4-BE49-F238E27FC236}">
                <a16:creationId xmlns:a16="http://schemas.microsoft.com/office/drawing/2014/main" id="{F6E5C6C9-F7F6-734E-84B5-3D8F169AFE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Rectangle 73" descr="&quot;&quot;">
            <a:extLst>
              <a:ext uri="{FF2B5EF4-FFF2-40B4-BE49-F238E27FC236}">
                <a16:creationId xmlns:a16="http://schemas.microsoft.com/office/drawing/2014/main" id="{DF957F9F-1E96-ED45-ACAC-F315521350D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5268913"/>
            <a:ext cx="9144000" cy="1590675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8B102AA-D107-3C42-9CF5-C9FABC8C26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-12457" y="5269283"/>
            <a:ext cx="9156457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6524FA0-6E35-BC40-A616-59BE3FCD801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074020" y="5267258"/>
            <a:ext cx="3069980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D858FE1-0D64-6F4A-A6E0-3322B1A548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5001" y="5267258"/>
            <a:ext cx="9149001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3635A88-C1D8-D24D-B434-61507A9FD1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12455" y="5278400"/>
            <a:ext cx="5802694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68" name="Rectangle 2">
            <a:extLst>
              <a:ext uri="{FF2B5EF4-FFF2-40B4-BE49-F238E27FC236}">
                <a16:creationId xmlns:a16="http://schemas.microsoft.com/office/drawing/2014/main" id="{D839A2E8-6086-C043-946E-9E269DB48E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1400" y="5554663"/>
            <a:ext cx="7240588" cy="982662"/>
          </a:xfrm>
        </p:spPr>
        <p:txBody>
          <a:bodyPr/>
          <a:lstStyle/>
          <a:p>
            <a:pPr eaLnBrk="1" hangingPunct="1"/>
            <a:r>
              <a:rPr lang="it-IT" altLang="it-IT" sz="3500">
                <a:solidFill>
                  <a:srgbClr val="FFFFFF"/>
                </a:solidFill>
              </a:rPr>
              <a:t>Metodo</a:t>
            </a:r>
          </a:p>
        </p:txBody>
      </p:sp>
      <p:sp>
        <p:nvSpPr>
          <p:cNvPr id="23569" name="Rectangle 3">
            <a:extLst>
              <a:ext uri="{FF2B5EF4-FFF2-40B4-BE49-F238E27FC236}">
                <a16:creationId xmlns:a16="http://schemas.microsoft.com/office/drawing/2014/main" id="{0D22A774-1525-7043-B4AB-CF9FAA60C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1400" y="823913"/>
            <a:ext cx="7240588" cy="3838575"/>
          </a:xfrm>
        </p:spPr>
        <p:txBody>
          <a:bodyPr anchor="ctr"/>
          <a:lstStyle/>
          <a:p>
            <a:pPr eaLnBrk="1" hangingPunct="1"/>
            <a:r>
              <a:rPr lang="it-IT" altLang="it-IT" sz="2400" dirty="0"/>
              <a:t>La storia del metodo scientifico è antica e risale al 1600 con il filosofo Cartesio “Discorso sul metodo”</a:t>
            </a:r>
          </a:p>
          <a:p>
            <a:pPr eaLnBrk="1" hangingPunct="1"/>
            <a:r>
              <a:rPr lang="it-IT" altLang="it-IT" sz="2400" dirty="0"/>
              <a:t>La storia della metodologia della ricerca sociale è recente, e risale alla ricerca empirica svolta da Paul </a:t>
            </a:r>
            <a:r>
              <a:rPr lang="it-IT" altLang="it-IT" sz="2400" dirty="0" err="1"/>
              <a:t>F</a:t>
            </a:r>
            <a:r>
              <a:rPr lang="it-IT" altLang="it-IT" sz="2400" dirty="0"/>
              <a:t>. </a:t>
            </a:r>
            <a:r>
              <a:rPr lang="it-IT" altLang="it-IT" sz="2400" dirty="0" err="1"/>
              <a:t>Lazarsfeld</a:t>
            </a:r>
            <a:r>
              <a:rPr lang="it-IT" altLang="it-IT" sz="2400" dirty="0"/>
              <a:t> negli anni 1940 negli Stati Uniti (ricerca elettorale e ricerca di mercato)</a:t>
            </a:r>
          </a:p>
          <a:p>
            <a:pPr eaLnBrk="1" hangingPunct="1"/>
            <a:r>
              <a:rPr lang="it-IT" altLang="it-IT" sz="2400" dirty="0"/>
              <a:t>I metodi della ricerca scientifica possono essere condivisi da diverse discipline e trasferiti da una disciplina ad un’altra se un metodo si rivela efficace per ottenere risultati di ricerca</a:t>
            </a:r>
          </a:p>
          <a:p>
            <a:pPr eaLnBrk="1" hangingPunct="1"/>
            <a:r>
              <a:rPr lang="it-IT" altLang="it-IT" sz="2400" dirty="0"/>
              <a:t>Scambio di metodi tra psicologia, economia, sociologia, ecc.</a:t>
            </a:r>
          </a:p>
        </p:txBody>
      </p:sp>
      <p:sp>
        <p:nvSpPr>
          <p:cNvPr id="23570" name="Segnaposto numero diapositiva 5">
            <a:extLst>
              <a:ext uri="{FF2B5EF4-FFF2-40B4-BE49-F238E27FC236}">
                <a16:creationId xmlns:a16="http://schemas.microsoft.com/office/drawing/2014/main" id="{706F0646-9ADE-9640-82F5-13E3CAD3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875" y="6454775"/>
            <a:ext cx="3333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85D5C645-C071-D140-9A7B-3B019C748EC8}" type="slidenum">
              <a:rPr lang="it-IT" altLang="it-IT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5</a:t>
            </a:fld>
            <a:endParaRPr lang="it-IT" altLang="it-IT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 descr="&quot;&quot;">
            <a:extLst>
              <a:ext uri="{FF2B5EF4-FFF2-40B4-BE49-F238E27FC236}">
                <a16:creationId xmlns:a16="http://schemas.microsoft.com/office/drawing/2014/main" id="{2C2C5AD0-062F-D746-BD04-4845A9DC54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Rectangle 73" descr="&quot;&quot;">
            <a:extLst>
              <a:ext uri="{FF2B5EF4-FFF2-40B4-BE49-F238E27FC236}">
                <a16:creationId xmlns:a16="http://schemas.microsoft.com/office/drawing/2014/main" id="{1342F6CC-AFBF-6E46-A3BE-0F9A6BEBD42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0"/>
            <a:ext cx="9144000" cy="159067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16D822F-D58A-A64D-9E8B-A049F84D26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Rectangle 77" descr="&quot;&quot;">
            <a:extLst>
              <a:ext uri="{FF2B5EF4-FFF2-40B4-BE49-F238E27FC236}">
                <a16:creationId xmlns:a16="http://schemas.microsoft.com/office/drawing/2014/main" id="{21179618-D2F8-174A-807E-82A7706789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086475" y="0"/>
            <a:ext cx="3057525" cy="1590675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128EEC0-656B-FE49-8F83-9A5E3558C46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11" name="Rectangle 2">
            <a:extLst>
              <a:ext uri="{FF2B5EF4-FFF2-40B4-BE49-F238E27FC236}">
                <a16:creationId xmlns:a16="http://schemas.microsoft.com/office/drawing/2014/main" id="{D60CB3FE-B604-714A-ABFC-F74E99336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295275"/>
            <a:ext cx="7421563" cy="1033463"/>
          </a:xfrm>
        </p:spPr>
        <p:txBody>
          <a:bodyPr/>
          <a:lstStyle/>
          <a:p>
            <a:pPr eaLnBrk="1" hangingPunct="1"/>
            <a:r>
              <a:rPr lang="it-IT" altLang="it-IT" sz="3500">
                <a:solidFill>
                  <a:srgbClr val="FFFFFF"/>
                </a:solidFill>
              </a:rPr>
              <a:t>Il problema e come affrontarlo</a:t>
            </a:r>
          </a:p>
        </p:txBody>
      </p:sp>
      <p:sp>
        <p:nvSpPr>
          <p:cNvPr id="25612" name="Rectangle 3">
            <a:extLst>
              <a:ext uri="{FF2B5EF4-FFF2-40B4-BE49-F238E27FC236}">
                <a16:creationId xmlns:a16="http://schemas.microsoft.com/office/drawing/2014/main" id="{07C7310D-807A-DC49-AFE6-8741DDFD07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600" y="2317750"/>
            <a:ext cx="7350075" cy="3991570"/>
          </a:xfrm>
        </p:spPr>
        <p:txBody>
          <a:bodyPr anchor="ctr"/>
          <a:lstStyle/>
          <a:p>
            <a:pPr eaLnBrk="1" hangingPunct="1"/>
            <a:r>
              <a:rPr lang="it-IT" altLang="it-IT" sz="2400" dirty="0"/>
              <a:t>Supponiamo che il nostro problema sia costituito dal turismo</a:t>
            </a:r>
          </a:p>
          <a:p>
            <a:pPr eaLnBrk="1" hangingPunct="1"/>
            <a:r>
              <a:rPr lang="it-IT" altLang="it-IT" sz="2400" dirty="0"/>
              <a:t>Il turismo è un concetto molto vasto, a cosa vogliamo riferirlo?</a:t>
            </a:r>
          </a:p>
          <a:p>
            <a:pPr eaLnBrk="1" hangingPunct="1"/>
            <a:r>
              <a:rPr lang="it-IT" altLang="it-IT" sz="2400" dirty="0"/>
              <a:t>Turismo tradizionale, lento, religioso, dei giovani, ecc.</a:t>
            </a:r>
          </a:p>
          <a:p>
            <a:pPr eaLnBrk="1" hangingPunct="1"/>
            <a:r>
              <a:rPr lang="it-IT" altLang="it-IT" sz="2400" dirty="0"/>
              <a:t>Esaminiamo un tipo di turismo: il turismo lento</a:t>
            </a:r>
          </a:p>
          <a:p>
            <a:pPr eaLnBrk="1" hangingPunct="1"/>
            <a:r>
              <a:rPr lang="it-IT" altLang="it-IT" sz="2400" dirty="0"/>
              <a:t>Il turismo lento in una regione: l’Abruzzo</a:t>
            </a:r>
          </a:p>
          <a:p>
            <a:pPr eaLnBrk="1" hangingPunct="1"/>
            <a:r>
              <a:rPr lang="it-IT" altLang="it-IT" sz="2400" dirty="0"/>
              <a:t>Il turismo lento di una determinata categoria: i pensionati</a:t>
            </a:r>
          </a:p>
        </p:txBody>
      </p:sp>
      <p:sp>
        <p:nvSpPr>
          <p:cNvPr id="9217" name="Segnaposto numero diapositiva 5">
            <a:extLst>
              <a:ext uri="{FF2B5EF4-FFF2-40B4-BE49-F238E27FC236}">
                <a16:creationId xmlns:a16="http://schemas.microsoft.com/office/drawing/2014/main" id="{E6A6FFBE-EFFF-354E-8905-C11DD795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875" y="6454775"/>
            <a:ext cx="333375" cy="36512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7E26AE4F-F1D8-A54E-9BC3-CE6B2ADC9D13}" type="slidenum">
              <a:rPr lang="it-IT" altLang="it-IT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6</a:t>
            </a:fld>
            <a:endParaRPr lang="it-IT" altLang="it-IT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 descr="&quot;&quot;">
            <a:extLst>
              <a:ext uri="{FF2B5EF4-FFF2-40B4-BE49-F238E27FC236}">
                <a16:creationId xmlns:a16="http://schemas.microsoft.com/office/drawing/2014/main" id="{6AC33611-777B-4845-9919-1C65C4EC8C2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6EBD862-C04F-FC4A-82D7-AD03F50F57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488" y="501650"/>
            <a:ext cx="7265987" cy="1643063"/>
          </a:xfrm>
        </p:spPr>
        <p:txBody>
          <a:bodyPr anchor="b"/>
          <a:lstStyle/>
          <a:p>
            <a:pPr eaLnBrk="1" hangingPunct="1"/>
            <a:r>
              <a:rPr lang="it-IT" altLang="it-IT" sz="3500"/>
              <a:t>Il problema e come affrontarlo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7EDB52B2-3AF5-134A-99AA-7034ED5C1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2488" y="2417763"/>
            <a:ext cx="7265987" cy="3454400"/>
          </a:xfrm>
        </p:spPr>
        <p:txBody>
          <a:bodyPr/>
          <a:lstStyle/>
          <a:p>
            <a:pPr eaLnBrk="1" hangingPunct="1"/>
            <a:r>
              <a:rPr lang="it-IT" altLang="it-IT" sz="2800" dirty="0"/>
              <a:t>Il metodo ci aiuta ad identificare un </a:t>
            </a:r>
            <a:r>
              <a:rPr lang="it-IT" altLang="it-IT" sz="2800" i="1" dirty="0"/>
              <a:t>segmento</a:t>
            </a:r>
            <a:r>
              <a:rPr lang="it-IT" altLang="it-IT" sz="2800" dirty="0"/>
              <a:t> sul quale applicare la nostra ricerca con risultati produttivi</a:t>
            </a:r>
          </a:p>
          <a:p>
            <a:pPr eaLnBrk="1" hangingPunct="1"/>
            <a:r>
              <a:rPr lang="it-IT" altLang="it-IT" sz="2800" dirty="0"/>
              <a:t>Il metodo ci aiuta altresì ad applicare i nostri interventi sociali su un segmento di utenza con risultati produttivi se si tratta di una ricerca-azione</a:t>
            </a:r>
          </a:p>
        </p:txBody>
      </p:sp>
      <p:sp>
        <p:nvSpPr>
          <p:cNvPr id="74" name="Rectangle 73" descr="&quot;&quot;">
            <a:extLst>
              <a:ext uri="{FF2B5EF4-FFF2-40B4-BE49-F238E27FC236}">
                <a16:creationId xmlns:a16="http://schemas.microsoft.com/office/drawing/2014/main" id="{5EF663A8-5EE0-9B4E-A0D4-C916A7FE4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0" y="6400800"/>
            <a:ext cx="9144000" cy="45720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 descr="&quot;&quot;">
            <a:extLst>
              <a:ext uri="{FF2B5EF4-FFF2-40B4-BE49-F238E27FC236}">
                <a16:creationId xmlns:a16="http://schemas.microsoft.com/office/drawing/2014/main" id="{A981EDB3-0B2D-6149-ADD2-3609E8D9E7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3028950" y="6400800"/>
            <a:ext cx="6115050" cy="45720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31" name="Segnaposto numero diapositiva 5">
            <a:extLst>
              <a:ext uri="{FF2B5EF4-FFF2-40B4-BE49-F238E27FC236}">
                <a16:creationId xmlns:a16="http://schemas.microsoft.com/office/drawing/2014/main" id="{17FF7DE9-66FC-6144-8C79-E570A836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875" y="6456363"/>
            <a:ext cx="3349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817BFE83-A4C1-9642-A755-8D90A2DD485B}" type="slidenum">
              <a:rPr lang="it-IT" altLang="it-IT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7</a:t>
            </a:fld>
            <a:endParaRPr lang="it-IT" altLang="it-IT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 descr="&quot;&quot;">
            <a:extLst>
              <a:ext uri="{FF2B5EF4-FFF2-40B4-BE49-F238E27FC236}">
                <a16:creationId xmlns:a16="http://schemas.microsoft.com/office/drawing/2014/main" id="{FFCD41E7-42A2-E740-ACC2-35C28603DE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87D0AE0B-ECDB-8844-B4B0-7FAEA04BCA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488" y="501651"/>
            <a:ext cx="7265987" cy="695102"/>
          </a:xfrm>
        </p:spPr>
        <p:txBody>
          <a:bodyPr anchor="b"/>
          <a:lstStyle/>
          <a:p>
            <a:pPr eaLnBrk="1" hangingPunct="1"/>
            <a:r>
              <a:rPr lang="it-IT" altLang="it-IT" sz="3500" dirty="0"/>
              <a:t>Metodi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7A3CB5B8-95CC-0D49-AF82-3EB5B3F415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2488" y="1484784"/>
            <a:ext cx="7265987" cy="4387379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Una prima applicazione del metodo è quindi la scomposizione o </a:t>
            </a:r>
            <a:r>
              <a:rPr lang="it-IT" altLang="it-IT" sz="2400" b="1" dirty="0"/>
              <a:t>segmentazione</a:t>
            </a:r>
            <a:r>
              <a:rPr lang="it-IT" altLang="it-IT" sz="2400" dirty="0"/>
              <a:t> del problema in termini che possano essere affrontabili dal ricercatore.</a:t>
            </a:r>
          </a:p>
          <a:p>
            <a:pPr marL="0" indent="0" eaLnBrk="1" hangingPunct="1">
              <a:buNone/>
            </a:pPr>
            <a:endParaRPr lang="it-IT" altLang="it-IT" sz="2400" dirty="0"/>
          </a:p>
          <a:p>
            <a:pPr marL="0" indent="0" eaLnBrk="1" hangingPunct="1">
              <a:buNone/>
            </a:pPr>
            <a:r>
              <a:rPr lang="it-IT" altLang="it-IT" sz="2400" dirty="0"/>
              <a:t>Come si identifica un segmento significativo?</a:t>
            </a:r>
          </a:p>
          <a:p>
            <a:pPr eaLnBrk="1" hangingPunct="1"/>
            <a:r>
              <a:rPr lang="it-IT" altLang="it-IT" sz="2400" dirty="0"/>
              <a:t>Significatività del segmento in termini scientifici</a:t>
            </a:r>
          </a:p>
          <a:p>
            <a:pPr eaLnBrk="1" hangingPunct="1"/>
            <a:r>
              <a:rPr lang="it-IT" altLang="it-IT" sz="2400" dirty="0"/>
              <a:t>Scarsa conoscenza della tematica nella bibliografia precedente</a:t>
            </a:r>
          </a:p>
          <a:p>
            <a:pPr eaLnBrk="1" hangingPunct="1"/>
            <a:r>
              <a:rPr lang="it-IT" altLang="it-IT" sz="2400" dirty="0"/>
              <a:t>Rappresentatività del segmento in termini di problemi sociali</a:t>
            </a:r>
          </a:p>
        </p:txBody>
      </p:sp>
      <p:sp>
        <p:nvSpPr>
          <p:cNvPr id="74" name="Rectangle 73" descr="&quot;&quot;">
            <a:extLst>
              <a:ext uri="{FF2B5EF4-FFF2-40B4-BE49-F238E27FC236}">
                <a16:creationId xmlns:a16="http://schemas.microsoft.com/office/drawing/2014/main" id="{14C1B463-CE81-D240-B570-333167443C8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0" y="6400800"/>
            <a:ext cx="9144000" cy="45720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 descr="&quot;&quot;">
            <a:extLst>
              <a:ext uri="{FF2B5EF4-FFF2-40B4-BE49-F238E27FC236}">
                <a16:creationId xmlns:a16="http://schemas.microsoft.com/office/drawing/2014/main" id="{FE774711-7EC4-E240-8E5F-C6E2FDE06D1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3028950" y="6400800"/>
            <a:ext cx="6115050" cy="45720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5" name="Segnaposto numero diapositiva 5">
            <a:extLst>
              <a:ext uri="{FF2B5EF4-FFF2-40B4-BE49-F238E27FC236}">
                <a16:creationId xmlns:a16="http://schemas.microsoft.com/office/drawing/2014/main" id="{AB067540-649D-B84F-8F72-3A572071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875" y="6456363"/>
            <a:ext cx="3349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8CC7D1FD-725A-B54A-9139-ED8A5EC17CC7}" type="slidenum">
              <a:rPr lang="it-IT" altLang="it-IT" sz="10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8</a:t>
            </a:fld>
            <a:endParaRPr lang="it-IT" altLang="it-IT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DA3017B-ADB0-254B-15A2-A639B81D3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69246"/>
            <a:ext cx="8882720" cy="5840388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4AAEA9-B29A-2652-86F5-278258B39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55664"/>
            <a:ext cx="33604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3A00D87E-77C6-2647-ACFA-8D93CD254576}" type="slidenum">
              <a:rPr lang="it-IT" altLang="it-IT" sz="100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9</a:t>
            </a:fld>
            <a:endParaRPr lang="it-IT" altLang="it-IT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61651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1479</Words>
  <Application>Microsoft Macintosh PowerPoint</Application>
  <PresentationFormat>Presentazione su schermo (4:3)</PresentationFormat>
  <Paragraphs>163</Paragraphs>
  <Slides>30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4" baseType="lpstr">
      <vt:lpstr>Arial</vt:lpstr>
      <vt:lpstr>Times New Roman</vt:lpstr>
      <vt:lpstr>Wingdings</vt:lpstr>
      <vt:lpstr>Struttura predefinita</vt:lpstr>
      <vt:lpstr>Introduzione alla Metodologia della ricerca sociale </vt:lpstr>
      <vt:lpstr>Info utili</vt:lpstr>
      <vt:lpstr>Metodo</vt:lpstr>
      <vt:lpstr>Metodologia della ricerca sociale</vt:lpstr>
      <vt:lpstr>Metodo</vt:lpstr>
      <vt:lpstr>Il problema e come affrontarlo</vt:lpstr>
      <vt:lpstr>Il problema e come affrontarlo</vt:lpstr>
      <vt:lpstr>Metodi</vt:lpstr>
      <vt:lpstr>Presentazione standard di PowerPoint</vt:lpstr>
      <vt:lpstr>Ricerca qualitativa e quantitativa</vt:lpstr>
      <vt:lpstr>Il tema della ricerca</vt:lpstr>
      <vt:lpstr> Come si conduce una ricerca </vt:lpstr>
      <vt:lpstr>Presentazione standard di PowerPoint</vt:lpstr>
      <vt:lpstr>Teoria</vt:lpstr>
      <vt:lpstr>Definizione di ipotesi </vt:lpstr>
      <vt:lpstr>Operativizzazione</vt:lpstr>
      <vt:lpstr>Concetti semplici e concetti complessi (generali)</vt:lpstr>
      <vt:lpstr>Esempi di concetti</vt:lpstr>
      <vt:lpstr>Dal concetto alla variabile</vt:lpstr>
      <vt:lpstr>Presentazione standard di PowerPoint</vt:lpstr>
      <vt:lpstr>Costruzione di una variabile</vt:lpstr>
      <vt:lpstr>ESEMPIO Ipotesi: l’istruzione fa viaggiare di più</vt:lpstr>
      <vt:lpstr>ESERCIZIO</vt:lpstr>
      <vt:lpstr>Indicatori tradotti in variabili</vt:lpstr>
      <vt:lpstr>Come si operativizza</vt:lpstr>
      <vt:lpstr>Stesso indicatore, differenti traduzioni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Unicas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 e tecnica della ricerca sociale Prof. Francesco M. Battisti Università degli Studi di Cassino tel 06-4461001</dc:title>
  <dc:creator>Battisti</dc:creator>
  <cp:lastModifiedBy>Greta Spineti</cp:lastModifiedBy>
  <cp:revision>27</cp:revision>
  <dcterms:created xsi:type="dcterms:W3CDTF">2000-10-11T22:43:57Z</dcterms:created>
  <dcterms:modified xsi:type="dcterms:W3CDTF">2026-02-25T11:13:00Z</dcterms:modified>
</cp:coreProperties>
</file>