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57" r:id="rId6"/>
    <p:sldId id="265" r:id="rId7"/>
    <p:sldId id="259" r:id="rId8"/>
    <p:sldId id="264" r:id="rId9"/>
    <p:sldId id="266" r:id="rId10"/>
    <p:sldId id="260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6" y="-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mula di chiusur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11/05/21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diritto canonico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Teramo </a:t>
            </a:r>
            <a:r>
              <a:rPr lang="it-IT" dirty="0" smtClean="0"/>
              <a:t>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168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256430"/>
            <a:ext cx="8147051" cy="928037"/>
          </a:xfrm>
        </p:spPr>
        <p:txBody>
          <a:bodyPr/>
          <a:lstStyle/>
          <a:p>
            <a:r>
              <a:rPr lang="it-IT" dirty="0" smtClean="0"/>
              <a:t>I </a:t>
            </a:r>
            <a:r>
              <a:rPr lang="it-IT" i="1" dirty="0" err="1" smtClean="0"/>
              <a:t>dicta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145" y="1322496"/>
            <a:ext cx="8523707" cy="5041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/>
              <a:t>Graziano inserisce tra le norme i propri ragionamenti e le proprie argomentazioni sotto forma di brevi commenti: i </a:t>
            </a:r>
            <a:r>
              <a:rPr lang="it-IT" sz="2800" i="1" dirty="0" err="1" smtClean="0"/>
              <a:t>dicta</a:t>
            </a:r>
            <a:r>
              <a:rPr lang="it-IT" sz="2800" i="1" dirty="0" smtClean="0"/>
              <a:t>.</a:t>
            </a:r>
          </a:p>
          <a:p>
            <a:pPr marL="0" indent="0">
              <a:buNone/>
            </a:pPr>
            <a:r>
              <a:rPr lang="it-IT" sz="2800" dirty="0" smtClean="0"/>
              <a:t>Nei </a:t>
            </a:r>
            <a:r>
              <a:rPr lang="it-IT" sz="2800" i="1" dirty="0" err="1" smtClean="0"/>
              <a:t>dicta</a:t>
            </a:r>
            <a:r>
              <a:rPr lang="it-IT" sz="2800" dirty="0" smtClean="0"/>
              <a:t> troviamo messi in opera i principi di un nuovo metodo d’interpretazione delle norme giuridiche, fondato sulle regole della dialettica scolastica. </a:t>
            </a:r>
          </a:p>
          <a:p>
            <a:pPr marL="0" indent="0">
              <a:buNone/>
            </a:pPr>
            <a:r>
              <a:rPr lang="it-IT" sz="2800" dirty="0"/>
              <a:t>È appunto il metodo del ‘</a:t>
            </a:r>
            <a:r>
              <a:rPr lang="it-IT" sz="2800" dirty="0" smtClean="0"/>
              <a:t>chiarire distinguendo’: è quello </a:t>
            </a:r>
            <a:r>
              <a:rPr lang="it-IT" sz="2800" dirty="0" smtClean="0"/>
              <a:t>già adottato </a:t>
            </a:r>
            <a:r>
              <a:rPr lang="it-IT" sz="2800" dirty="0" smtClean="0"/>
              <a:t>da </a:t>
            </a:r>
            <a:r>
              <a:rPr lang="it-IT" sz="2800" dirty="0"/>
              <a:t>Abelardo </a:t>
            </a:r>
            <a:r>
              <a:rPr lang="it-IT" sz="2800" dirty="0" smtClean="0"/>
              <a:t>(per le fonti teologiche) e da Irnerio (nell’analisi </a:t>
            </a:r>
            <a:r>
              <a:rPr lang="it-IT" sz="2800" dirty="0"/>
              <a:t>del diritto di Giustiniano</a:t>
            </a:r>
            <a:r>
              <a:rPr lang="it-IT" sz="2800" dirty="0" smtClean="0"/>
              <a:t>).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5648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145" y="94130"/>
            <a:ext cx="8576080" cy="1175992"/>
          </a:xfrm>
        </p:spPr>
        <p:txBody>
          <a:bodyPr/>
          <a:lstStyle/>
          <a:p>
            <a:r>
              <a:rPr lang="it-IT" sz="4400" dirty="0" smtClean="0"/>
              <a:t>L’ermeneutica giuridica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1761565"/>
            <a:ext cx="8147051" cy="4364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I </a:t>
            </a:r>
            <a:r>
              <a:rPr lang="it-IT" sz="2800" dirty="0"/>
              <a:t>principali criteri ermeneutici </a:t>
            </a:r>
            <a:r>
              <a:rPr lang="en-US" sz="2800" dirty="0"/>
              <a:t>(o </a:t>
            </a:r>
            <a:r>
              <a:rPr lang="en-US" sz="2800" i="1" dirty="0" err="1"/>
              <a:t>rationes</a:t>
            </a:r>
            <a:r>
              <a:rPr lang="en-US" sz="2800" dirty="0"/>
              <a:t>) </a:t>
            </a:r>
            <a:r>
              <a:rPr lang="en-US" sz="2800" dirty="0" err="1"/>
              <a:t>sono</a:t>
            </a:r>
            <a:r>
              <a:rPr lang="en-US" sz="2800" dirty="0"/>
              <a:t>:</a:t>
            </a:r>
          </a:p>
          <a:p>
            <a:pPr>
              <a:buAutoNum type="alphaLcParenR"/>
            </a:pPr>
            <a:r>
              <a:rPr lang="en-US" sz="2800" dirty="0"/>
              <a:t>Il </a:t>
            </a:r>
            <a:r>
              <a:rPr lang="it-IT" sz="2800" dirty="0">
                <a:solidFill>
                  <a:srgbClr val="008000"/>
                </a:solidFill>
              </a:rPr>
              <a:t>criterio del significato </a:t>
            </a:r>
            <a:r>
              <a:rPr lang="en-US" sz="2800" dirty="0"/>
              <a:t>(</a:t>
            </a:r>
            <a:r>
              <a:rPr lang="it-IT" sz="2800" b="1" i="1" dirty="0"/>
              <a:t>ratio </a:t>
            </a:r>
            <a:r>
              <a:rPr lang="it-IT" sz="2800" b="1" i="1" dirty="0" err="1"/>
              <a:t>significationis</a:t>
            </a:r>
            <a:r>
              <a:rPr lang="it-IT" sz="2800" dirty="0"/>
              <a:t>). </a:t>
            </a:r>
          </a:p>
          <a:p>
            <a:pPr>
              <a:buAutoNum type="alphaLcParenR"/>
            </a:pPr>
            <a:r>
              <a:rPr lang="it-IT" sz="2800" dirty="0"/>
              <a:t>Il </a:t>
            </a:r>
            <a:r>
              <a:rPr lang="it-IT" sz="2800" dirty="0">
                <a:solidFill>
                  <a:srgbClr val="008000"/>
                </a:solidFill>
              </a:rPr>
              <a:t>criterio del luogo </a:t>
            </a:r>
            <a:r>
              <a:rPr lang="it-IT" sz="2800" dirty="0"/>
              <a:t>(</a:t>
            </a:r>
            <a:r>
              <a:rPr lang="it-IT" sz="2800" b="1" i="1" dirty="0"/>
              <a:t>ratio </a:t>
            </a:r>
            <a:r>
              <a:rPr lang="it-IT" sz="2800" b="1" i="1" dirty="0" err="1"/>
              <a:t>locis</a:t>
            </a:r>
            <a:r>
              <a:rPr lang="it-IT" sz="2800" dirty="0"/>
              <a:t>)</a:t>
            </a:r>
          </a:p>
          <a:p>
            <a:pPr>
              <a:buAutoNum type="alphaLcParenR"/>
            </a:pPr>
            <a:r>
              <a:rPr lang="it-IT" sz="2800" dirty="0"/>
              <a:t>Il </a:t>
            </a:r>
            <a:r>
              <a:rPr lang="it-IT" sz="2800" dirty="0">
                <a:solidFill>
                  <a:srgbClr val="008000"/>
                </a:solidFill>
              </a:rPr>
              <a:t>criterio del tempo </a:t>
            </a:r>
            <a:r>
              <a:rPr lang="it-IT" sz="2800" dirty="0"/>
              <a:t>(</a:t>
            </a:r>
            <a:r>
              <a:rPr lang="it-IT" sz="2800" b="1" i="1" dirty="0"/>
              <a:t>ratio </a:t>
            </a:r>
            <a:r>
              <a:rPr lang="it-IT" sz="2800" b="1" i="1" dirty="0" err="1"/>
              <a:t>temporis</a:t>
            </a:r>
            <a:r>
              <a:rPr lang="it-IT" sz="2800" dirty="0"/>
              <a:t>)</a:t>
            </a:r>
          </a:p>
          <a:p>
            <a:pPr>
              <a:buAutoNum type="alphaLcParenR"/>
            </a:pPr>
            <a:r>
              <a:rPr lang="it-IT" sz="2800" dirty="0"/>
              <a:t>Il </a:t>
            </a:r>
            <a:r>
              <a:rPr lang="it-IT" sz="2800" dirty="0">
                <a:solidFill>
                  <a:srgbClr val="008000"/>
                </a:solidFill>
              </a:rPr>
              <a:t>criterio </a:t>
            </a:r>
            <a:r>
              <a:rPr lang="it-IT" sz="2800" dirty="0" smtClean="0">
                <a:solidFill>
                  <a:srgbClr val="008000"/>
                </a:solidFill>
              </a:rPr>
              <a:t>dell’eccezione o dispensa </a:t>
            </a:r>
            <a:r>
              <a:rPr lang="it-IT" sz="2800" dirty="0"/>
              <a:t>(</a:t>
            </a:r>
            <a:r>
              <a:rPr lang="it-IT" sz="2800" b="1" i="1" dirty="0"/>
              <a:t>ratio </a:t>
            </a:r>
            <a:r>
              <a:rPr lang="it-IT" sz="2800" b="1" i="1" dirty="0" err="1"/>
              <a:t>exceptionis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2992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175751"/>
          </a:xfrm>
        </p:spPr>
        <p:txBody>
          <a:bodyPr/>
          <a:lstStyle/>
          <a:p>
            <a:r>
              <a:rPr lang="it-IT" dirty="0" smtClean="0"/>
              <a:t>I motivi di un successo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051" y="1761564"/>
            <a:ext cx="8591634" cy="4639667"/>
          </a:xfrm>
        </p:spPr>
        <p:txBody>
          <a:bodyPr>
            <a:normAutofit/>
          </a:bodyPr>
          <a:lstStyle/>
          <a:p>
            <a:r>
              <a:rPr lang="it-IT" dirty="0" smtClean="0"/>
              <a:t>Certamente l’opera di graziano ebbe il merito di rispondere un’esigenza reale e pressante e, come scrisse Le </a:t>
            </a:r>
            <a:r>
              <a:rPr lang="it-IT" dirty="0" err="1" smtClean="0"/>
              <a:t>Bras</a:t>
            </a:r>
            <a:r>
              <a:rPr lang="it-IT" dirty="0" smtClean="0"/>
              <a:t>, ebbe il duplice effetto di fissare </a:t>
            </a:r>
            <a:r>
              <a:rPr lang="it-IT" dirty="0"/>
              <a:t>le cose certe e porre </a:t>
            </a:r>
            <a:r>
              <a:rPr lang="it-IT" dirty="0" smtClean="0"/>
              <a:t>problemi.</a:t>
            </a:r>
            <a:r>
              <a:rPr lang="en-US" dirty="0" smtClean="0"/>
              <a:t> </a:t>
            </a:r>
          </a:p>
          <a:p>
            <a:r>
              <a:rPr lang="it-IT" dirty="0" smtClean="0"/>
              <a:t>Tuttavia il </a:t>
            </a:r>
            <a:r>
              <a:rPr lang="it-IT" i="1" dirty="0" err="1" smtClean="0"/>
              <a:t>Decretum</a:t>
            </a:r>
            <a:r>
              <a:rPr lang="it-IT" dirty="0" smtClean="0"/>
              <a:t> non è poi tanto diverso da altre collezioni canoniche dell’epoca</a:t>
            </a:r>
          </a:p>
          <a:p>
            <a:r>
              <a:rPr lang="it-IT" dirty="0" smtClean="0"/>
              <a:t>Cosa allora ne ha determinato il successo?</a:t>
            </a:r>
          </a:p>
          <a:p>
            <a:r>
              <a:rPr lang="it-IT" dirty="0" smtClean="0"/>
              <a:t>La vera novità fu l’aver dato vita a una scuola e l’aver adottato la sua collezione come manuale per l’insegnamento.</a:t>
            </a:r>
          </a:p>
        </p:txBody>
      </p:sp>
    </p:spTree>
    <p:extLst>
      <p:ext uri="{BB962C8B-B14F-4D97-AF65-F5344CB8AC3E}">
        <p14:creationId xmlns:p14="http://schemas.microsoft.com/office/powerpoint/2010/main" val="4100237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266457"/>
          </a:xfrm>
        </p:spPr>
        <p:txBody>
          <a:bodyPr/>
          <a:lstStyle/>
          <a:p>
            <a:r>
              <a:rPr lang="it-IT" dirty="0" smtClean="0"/>
              <a:t>La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051" y="1761564"/>
            <a:ext cx="8526840" cy="4652625"/>
          </a:xfrm>
        </p:spPr>
        <p:txBody>
          <a:bodyPr>
            <a:normAutofit/>
          </a:bodyPr>
          <a:lstStyle/>
          <a:p>
            <a:r>
              <a:rPr lang="it-IT" sz="2400" dirty="0" smtClean="0"/>
              <a:t>Gli allievi di Graziano – che avevano frequentato la scuola di Irnerio o quella dei suoi allievi – aiutarono il maestro nel perfezionare l’opera migliorandola sia sul piano della sistematica e dell’impostazione (per problemi, appunto) sia integrandola con passi utili tratti dal </a:t>
            </a:r>
            <a:r>
              <a:rPr lang="it-IT" sz="2400" i="1" dirty="0" smtClean="0"/>
              <a:t>Corpus</a:t>
            </a:r>
            <a:r>
              <a:rPr lang="it-IT" sz="2400" dirty="0" smtClean="0"/>
              <a:t> di Giustiniano. Le aggiunte testuali furono dette </a:t>
            </a:r>
            <a:r>
              <a:rPr lang="it-IT" sz="2400" b="1" i="1" dirty="0" smtClean="0">
                <a:solidFill>
                  <a:srgbClr val="FF6600"/>
                </a:solidFill>
              </a:rPr>
              <a:t>palee</a:t>
            </a:r>
            <a:endParaRPr lang="it-IT" sz="2400" b="1" dirty="0" smtClean="0">
              <a:solidFill>
                <a:srgbClr val="FF6600"/>
              </a:solidFill>
            </a:endParaRPr>
          </a:p>
          <a:p>
            <a:r>
              <a:rPr lang="it-IT" sz="2400" dirty="0" smtClean="0"/>
              <a:t>E furono sempre gli allievi, terminati gli studi a Bologna, a diffondere poi in tutto il Continente il libro di Graziano utilizzandolo sia nell’insegnamento (quando essi stessi aprivano a loro volta delle scuole) sia nella vita pratica al servizio delle istituzioni ecclesiastiche.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663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1056863"/>
          </a:xfrm>
        </p:spPr>
        <p:txBody>
          <a:bodyPr/>
          <a:lstStyle/>
          <a:p>
            <a:r>
              <a:rPr lang="it-IT" sz="4800" dirty="0" smtClean="0"/>
              <a:t>La nascita della ‘canonistica’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1468508"/>
            <a:ext cx="8147051" cy="5093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dirty="0" smtClean="0"/>
              <a:t>Nei medesimi anni in cui gli allievi di Irnerio tengono le rispettive scuole a Bologna e richiamano studenti da tutta Europa (… 1130 … 1140 … 1150), sempre a Bologna, fiorisce anche la scuola di Graziano che si concentra però sul diritto della chiesa.</a:t>
            </a:r>
          </a:p>
          <a:p>
            <a:pPr marL="0" indent="0">
              <a:buNone/>
            </a:pPr>
            <a:r>
              <a:rPr lang="it-IT" sz="2800" dirty="0" smtClean="0"/>
              <a:t>Graziano compone una nuova collezione (1130 </a:t>
            </a:r>
            <a:r>
              <a:rPr lang="it-IT" sz="2800" dirty="0" err="1" smtClean="0"/>
              <a:t>ca</a:t>
            </a:r>
            <a:r>
              <a:rPr lang="it-IT" sz="2800" dirty="0" smtClean="0"/>
              <a:t>.) – la </a:t>
            </a:r>
            <a:r>
              <a:rPr lang="it-IT" sz="2800" b="1" i="1" dirty="0" smtClean="0">
                <a:solidFill>
                  <a:srgbClr val="800000"/>
                </a:solidFill>
              </a:rPr>
              <a:t>Concordia </a:t>
            </a:r>
            <a:r>
              <a:rPr lang="it-IT" sz="2800" b="1" i="1" dirty="0" err="1" smtClean="0">
                <a:solidFill>
                  <a:srgbClr val="800000"/>
                </a:solidFill>
              </a:rPr>
              <a:t>discordantium</a:t>
            </a:r>
            <a:r>
              <a:rPr lang="it-IT" sz="2800" b="1" i="1" dirty="0" smtClean="0">
                <a:solidFill>
                  <a:srgbClr val="800000"/>
                </a:solidFill>
              </a:rPr>
              <a:t> </a:t>
            </a:r>
            <a:r>
              <a:rPr lang="it-IT" sz="2800" b="1" i="1" dirty="0" err="1" smtClean="0">
                <a:solidFill>
                  <a:srgbClr val="800000"/>
                </a:solidFill>
              </a:rPr>
              <a:t>canonum</a:t>
            </a:r>
            <a:r>
              <a:rPr lang="it-IT" sz="2800" dirty="0" smtClean="0">
                <a:solidFill>
                  <a:schemeClr val="tx1"/>
                </a:solidFill>
              </a:rPr>
              <a:t> o anche </a:t>
            </a:r>
            <a:r>
              <a:rPr lang="it-IT" sz="2800" b="1" i="1" dirty="0" err="1" smtClean="0">
                <a:solidFill>
                  <a:srgbClr val="800000"/>
                </a:solidFill>
              </a:rPr>
              <a:t>Decretum</a:t>
            </a:r>
            <a:r>
              <a:rPr lang="it-IT" sz="2800" b="1" i="1" dirty="0" smtClean="0">
                <a:solidFill>
                  <a:srgbClr val="800000"/>
                </a:solidFill>
              </a:rPr>
              <a:t> </a:t>
            </a:r>
            <a:r>
              <a:rPr lang="it-IT" sz="2800" b="1" i="1" dirty="0" err="1" smtClean="0">
                <a:solidFill>
                  <a:srgbClr val="800000"/>
                </a:solidFill>
              </a:rPr>
              <a:t>Gratiani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i="1" dirty="0" smtClean="0"/>
              <a:t>– </a:t>
            </a:r>
            <a:r>
              <a:rPr lang="it-IT" sz="2800" dirty="0" smtClean="0"/>
              <a:t>e, con l’aiuto degli allievi, la integra e  perfeziona negli anni (1140 …)</a:t>
            </a:r>
          </a:p>
          <a:p>
            <a:pPr marL="0" indent="0">
              <a:buNone/>
            </a:pPr>
            <a:r>
              <a:rPr lang="it-IT" sz="2800" dirty="0" smtClean="0"/>
              <a:t>La ‘canonistica’ – lo studio del diritto canonico - diviene una nuova, autonoma, disciplina.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24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957514"/>
          </a:xfrm>
        </p:spPr>
        <p:txBody>
          <a:bodyPr/>
          <a:lstStyle/>
          <a:p>
            <a:r>
              <a:rPr lang="it-IT" dirty="0" smtClean="0"/>
              <a:t>La biografia di Graziano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7256" y="1448489"/>
            <a:ext cx="8552423" cy="4677674"/>
          </a:xfrm>
        </p:spPr>
        <p:txBody>
          <a:bodyPr>
            <a:normAutofit/>
          </a:bodyPr>
          <a:lstStyle/>
          <a:p>
            <a:r>
              <a:rPr lang="it-IT" dirty="0" smtClean="0"/>
              <a:t>A parte il nome e il fatto che risiedesse a Bologna, le notizie sicure sono ben poche.</a:t>
            </a:r>
          </a:p>
          <a:p>
            <a:r>
              <a:rPr lang="it-IT" dirty="0" smtClean="0"/>
              <a:t>Forse era originario di Arezzo o di Chiusi, forse era un monaco camaldolese.</a:t>
            </a:r>
          </a:p>
          <a:p>
            <a:r>
              <a:rPr lang="it-IT" dirty="0" smtClean="0"/>
              <a:t>Probabilmente era vicino al papa Innocenzo II.</a:t>
            </a:r>
          </a:p>
          <a:p>
            <a:r>
              <a:rPr lang="it-IT" dirty="0" smtClean="0"/>
              <a:t>L’unico episodio attendibile è quello relativo alla disputa in merito alle decime ecclesiastiche in cui Graziano si contrappose al </a:t>
            </a:r>
            <a:r>
              <a:rPr lang="it-IT" i="1" dirty="0" err="1" smtClean="0"/>
              <a:t>legis</a:t>
            </a:r>
            <a:r>
              <a:rPr lang="it-IT" i="1" dirty="0" smtClean="0"/>
              <a:t> </a:t>
            </a:r>
            <a:r>
              <a:rPr lang="it-IT" i="1" dirty="0" err="1" smtClean="0"/>
              <a:t>doctor</a:t>
            </a:r>
            <a:r>
              <a:rPr lang="it-IT" dirty="0" smtClean="0"/>
              <a:t> bolognese Gualfredo e a Mosè, futuro arcivescovo di Ravenna</a:t>
            </a:r>
          </a:p>
          <a:p>
            <a:r>
              <a:rPr lang="it-IT" dirty="0" smtClean="0"/>
              <a:t>Morì forse nel 1145 (o poco dopo)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934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106331"/>
          </a:xfrm>
        </p:spPr>
        <p:txBody>
          <a:bodyPr/>
          <a:lstStyle/>
          <a:p>
            <a:r>
              <a:rPr lang="it-IT" dirty="0" smtClean="0"/>
              <a:t>Il </a:t>
            </a:r>
            <a:r>
              <a:rPr lang="it-IT" i="1" dirty="0" err="1" smtClean="0"/>
              <a:t>Decretum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4904" y="1636991"/>
            <a:ext cx="8000622" cy="448917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 fama di Graziano è appunto legata alla composizione della  </a:t>
            </a:r>
            <a:r>
              <a:rPr lang="it-IT" sz="2800" b="1" i="1" dirty="0" smtClean="0">
                <a:solidFill>
                  <a:srgbClr val="0000FF"/>
                </a:solidFill>
              </a:rPr>
              <a:t>Concordia </a:t>
            </a:r>
            <a:r>
              <a:rPr lang="it-IT" sz="2800" b="1" i="1" dirty="0" err="1" smtClean="0">
                <a:solidFill>
                  <a:srgbClr val="0000FF"/>
                </a:solidFill>
              </a:rPr>
              <a:t>discordantium</a:t>
            </a:r>
            <a:r>
              <a:rPr lang="it-IT" sz="2800" b="1" i="1" dirty="0" smtClean="0">
                <a:solidFill>
                  <a:srgbClr val="0000FF"/>
                </a:solidFill>
              </a:rPr>
              <a:t> </a:t>
            </a:r>
            <a:r>
              <a:rPr lang="it-IT" sz="2800" b="1" i="1" dirty="0" err="1" smtClean="0">
                <a:solidFill>
                  <a:srgbClr val="0000FF"/>
                </a:solidFill>
              </a:rPr>
              <a:t>canonum</a:t>
            </a:r>
            <a:r>
              <a:rPr lang="it-IT" sz="2800" dirty="0" smtClean="0"/>
              <a:t> (Concordia dei canoni discordi)</a:t>
            </a:r>
          </a:p>
          <a:p>
            <a:r>
              <a:rPr lang="it-IT" sz="2800" dirty="0" smtClean="0"/>
              <a:t>Vi sono contenuti circa 4000 pezzi di diversa età e provenienza (ma non è né la prima né la più ampia tra le collezioni canoniche)</a:t>
            </a:r>
          </a:p>
          <a:p>
            <a:r>
              <a:rPr lang="it-IT" sz="2800" dirty="0" smtClean="0"/>
              <a:t>È il frutto di un lavoro lungo in cui l’aiuto degli allievi è stato fondamentale sotto più aspetti.</a:t>
            </a:r>
          </a:p>
        </p:txBody>
      </p:sp>
    </p:spTree>
    <p:extLst>
      <p:ext uri="{BB962C8B-B14F-4D97-AF65-F5344CB8AC3E}">
        <p14:creationId xmlns:p14="http://schemas.microsoft.com/office/powerpoint/2010/main" val="309501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107935"/>
          </a:xfrm>
        </p:spPr>
        <p:txBody>
          <a:bodyPr/>
          <a:lstStyle/>
          <a:p>
            <a:r>
              <a:rPr lang="it-IT" dirty="0" smtClean="0"/>
              <a:t>Le fonti: il diritto divino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6371" y="1406188"/>
            <a:ext cx="8402099" cy="5029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u="sng" dirty="0" smtClean="0"/>
              <a:t>Le fonti del diritto canonico </a:t>
            </a:r>
            <a:r>
              <a:rPr lang="it-IT" dirty="0" smtClean="0"/>
              <a:t>sono varie:</a:t>
            </a:r>
          </a:p>
          <a:p>
            <a:pPr marL="0" indent="0">
              <a:buNone/>
            </a:pPr>
            <a:r>
              <a:rPr lang="it-IT" dirty="0" smtClean="0"/>
              <a:t>- Vi è anzitutto il </a:t>
            </a:r>
            <a:r>
              <a:rPr lang="it-IT" b="1" dirty="0" smtClean="0">
                <a:solidFill>
                  <a:srgbClr val="FF0000"/>
                </a:solidFill>
              </a:rPr>
              <a:t>diritto divino (</a:t>
            </a:r>
            <a:r>
              <a:rPr lang="it-IT" b="1" i="1" dirty="0" err="1" smtClean="0">
                <a:solidFill>
                  <a:srgbClr val="FF0000"/>
                </a:solidFill>
              </a:rPr>
              <a:t>ius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</a:rPr>
              <a:t>divinum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Questo può essere </a:t>
            </a:r>
            <a:r>
              <a:rPr lang="it-IT" b="1" dirty="0" smtClean="0">
                <a:solidFill>
                  <a:srgbClr val="0000FF"/>
                </a:solidFill>
              </a:rPr>
              <a:t>positivo</a:t>
            </a:r>
            <a:r>
              <a:rPr lang="it-IT" dirty="0" smtClean="0"/>
              <a:t> (le norme direttamente ispirate da Dio che si trovano all’interno delle Scritture) o </a:t>
            </a:r>
            <a:r>
              <a:rPr lang="it-IT" b="1" dirty="0" smtClean="0">
                <a:solidFill>
                  <a:srgbClr val="0000FF"/>
                </a:solidFill>
              </a:rPr>
              <a:t>naturale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smtClean="0"/>
              <a:t>(è quello che regola il Creato e determina la natura dell’uomo)</a:t>
            </a:r>
          </a:p>
          <a:p>
            <a:pPr marL="0" indent="0">
              <a:buNone/>
            </a:pPr>
            <a:r>
              <a:rPr lang="it-IT" dirty="0" smtClean="0"/>
              <a:t>Origine divina, anche se ‘mediata’, ha anche la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b="1" dirty="0" smtClean="0">
                <a:solidFill>
                  <a:srgbClr val="0000FF"/>
                </a:solidFill>
              </a:rPr>
              <a:t>tradizione</a:t>
            </a:r>
            <a:r>
              <a:rPr lang="it-IT" b="1" dirty="0" smtClean="0">
                <a:solidFill>
                  <a:srgbClr val="008000"/>
                </a:solidFill>
              </a:rPr>
              <a:t> </a:t>
            </a:r>
            <a:r>
              <a:rPr lang="it-IT" dirty="0" smtClean="0"/>
              <a:t>(la volontà divina comunicata agli uomini) la quale, a sua volta, può essere </a:t>
            </a:r>
            <a:r>
              <a:rPr lang="it-IT" b="1" dirty="0" smtClean="0">
                <a:solidFill>
                  <a:srgbClr val="008000"/>
                </a:solidFill>
              </a:rPr>
              <a:t>apostolica</a:t>
            </a:r>
            <a:r>
              <a:rPr lang="it-IT" dirty="0" smtClean="0"/>
              <a:t> </a:t>
            </a:r>
            <a:r>
              <a:rPr lang="it-IT" i="1" dirty="0" smtClean="0"/>
              <a:t>(</a:t>
            </a:r>
            <a:r>
              <a:rPr lang="it-IT" dirty="0" smtClean="0"/>
              <a:t>gli</a:t>
            </a:r>
            <a:r>
              <a:rPr lang="it-IT" i="1" dirty="0" smtClean="0"/>
              <a:t> Atti degli apostoli</a:t>
            </a:r>
            <a:r>
              <a:rPr lang="it-IT" dirty="0" smtClean="0"/>
              <a:t>) o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b="1" dirty="0" smtClean="0">
                <a:solidFill>
                  <a:srgbClr val="008000"/>
                </a:solidFill>
              </a:rPr>
              <a:t>ecclesiastica</a:t>
            </a:r>
            <a:r>
              <a:rPr lang="it-IT" dirty="0" smtClean="0">
                <a:solidFill>
                  <a:srgbClr val="0000FF"/>
                </a:solidFill>
              </a:rPr>
              <a:t> </a:t>
            </a:r>
            <a:r>
              <a:rPr lang="it-IT" dirty="0" smtClean="0"/>
              <a:t>(gli scritti dei Padri della Chiesa I-V sec.).</a:t>
            </a:r>
          </a:p>
          <a:p>
            <a:pPr marL="0" indent="0">
              <a:buNone/>
            </a:pPr>
            <a:r>
              <a:rPr lang="it-IT" dirty="0" smtClean="0"/>
              <a:t>I vescovi (intesi come corpus unitario) sono i custodi e i garanti del contenuto veridico della tradizione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259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1051234"/>
          </a:xfrm>
        </p:spPr>
        <p:txBody>
          <a:bodyPr/>
          <a:lstStyle/>
          <a:p>
            <a:r>
              <a:rPr lang="it-IT" sz="4400" dirty="0" smtClean="0"/>
              <a:t>Le fonti : il diritto umano (a)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1338146"/>
            <a:ext cx="8147051" cy="5080420"/>
          </a:xfrm>
        </p:spPr>
        <p:txBody>
          <a:bodyPr>
            <a:normAutofit/>
          </a:bodyPr>
          <a:lstStyle/>
          <a:p>
            <a:r>
              <a:rPr lang="it-IT" dirty="0"/>
              <a:t>Oltre al diritto divino, la chiesa riconosce validità (su un piano subordinato) anche </a:t>
            </a:r>
            <a:r>
              <a:rPr lang="it-IT" dirty="0" smtClean="0"/>
              <a:t>al diritto prodotto quindi dagli uomini (</a:t>
            </a:r>
            <a:r>
              <a:rPr lang="it-IT" b="1" i="1" dirty="0" err="1" smtClean="0">
                <a:solidFill>
                  <a:srgbClr val="FF0000"/>
                </a:solidFill>
              </a:rPr>
              <a:t>ius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</a:rPr>
              <a:t>humanum</a:t>
            </a:r>
            <a:r>
              <a:rPr lang="it-IT" dirty="0" smtClean="0"/>
              <a:t>).</a:t>
            </a:r>
          </a:p>
          <a:p>
            <a:r>
              <a:rPr lang="it-IT" dirty="0" smtClean="0"/>
              <a:t>Il diritto umano, a sua volta, si divide in </a:t>
            </a:r>
            <a:r>
              <a:rPr lang="it-IT" u="sng" dirty="0" smtClean="0"/>
              <a:t>diritto canonico </a:t>
            </a:r>
            <a:r>
              <a:rPr lang="it-IT" dirty="0" smtClean="0"/>
              <a:t>e </a:t>
            </a:r>
            <a:r>
              <a:rPr lang="it-IT" u="sng" dirty="0" smtClean="0"/>
              <a:t>diritto civile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</a:t>
            </a:r>
            <a:r>
              <a:rPr lang="it-IT" b="1" dirty="0" smtClean="0">
                <a:solidFill>
                  <a:srgbClr val="0000FF"/>
                </a:solidFill>
              </a:rPr>
              <a:t>diritto canonico </a:t>
            </a:r>
            <a:r>
              <a:rPr lang="it-IT" dirty="0" smtClean="0"/>
              <a:t>comprende i canoni e le decretali.</a:t>
            </a:r>
          </a:p>
          <a:p>
            <a:r>
              <a:rPr lang="it-IT" dirty="0" smtClean="0"/>
              <a:t>i </a:t>
            </a:r>
            <a:r>
              <a:rPr lang="it-IT" b="1" i="1" dirty="0" err="1" smtClean="0">
                <a:solidFill>
                  <a:srgbClr val="FF6600"/>
                </a:solidFill>
              </a:rPr>
              <a:t>canones</a:t>
            </a:r>
            <a:r>
              <a:rPr lang="it-IT" dirty="0" smtClean="0"/>
              <a:t> sono le regole prodotte nei concili (molto spesso sono la decisione di vertenze giudiziarie tra ecclesiastici) </a:t>
            </a:r>
          </a:p>
          <a:p>
            <a:r>
              <a:rPr lang="it-IT" dirty="0" smtClean="0"/>
              <a:t>le </a:t>
            </a:r>
            <a:r>
              <a:rPr lang="it-IT" b="1" i="1" dirty="0" err="1" smtClean="0">
                <a:solidFill>
                  <a:srgbClr val="FF6600"/>
                </a:solidFill>
              </a:rPr>
              <a:t>decretales</a:t>
            </a:r>
            <a:r>
              <a:rPr lang="it-IT" dirty="0" smtClean="0"/>
              <a:t> sono le epistole dei pontefici quando hanno contenuto precettivo o decidono casi concreti ma con valore generale</a:t>
            </a:r>
          </a:p>
        </p:txBody>
      </p:sp>
    </p:spTree>
    <p:extLst>
      <p:ext uri="{BB962C8B-B14F-4D97-AF65-F5344CB8AC3E}">
        <p14:creationId xmlns:p14="http://schemas.microsoft.com/office/powerpoint/2010/main" val="364337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402963"/>
            <a:ext cx="8147051" cy="891402"/>
          </a:xfrm>
        </p:spPr>
        <p:txBody>
          <a:bodyPr/>
          <a:lstStyle/>
          <a:p>
            <a:r>
              <a:rPr lang="it-IT" sz="4400" dirty="0" smtClean="0"/>
              <a:t>Le fonti : il diritto umano (b)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1526374"/>
            <a:ext cx="8293599" cy="497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Nel </a:t>
            </a:r>
            <a:r>
              <a:rPr lang="it-IT" b="1" dirty="0">
                <a:solidFill>
                  <a:srgbClr val="0000FF"/>
                </a:solidFill>
              </a:rPr>
              <a:t>diritto </a:t>
            </a:r>
            <a:r>
              <a:rPr lang="it-IT" b="1" dirty="0" smtClean="0">
                <a:solidFill>
                  <a:srgbClr val="0000FF"/>
                </a:solidFill>
              </a:rPr>
              <a:t>civile</a:t>
            </a:r>
            <a:r>
              <a:rPr lang="it-IT" dirty="0" smtClean="0"/>
              <a:t> rientra anzitutto il </a:t>
            </a:r>
            <a:r>
              <a:rPr lang="it-IT" b="1" dirty="0" smtClean="0">
                <a:solidFill>
                  <a:srgbClr val="FF6600"/>
                </a:solidFill>
              </a:rPr>
              <a:t>diritto romano</a:t>
            </a:r>
            <a:r>
              <a:rPr lang="it-IT" dirty="0" smtClean="0"/>
              <a:t>, scelto sin dalla tarda antichità dalla chiesa come propria </a:t>
            </a:r>
            <a:r>
              <a:rPr lang="it-IT" i="1" dirty="0" err="1" smtClean="0"/>
              <a:t>lex</a:t>
            </a:r>
            <a:r>
              <a:rPr lang="it-IT" i="1" dirty="0" smtClean="0"/>
              <a:t> </a:t>
            </a:r>
            <a:r>
              <a:rPr lang="it-IT" i="1" dirty="0" err="1" smtClean="0"/>
              <a:t>saeculi</a:t>
            </a:r>
            <a:r>
              <a:rPr lang="it-IT" dirty="0" smtClean="0"/>
              <a:t> (per regolare i propri negozi terreni) </a:t>
            </a:r>
          </a:p>
          <a:p>
            <a:pPr marL="0" indent="0">
              <a:buNone/>
            </a:pPr>
            <a:r>
              <a:rPr lang="it-IT" dirty="0" smtClean="0"/>
              <a:t>Ha anch’esso valenza universale (occorre notare che la chiesa considera </a:t>
            </a:r>
            <a:r>
              <a:rPr lang="it-IT" dirty="0" smtClean="0">
                <a:solidFill>
                  <a:srgbClr val="008000"/>
                </a:solidFill>
              </a:rPr>
              <a:t>sia il diritto giustinianeo sia la tradizione teodosiana</a:t>
            </a:r>
            <a:r>
              <a:rPr lang="it-IT" dirty="0" smtClean="0"/>
              <a:t>, l’unica conosciuta a nord delle Alpi sino al sec. XII).</a:t>
            </a:r>
          </a:p>
          <a:p>
            <a:pPr marL="0" indent="0">
              <a:buNone/>
            </a:pPr>
            <a:r>
              <a:rPr lang="it-IT" dirty="0" smtClean="0"/>
              <a:t>Su un piano locale e limitatamente alle </a:t>
            </a:r>
            <a:r>
              <a:rPr lang="it-IT" dirty="0"/>
              <a:t>materie </a:t>
            </a:r>
            <a:r>
              <a:rPr lang="it-IT" dirty="0" smtClean="0"/>
              <a:t>che interessano la religione o l’organizzazione ecclesiastica (eredità, matrimoni, famiglia …), la chiesa considera anche i</a:t>
            </a:r>
            <a:r>
              <a:rPr lang="it-IT" dirty="0" smtClean="0">
                <a:solidFill>
                  <a:srgbClr val="FF6600"/>
                </a:solidFill>
              </a:rPr>
              <a:t> </a:t>
            </a:r>
            <a:r>
              <a:rPr lang="it-IT" b="1" dirty="0" smtClean="0">
                <a:solidFill>
                  <a:srgbClr val="FF6600"/>
                </a:solidFill>
              </a:rPr>
              <a:t>diritti nazionali o locali</a:t>
            </a:r>
            <a:r>
              <a:rPr lang="it-IT" dirty="0" smtClean="0">
                <a:solidFill>
                  <a:srgbClr val="FF6600"/>
                </a:solidFill>
              </a:rPr>
              <a:t> </a:t>
            </a:r>
            <a:r>
              <a:rPr lang="it-IT" dirty="0" smtClean="0"/>
              <a:t>(per es. il diritto longobardo-franco, le disposizioni degli imperatori medievali, le compilazioni di consuetudini locali, le norme feudali …)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29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994532"/>
          </a:xfrm>
        </p:spPr>
        <p:txBody>
          <a:bodyPr/>
          <a:lstStyle/>
          <a:p>
            <a:r>
              <a:rPr lang="it-IT" dirty="0" smtClean="0"/>
              <a:t>L’obiettivo e i 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4209" y="1273935"/>
            <a:ext cx="8271318" cy="525803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L’obiettivo di Graziano è quello di dimostrare che le contraddizioni all’interno di </a:t>
            </a:r>
            <a:r>
              <a:rPr lang="it-IT" dirty="0" smtClean="0"/>
              <a:t>un complesso di fonti così ampio </a:t>
            </a:r>
            <a:r>
              <a:rPr lang="it-IT" dirty="0"/>
              <a:t>sono riconducibili a un sistema armonico in quanto </a:t>
            </a:r>
            <a:r>
              <a:rPr lang="it-IT" b="1" i="1" dirty="0">
                <a:solidFill>
                  <a:srgbClr val="FF0000"/>
                </a:solidFill>
              </a:rPr>
              <a:t>diversa </a:t>
            </a:r>
            <a:r>
              <a:rPr lang="it-IT" b="1" i="1" dirty="0" err="1">
                <a:solidFill>
                  <a:srgbClr val="FF0000"/>
                </a:solidFill>
              </a:rPr>
              <a:t>sed</a:t>
            </a:r>
            <a:r>
              <a:rPr lang="it-IT" b="1" i="1" dirty="0">
                <a:solidFill>
                  <a:srgbClr val="FF0000"/>
                </a:solidFill>
              </a:rPr>
              <a:t> non </a:t>
            </a:r>
            <a:r>
              <a:rPr lang="it-IT" b="1" i="1" dirty="0" err="1">
                <a:solidFill>
                  <a:srgbClr val="FF0000"/>
                </a:solidFill>
              </a:rPr>
              <a:t>adversa</a:t>
            </a:r>
            <a:r>
              <a:rPr lang="it-IT" dirty="0" smtClean="0">
                <a:solidFill>
                  <a:schemeClr val="tx1"/>
                </a:solidFill>
              </a:rPr>
              <a:t>.  </a:t>
            </a:r>
          </a:p>
          <a:p>
            <a:r>
              <a:rPr lang="it-IT" dirty="0" smtClean="0">
                <a:solidFill>
                  <a:srgbClr val="302C24"/>
                </a:solidFill>
              </a:rPr>
              <a:t>Graziano ha potuto trarre ispirazione da più modelli: </a:t>
            </a:r>
          </a:p>
          <a:p>
            <a:r>
              <a:rPr lang="it-IT" b="1" dirty="0" smtClean="0">
                <a:solidFill>
                  <a:srgbClr val="3366FF"/>
                </a:solidFill>
              </a:rPr>
              <a:t>Pietro </a:t>
            </a:r>
            <a:r>
              <a:rPr lang="it-IT" b="1" dirty="0">
                <a:solidFill>
                  <a:srgbClr val="3366FF"/>
                </a:solidFill>
              </a:rPr>
              <a:t>Abelardo </a:t>
            </a:r>
            <a:r>
              <a:rPr lang="it-IT" dirty="0">
                <a:solidFill>
                  <a:srgbClr val="302C24"/>
                </a:solidFill>
              </a:rPr>
              <a:t>(il </a:t>
            </a:r>
            <a:r>
              <a:rPr lang="it-IT" i="1" dirty="0">
                <a:solidFill>
                  <a:srgbClr val="302C24"/>
                </a:solidFill>
              </a:rPr>
              <a:t>Sic et non </a:t>
            </a:r>
            <a:r>
              <a:rPr lang="it-IT" dirty="0">
                <a:solidFill>
                  <a:srgbClr val="302C24"/>
                </a:solidFill>
              </a:rPr>
              <a:t>appare nel 1115/</a:t>
            </a:r>
            <a:r>
              <a:rPr lang="it-IT" dirty="0" smtClean="0">
                <a:solidFill>
                  <a:srgbClr val="302C24"/>
                </a:solidFill>
              </a:rPr>
              <a:t>17 ed è una rivoluzione nell’ambito del pensiero teologico) </a:t>
            </a:r>
          </a:p>
          <a:p>
            <a:r>
              <a:rPr lang="it-IT" b="1" dirty="0" smtClean="0">
                <a:solidFill>
                  <a:srgbClr val="3366FF"/>
                </a:solidFill>
              </a:rPr>
              <a:t>Ivo </a:t>
            </a:r>
            <a:r>
              <a:rPr lang="it-IT" b="1" dirty="0">
                <a:solidFill>
                  <a:srgbClr val="3366FF"/>
                </a:solidFill>
              </a:rPr>
              <a:t>di Chartres </a:t>
            </a:r>
            <a:r>
              <a:rPr lang="it-IT" dirty="0">
                <a:solidFill>
                  <a:srgbClr val="302C24"/>
                </a:solidFill>
              </a:rPr>
              <a:t>(† </a:t>
            </a:r>
            <a:r>
              <a:rPr lang="it-IT" dirty="0" smtClean="0">
                <a:solidFill>
                  <a:srgbClr val="302C24"/>
                </a:solidFill>
              </a:rPr>
              <a:t>1115 : il famoso prologo al suo </a:t>
            </a:r>
            <a:r>
              <a:rPr lang="it-IT" i="1" dirty="0" err="1" smtClean="0">
                <a:solidFill>
                  <a:srgbClr val="302C24"/>
                </a:solidFill>
              </a:rPr>
              <a:t>Decretum</a:t>
            </a:r>
            <a:r>
              <a:rPr lang="it-IT" dirty="0" smtClean="0">
                <a:solidFill>
                  <a:srgbClr val="302C24"/>
                </a:solidFill>
              </a:rPr>
              <a:t> si intitola </a:t>
            </a:r>
            <a:r>
              <a:rPr lang="it-IT" i="1" dirty="0" smtClean="0">
                <a:solidFill>
                  <a:srgbClr val="302C24"/>
                </a:solidFill>
              </a:rPr>
              <a:t>De </a:t>
            </a:r>
            <a:r>
              <a:rPr lang="it-IT" i="1" dirty="0" err="1" smtClean="0">
                <a:solidFill>
                  <a:srgbClr val="302C24"/>
                </a:solidFill>
              </a:rPr>
              <a:t>consonantia</a:t>
            </a:r>
            <a:r>
              <a:rPr lang="it-IT" i="1" dirty="0" smtClean="0">
                <a:solidFill>
                  <a:srgbClr val="302C24"/>
                </a:solidFill>
              </a:rPr>
              <a:t> </a:t>
            </a:r>
            <a:r>
              <a:rPr lang="it-IT" i="1" dirty="0" err="1" smtClean="0">
                <a:solidFill>
                  <a:srgbClr val="302C24"/>
                </a:solidFill>
              </a:rPr>
              <a:t>canonum</a:t>
            </a:r>
            <a:r>
              <a:rPr lang="it-IT" dirty="0" smtClean="0">
                <a:solidFill>
                  <a:srgbClr val="302C24"/>
                </a:solidFill>
              </a:rPr>
              <a:t> e indica appunto la via per sciogliere le contraddizioni ricorrendo a precise regole ermeneutiche) </a:t>
            </a:r>
          </a:p>
          <a:p>
            <a:r>
              <a:rPr lang="it-IT" b="1" dirty="0" smtClean="0">
                <a:solidFill>
                  <a:srgbClr val="3366FF"/>
                </a:solidFill>
              </a:rPr>
              <a:t>Algero </a:t>
            </a:r>
            <a:r>
              <a:rPr lang="it-IT" b="1" dirty="0">
                <a:solidFill>
                  <a:srgbClr val="3366FF"/>
                </a:solidFill>
              </a:rPr>
              <a:t>di Liegi</a:t>
            </a:r>
            <a:r>
              <a:rPr lang="it-IT" dirty="0">
                <a:solidFill>
                  <a:srgbClr val="3366FF"/>
                </a:solidFill>
              </a:rPr>
              <a:t> </a:t>
            </a:r>
            <a:r>
              <a:rPr lang="it-IT" dirty="0">
                <a:solidFill>
                  <a:srgbClr val="302C24"/>
                </a:solidFill>
              </a:rPr>
              <a:t>(† </a:t>
            </a:r>
            <a:r>
              <a:rPr lang="it-IT" dirty="0" smtClean="0">
                <a:solidFill>
                  <a:srgbClr val="302C24"/>
                </a:solidFill>
              </a:rPr>
              <a:t>1131</a:t>
            </a:r>
            <a:r>
              <a:rPr lang="it-IT" dirty="0">
                <a:solidFill>
                  <a:srgbClr val="302C24"/>
                </a:solidFill>
              </a:rPr>
              <a:t> </a:t>
            </a:r>
            <a:r>
              <a:rPr lang="it-IT" dirty="0" smtClean="0">
                <a:solidFill>
                  <a:srgbClr val="302C24"/>
                </a:solidFill>
              </a:rPr>
              <a:t>: nel suo </a:t>
            </a:r>
            <a:r>
              <a:rPr lang="it-IT" i="1" dirty="0" smtClean="0">
                <a:solidFill>
                  <a:srgbClr val="302C24"/>
                </a:solidFill>
              </a:rPr>
              <a:t>Liber de misericordia et </a:t>
            </a:r>
            <a:r>
              <a:rPr lang="it-IT" i="1" dirty="0" err="1" smtClean="0">
                <a:solidFill>
                  <a:srgbClr val="302C24"/>
                </a:solidFill>
              </a:rPr>
              <a:t>iustitia</a:t>
            </a:r>
            <a:r>
              <a:rPr lang="it-IT" i="1" dirty="0" smtClean="0">
                <a:solidFill>
                  <a:srgbClr val="302C24"/>
                </a:solidFill>
              </a:rPr>
              <a:t> </a:t>
            </a:r>
            <a:r>
              <a:rPr lang="it-IT" dirty="0" smtClean="0">
                <a:solidFill>
                  <a:srgbClr val="302C24"/>
                </a:solidFill>
              </a:rPr>
              <a:t>si sforza di interpretare e concordare tra loro i canoni)</a:t>
            </a:r>
            <a:endParaRPr lang="it-IT" dirty="0">
              <a:solidFill>
                <a:srgbClr val="302C24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404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1084334"/>
          </a:xfrm>
        </p:spPr>
        <p:txBody>
          <a:bodyPr/>
          <a:lstStyle/>
          <a:p>
            <a:r>
              <a:rPr lang="it-IT" dirty="0" smtClean="0"/>
              <a:t>La suddivisione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4239" y="1348685"/>
            <a:ext cx="8628452" cy="517214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collezione di Graziano è divisa in </a:t>
            </a:r>
            <a:r>
              <a:rPr lang="it-IT" b="1" dirty="0" smtClean="0"/>
              <a:t>3 parti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La prima parte (divisa in 101 </a:t>
            </a:r>
            <a:r>
              <a:rPr lang="it-IT" i="1" dirty="0" err="1"/>
              <a:t>D</a:t>
            </a:r>
            <a:r>
              <a:rPr lang="it-IT" i="1" dirty="0" err="1" smtClean="0"/>
              <a:t>istinctiones</a:t>
            </a:r>
            <a:r>
              <a:rPr lang="it-IT" dirty="0" smtClean="0"/>
              <a:t>) tratta delle fonti del diritto canonico (D. 1-20), della disciplina del clero e dell’organizzazione ecclesiastica (D. 21-101)</a:t>
            </a:r>
          </a:p>
          <a:p>
            <a:r>
              <a:rPr lang="it-IT" dirty="0" smtClean="0"/>
              <a:t>La seconda parte (divisa in 36 </a:t>
            </a:r>
            <a:r>
              <a:rPr lang="it-IT" i="1" dirty="0" err="1" smtClean="0"/>
              <a:t>Causae</a:t>
            </a:r>
            <a:r>
              <a:rPr lang="it-IT" dirty="0" smtClean="0"/>
              <a:t>) rappresenta probabilmente </a:t>
            </a:r>
            <a:r>
              <a:rPr lang="it-IT" dirty="0"/>
              <a:t>il nucleo più antico </a:t>
            </a:r>
            <a:r>
              <a:rPr lang="it-IT" dirty="0" smtClean="0"/>
              <a:t>e tratta della simonia (C. 1), della procedura giudiziaria (C. 2-7), dell’usura (C. 14), dello </a:t>
            </a:r>
            <a:r>
              <a:rPr lang="it-IT" dirty="0"/>
              <a:t>stato dei religiosi (C. 16-20)</a:t>
            </a:r>
            <a:r>
              <a:rPr lang="it-IT" dirty="0" smtClean="0"/>
              <a:t>, del giuramento e dei vincoli feudali (C. 22), della guerra (C. 23) e del culto e della liturgia (C. 33 </a:t>
            </a:r>
            <a:r>
              <a:rPr lang="it-IT" i="1" dirty="0" smtClean="0"/>
              <a:t>De </a:t>
            </a:r>
            <a:r>
              <a:rPr lang="it-IT" i="1" dirty="0" err="1" smtClean="0"/>
              <a:t>poenitentia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terza parte (divisa in 5 </a:t>
            </a:r>
            <a:r>
              <a:rPr lang="it-IT" i="1" dirty="0" err="1" smtClean="0"/>
              <a:t>Distinctiones</a:t>
            </a:r>
            <a:r>
              <a:rPr lang="it-IT" dirty="0" smtClean="0"/>
              <a:t>) si compone in realtà di un unico trattato (</a:t>
            </a:r>
            <a:r>
              <a:rPr lang="it-IT" i="1" dirty="0" smtClean="0"/>
              <a:t>De </a:t>
            </a:r>
            <a:r>
              <a:rPr lang="it-IT" i="1" dirty="0" err="1" smtClean="0"/>
              <a:t>consecretione</a:t>
            </a:r>
            <a:r>
              <a:rPr lang="it-IT" dirty="0" smtClean="0"/>
              <a:t>) incentrato sui sacramenti e di nuovo sulla liturgia.</a:t>
            </a:r>
          </a:p>
        </p:txBody>
      </p:sp>
    </p:spTree>
    <p:extLst>
      <p:ext uri="{BB962C8B-B14F-4D97-AF65-F5344CB8AC3E}">
        <p14:creationId xmlns:p14="http://schemas.microsoft.com/office/powerpoint/2010/main" val="3845191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ella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Sella.thmx</Template>
  <TotalTime>1640</TotalTime>
  <Words>1231</Words>
  <Application>Microsoft Macintosh PowerPoint</Application>
  <PresentationFormat>Presentazione su schermo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Sella</vt:lpstr>
      <vt:lpstr>Il diritto canonico</vt:lpstr>
      <vt:lpstr>La nascita della ‘canonistica’</vt:lpstr>
      <vt:lpstr>La biografia di Graziano</vt:lpstr>
      <vt:lpstr>Il Decretum</vt:lpstr>
      <vt:lpstr>Le fonti: il diritto divino</vt:lpstr>
      <vt:lpstr>Le fonti : il diritto umano (a)</vt:lpstr>
      <vt:lpstr>Le fonti : il diritto umano (b)</vt:lpstr>
      <vt:lpstr>L’obiettivo e i modelli</vt:lpstr>
      <vt:lpstr>La suddivisione</vt:lpstr>
      <vt:lpstr>I dicta</vt:lpstr>
      <vt:lpstr>L’ermeneutica giuridica</vt:lpstr>
      <vt:lpstr>I motivi di un successo</vt:lpstr>
      <vt:lpstr>La scuola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diritto canonico</dc:title>
  <dc:creator>Luca Loschiavo</dc:creator>
  <cp:lastModifiedBy>Luca Loschiavo</cp:lastModifiedBy>
  <cp:revision>37</cp:revision>
  <dcterms:created xsi:type="dcterms:W3CDTF">2020-03-31T17:16:31Z</dcterms:created>
  <dcterms:modified xsi:type="dcterms:W3CDTF">2021-05-11T09:02:16Z</dcterms:modified>
</cp:coreProperties>
</file>