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74" r:id="rId3"/>
    <p:sldId id="351" r:id="rId4"/>
    <p:sldId id="264" r:id="rId5"/>
    <p:sldId id="265" r:id="rId6"/>
    <p:sldId id="262" r:id="rId7"/>
    <p:sldId id="266" r:id="rId8"/>
    <p:sldId id="350" r:id="rId9"/>
    <p:sldId id="352" r:id="rId1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12178"/>
    <a:srgbClr val="8089FF"/>
    <a:srgbClr val="2E37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70"/>
    <p:restoredTop sz="94146"/>
  </p:normalViewPr>
  <p:slideViewPr>
    <p:cSldViewPr snapToGrid="0">
      <p:cViewPr varScale="1">
        <p:scale>
          <a:sx n="92" d="100"/>
          <a:sy n="92" d="100"/>
        </p:scale>
        <p:origin x="184" y="7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F74D22-5072-E84E-B480-64A762CBB498}" type="datetimeFigureOut">
              <a:rPr lang="it-IT" smtClean="0"/>
              <a:t>25/10/25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8D5AEF-C83F-624A-8ACF-FAE17F20E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4270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8D5AEF-C83F-624A-8ACF-FAE17F20E2BC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053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E264E0-FB52-675E-10EC-892D517538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E32C996-E79E-2C48-DF26-B08E535579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8C53D7-3D19-D54D-C822-6EE48A18E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25/10/25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3023046-EE20-AF7B-43FB-A44A71824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9C86C73-13D0-9555-666D-0C9100CC3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9372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28C98A-4BE2-E3F5-7D4A-0C27030EE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4A1432C-4BE0-7AB4-1276-9D42EF4D94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62A8715-3FFC-025D-99E0-8C8C76E1A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25/10/25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4D65120-40F8-FEBB-F29C-3454B3430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554B8B9-64BA-A9C8-5213-7EC9C0D35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1448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03C5752-6194-68DD-4110-1FEB7FE5A0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F24EB9C-1C59-64A6-112C-6E9437FCA3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AEFBE0-FAC8-B699-922A-D69304859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25/10/25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2A6EEC-ABB0-703C-6C3B-231922464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08B7AAB-EDBB-9BDB-BE79-00479C0FC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3195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5F37EA-63AE-4BF2-9536-92D24CEF0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461603-7059-BBF3-E461-B1E8A2B8AF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71F477C-F76B-FF60-2C93-002639E5B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25/10/25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13A0AEC-8D68-F215-C190-2273646F8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4741A7A-EA3C-0F5A-F3D1-94900EFF8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3194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46D7F1-C1F4-A164-7CDE-ADF3AE9BB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43E651B-0264-B48A-4B06-C4FA9497B7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A073EC7-DCF1-1F30-1618-457906F29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25/10/25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74791D-1513-0670-5500-4FD0F6B0D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489D82-6404-E16A-F857-A1DD1FDF5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5232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4BF2F4-0636-111A-DED8-5082EB154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7DC82D-C8BE-58F1-6792-604F6974F5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B5C0171-D259-F5D0-D47F-16650EE6AF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2CEC8C2-07B3-3F77-8CBD-FAC8D1BB5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25/10/25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8E2941-0619-39CD-0E95-C8F5320F6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2887E02-B5C4-57C4-AF3A-10B0468C9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1960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AFF58B-9A82-1302-43E2-1C713767B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B045473-0D65-EA4C-B8E2-B0F25AA84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B443DEE-4AF0-0FA9-3518-BD165F2565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86FCA57-EB7A-D9FB-D4EB-BCDB625089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21A2C54-F752-6F08-D225-41A4252E71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D5130EA-212F-774F-28E1-8B0D4D8C9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25/10/25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2294161-ACA2-D2A4-B4F0-F4AEB0E49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C205BE2-9DD1-86FF-9C18-7D794F539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2755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11AECD-A598-8930-FD05-140676686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C383197-44CD-8102-1336-3AFC75F02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25/10/25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D54DDCB-3F24-5816-AF82-31638D33E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179B6E4-00A5-0C7C-874B-9811BD44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6464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2250683-4690-B7F9-FA8B-3D5FB22CB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25/10/25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85B1F87-0C25-BB7D-E018-41DD563D0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8926DC4-CB7C-8720-6182-711C7814B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7119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7125B4-A08A-7245-001D-6BF03EF17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5F4BD8-0817-6686-544C-E24E91B83D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D01CAF3-8524-7B9C-9979-D4DA2B75B4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F822C58-AF2C-30BF-0387-29185E5F9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25/10/25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683E744-C862-B8F1-A3D7-35A7BD76A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387502F-4AA8-B788-DDB9-F9D847E90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513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E96545-4A3A-3D91-E125-87CA20537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28E9926-02DD-E435-D785-7A81F74E13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EE86364-A417-E2C8-96BE-143FF0AE28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A3D60C8-46C4-CBED-4750-1367632C6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25/10/25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DCD6E4-37E6-F981-E514-55C4F1BDA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71B3317-D12B-F6ED-E997-9DFA3CE76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185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AB61F03-C014-8FC4-6DD0-7A81D3126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284472C-4F80-DA5C-0B0A-60610954DA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23C37F7-72D4-46A9-B303-5337BA4291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8CCB4-A755-DE4A-A5AD-C73E95AD64A4}" type="datetimeFigureOut">
              <a:rPr lang="it-IT" smtClean="0"/>
              <a:t>25/10/25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911F0C3-A87C-2E45-7D52-FC35A713FD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6EC302-A175-F046-F0FE-FFBA6732CE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940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07A83D-1E24-3C21-4698-CDA383EDAF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l"/>
            <a:r>
              <a:rPr lang="it-IT" sz="5400" b="1" dirty="0">
                <a:solidFill>
                  <a:srgbClr val="C00000"/>
                </a:solidFill>
              </a:rPr>
              <a:t>2.4. La </a:t>
            </a:r>
            <a:r>
              <a:rPr lang="it-IT" sz="5400" b="1">
                <a:solidFill>
                  <a:srgbClr val="C00000"/>
                </a:solidFill>
              </a:rPr>
              <a:t>Grande Depressione</a:t>
            </a:r>
            <a:endParaRPr lang="it-IT" sz="5400" b="1" dirty="0">
              <a:solidFill>
                <a:srgbClr val="C00000"/>
              </a:solidFill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F2CCCD7-0122-0B10-CBD5-BA48D8F81F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/>
            <a:endParaRPr lang="it-IT" dirty="0"/>
          </a:p>
          <a:p>
            <a:pPr algn="r"/>
            <a:r>
              <a:rPr lang="it-IT" sz="1500" dirty="0"/>
              <a:t>Storia contemporanea</a:t>
            </a:r>
          </a:p>
          <a:p>
            <a:pPr algn="r"/>
            <a:r>
              <a:rPr lang="it-IT" sz="1500" dirty="0"/>
              <a:t>Prof.ssa Maddalena Carli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6A84D5F-22F6-B09A-81C6-ADDA8300476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saturation sat="1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4000" y="5342611"/>
            <a:ext cx="504000" cy="504000"/>
          </a:xfrm>
          <a:prstGeom prst="rect">
            <a:avLst/>
          </a:prstGeom>
          <a:solidFill>
            <a:schemeClr val="accent2"/>
          </a:solidFill>
        </p:spPr>
      </p:pic>
    </p:spTree>
    <p:extLst>
      <p:ext uri="{BB962C8B-B14F-4D97-AF65-F5344CB8AC3E}">
        <p14:creationId xmlns:p14="http://schemas.microsoft.com/office/powerpoint/2010/main" val="3579054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EAB98AB-5932-7F4E-B171-43E587D1F1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 ottobre 1929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giovedì nero</a:t>
            </a:r>
            <a:r>
              <a:rPr 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alla Borsa di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Wall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Street, Manhattan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buClr>
                <a:srgbClr val="C00000"/>
              </a:buClr>
              <a:buFont typeface="Wingdings" pitchFamily="2" charset="2"/>
              <a:buChar char="ü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quasi 13 milioni di azioni vengono scambiate a prezzi più che dimezzati;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un mese i titoli perdono il 50% del proprio valore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intere ricchezze si volatilizzano in pochi minuti, migliaia di cittadini si ritrovano improvvisamente in rovina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Clr>
                <a:srgbClr val="C00000"/>
              </a:buClr>
              <a:buFont typeface="Wingdings" pitchFamily="2" charset="2"/>
              <a:buChar char="ü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bolla speculativa</a:t>
            </a:r>
          </a:p>
          <a:p>
            <a:pPr>
              <a:lnSpc>
                <a:spcPct val="110000"/>
              </a:lnSpc>
              <a:spcBef>
                <a:spcPts val="0"/>
              </a:spcBef>
              <a:buClr>
                <a:srgbClr val="C00000"/>
              </a:buClr>
              <a:buFont typeface="Wingdings" pitchFamily="2" charset="2"/>
              <a:buChar char="ü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mercato borsistico &gt; sistema bancario &gt; industria &gt;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crollo della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Clr>
                <a:srgbClr val="C00000"/>
              </a:buClr>
              <a:buNone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produzione</a:t>
            </a:r>
          </a:p>
          <a:p>
            <a:pPr>
              <a:lnSpc>
                <a:spcPct val="110000"/>
              </a:lnSpc>
              <a:spcBef>
                <a:spcPts val="0"/>
              </a:spcBef>
              <a:buClr>
                <a:srgbClr val="C00000"/>
              </a:buClr>
              <a:buFont typeface="Wingdings" pitchFamily="2" charset="2"/>
              <a:buChar char="ü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aumento della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disoccupazione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[nel 1933: 25 % della forza lavoro]</a:t>
            </a:r>
          </a:p>
          <a:p>
            <a:pPr marL="0" indent="0">
              <a:buNone/>
            </a:pPr>
            <a:endParaRPr lang="it-IT" dirty="0">
              <a:solidFill>
                <a:srgbClr val="C00000"/>
              </a:solidFill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0021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EAB98AB-5932-7F4E-B171-43E587D1F1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Negli USA, l’apice della crisi viene raggiunto nel </a:t>
            </a:r>
            <a:r>
              <a:rPr lang="it-IT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1933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buFont typeface="Wingdings" pitchFamily="2" charset="2"/>
              <a:buChar char="ü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25%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della forza lavoro (15 milioni di persone) si ritrova disoccupato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buFont typeface="Wingdings" pitchFamily="2" charset="2"/>
              <a:buChar char="ü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produzione si riduce di quasi il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50%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rispetto al 1929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buFont typeface="Wingdings" pitchFamily="2" charset="2"/>
              <a:buChar char="ü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gli investimenti passano da un miliardo di dollari a 74 milioni (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contrazione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buFont typeface="Wingdings" pitchFamily="2" charset="2"/>
              <a:buChar char="ü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 prezzi scendono del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25%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buFont typeface="Wingdings" pitchFamily="2" charset="2"/>
              <a:buChar char="ü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cinquemila banche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falliscono e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dieci milioni di ipoteche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compromettono il settore agricolo</a:t>
            </a:r>
          </a:p>
          <a:p>
            <a:pPr marL="0" indent="0">
              <a:buNone/>
            </a:pPr>
            <a:endParaRPr lang="it-IT" dirty="0">
              <a:solidFill>
                <a:srgbClr val="C00000"/>
              </a:solidFill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8560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Cleveland City Hall, </a:t>
            </a:r>
            <a:b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Alla ricerca di lavoro durante la Grande Depressione</a:t>
            </a:r>
            <a:endParaRPr lang="it-IT" sz="3600" i="1" dirty="0"/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CDB71C42-6967-938D-CE59-210410E509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40100" y="1943894"/>
            <a:ext cx="5511800" cy="4114800"/>
          </a:xfrm>
          <a:ln w="19050"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36258720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New York, 1930 </a:t>
            </a:r>
            <a:r>
              <a:rPr lang="it-IT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</a:t>
            </a:r>
            <a: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it-IT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fila per un pasto gratis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C62DB2CB-572C-5445-D2BB-9F4D3205EC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8057" y="1916545"/>
            <a:ext cx="6385743" cy="4140000"/>
          </a:xfrm>
          <a:prstGeom prst="rect">
            <a:avLst/>
          </a:prstGeom>
          <a:ln w="22225"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13628828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Hooverville</a:t>
            </a:r>
            <a: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ca. 1937</a:t>
            </a:r>
          </a:p>
        </p:txBody>
      </p:sp>
      <p:pic>
        <p:nvPicPr>
          <p:cNvPr id="2050" name="Picture 2" descr="Homeless shantytown known as Hooverville, foot of S. Atlantic St, ca. 1937">
            <a:extLst>
              <a:ext uri="{FF2B5EF4-FFF2-40B4-BE49-F238E27FC236}">
                <a16:creationId xmlns:a16="http://schemas.microsoft.com/office/drawing/2014/main" id="{780198C2-EFB2-C3E0-99C4-3E1D9B57058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5978" y="1825625"/>
            <a:ext cx="5560043" cy="4351338"/>
          </a:xfrm>
          <a:prstGeom prst="rect">
            <a:avLst/>
          </a:prstGeom>
          <a:noFill/>
          <a:ln w="19050">
            <a:solidFill>
              <a:schemeClr val="accent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0101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Dorothea Lange</a:t>
            </a:r>
            <a:b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Migrant</a:t>
            </a:r>
            <a:r>
              <a:rPr lang="it-IT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mother</a:t>
            </a:r>
            <a: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1936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0264CC81-A8F6-8CD1-3467-AC8CA35B54B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787" y="459000"/>
            <a:ext cx="4579906" cy="5940000"/>
          </a:xfrm>
          <a:prstGeom prst="rect">
            <a:avLst/>
          </a:prstGeom>
          <a:noFill/>
          <a:ln w="19050">
            <a:solidFill>
              <a:schemeClr val="accent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28192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C5A6D03-E1F6-6F5D-A3BE-4ED6D5749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C00000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Grande Depressione: </a:t>
            </a:r>
            <a:r>
              <a:rPr lang="it-IT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1929-1933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1937-1938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1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buFont typeface="Wingdings" pitchFamily="2" charset="2"/>
              <a:buChar char="Ø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Dagli Usa al mondo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buFont typeface="Wingdings" pitchFamily="2" charset="2"/>
              <a:buChar char="Ø"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buFont typeface="Wingdings" pitchFamily="2" charset="2"/>
              <a:buChar char="q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crisi del </a:t>
            </a:r>
            <a:r>
              <a:rPr lang="it-IT" sz="1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gold</a:t>
            </a:r>
            <a:r>
              <a:rPr lang="it-IT" sz="1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standard </a:t>
            </a:r>
            <a:r>
              <a:rPr lang="it-IT" sz="1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exchange</a:t>
            </a:r>
            <a:endParaRPr lang="it-IT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valore delle unità monetarie corrisponde a un determinato peso in oro e le banche centrali hanno l’obbligo di </a:t>
            </a: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convertire in oro 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tutte le banconote che vengano loro presentate a questo scopo. L’oro poteva inoltre essere liberamente esportato e importato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buFont typeface="Wingdings" pitchFamily="2" charset="2"/>
              <a:buChar char="q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tentativo di riforma del sistema capitalistico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buFont typeface="Wingdings" pitchFamily="2" charset="2"/>
              <a:buChar char="q"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buFont typeface="Wingdings" pitchFamily="2" charset="2"/>
              <a:buChar char="q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differenti risposte alla crisi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2C87DE44-35A5-8439-8496-10A8FDC9E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C00000"/>
            </a:solidFill>
          </a:ln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2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USA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br>
              <a:rPr lang="it-IT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Nel 1933 il democratico </a:t>
            </a:r>
            <a:r>
              <a:rPr lang="it-IT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Franklin Delano Roosevelt</a:t>
            </a:r>
            <a:r>
              <a:rPr lang="it-IT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succede a Herbert Hoover. Cambia politica e vara un </a:t>
            </a:r>
            <a:r>
              <a:rPr lang="it-IT" sz="2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programma ‘keynesiano’ </a:t>
            </a:r>
            <a:r>
              <a:rPr lang="it-IT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 </a:t>
            </a:r>
            <a:r>
              <a:rPr lang="it-IT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svalutazione monetaria </a:t>
            </a:r>
            <a:r>
              <a:rPr lang="it-IT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di massiccio </a:t>
            </a:r>
            <a:r>
              <a:rPr lang="it-IT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intervento statale nell’economia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it-IT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charset="0"/>
              <a:buChar char="Ø"/>
            </a:pPr>
            <a:r>
              <a:rPr lang="it-IT" sz="2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 Deal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29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abbandono del </a:t>
            </a:r>
            <a:r>
              <a:rPr lang="it-IT" sz="2900" i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gold</a:t>
            </a:r>
            <a:r>
              <a:rPr lang="it-IT" sz="2900" i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standard </a:t>
            </a:r>
            <a:r>
              <a:rPr lang="it-IT" sz="29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e svalutazione del dollaro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29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riforma del comparto bancario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29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impiego di milioni di persone nella costruzione di opere pubbliche &gt; </a:t>
            </a:r>
            <a:r>
              <a:rPr lang="it-IT" sz="2900" i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Tennessee Valley Authority;</a:t>
            </a:r>
            <a:r>
              <a:rPr lang="it-IT" sz="29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FSA (</a:t>
            </a:r>
            <a:r>
              <a:rPr lang="it-IT" sz="2900" i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Farm Security Administration</a:t>
            </a:r>
            <a:r>
              <a:rPr lang="it-IT" sz="29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2900" i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National Industrial Recovery Act</a:t>
            </a:r>
            <a:r>
              <a:rPr lang="it-IT" sz="29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(1933)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29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programmi di sicurezza sociale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29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sussidi federali all’agricoltura e intervento dello Stato per regolamentare la produzione agricola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706642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C5A6D03-E1F6-6F5D-A3BE-4ED6D5749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C00000"/>
            </a:solidFill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buFont typeface="Courier New" panose="02070309020205020404" pitchFamily="49" charset="0"/>
              <a:buChar char="o"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buFont typeface="Courier New" panose="02070309020205020404" pitchFamily="49" charset="0"/>
              <a:buChar char="o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New Deal rappresenta un rimedio alla fase più acuta della crisi, ma non al suo ripresentarsi (1937/38 a causa, sembra, di una contrazione della spesa pubblica)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buFont typeface="Courier New" panose="02070309020205020404" pitchFamily="49" charset="0"/>
              <a:buChar char="o"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buFont typeface="Courier New" panose="02070309020205020404" pitchFamily="49" charset="0"/>
              <a:buChar char="o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Tentativo di trovare una strada per assorbire la disoccupazione alternativa a quelle sperimentate nella Russia bolscevica e nella Germania nazista; una strada capace di salvaguardare le libertà politiche e civili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718143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2346</TotalTime>
  <Words>435</Words>
  <Application>Microsoft Macintosh PowerPoint</Application>
  <PresentationFormat>Widescreen</PresentationFormat>
  <Paragraphs>49</Paragraphs>
  <Slides>9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7" baseType="lpstr">
      <vt:lpstr>Arial</vt:lpstr>
      <vt:lpstr>Calibri</vt:lpstr>
      <vt:lpstr>Calibri Light</vt:lpstr>
      <vt:lpstr>Courier New</vt:lpstr>
      <vt:lpstr>Times</vt:lpstr>
      <vt:lpstr>Times New Roman</vt:lpstr>
      <vt:lpstr>Wingdings</vt:lpstr>
      <vt:lpstr>Tema di Office</vt:lpstr>
      <vt:lpstr>2.4. La Grande Depressione</vt:lpstr>
      <vt:lpstr>Presentazione standard di PowerPoint</vt:lpstr>
      <vt:lpstr>Presentazione standard di PowerPoint</vt:lpstr>
      <vt:lpstr>Cleveland City Hall,  Alla ricerca di lavoro durante la Grande Depressione</vt:lpstr>
      <vt:lpstr>New York, 1930 ca. In fila per un pasto gratis</vt:lpstr>
      <vt:lpstr>Hooverville, ca. 1937</vt:lpstr>
      <vt:lpstr>Dorothea Lange Migrant mother, 1936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maddalena carli</dc:creator>
  <cp:lastModifiedBy>maddalena carli</cp:lastModifiedBy>
  <cp:revision>81</cp:revision>
  <dcterms:created xsi:type="dcterms:W3CDTF">2025-05-28T06:59:09Z</dcterms:created>
  <dcterms:modified xsi:type="dcterms:W3CDTF">2025-10-25T19:20:19Z</dcterms:modified>
</cp:coreProperties>
</file>