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70" r:id="rId12"/>
    <p:sldId id="288" r:id="rId13"/>
    <p:sldId id="292" r:id="rId14"/>
    <p:sldId id="293" r:id="rId15"/>
    <p:sldId id="289" r:id="rId16"/>
    <p:sldId id="290" r:id="rId17"/>
    <p:sldId id="307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20" r:id="rId28"/>
    <p:sldId id="32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ean-union.europa.eu/institutions-law-budget/institutions-and-bodies/institutions-and-bodies-profiles/european-commission_it" TargetMode="External"/><Relationship Id="rId2" Type="http://schemas.openxmlformats.org/officeDocument/2006/relationships/hyperlink" Target="https://www.eeas.europa.eu/eeas/about-european-external-action-service_en#8424%2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uropean-union.europa.eu/institutions-law-budget/institutions-and-bodies/institutions-and-bodies-profiles/council-european-union_it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00B0F0"/>
                </a:solidFill>
              </a:rPr>
              <a:t>Lezione 3</a:t>
            </a:r>
          </a:p>
          <a:p>
            <a:pPr algn="l"/>
            <a:r>
              <a:rPr lang="it-IT" sz="3200" b="1" dirty="0"/>
              <a:t>Il processo di integrazione europea – Parte C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858A50-801C-0B7C-6BC0-8D3C6E5BE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Consiglio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8ED32F-29F5-0B4B-A3CB-994EF3355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altLang="it-IT" sz="2800" dirty="0"/>
              <a:t>Composizione non permanente.</a:t>
            </a:r>
          </a:p>
          <a:p>
            <a:r>
              <a:rPr lang="it-IT" altLang="it-IT" sz="2800" dirty="0">
                <a:sym typeface="Wingdings" pitchFamily="2" charset="2"/>
              </a:rPr>
              <a:t>Consiglio affari generali, Consiglio affari esteri (</a:t>
            </a:r>
            <a:r>
              <a:rPr lang="it-IT" altLang="it-IT" sz="2800" dirty="0"/>
              <a:t>Art. 16, par. 6 </a:t>
            </a:r>
            <a:r>
              <a:rPr lang="it-IT" altLang="it-IT" dirty="0">
                <a:sym typeface="Wingdings" pitchFamily="2" charset="2"/>
              </a:rPr>
              <a:t>TUE)</a:t>
            </a:r>
            <a:endParaRPr lang="it-IT" altLang="it-IT" sz="2800" dirty="0">
              <a:sym typeface="Wingdings" pitchFamily="2" charset="2"/>
            </a:endParaRPr>
          </a:p>
          <a:p>
            <a:r>
              <a:rPr lang="it-IT" altLang="it-IT" sz="2800" dirty="0">
                <a:sym typeface="Wingdings" pitchFamily="2" charset="2"/>
              </a:rPr>
              <a:t>Altre composizioni: affari economici e finanziari; giustizia e affari interni; occupazione, politica sociale, salute e consumatori; competitività; trasporti, telecomunicazioni e energia; agricoltura e pesca; ambiente; istruzione, gioventù, cultura e sport (Dec</a:t>
            </a:r>
            <a:r>
              <a:rPr lang="it-IT" altLang="it-IT" dirty="0">
                <a:sym typeface="Wingdings" pitchFamily="2" charset="2"/>
              </a:rPr>
              <a:t>isione</a:t>
            </a:r>
            <a:r>
              <a:rPr lang="it-IT" altLang="it-IT" sz="2800" dirty="0">
                <a:sym typeface="Wingdings" pitchFamily="2" charset="2"/>
              </a:rPr>
              <a:t> 2009/878/UE)</a:t>
            </a:r>
            <a:endParaRPr lang="it-IT" altLang="it-IT" sz="2800" dirty="0"/>
          </a:p>
          <a:p>
            <a:pPr>
              <a:defRPr/>
            </a:pPr>
            <a:r>
              <a:rPr lang="it-IT" altLang="it-IT" dirty="0"/>
              <a:t>Composizione della Presidenza del Consiglio:</a:t>
            </a:r>
          </a:p>
          <a:p>
            <a:pPr marL="1028700" lvl="1" indent="-571500">
              <a:buFont typeface="+mj-lt"/>
              <a:buAutoNum type="romanUcPeriod"/>
              <a:defRPr/>
            </a:pPr>
            <a:r>
              <a:rPr lang="it-IT" altLang="it-IT" dirty="0"/>
              <a:t>Consiglio affari esteri: alto rappresentante UE;</a:t>
            </a:r>
          </a:p>
          <a:p>
            <a:pPr marL="971550" lvl="1" indent="-514350">
              <a:buFontTx/>
              <a:buAutoNum type="romanUcPeriod"/>
              <a:defRPr/>
            </a:pPr>
            <a:r>
              <a:rPr lang="it-IT" altLang="it-IT" dirty="0"/>
              <a:t>Altre formazioni del Consiglio: presidenza a rotazione ogni sei mesi, come stabilito con decisione del Consiglio europeo (Decisione 2009/881/UE).</a:t>
            </a:r>
          </a:p>
          <a:p>
            <a:pPr>
              <a:defRPr/>
            </a:pPr>
            <a:r>
              <a:rPr lang="it-IT" altLang="it-IT" dirty="0"/>
              <a:t>Il Presidente del Consiglio possiede dei poteri organizzativi.</a:t>
            </a:r>
          </a:p>
          <a:p>
            <a:pPr>
              <a:defRPr/>
            </a:pPr>
            <a:r>
              <a:rPr lang="it-IT" altLang="it-IT" dirty="0"/>
              <a:t>COREPER (organo composto da diplomatici): prepara i lavori del Consiglio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2662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00B104-D556-9A15-FB5B-8766519C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Consiglio europeo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A8FE4F-32E4-A09C-9407-C6B5502BC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b="1" dirty="0"/>
              <a:t>Art. 15, par. 2, TUE, Composizione </a:t>
            </a:r>
          </a:p>
          <a:p>
            <a:pPr marL="0" indent="0">
              <a:buFontTx/>
              <a:buNone/>
            </a:pPr>
            <a:r>
              <a:rPr lang="it-IT" altLang="it-IT" dirty="0"/>
              <a:t>«Il Consiglio europeo è composto dai capi di Stato o di governo degli Stati membri, dal suo presidente e dal presidente della Commissione. L’alto rappresentante dell’Unione per gli affari esteri e la politica di sicurezza partecipa ai lavori».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Quali sono le procedure di voto?</a:t>
            </a:r>
          </a:p>
          <a:p>
            <a:pPr>
              <a:defRPr/>
            </a:pPr>
            <a:r>
              <a:rPr lang="it-IT" b="1" dirty="0">
                <a:solidFill>
                  <a:srgbClr val="0070C0"/>
                </a:solidFill>
              </a:rPr>
              <a:t>consenso</a:t>
            </a:r>
            <a:r>
              <a:rPr lang="it-IT" dirty="0">
                <a:solidFill>
                  <a:srgbClr val="0070C0"/>
                </a:solidFill>
              </a:rPr>
              <a:t>: </a:t>
            </a:r>
            <a:r>
              <a:rPr lang="it-IT" dirty="0"/>
              <a:t>mancanza di votazione formale;</a:t>
            </a:r>
          </a:p>
          <a:p>
            <a:pPr>
              <a:defRPr/>
            </a:pPr>
            <a:r>
              <a:rPr lang="it-IT" b="1" dirty="0">
                <a:solidFill>
                  <a:srgbClr val="0070C0"/>
                </a:solidFill>
              </a:rPr>
              <a:t>maggioranza qualificata</a:t>
            </a:r>
            <a:r>
              <a:rPr lang="it-IT" dirty="0">
                <a:solidFill>
                  <a:srgbClr val="0070C0"/>
                </a:solidFill>
              </a:rPr>
              <a:t>.</a:t>
            </a:r>
          </a:p>
          <a:p>
            <a:pPr>
              <a:defRPr/>
            </a:pPr>
            <a:r>
              <a:rPr lang="it-IT" dirty="0"/>
              <a:t>Membri senza potere deliberativo: non partecipano alla votazione il Presidente della Commissione e </a:t>
            </a:r>
            <a:r>
              <a:rPr lang="it-IT" dirty="0" err="1"/>
              <a:t>ol</a:t>
            </a:r>
            <a:r>
              <a:rPr lang="it-IT" dirty="0"/>
              <a:t> Presidente del Consiglio europeo.</a:t>
            </a:r>
          </a:p>
          <a:p>
            <a:pPr>
              <a:defRPr/>
            </a:pPr>
            <a:r>
              <a:rPr lang="it-IT" altLang="it-IT" dirty="0"/>
              <a:t>Il Consiglio è un organo di </a:t>
            </a:r>
            <a:r>
              <a:rPr lang="it-IT" altLang="it-IT" b="1" dirty="0">
                <a:solidFill>
                  <a:srgbClr val="0070C0"/>
                </a:solidFill>
              </a:rPr>
              <a:t>Stati e persegue gli interessi degli Stati membri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1769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4AAC10-C3AA-057B-0F33-982FC1E2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7165"/>
          </a:xfrm>
        </p:spPr>
        <p:txBody>
          <a:bodyPr>
            <a:normAutofit/>
          </a:bodyPr>
          <a:lstStyle/>
          <a:p>
            <a:r>
              <a:rPr lang="it-IT" altLang="it-IT" sz="3600" b="1" dirty="0">
                <a:solidFill>
                  <a:srgbClr val="00B0F0"/>
                </a:solidFill>
              </a:rPr>
              <a:t>Consiglio europeo</a:t>
            </a:r>
            <a:endParaRPr lang="it-IT" sz="3600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B8EF37-34A7-1BF0-6B95-2EB5F3B78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2290"/>
            <a:ext cx="10515600" cy="5486399"/>
          </a:xfrm>
        </p:spPr>
        <p:txBody>
          <a:bodyPr>
            <a:normAutofit fontScale="25000" lnSpcReduction="20000"/>
          </a:bodyPr>
          <a:lstStyle/>
          <a:p>
            <a:pPr marL="0" indent="0">
              <a:buFontTx/>
              <a:buNone/>
            </a:pPr>
            <a:r>
              <a:rPr lang="it-IT" altLang="it-IT" sz="8000" b="1" dirty="0"/>
              <a:t>Art. 15, par. 5, TUE, Presidente:</a:t>
            </a:r>
          </a:p>
          <a:p>
            <a:r>
              <a:rPr lang="it-IT" altLang="it-IT" sz="8000" dirty="0"/>
              <a:t>Il Consiglio europeo elegge il presidente a maggioranza qualificata per un mandato di due anni e mezzo, rinnovabile una volta. </a:t>
            </a:r>
          </a:p>
          <a:p>
            <a:r>
              <a:rPr lang="it-IT" altLang="it-IT" sz="8000" dirty="0"/>
              <a:t>In caso di impedimento o colpa grave, il Consiglio europeo può porre fine al mandato secondo la medesima procedura.</a:t>
            </a:r>
          </a:p>
          <a:p>
            <a:r>
              <a:rPr lang="it-IT" altLang="it-IT" sz="8000" dirty="0"/>
              <a:t>Poteri organizzativi e di rappresentanza verso l’esterno.</a:t>
            </a:r>
          </a:p>
          <a:p>
            <a:pPr algn="l"/>
            <a:r>
              <a:rPr lang="it-IT" sz="8000" b="1" dirty="0"/>
              <a:t>Cosa fa il Consiglio europeo?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8000" dirty="0"/>
              <a:t>definisce gli orientamenti generali e le priorità politiche dell'UE, ma non adotta la legislazione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8000" dirty="0"/>
              <a:t>gestisce questioni complesse o delicate che non possono essere risolte a livelli inferiori di cooperazione intergovernativa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8000" dirty="0"/>
              <a:t>definisce la </a:t>
            </a:r>
            <a:r>
              <a:rPr lang="it-IT" sz="8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politica comune estera e di sicurezza dell'UE</a:t>
            </a:r>
            <a:r>
              <a:rPr lang="it-IT" sz="8000" dirty="0"/>
              <a:t>, tenendo conto degli interessi strategici dell'Unione e delle implicazioni per la difesa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8000" dirty="0"/>
              <a:t>nomina ed elegge i candidati a determinati ruoli di alto profilo a livello dell'UE, fra cui la BCE e la Commissione.</a:t>
            </a:r>
          </a:p>
          <a:p>
            <a:pPr algn="l"/>
            <a:r>
              <a:rPr lang="it-IT" sz="8000" dirty="0"/>
              <a:t>Su ciascuna questione il Consiglio europeo può: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8000" dirty="0"/>
              <a:t>chiedere alla </a:t>
            </a:r>
            <a:r>
              <a:rPr lang="it-IT" sz="8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Commissione europea</a:t>
            </a:r>
            <a:r>
              <a:rPr lang="it-IT" sz="8000" dirty="0"/>
              <a:t> di presentare una proposta in merito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it-IT" sz="8000" dirty="0"/>
              <a:t>chiedere al </a:t>
            </a:r>
            <a:r>
              <a:rPr lang="it-IT" sz="8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Consiglio dell'UE</a:t>
            </a:r>
            <a:r>
              <a:rPr lang="it-IT" sz="8000" dirty="0"/>
              <a:t> di occuparsene.</a:t>
            </a:r>
            <a:endParaRPr lang="it-IT" altLang="it-IT" sz="8000" dirty="0"/>
          </a:p>
        </p:txBody>
      </p:sp>
    </p:spTree>
    <p:extLst>
      <p:ext uri="{BB962C8B-B14F-4D97-AF65-F5344CB8AC3E}">
        <p14:creationId xmlns:p14="http://schemas.microsoft.com/office/powerpoint/2010/main" val="1403286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F53149-83F1-DA1D-BDB3-F17AABA66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Banca Centrale Europea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73DEF2-E1DD-7E05-EFAD-0597F06D6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2800" dirty="0"/>
              <a:t>Riferimenti normativi: Artt. 282-284 TFUE e Protocollo n. 4.</a:t>
            </a:r>
          </a:p>
          <a:p>
            <a:r>
              <a:rPr lang="it-IT" altLang="it-IT" dirty="0"/>
              <a:t>Istituzione </a:t>
            </a:r>
            <a:r>
              <a:rPr lang="it-IT" altLang="it-IT" sz="2800" dirty="0"/>
              <a:t>dotata di autonoma personalità giuridica e posta al vertice del Sistema Europeo delle Banche Centrali.</a:t>
            </a:r>
          </a:p>
          <a:p>
            <a:r>
              <a:rPr lang="it-IT" altLang="it-IT" sz="2800" dirty="0"/>
              <a:t>Indipendenza rispetto alle istituzioni politiche.</a:t>
            </a:r>
          </a:p>
          <a:p>
            <a:r>
              <a:rPr lang="it-IT" altLang="it-IT" sz="2800" dirty="0"/>
              <a:t>Competenze in materia di politica monetaria: diritto esclusivo di autorizzare emissione dell’euro.</a:t>
            </a:r>
          </a:p>
          <a:p>
            <a:r>
              <a:rPr lang="it-IT" altLang="it-IT" dirty="0"/>
              <a:t>Ruolo BCE cresciuto dal 2008 ad oggi;</a:t>
            </a:r>
          </a:p>
          <a:p>
            <a:r>
              <a:rPr lang="it-IT" altLang="it-IT" sz="2800" dirty="0"/>
              <a:t>Poca traspa</a:t>
            </a:r>
            <a:r>
              <a:rPr lang="it-IT" altLang="it-IT" dirty="0"/>
              <a:t>renza.</a:t>
            </a:r>
            <a:endParaRPr lang="it-IT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9736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DFCC97-F1F2-224A-36AB-123BFF05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582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Banca Centrale Europea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DFFCF2-8B8E-768A-9198-7E320CE18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708"/>
            <a:ext cx="10515600" cy="487425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dirty="0"/>
              <a:t>Organi che compongono la BCE: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it-IT" b="1" dirty="0"/>
              <a:t>Comitato esecutivo: </a:t>
            </a:r>
          </a:p>
          <a:p>
            <a:pPr>
              <a:defRPr/>
            </a:pPr>
            <a:r>
              <a:rPr lang="it-IT" dirty="0"/>
              <a:t>Presidente, VP e altri 4 membri, nominati dal CE (su raccomandazione Consiglio e parere PE e Consiglio direttivo)</a:t>
            </a:r>
          </a:p>
          <a:p>
            <a:pPr>
              <a:defRPr/>
            </a:pPr>
            <a:r>
              <a:rPr lang="it-IT" dirty="0"/>
              <a:t>organo di </a:t>
            </a:r>
            <a:r>
              <a:rPr lang="it-IT" b="1" dirty="0"/>
              <a:t>individui</a:t>
            </a:r>
            <a:r>
              <a:rPr lang="it-IT" dirty="0"/>
              <a:t>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it-IT" b="1" dirty="0"/>
              <a:t>Consiglio direttivo:</a:t>
            </a:r>
          </a:p>
          <a:p>
            <a:pPr>
              <a:defRPr/>
            </a:pPr>
            <a:r>
              <a:rPr lang="it-IT" dirty="0"/>
              <a:t>membri del Comitato esecutivo più i Governatori Banche centrali nazionali</a:t>
            </a:r>
          </a:p>
          <a:p>
            <a:pPr>
              <a:defRPr/>
            </a:pPr>
            <a:r>
              <a:rPr lang="it-IT" dirty="0"/>
              <a:t>organo ibrido.</a:t>
            </a:r>
            <a:endParaRPr 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2674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A5E97F-C169-ECB1-4297-83865F960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Corte di giustizia UE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4E4DA7-494B-E6E1-E503-3D36258DC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3123"/>
            <a:ext cx="10515600" cy="4673840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r>
              <a:rPr lang="it-IT" dirty="0"/>
              <a:t>La Corte di giustizia è un organo di </a:t>
            </a:r>
            <a:r>
              <a:rPr lang="it-IT" b="1" dirty="0"/>
              <a:t>individui</a:t>
            </a:r>
            <a:r>
              <a:rPr lang="it-IT" dirty="0"/>
              <a:t>, eletti dai Governi degli SM in accordo tra loro. 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I suoi componenti hanno l’obbligo di essere indipendenti e imparziali.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Disciplinata dallo </a:t>
            </a:r>
            <a:r>
              <a:rPr lang="it-IT" b="1" dirty="0"/>
              <a:t>Statuto</a:t>
            </a:r>
            <a:r>
              <a:rPr lang="it-IT" dirty="0"/>
              <a:t> e dal Regolamento di procedura.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Articolazioni:</a:t>
            </a:r>
          </a:p>
          <a:p>
            <a:pPr>
              <a:defRPr/>
            </a:pPr>
            <a:r>
              <a:rPr lang="it-IT" dirty="0"/>
              <a:t>Corte di giustizia;</a:t>
            </a:r>
          </a:p>
          <a:p>
            <a:pPr>
              <a:defRPr/>
            </a:pPr>
            <a:r>
              <a:rPr lang="it-IT" dirty="0"/>
              <a:t>Tribunale;</a:t>
            </a:r>
          </a:p>
          <a:p>
            <a:r>
              <a:rPr lang="it-IT" altLang="it-IT" dirty="0"/>
              <a:t>Corte di giustizia (propriamente detta): La Corte di giustizia è composta da un giudice per Stato membro. È assistita da </a:t>
            </a:r>
            <a:r>
              <a:rPr lang="it-IT" altLang="it-IT" b="1" dirty="0"/>
              <a:t>avvocati generali</a:t>
            </a:r>
            <a:r>
              <a:rPr lang="it-IT" altLang="it-IT" dirty="0"/>
              <a:t>». Mandato di 6 anni (</a:t>
            </a:r>
            <a:r>
              <a:rPr lang="it-IT" altLang="it-IT" b="1" dirty="0"/>
              <a:t>Art. 19, par. 2, TUE);</a:t>
            </a:r>
            <a:endParaRPr lang="it-IT" altLang="it-IT" dirty="0"/>
          </a:p>
          <a:p>
            <a:r>
              <a:rPr lang="it-IT" altLang="it-IT" dirty="0"/>
              <a:t>I giudici designano tra loro, per tre anni, il </a:t>
            </a:r>
            <a:r>
              <a:rPr lang="it-IT" altLang="it-IT" b="1" dirty="0"/>
              <a:t>presidente</a:t>
            </a:r>
            <a:r>
              <a:rPr lang="it-IT" altLang="it-IT" dirty="0"/>
              <a:t> della Corte di giustizia (</a:t>
            </a:r>
            <a:r>
              <a:rPr lang="it-IT" altLang="it-IT" b="1" dirty="0"/>
              <a:t>Art. 253, par. 3, TFUE)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0258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04663B-A786-608E-7487-C0BCA6E9F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Corte di giustizia UE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CE9AEE-EFE7-BED2-D24B-1A561E19E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it-IT" dirty="0"/>
              <a:t>Tribunale UE:</a:t>
            </a:r>
          </a:p>
          <a:p>
            <a:r>
              <a:rPr lang="it-IT" altLang="it-IT" dirty="0"/>
              <a:t>l Tribunale è composto da almeno un giudice per Stato membro (</a:t>
            </a:r>
            <a:r>
              <a:rPr lang="it-IT" altLang="it-IT" b="1" dirty="0"/>
              <a:t>Art. 19, par. 2, TUE)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Art. 48 Statuto Corte di giustizia = 2 giudici per Stato membro.</a:t>
            </a:r>
          </a:p>
          <a:p>
            <a:r>
              <a:rPr lang="it-IT" altLang="it-IT" dirty="0"/>
              <a:t>Mandato di 6 anni.</a:t>
            </a:r>
          </a:p>
          <a:p>
            <a:r>
              <a:rPr lang="it-IT" altLang="it-IT" dirty="0"/>
              <a:t>No presenza avvocati generali.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8232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DAFDF0-C88F-ACE3-B3A1-FBF39DF6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Sistema di tutela giurisdizionale UE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23A570-9A18-D353-3265-F0B65A2E1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r>
              <a:rPr lang="it-IT" altLang="it-IT" b="1" dirty="0">
                <a:solidFill>
                  <a:srgbClr val="0070C0"/>
                </a:solidFill>
              </a:rPr>
              <a:t>Quali sono le competenze dei giudici della Corte di giustizia?</a:t>
            </a:r>
          </a:p>
          <a:p>
            <a:pPr marL="0" indent="0">
              <a:buFontTx/>
              <a:buNone/>
              <a:defRPr/>
            </a:pPr>
            <a:endParaRPr lang="it-IT" altLang="it-IT" b="1" dirty="0"/>
          </a:p>
          <a:p>
            <a:pPr marL="0" indent="0">
              <a:buFontTx/>
              <a:buNone/>
              <a:defRPr/>
            </a:pPr>
            <a:r>
              <a:rPr lang="it-IT" altLang="it-IT" b="1" dirty="0"/>
              <a:t>Elenco tassativo e vincolante:</a:t>
            </a:r>
          </a:p>
          <a:p>
            <a:pPr marL="0" indent="0">
              <a:buFontTx/>
              <a:buNone/>
              <a:defRPr/>
            </a:pPr>
            <a:endParaRPr lang="it-IT" altLang="it-IT" b="1" dirty="0"/>
          </a:p>
          <a:p>
            <a:pPr>
              <a:defRPr/>
            </a:pPr>
            <a:r>
              <a:rPr lang="it-IT" altLang="it-IT" dirty="0"/>
              <a:t>Procedimento di infrazione;</a:t>
            </a:r>
          </a:p>
          <a:p>
            <a:pPr>
              <a:defRPr/>
            </a:pPr>
            <a:r>
              <a:rPr lang="it-IT" altLang="it-IT" dirty="0"/>
              <a:t>Ricorso di annullamento;</a:t>
            </a:r>
          </a:p>
          <a:p>
            <a:pPr>
              <a:defRPr/>
            </a:pPr>
            <a:r>
              <a:rPr lang="it-IT" altLang="it-IT" dirty="0"/>
              <a:t>Ricorso in carenza;</a:t>
            </a:r>
          </a:p>
          <a:p>
            <a:pPr>
              <a:defRPr/>
            </a:pPr>
            <a:r>
              <a:rPr lang="it-IT" altLang="it-IT" dirty="0"/>
              <a:t>Ricorso per responsabilità;</a:t>
            </a:r>
          </a:p>
          <a:p>
            <a:pPr>
              <a:defRPr/>
            </a:pPr>
            <a:r>
              <a:rPr lang="it-IT" altLang="it-IT" dirty="0"/>
              <a:t>Competenze minori;</a:t>
            </a:r>
          </a:p>
          <a:p>
            <a:pPr>
              <a:defRPr/>
            </a:pPr>
            <a:r>
              <a:rPr lang="it-IT" altLang="it-IT" dirty="0"/>
              <a:t>Rinvio pregiudiziale.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6560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BFEC05-6E6B-2298-FFCA-8843F5854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7061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infrazione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C304F8-834E-C7A3-26F9-797C9517C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40076"/>
            <a:ext cx="10122074" cy="5348613"/>
          </a:xfrm>
        </p:spPr>
        <p:txBody>
          <a:bodyPr>
            <a:normAutofit fontScale="85000" lnSpcReduction="20000"/>
          </a:bodyPr>
          <a:lstStyle/>
          <a:p>
            <a:r>
              <a:rPr lang="it-IT" altLang="it-IT" b="1" i="1" dirty="0">
                <a:solidFill>
                  <a:srgbClr val="0070C0"/>
                </a:solidFill>
              </a:rPr>
              <a:t>Quale è la funzione della Procedura di infrazione (art. 258 TFUE) 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altLang="it-IT" dirty="0"/>
              <a:t>Necessità di garantire il rispetto del diritto dell’Unione europea da parte degli Stati membri.</a:t>
            </a:r>
          </a:p>
          <a:p>
            <a:r>
              <a:rPr lang="it-IT" altLang="it-IT" b="1" i="1" dirty="0">
                <a:solidFill>
                  <a:srgbClr val="0070C0"/>
                </a:solidFill>
              </a:rPr>
              <a:t>Quali istituzioni UE sono coinvolte nella procedura di infrazione?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altLang="it-IT" dirty="0"/>
              <a:t>Ruolo preponderante della Commissione e della Corte di giustizia come custodi dell’osservanza del diritto dell’Unione europea.</a:t>
            </a:r>
          </a:p>
          <a:p>
            <a:r>
              <a:rPr lang="it-IT" altLang="it-IT" b="1" i="1" dirty="0">
                <a:solidFill>
                  <a:srgbClr val="0070C0"/>
                </a:solidFill>
              </a:rPr>
              <a:t>Quale è il presupposto per attivare la procedura?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altLang="it-IT" dirty="0"/>
              <a:t>Violazione di uno degli obblighi derivanti dai Trattati.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altLang="it-IT" dirty="0"/>
              <a:t>Oggetto della violazione: qualunque obbligo derivante dal diritto dell’Unione europea.</a:t>
            </a:r>
          </a:p>
          <a:p>
            <a:pPr>
              <a:defRPr/>
            </a:pPr>
            <a:r>
              <a:rPr lang="it-IT" altLang="it-IT" b="1" i="1" dirty="0">
                <a:solidFill>
                  <a:srgbClr val="0070C0"/>
                </a:solidFill>
              </a:rPr>
              <a:t>Ci sono delle eccezioni? 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altLang="it-IT" dirty="0"/>
              <a:t>Atti PESC;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altLang="it-IT" dirty="0"/>
              <a:t>Divieto di disavanzi eccessivi;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altLang="it-IT" dirty="0"/>
              <a:t>Violazione grave e persistente dei valori di cui all’art. 2.</a:t>
            </a:r>
          </a:p>
          <a:p>
            <a:endParaRPr lang="it-IT" altLang="it-IT" dirty="0"/>
          </a:p>
          <a:p>
            <a:pPr marL="0" indent="0">
              <a:buFontTx/>
              <a:buNone/>
            </a:pPr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5283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3D67ED-7445-8C4A-55A5-75C17638C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743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Procedura di infrazione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94161D-E832-EAA9-3CEA-92970734C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5129"/>
            <a:ext cx="10515600" cy="4911834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b="1" i="1" dirty="0">
                <a:solidFill>
                  <a:srgbClr val="0070C0"/>
                </a:solidFill>
              </a:rPr>
              <a:t>Chi sono i soggetti legittimati passivamente? </a:t>
            </a:r>
          </a:p>
          <a:p>
            <a:pPr>
              <a:defRPr/>
            </a:pPr>
            <a:r>
              <a:rPr lang="it-IT" altLang="it-IT" dirty="0"/>
              <a:t>Stati membri: occorre considerarli nella loro accezione derivante dalla nozione internazionalistica.</a:t>
            </a:r>
          </a:p>
          <a:p>
            <a:pPr>
              <a:defRPr/>
            </a:pPr>
            <a:r>
              <a:rPr lang="it-IT" altLang="it-IT" dirty="0"/>
              <a:t>Possibilità che la violazione sia commessa da un’autorità statale, ma anche sub-statale, qualunque sia il tipo di potere esercitato.</a:t>
            </a:r>
          </a:p>
          <a:p>
            <a:pPr>
              <a:defRPr/>
            </a:pPr>
            <a:r>
              <a:rPr lang="it-IT" altLang="it-IT" b="1" i="1" dirty="0">
                <a:solidFill>
                  <a:srgbClr val="0070C0"/>
                </a:solidFill>
              </a:rPr>
              <a:t>Chi è legittimato attivamente a far scattare la </a:t>
            </a:r>
            <a:r>
              <a:rPr lang="it-IT" altLang="it-IT" b="1" i="1" dirty="0" err="1">
                <a:solidFill>
                  <a:srgbClr val="0070C0"/>
                </a:solidFill>
              </a:rPr>
              <a:t>porcedura</a:t>
            </a:r>
            <a:r>
              <a:rPr lang="it-IT" altLang="it-IT" b="1" i="1" dirty="0">
                <a:solidFill>
                  <a:srgbClr val="0070C0"/>
                </a:solidFill>
              </a:rPr>
              <a:t> di infrazione (legittimazione attiva)?</a:t>
            </a:r>
          </a:p>
          <a:p>
            <a:pPr>
              <a:defRPr/>
            </a:pPr>
            <a:r>
              <a:rPr lang="it-IT" altLang="it-IT" dirty="0"/>
              <a:t>Commissione europea ai sensi dell’art. 258 TFUE;</a:t>
            </a:r>
          </a:p>
          <a:p>
            <a:pPr>
              <a:defRPr/>
            </a:pPr>
            <a:r>
              <a:rPr lang="it-IT" altLang="it-IT" dirty="0"/>
              <a:t>Un altro Stato membro ai sensi dell’art. 259 TFUE.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3107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Istituzioni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/>
              <a:t>A</a:t>
            </a:r>
            <a:r>
              <a:rPr lang="it-IT" altLang="it-IT" sz="2800" b="1" dirty="0"/>
              <a:t>rt. 13, par. </a:t>
            </a:r>
            <a:r>
              <a:rPr lang="it-IT" altLang="it-IT" b="1" dirty="0"/>
              <a:t>1</a:t>
            </a:r>
            <a:r>
              <a:rPr lang="it-IT" altLang="it-IT" dirty="0"/>
              <a:t>, </a:t>
            </a:r>
            <a:r>
              <a:rPr lang="it-IT" altLang="it-IT" b="1" dirty="0"/>
              <a:t>TUE</a:t>
            </a:r>
            <a:r>
              <a:rPr lang="it-IT" altLang="it-IT" dirty="0"/>
              <a:t>: «L'Unione  dispone  di  un  </a:t>
            </a:r>
            <a:r>
              <a:rPr lang="it-IT" altLang="it-IT" b="1" dirty="0">
                <a:solidFill>
                  <a:srgbClr val="0070C0"/>
                </a:solidFill>
              </a:rPr>
              <a:t>quadro  istituzionale</a:t>
            </a:r>
            <a:r>
              <a:rPr lang="it-IT" altLang="it-IT" dirty="0">
                <a:solidFill>
                  <a:srgbClr val="0070C0"/>
                </a:solidFill>
              </a:rPr>
              <a:t>  </a:t>
            </a:r>
            <a:r>
              <a:rPr lang="it-IT" altLang="it-IT" dirty="0"/>
              <a:t>che  mira  a  promuoverne  i  valori,  perseguirne  gli  obiettivi,  servire  i  suoi  interessi,  quelli  dei  suoi  cittadini  e  quelli  degli  Stati  membri,  garantire  la  coerenza,  l'efficacia  e  la  continuità  delle  sue  politiche  e  delle  sue  azioni».</a:t>
            </a:r>
            <a:endParaRPr lang="it-IT" altLang="it-IT" b="1" dirty="0"/>
          </a:p>
          <a:p>
            <a:r>
              <a:rPr lang="it-IT" altLang="it-IT" b="1" dirty="0"/>
              <a:t>Art. 13, par. </a:t>
            </a:r>
            <a:r>
              <a:rPr lang="it-IT" altLang="it-IT" sz="2800" b="1" dirty="0"/>
              <a:t>2, TUE</a:t>
            </a:r>
            <a:r>
              <a:rPr lang="it-IT" altLang="it-IT" sz="2800" dirty="0"/>
              <a:t>: «Ciascuna istituzione agisce </a:t>
            </a:r>
            <a:r>
              <a:rPr lang="it-IT" altLang="it-IT" sz="2800" b="1" dirty="0">
                <a:solidFill>
                  <a:srgbClr val="0070C0"/>
                </a:solidFill>
              </a:rPr>
              <a:t>nei limiti delle attribuzioni</a:t>
            </a:r>
            <a:r>
              <a:rPr lang="it-IT" altLang="it-IT" sz="2800" dirty="0">
                <a:solidFill>
                  <a:srgbClr val="0070C0"/>
                </a:solidFill>
              </a:rPr>
              <a:t> </a:t>
            </a:r>
            <a:r>
              <a:rPr lang="it-IT" altLang="it-IT" sz="2800" dirty="0"/>
              <a:t>che le sono conferite dai trattati, secondo le  procedure, condizioni e finalità da essi previste. Le istituzioni attuano  tra loro una </a:t>
            </a:r>
            <a:r>
              <a:rPr lang="it-IT" altLang="it-IT" sz="2800" b="1" dirty="0">
                <a:solidFill>
                  <a:srgbClr val="0070C0"/>
                </a:solidFill>
              </a:rPr>
              <a:t>leale coo­perazione</a:t>
            </a:r>
            <a:r>
              <a:rPr lang="it-IT" altLang="it-IT" sz="2800" dirty="0"/>
              <a:t>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9713DE-5DA4-D975-8024-5DC01F275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Procedura di infrazione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5BB707-9D58-11C3-C769-ADF46F25C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8280"/>
            <a:ext cx="10515600" cy="4598684"/>
          </a:xfrm>
        </p:spPr>
        <p:txBody>
          <a:bodyPr/>
          <a:lstStyle/>
          <a:p>
            <a:pPr>
              <a:defRPr/>
            </a:pPr>
            <a:r>
              <a:rPr lang="it-IT" altLang="it-IT" b="1" i="1" dirty="0">
                <a:solidFill>
                  <a:srgbClr val="0070C0"/>
                </a:solidFill>
              </a:rPr>
              <a:t>Prima fase: precontenziosa</a:t>
            </a:r>
            <a:r>
              <a:rPr lang="it-IT" altLang="it-IT" i="1" dirty="0"/>
              <a:t>: </a:t>
            </a:r>
          </a:p>
          <a:p>
            <a:pPr>
              <a:defRPr/>
            </a:pPr>
            <a:r>
              <a:rPr lang="it-IT" altLang="it-IT" dirty="0"/>
              <a:t>Avvio del procedimento da parte della Commissione: essa non è obbligata ad avviare il procedimento. </a:t>
            </a:r>
          </a:p>
          <a:p>
            <a:pPr>
              <a:defRPr/>
            </a:pPr>
            <a:r>
              <a:rPr lang="it-IT" altLang="it-IT" dirty="0"/>
              <a:t>Funzione: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altLang="it-IT" dirty="0"/>
              <a:t>definizione del </a:t>
            </a:r>
            <a:r>
              <a:rPr lang="it-IT" altLang="it-IT" i="1" dirty="0" err="1"/>
              <a:t>thema</a:t>
            </a:r>
            <a:r>
              <a:rPr lang="it-IT" altLang="it-IT" i="1" dirty="0"/>
              <a:t> </a:t>
            </a:r>
            <a:r>
              <a:rPr lang="it-IT" altLang="it-IT" i="1" dirty="0" err="1"/>
              <a:t>decidendum</a:t>
            </a:r>
            <a:r>
              <a:rPr lang="it-IT" altLang="it-IT" dirty="0"/>
              <a:t>, che non può essere poi ampliato;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altLang="it-IT" dirty="0"/>
              <a:t>possibilità di sistemazione amichevole.</a:t>
            </a:r>
          </a:p>
          <a:p>
            <a:pPr>
              <a:defRPr/>
            </a:pPr>
            <a:r>
              <a:rPr lang="it-IT" altLang="it-IT" b="1" i="1" dirty="0">
                <a:solidFill>
                  <a:srgbClr val="0070C0"/>
                </a:solidFill>
              </a:rPr>
              <a:t>Seconda Fase: contenziosa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dirty="0"/>
              <a:t>Contenzioso davanti alla Corte di giustizia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it-IT" dirty="0"/>
              <a:t>Funzione di ricomporre la violazione</a:t>
            </a:r>
          </a:p>
        </p:txBody>
      </p:sp>
    </p:spTree>
    <p:extLst>
      <p:ext uri="{BB962C8B-B14F-4D97-AF65-F5344CB8AC3E}">
        <p14:creationId xmlns:p14="http://schemas.microsoft.com/office/powerpoint/2010/main" val="237820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31E37-D842-7738-E1C4-227F47CC7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7555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Ricorso di annullamento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8B3E62-537D-80E7-DB18-2C1214879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3319"/>
            <a:ext cx="10515600" cy="5461686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Il ricorso per annullamento fa parte dei ricorsi che si possono presentare dinanzi alla Corte di giustizia dell’Unione europea ed è disciplinato all’art. 263 TFUE:</a:t>
            </a:r>
          </a:p>
          <a:p>
            <a:pPr algn="just"/>
            <a:r>
              <a:rPr lang="it-IT" sz="2400" dirty="0"/>
              <a:t>Con tale ricorso, </a:t>
            </a:r>
            <a:r>
              <a:rPr lang="it-IT" sz="2400" b="1" i="1" dirty="0">
                <a:solidFill>
                  <a:srgbClr val="0070C0"/>
                </a:solidFill>
              </a:rPr>
              <a:t>il ricorrente chiede l’annullamento di un atto adottato da una istituzione, un organo o un organismo dell’Unione europea</a:t>
            </a:r>
            <a:r>
              <a:rPr lang="it-IT" sz="2400" dirty="0"/>
              <a:t>.</a:t>
            </a:r>
          </a:p>
          <a:p>
            <a:pPr algn="just"/>
            <a:r>
              <a:rPr lang="it-IT" sz="2400" dirty="0"/>
              <a:t>Il ricorso per annullamento è una procedura giudiziaria proposta dinanzi alla Corte di giustizia: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Tale tipo di ricorso permette alla Corte di giustizia di controllare la legalità degli atti adottati dalle istituzioni, dagli organi e dagli organismi europei.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La Corte decide l’annullamento dell’atto in oggetto quando lo ritiene contrario al diritto UE.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Il ricorso per annullamento può essere proposto dalle istituzioni europee o da privati a certe condizioni.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8405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A61DCA-4B77-83D1-7C3F-E63CA7507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416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Ricorso di annullamento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A0D22A-57BB-395A-ACED-80D589274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1535"/>
            <a:ext cx="10515600" cy="5189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b="1" i="1" dirty="0">
                <a:solidFill>
                  <a:srgbClr val="0070C0"/>
                </a:solidFill>
              </a:rPr>
              <a:t>Oggetto del ricorso di annullamento:</a:t>
            </a:r>
          </a:p>
          <a:p>
            <a:pPr algn="just"/>
            <a:r>
              <a:rPr lang="it-IT" sz="2400" dirty="0"/>
              <a:t>Il ricorso per annullamento consiste in un controllo della legalità degli atti europei che può portare all’annullamento dell’atto in oggetto. </a:t>
            </a:r>
          </a:p>
          <a:p>
            <a:pPr algn="just"/>
            <a:r>
              <a:rPr lang="it-IT" sz="2400" dirty="0"/>
              <a:t>Tale ricorso può riguardare: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tutti gli atti legislativi;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gli atti adottati dal Consiglio, dalla Commissione, dalla Banca centrale europea, dal Parlamento europeo e dal Consiglio europeo, quando tali atti sono destinati a produrre effetti giuridici nei confronti di terzi;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gli atti adottati dagli organi o dagli organismi europei quando tali atti sono destinati a produrre effetti giuridici nei confronti di terzi;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it-IT" dirty="0"/>
              <a:t>le delibere del consiglio dei governatori o del consiglio di amministrazione della Banca europea per gli investimenti, secondo le condizioni dell’art. 271 TFUE.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1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4EBF94-EDE7-B8C8-D2D0-71FFE91F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812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Ricorso di annullamento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21C3A0-1D60-144F-002D-3DD41E355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7460"/>
            <a:ext cx="10515600" cy="5325762"/>
          </a:xfrm>
        </p:spPr>
        <p:txBody>
          <a:bodyPr>
            <a:normAutofit fontScale="70000" lnSpcReduction="20000"/>
          </a:bodyPr>
          <a:lstStyle/>
          <a:p>
            <a:r>
              <a:rPr lang="it-IT" sz="3400" b="1" i="1" dirty="0">
                <a:solidFill>
                  <a:srgbClr val="0070C0"/>
                </a:solidFill>
              </a:rPr>
              <a:t>Chi sono i ricorrenti?</a:t>
            </a:r>
          </a:p>
          <a:p>
            <a:r>
              <a:rPr lang="it-IT" sz="3400" b="1" i="1" dirty="0"/>
              <a:t>Ricorrenti privilegiati:</a:t>
            </a:r>
          </a:p>
          <a:p>
            <a:pPr algn="just"/>
            <a:r>
              <a:rPr lang="it-IT" sz="3400" dirty="0"/>
              <a:t>L’Art. 263 TFUE distingue varie categorie di ricorrenti. In primo luogo, prende in considerazione i ricorrenti privilegiati, cioè gli Stati membri, la Commissione, il Parlamento europeo e il Consiglio. </a:t>
            </a:r>
          </a:p>
          <a:p>
            <a:pPr algn="just"/>
            <a:r>
              <a:rPr lang="it-IT" sz="3400" dirty="0"/>
              <a:t>Questi ricorrenti sono detti privilegiati perché possono presentare un ricorso per annullamento dinanzi alla CGUE senza dover dimostrare l’interesse ad agire.</a:t>
            </a:r>
            <a:endParaRPr lang="it-IT" sz="3400" b="1" i="1" dirty="0">
              <a:solidFill>
                <a:srgbClr val="0070C0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it-IT" sz="3400" b="1" dirty="0"/>
              <a:t>Legittimazione passiva (convenuti):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3400" dirty="0"/>
              <a:t>le istituzioni UE, escluse CGUE e Corte dei Conti;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3400" dirty="0"/>
              <a:t>organi e organismi UE i cui atti producono effetti giuridici verso terzi.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3400" dirty="0"/>
              <a:t>Necessità di un sistema completo, ma recente tendenza ad un’interpretazione restrittiva.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3400" b="1" dirty="0"/>
              <a:t>Legittimazione attiva:</a:t>
            </a:r>
          </a:p>
          <a:p>
            <a:pPr marL="514350" indent="-514350">
              <a:buFont typeface="+mj-lt"/>
              <a:buAutoNum type="alphaLcParenR"/>
            </a:pPr>
            <a:r>
              <a:rPr lang="it-IT" sz="3400" dirty="0"/>
              <a:t>Categoria dei c.d. </a:t>
            </a:r>
            <a:r>
              <a:rPr lang="it-IT" sz="3400" b="1" dirty="0"/>
              <a:t>ricorrenti intermedi</a:t>
            </a:r>
            <a:r>
              <a:rPr lang="it-IT" sz="3400" dirty="0"/>
              <a:t>: Corte dei Conti; Banca Centrale Europea; Comitato delle Regioni.</a:t>
            </a:r>
          </a:p>
          <a:p>
            <a:pPr marL="0" indent="0">
              <a:buNone/>
            </a:pP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93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80A13E-8AAB-EC01-1C2B-1AA4E789F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837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Ricorso di annullamento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300D3A-345B-B8EA-3E86-FD6E3E8E7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951"/>
            <a:ext cx="10515600" cy="4620012"/>
          </a:xfrm>
        </p:spPr>
        <p:txBody>
          <a:bodyPr/>
          <a:lstStyle/>
          <a:p>
            <a:pPr algn="just"/>
            <a:r>
              <a:rPr lang="it-IT" b="1" i="1" dirty="0"/>
              <a:t>Ricorrenti non privilegiati</a:t>
            </a:r>
            <a:r>
              <a:rPr lang="it-IT" dirty="0"/>
              <a:t>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dirty="0"/>
              <a:t>Anche i privati possono rivolgersi alla Corte di giustizia. Essi costituiscono la categoria dei ricorrenti non privilegiati.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dirty="0"/>
              <a:t>Legittimazione attiva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800" dirty="0"/>
              <a:t>Qualsiasi persona fisica o giuridica può proporre‚ alle condizioni previste al primo e secondo comma del 263 TFUE, un ricorso contro gli atti adottati nei suoi confronti o che la riguardano direttamente e individualmente, e contro gli atti regolamentari che la riguardano direttamente e che non comportano alcuna misura d'esecuzione (</a:t>
            </a:r>
            <a:r>
              <a:rPr lang="it-IT" sz="2800" b="1" dirty="0"/>
              <a:t>Art. 263, par. 4 TFUE);</a:t>
            </a:r>
          </a:p>
          <a:p>
            <a:pPr marL="0" indent="0">
              <a:buNone/>
            </a:pP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3659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7785A9-27FD-BB28-97BA-41DEF84C5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Ricorso di annullamento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6543DC-4B31-6501-9DD7-8621E519E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Legittimazione attiva</a:t>
            </a:r>
            <a:r>
              <a:rPr lang="it-IT" b="1" dirty="0"/>
              <a:t> delle </a:t>
            </a:r>
            <a:r>
              <a:rPr lang="it-IT" sz="2800" dirty="0"/>
              <a:t>persone fisiche e giuridiche ai sensi dell’art. 263, par. 4, TFUE: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800" dirty="0"/>
              <a:t>atti emessi nei loro diretti confronti;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800" dirty="0"/>
              <a:t>atti che le riguardano </a:t>
            </a:r>
            <a:r>
              <a:rPr lang="it-IT" sz="2800" b="1" dirty="0"/>
              <a:t>direttamente e individualmente</a:t>
            </a:r>
            <a:r>
              <a:rPr lang="it-IT" sz="2800" dirty="0"/>
              <a:t>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800" dirty="0"/>
              <a:t>atti regolamentari che le riguardano direttamente e non richiedono misure di esecuzione.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4433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6F382-566B-16A9-99D3-E80CE2BC5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Ricorso di annullamento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3F994B-80C2-6084-B01B-A6DDAE693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i="1" dirty="0">
                <a:solidFill>
                  <a:srgbClr val="0070C0"/>
                </a:solidFill>
              </a:rPr>
              <a:t>Quali sono gli effetti dell’ annullamento?</a:t>
            </a:r>
            <a:r>
              <a:rPr lang="it-IT" b="1" i="1" dirty="0">
                <a:solidFill>
                  <a:srgbClr val="0070C0"/>
                </a:solidFill>
              </a:rPr>
              <a:t> </a:t>
            </a:r>
            <a:r>
              <a:rPr lang="it-IT" b="1" dirty="0">
                <a:solidFill>
                  <a:srgbClr val="0070C0"/>
                </a:solidFill>
              </a:rPr>
              <a:t>(</a:t>
            </a:r>
            <a:r>
              <a:rPr lang="it-IT" sz="2800" b="1" dirty="0">
                <a:solidFill>
                  <a:srgbClr val="0070C0"/>
                </a:solidFill>
              </a:rPr>
              <a:t>Art. 264 TFUE)</a:t>
            </a:r>
          </a:p>
          <a:p>
            <a:r>
              <a:rPr lang="it-IT" sz="2800" dirty="0"/>
              <a:t>Se  il  ricorso  è  fondato,  la  Corte  di  giustizia  dell'Unione  europea  dichiara  nullo  e  non  avvenuto  l'atto  impugnato. </a:t>
            </a:r>
          </a:p>
          <a:p>
            <a:r>
              <a:rPr lang="it-IT" sz="2800" dirty="0"/>
              <a:t>Tuttavia  la  Corte,  ove  lo  reputi  necessario,  precisa  gli  effetti  dell'atto  annullato  che  devono  essere  considerati  definitivi</a:t>
            </a:r>
          </a:p>
          <a:p>
            <a:r>
              <a:rPr lang="it-IT" dirty="0"/>
              <a:t>Latto o le disposizioni annullate non hanno quindi più alcun valore giuridico. </a:t>
            </a:r>
          </a:p>
          <a:p>
            <a:r>
              <a:rPr lang="it-IT" dirty="0"/>
              <a:t>Inoltre, l’istituzione, l’organo o l’organismo che aveva adottato l’atto annullato deve colmare il vuoto normativo conformemente alla sentenza emessa dalla Corte.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48177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166ED-F382-9FA0-1886-D9FD66004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Procedura pregiudiziale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0B6B60-C8F8-AD9D-6013-D1771D13B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L’art. 267 TFUE attribuisce alla Corte di Giustizia la competenza a pronunciarsi, in seguito a richiesta di un organo giurisdizionale di uno Stato membro: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sull'interpretazione dei trattati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sulla validità e l'interpretazione degli atti compiuti dalle istituzioni, dagli organi o dagli organismi dell'Unione.</a:t>
            </a:r>
          </a:p>
          <a:p>
            <a:pPr algn="just"/>
            <a:r>
              <a:rPr lang="it-IT" dirty="0"/>
              <a:t>Caratteristiche principali: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800" dirty="0"/>
              <a:t>Meccanismo di </a:t>
            </a:r>
            <a:r>
              <a:rPr lang="it-IT" sz="2800" b="1" dirty="0">
                <a:solidFill>
                  <a:srgbClr val="0070C0"/>
                </a:solidFill>
              </a:rPr>
              <a:t>cooperazione</a:t>
            </a:r>
            <a:r>
              <a:rPr lang="it-IT" sz="2800" dirty="0"/>
              <a:t> tra giudici nazionali e giudici europei.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800" dirty="0"/>
              <a:t>Obiettivo dell’interpretazione e dell’applicazione </a:t>
            </a:r>
            <a:r>
              <a:rPr lang="it-IT" sz="2800" b="1" dirty="0">
                <a:solidFill>
                  <a:srgbClr val="0070C0"/>
                </a:solidFill>
              </a:rPr>
              <a:t>uniforme</a:t>
            </a:r>
            <a:r>
              <a:rPr lang="it-IT" sz="2800" dirty="0"/>
              <a:t> del diritto UE.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/>
              <a:t>Procedura</a:t>
            </a:r>
            <a:r>
              <a:rPr lang="it-IT" sz="2800" dirty="0"/>
              <a:t> </a:t>
            </a:r>
            <a:r>
              <a:rPr lang="it-IT" sz="2800" b="1" dirty="0">
                <a:solidFill>
                  <a:srgbClr val="0070C0"/>
                </a:solidFill>
              </a:rPr>
              <a:t>incidentale </a:t>
            </a:r>
            <a:r>
              <a:rPr lang="it-IT" sz="2800" dirty="0"/>
              <a:t>rispetto a un giudizio dinanzi a un giudice nazionale.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5098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F30D77-5C40-F096-9B05-70D39586F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Procedura pregiudiziale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D6DD04-BB4E-3986-873A-A4F301894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47481"/>
          </a:xfrm>
        </p:spPr>
        <p:txBody>
          <a:bodyPr>
            <a:normAutofit lnSpcReduction="10000"/>
          </a:bodyPr>
          <a:lstStyle/>
          <a:p>
            <a:r>
              <a:rPr lang="it-IT" sz="2800" b="1" i="1" dirty="0">
                <a:solidFill>
                  <a:srgbClr val="0070C0"/>
                </a:solidFill>
              </a:rPr>
              <a:t>Quali sono gli effetti delle sentenze pregiudiziali della Corte di giustizia?</a:t>
            </a:r>
          </a:p>
          <a:p>
            <a:pPr marL="0" indent="0">
              <a:buNone/>
            </a:pPr>
            <a:endParaRPr lang="it-IT" sz="2800" b="1" i="1" dirty="0">
              <a:solidFill>
                <a:srgbClr val="0070C0"/>
              </a:solidFill>
            </a:endParaRPr>
          </a:p>
          <a:p>
            <a:r>
              <a:rPr lang="it-IT" sz="2800" dirty="0"/>
              <a:t>Valore generale ed </a:t>
            </a:r>
            <a:r>
              <a:rPr lang="it-IT" sz="2800" i="1" dirty="0"/>
              <a:t>erga omnes</a:t>
            </a:r>
            <a:r>
              <a:rPr lang="it-IT" sz="2800" dirty="0"/>
              <a:t> delle sentenze sia di interpretazione che di validità. </a:t>
            </a:r>
          </a:p>
          <a:p>
            <a:endParaRPr lang="it-IT" sz="2800" dirty="0"/>
          </a:p>
          <a:p>
            <a:r>
              <a:rPr lang="it-IT" sz="2800" dirty="0"/>
              <a:t>Efficacia retroattiva (salvi rapporti esauriti e giudicato).</a:t>
            </a:r>
          </a:p>
          <a:p>
            <a:endParaRPr lang="it-IT" sz="2800" dirty="0"/>
          </a:p>
          <a:p>
            <a:r>
              <a:rPr lang="it-IT" sz="2800" dirty="0"/>
              <a:t>Potere della Corte di giustizia di limitare l’efficacia delle sentenze nel tempo.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463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77FE0B-F74B-10CC-5513-BA5A64005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Struttura istituzionale dell’UE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768BE3-69CD-5E18-CD01-4D977BE99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Art. 13, par. 1, TUE, elenco delle i</a:t>
            </a:r>
            <a:r>
              <a:rPr lang="it-IT" altLang="it-IT" sz="3200" dirty="0"/>
              <a:t>stituzioni dell'Unione europea:</a:t>
            </a:r>
          </a:p>
          <a:p>
            <a:pPr marL="0" indent="0">
              <a:buFontTx/>
              <a:buNone/>
            </a:pPr>
            <a:endParaRPr lang="it-IT" altLang="it-IT" sz="3200" dirty="0"/>
          </a:p>
          <a:p>
            <a:r>
              <a:rPr lang="it-IT" altLang="it-IT" sz="2800" dirty="0"/>
              <a:t>Parlamento   europeo,</a:t>
            </a:r>
          </a:p>
          <a:p>
            <a:r>
              <a:rPr lang="it-IT" altLang="it-IT" sz="2800" dirty="0"/>
              <a:t>Consiglio   europeo,</a:t>
            </a:r>
          </a:p>
          <a:p>
            <a:r>
              <a:rPr lang="it-IT" altLang="it-IT" sz="2800" dirty="0"/>
              <a:t>Consiglio,</a:t>
            </a:r>
          </a:p>
          <a:p>
            <a:r>
              <a:rPr lang="it-IT" altLang="it-IT" sz="2800" dirty="0"/>
              <a:t>Commissione   europea,</a:t>
            </a:r>
          </a:p>
          <a:p>
            <a:r>
              <a:rPr lang="it-IT" altLang="it-IT" sz="2800" dirty="0"/>
              <a:t>Corte   di   giustizia   dell'Unione   europea,</a:t>
            </a:r>
          </a:p>
          <a:p>
            <a:r>
              <a:rPr lang="it-IT" altLang="it-IT" sz="2800" dirty="0"/>
              <a:t>Banca   centrale   europea,</a:t>
            </a:r>
          </a:p>
          <a:p>
            <a:r>
              <a:rPr lang="it-IT" altLang="it-IT" sz="2800" dirty="0"/>
              <a:t>Corte   dei   conti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67554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A8D5BA-B84B-E954-D2D1-96B487084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Parlamento Europeo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766341-369A-824C-B40F-222C42121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b="1" dirty="0"/>
              <a:t>Art. 14, par. 2, TUE: </a:t>
            </a:r>
            <a:r>
              <a:rPr lang="it-IT" altLang="it-IT" dirty="0"/>
              <a:t>«Il Parlamento europeo è composto di </a:t>
            </a:r>
            <a:r>
              <a:rPr lang="it-IT" altLang="it-IT" b="1" dirty="0"/>
              <a:t>rappresentanti dei cittadini</a:t>
            </a:r>
            <a:r>
              <a:rPr lang="it-IT" altLang="it-IT" dirty="0"/>
              <a:t> dell’Unione».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pPr marL="0" indent="0">
              <a:buFontTx/>
              <a:buNone/>
            </a:pPr>
            <a:r>
              <a:rPr lang="it-IT" altLang="it-IT" b="1" dirty="0"/>
              <a:t>Art. 14, par. 3, TUE: </a:t>
            </a:r>
            <a:r>
              <a:rPr lang="it-IT" altLang="it-IT" dirty="0"/>
              <a:t>«i membri del Parlamento europeo sono eletti a suffragio universale diretto, libero e segreto».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r>
              <a:rPr lang="it-IT" altLang="it-IT" dirty="0"/>
              <a:t>Non c’è una singola legge elettorale europea:</a:t>
            </a:r>
            <a:endParaRPr lang="it-IT" altLang="it-IT" dirty="0">
              <a:sym typeface="Wingdings" pitchFamily="2" charset="2"/>
            </a:endParaRPr>
          </a:p>
          <a:p>
            <a:pPr lvl="1"/>
            <a:r>
              <a:rPr lang="it-IT" altLang="it-IT" dirty="0">
                <a:sym typeface="Wingdings" pitchFamily="2" charset="2"/>
              </a:rPr>
              <a:t>ogni Stato membro utilizza una propria legge elettorale per eleggere i rappresentanti al Parlamento europeo</a:t>
            </a:r>
            <a:r>
              <a:rPr lang="it-IT" altLang="it-IT" dirty="0"/>
              <a:t> procedura elettorale uniforme.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463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24BB02-2894-0F1B-28C2-0155194B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Parlamento Europeo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549FE4-7D80-6EF2-AB91-920D1444A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Art. 14, par. 2, TUE, Composizione:</a:t>
            </a:r>
          </a:p>
          <a:p>
            <a:r>
              <a:rPr lang="it-IT" altLang="it-IT" dirty="0"/>
              <a:t>Il numero non può essere superiore a 750, più il presidente.</a:t>
            </a:r>
          </a:p>
          <a:p>
            <a:r>
              <a:rPr lang="it-IT" altLang="it-IT" dirty="0"/>
              <a:t>La rappresentanza dei cittadini è garantita in modo </a:t>
            </a:r>
            <a:r>
              <a:rPr lang="it-IT" altLang="it-IT" dirty="0" err="1"/>
              <a:t>degressivamente</a:t>
            </a:r>
            <a:r>
              <a:rPr lang="it-IT" altLang="it-IT" dirty="0"/>
              <a:t> proporzionale, con una soglia minima di sei membri per Stato membro. </a:t>
            </a:r>
          </a:p>
          <a:p>
            <a:r>
              <a:rPr lang="it-IT" altLang="it-IT" dirty="0"/>
              <a:t>A nessuno Stato membro sono assegnati più di novantasei seggi</a:t>
            </a:r>
          </a:p>
          <a:p>
            <a:r>
              <a:rPr lang="it-IT" altLang="it-IT" dirty="0"/>
              <a:t>Numero attuale: </a:t>
            </a:r>
            <a:r>
              <a:rPr lang="it-IT" altLang="it-IT" b="1" dirty="0"/>
              <a:t>705</a:t>
            </a:r>
            <a:r>
              <a:rPr lang="it-IT" altLang="it-IT" dirty="0"/>
              <a:t>. </a:t>
            </a:r>
          </a:p>
          <a:p>
            <a:r>
              <a:rPr lang="it-IT" dirty="0"/>
              <a:t>Mandato di 5 anni.</a:t>
            </a:r>
          </a:p>
          <a:p>
            <a:pPr>
              <a:defRPr/>
            </a:pPr>
            <a:r>
              <a:rPr lang="it-IT" dirty="0"/>
              <a:t>Organi interni: Presidente, Commissioni permanenti, Commissioni speciali o d’inchiesta.</a:t>
            </a:r>
          </a:p>
          <a:p>
            <a:pPr>
              <a:defRPr/>
            </a:pPr>
            <a:r>
              <a:rPr lang="it-IT" dirty="0"/>
              <a:t>Organo connesso: Mediatore europeo (art. 228 TFUE).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7219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767CAA-F71A-BFF2-82CC-0B1FA34A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Commissione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02E8A2-5738-8AB4-F122-3FFB6110B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altLang="it-IT" sz="2800" dirty="0"/>
              <a:t>La Commissione europea è un organo di individui, caratterizzato dai </a:t>
            </a:r>
            <a:r>
              <a:rPr lang="it-IT" altLang="it-IT" sz="2800" b="1" dirty="0"/>
              <a:t>r</a:t>
            </a:r>
            <a:r>
              <a:rPr lang="it-IT" altLang="it-IT" sz="2800" dirty="0"/>
              <a:t>equisiti di indipendenza e di professionalità.</a:t>
            </a:r>
            <a:endParaRPr lang="it-IT" altLang="it-IT" sz="2800" b="1" dirty="0"/>
          </a:p>
          <a:p>
            <a:r>
              <a:rPr lang="it-IT" altLang="it-IT" sz="2800" b="1" dirty="0"/>
              <a:t>Art. 17, par. 5, TUE, composizione ridotta: </a:t>
            </a:r>
            <a:r>
              <a:rPr lang="it-IT" altLang="it-IT" sz="2800" dirty="0"/>
              <a:t>A decorrere dal 1° novembre 2014, la Commissione è composta da un numero di membri, compreso il presidente e l'alto rappresentante dell'Unione, corrispondente ai 2/3 del numero degli SM, a meno che il Consiglio europeo, deliberando all'unanimità, non decida di modificare tale numero.</a:t>
            </a:r>
          </a:p>
          <a:p>
            <a:r>
              <a:rPr lang="it-IT" altLang="it-IT" sz="2800" dirty="0"/>
              <a:t>Tuttavia la Decisione 2013/272/UE riporta il </a:t>
            </a:r>
            <a:r>
              <a:rPr lang="it-IT" altLang="it-IT" sz="2800" b="1" dirty="0">
                <a:solidFill>
                  <a:srgbClr val="0070C0"/>
                </a:solidFill>
              </a:rPr>
              <a:t>numero di componenti uguale al numero degli Stati membri: 1 membro per SM, ossia 27</a:t>
            </a:r>
            <a:endParaRPr lang="it-IT" altLang="it-IT" sz="2800" dirty="0">
              <a:solidFill>
                <a:srgbClr val="0070C0"/>
              </a:solidFill>
            </a:endParaRPr>
          </a:p>
          <a:p>
            <a:r>
              <a:rPr lang="it-IT" altLang="it-IT" sz="2800" dirty="0"/>
              <a:t>Mandato di 5 anni come il PE (art. 17.7 TUE). </a:t>
            </a:r>
          </a:p>
          <a:p>
            <a:r>
              <a:rPr lang="it-IT" altLang="it-IT" sz="2800" dirty="0"/>
              <a:t>Cessazione anticipata del mandato: dimissioni individuali o collettive; dimissioni pronunciate dalla Corte di giustizia; mozione di censura PE.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790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4DDA2D-90D3-5C1D-5599-A2F97E3B1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Commissione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3970D3-D6EC-D7C9-9E29-69199E2C6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800" b="1" dirty="0"/>
              <a:t>Procedura di nomina della Commissione europea (Art. 17, par. 7, TUE)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Consiglio europeo propone il nome del Presidente della Commissione;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Il Parlamento europeo approva il </a:t>
            </a:r>
            <a:r>
              <a:rPr lang="it-IT" dirty="0"/>
              <a:t>Presidente della Commissione</a:t>
            </a:r>
            <a:r>
              <a:rPr lang="it-IT" sz="2800" dirty="0"/>
              <a:t>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SM propongono il nome dei commissari, poi il Consiglio d’intesa col Presidente della Commissione scelgono i commissari;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I commissari devono essere approvati dal Parlamento europeo;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Il Consiglio europeo nomina formalmente la Commissione (presidente + commissari</a:t>
            </a:r>
            <a:r>
              <a:rPr lang="it-IT" dirty="0"/>
              <a:t>)</a:t>
            </a:r>
            <a:r>
              <a:rPr lang="it-IT" sz="28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285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568EF4-2A28-3858-9A1A-0B811F441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Commissione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864824-7E1C-0429-8F73-FF84676DB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Art. 17, par. 6, TUE</a:t>
            </a:r>
            <a:r>
              <a:rPr lang="it-IT" altLang="it-IT" b="1" dirty="0"/>
              <a:t>, </a:t>
            </a:r>
            <a:r>
              <a:rPr lang="it-IT" altLang="it-IT" dirty="0"/>
              <a:t>competenze de</a:t>
            </a:r>
            <a:r>
              <a:rPr lang="it-IT" altLang="it-IT" sz="2800" dirty="0"/>
              <a:t>l presidente della Commissione: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a) definisce gli orientamenti nel cui quadro la Commissione esercita i suoi compiti;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b) decide l'organizzazione interna della Commissione per assicurare la coerenza, l'efficacia e la collegialità della sua azione;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c) nomina i vicepresidenti, fatta eccezione per l'alto rappresentante 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005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A46E7-4B47-BB0B-FAA6-1CBB53C27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Consiglio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1A18D9-A0FE-6400-3B7E-08BA12228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Il Consiglio è un organo intergovernativo e le </a:t>
            </a:r>
            <a:r>
              <a:rPr lang="it-IT" altLang="it-IT" dirty="0">
                <a:cs typeface="Times New Roman" pitchFamily="18" charset="0"/>
              </a:rPr>
              <a:t>decisioni dei sono prese dai rappresentanti degli SM.</a:t>
            </a:r>
          </a:p>
          <a:p>
            <a:r>
              <a:rPr lang="it-IT" altLang="it-IT" dirty="0">
                <a:cs typeface="Times New Roman" pitchFamily="18" charset="0"/>
              </a:rPr>
              <a:t>Persegue gli interessi degli Stati Membri</a:t>
            </a:r>
            <a:endParaRPr lang="it-IT" altLang="it-IT" dirty="0"/>
          </a:p>
          <a:p>
            <a:r>
              <a:rPr lang="it-IT" altLang="it-IT" dirty="0"/>
              <a:t>Art. 16, par. 2, TUE, composizione: Il Consiglio è composto da un rappresentante di ciascuno Stato membro a livello ministeriale, abilitato a impegnare il governo dello Stato membro che rappresenta e ad esercitare il diritto di voto.</a:t>
            </a:r>
          </a:p>
          <a:p>
            <a:r>
              <a:rPr lang="it-IT" altLang="it-IT" dirty="0"/>
              <a:t>La sua composizione varia in base alle materie trattate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4350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</TotalTime>
  <Words>2460</Words>
  <Application>Microsoft Macintosh PowerPoint</Application>
  <PresentationFormat>Widescreen</PresentationFormat>
  <Paragraphs>213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Courier New</vt:lpstr>
      <vt:lpstr>Wingdings</vt:lpstr>
      <vt:lpstr>Tema di Office</vt:lpstr>
      <vt:lpstr>Diritto del Mercato Unico Europeo Prof. Dr. Alessandro Nato</vt:lpstr>
      <vt:lpstr>Istituzioni</vt:lpstr>
      <vt:lpstr>Struttura istituzionale dell’UE</vt:lpstr>
      <vt:lpstr>Parlamento Europeo</vt:lpstr>
      <vt:lpstr>Parlamento Europeo</vt:lpstr>
      <vt:lpstr>Commissione europea</vt:lpstr>
      <vt:lpstr>Commissione europea</vt:lpstr>
      <vt:lpstr>Commissione europea</vt:lpstr>
      <vt:lpstr>Consiglio</vt:lpstr>
      <vt:lpstr>Consiglio</vt:lpstr>
      <vt:lpstr>Consiglio europeo</vt:lpstr>
      <vt:lpstr>Consiglio europeo</vt:lpstr>
      <vt:lpstr>Banca Centrale Europea</vt:lpstr>
      <vt:lpstr>Banca Centrale Europea</vt:lpstr>
      <vt:lpstr>Corte di giustizia UE</vt:lpstr>
      <vt:lpstr>Corte di giustizia UE</vt:lpstr>
      <vt:lpstr>Sistema di tutela giurisdizionale UE</vt:lpstr>
      <vt:lpstr>Procedura di infrazione</vt:lpstr>
      <vt:lpstr>Procedura di infrazione</vt:lpstr>
      <vt:lpstr>Procedura di infrazione</vt:lpstr>
      <vt:lpstr>Ricorso di annullamento</vt:lpstr>
      <vt:lpstr>Ricorso di annullamento</vt:lpstr>
      <vt:lpstr>Ricorso di annullamento</vt:lpstr>
      <vt:lpstr>Ricorso di annullamento</vt:lpstr>
      <vt:lpstr>Ricorso di annullamento</vt:lpstr>
      <vt:lpstr>Ricorso di annullamento</vt:lpstr>
      <vt:lpstr>Procedura pregiudiziale</vt:lpstr>
      <vt:lpstr>Procedura pregiudiziale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104</cp:revision>
  <dcterms:created xsi:type="dcterms:W3CDTF">2022-09-09T08:27:37Z</dcterms:created>
  <dcterms:modified xsi:type="dcterms:W3CDTF">2023-01-20T10:07:03Z</dcterms:modified>
</cp:coreProperties>
</file>