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315" r:id="rId2"/>
    <p:sldId id="327" r:id="rId3"/>
    <p:sldId id="328" r:id="rId4"/>
    <p:sldId id="329" r:id="rId5"/>
    <p:sldId id="330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263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48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946BD-0E08-4F39-8FEA-15076740A81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0FFC43E-DB6D-4703-8CC2-2AF1B70B66ED}">
      <dgm:prSet phldrT="[Testo]" custT="1"/>
      <dgm:spPr/>
      <dgm:t>
        <a:bodyPr/>
        <a:lstStyle/>
        <a:p>
          <a:r>
            <a:rPr lang="it-IT" sz="3000" b="1" dirty="0"/>
            <a:t>POLITICHE DI APPROVVIGIONAMENTO</a:t>
          </a:r>
        </a:p>
      </dgm:t>
    </dgm:pt>
    <dgm:pt modelId="{FD5D9CEF-1F72-4155-B61F-ABA1AB0F49BF}" type="parTrans" cxnId="{ABD499F1-2EE7-499F-B970-CA03C396C1D9}">
      <dgm:prSet/>
      <dgm:spPr/>
      <dgm:t>
        <a:bodyPr/>
        <a:lstStyle/>
        <a:p>
          <a:endParaRPr lang="it-IT"/>
        </a:p>
      </dgm:t>
    </dgm:pt>
    <dgm:pt modelId="{425D948C-47C5-4E2A-9E82-235674D04BF0}" type="sibTrans" cxnId="{ABD499F1-2EE7-499F-B970-CA03C396C1D9}">
      <dgm:prSet/>
      <dgm:spPr/>
      <dgm:t>
        <a:bodyPr/>
        <a:lstStyle/>
        <a:p>
          <a:endParaRPr lang="it-IT"/>
        </a:p>
      </dgm:t>
    </dgm:pt>
    <dgm:pt modelId="{0F23F131-7CF7-4670-A82E-A1A1F76136D3}">
      <dgm:prSet phldrT="[Testo]" custT="1"/>
      <dgm:spPr/>
      <dgm:t>
        <a:bodyPr/>
        <a:lstStyle/>
        <a:p>
          <a:r>
            <a:rPr lang="it-IT" sz="3000" b="1" i="1" dirty="0"/>
            <a:t>RIDUZIONE DELL’IMPRONTA CLIMATICA</a:t>
          </a:r>
          <a:endParaRPr lang="it-IT" sz="3000" b="1" dirty="0"/>
        </a:p>
      </dgm:t>
    </dgm:pt>
    <dgm:pt modelId="{CD81E13F-5ACE-4297-99CD-C9F4AEEFC8EB}" type="parTrans" cxnId="{90BF68A9-077C-45D0-BD0A-C6598B34182E}">
      <dgm:prSet/>
      <dgm:spPr/>
      <dgm:t>
        <a:bodyPr/>
        <a:lstStyle/>
        <a:p>
          <a:endParaRPr lang="it-IT"/>
        </a:p>
      </dgm:t>
    </dgm:pt>
    <dgm:pt modelId="{DD96EF3F-4266-463A-BD25-F58881744B71}" type="sibTrans" cxnId="{90BF68A9-077C-45D0-BD0A-C6598B34182E}">
      <dgm:prSet/>
      <dgm:spPr/>
      <dgm:t>
        <a:bodyPr/>
        <a:lstStyle/>
        <a:p>
          <a:endParaRPr lang="it-IT"/>
        </a:p>
      </dgm:t>
    </dgm:pt>
    <dgm:pt modelId="{F27B6076-FE3A-4FFC-867B-5BF5ED487CDC}">
      <dgm:prSet phldrT="[Testo]" custT="1"/>
      <dgm:spPr/>
      <dgm:t>
        <a:bodyPr/>
        <a:lstStyle/>
        <a:p>
          <a:r>
            <a:rPr lang="it-IT" sz="3000" b="1" i="1" u="none" dirty="0"/>
            <a:t>GESTIONE DEI RIFIUTI E RICICLO</a:t>
          </a:r>
          <a:endParaRPr lang="it-IT" sz="3000" b="1" u="none" dirty="0"/>
        </a:p>
        <a:p>
          <a:endParaRPr lang="it-IT" sz="3400" b="1" u="sng" dirty="0"/>
        </a:p>
      </dgm:t>
    </dgm:pt>
    <dgm:pt modelId="{82D1600E-44B1-423A-B35A-D128EB523EEE}" type="parTrans" cxnId="{6C355DFB-C2B4-4752-B78C-A2850215802B}">
      <dgm:prSet/>
      <dgm:spPr/>
      <dgm:t>
        <a:bodyPr/>
        <a:lstStyle/>
        <a:p>
          <a:endParaRPr lang="it-IT"/>
        </a:p>
      </dgm:t>
    </dgm:pt>
    <dgm:pt modelId="{79655B51-ACD9-4EA5-B608-E6FA3AD6403C}" type="sibTrans" cxnId="{6C355DFB-C2B4-4752-B78C-A2850215802B}">
      <dgm:prSet/>
      <dgm:spPr/>
      <dgm:t>
        <a:bodyPr/>
        <a:lstStyle/>
        <a:p>
          <a:endParaRPr lang="it-IT"/>
        </a:p>
      </dgm:t>
    </dgm:pt>
    <dgm:pt modelId="{D89EB827-C3AF-44E7-8405-3E39477C0624}" type="pres">
      <dgm:prSet presAssocID="{2E3946BD-0E08-4F39-8FEA-15076740A819}" presName="diagram" presStyleCnt="0">
        <dgm:presLayoutVars>
          <dgm:dir/>
          <dgm:resizeHandles val="exact"/>
        </dgm:presLayoutVars>
      </dgm:prSet>
      <dgm:spPr/>
    </dgm:pt>
    <dgm:pt modelId="{813DAADF-95E3-4A2A-B85E-28F295230D08}" type="pres">
      <dgm:prSet presAssocID="{20FFC43E-DB6D-4703-8CC2-2AF1B70B66ED}" presName="node" presStyleLbl="node1" presStyleIdx="0" presStyleCnt="3" custLinFactNeighborX="-455" custLinFactNeighborY="-379">
        <dgm:presLayoutVars>
          <dgm:bulletEnabled val="1"/>
        </dgm:presLayoutVars>
      </dgm:prSet>
      <dgm:spPr/>
    </dgm:pt>
    <dgm:pt modelId="{693F89CA-2BAC-4A8A-8089-DA9937DFFFB5}" type="pres">
      <dgm:prSet presAssocID="{425D948C-47C5-4E2A-9E82-235674D04BF0}" presName="sibTrans" presStyleCnt="0"/>
      <dgm:spPr/>
    </dgm:pt>
    <dgm:pt modelId="{AF737CC7-0A6E-4D1B-AF5D-0CF359EBC893}" type="pres">
      <dgm:prSet presAssocID="{0F23F131-7CF7-4670-A82E-A1A1F76136D3}" presName="node" presStyleLbl="node1" presStyleIdx="1" presStyleCnt="3" custScaleX="102761" custScaleY="97793" custLinFactNeighborX="-1592" custLinFactNeighborY="-1895">
        <dgm:presLayoutVars>
          <dgm:bulletEnabled val="1"/>
        </dgm:presLayoutVars>
      </dgm:prSet>
      <dgm:spPr/>
    </dgm:pt>
    <dgm:pt modelId="{F6DD01D1-61AE-4C86-929F-E70F30CDA2EE}" type="pres">
      <dgm:prSet presAssocID="{DD96EF3F-4266-463A-BD25-F58881744B71}" presName="sibTrans" presStyleCnt="0"/>
      <dgm:spPr/>
    </dgm:pt>
    <dgm:pt modelId="{2B0C1B90-2A27-41A4-9701-4E99E0B8DA78}" type="pres">
      <dgm:prSet presAssocID="{F27B6076-FE3A-4FFC-867B-5BF5ED487CDC}" presName="node" presStyleLbl="node1" presStyleIdx="2" presStyleCnt="3">
        <dgm:presLayoutVars>
          <dgm:bulletEnabled val="1"/>
        </dgm:presLayoutVars>
      </dgm:prSet>
      <dgm:spPr/>
    </dgm:pt>
  </dgm:ptLst>
  <dgm:cxnLst>
    <dgm:cxn modelId="{A3251415-FDDC-4464-8E95-1D0FDFB366A6}" type="presOf" srcId="{F27B6076-FE3A-4FFC-867B-5BF5ED487CDC}" destId="{2B0C1B90-2A27-41A4-9701-4E99E0B8DA78}" srcOrd="0" destOrd="0" presId="urn:microsoft.com/office/officeart/2005/8/layout/default"/>
    <dgm:cxn modelId="{F3361131-D8C1-4755-A849-6834B2212729}" type="presOf" srcId="{0F23F131-7CF7-4670-A82E-A1A1F76136D3}" destId="{AF737CC7-0A6E-4D1B-AF5D-0CF359EBC893}" srcOrd="0" destOrd="0" presId="urn:microsoft.com/office/officeart/2005/8/layout/default"/>
    <dgm:cxn modelId="{90BF68A9-077C-45D0-BD0A-C6598B34182E}" srcId="{2E3946BD-0E08-4F39-8FEA-15076740A819}" destId="{0F23F131-7CF7-4670-A82E-A1A1F76136D3}" srcOrd="1" destOrd="0" parTransId="{CD81E13F-5ACE-4297-99CD-C9F4AEEFC8EB}" sibTransId="{DD96EF3F-4266-463A-BD25-F58881744B71}"/>
    <dgm:cxn modelId="{0C94F5D4-049F-4B0E-A6E8-63FE8B15A64A}" type="presOf" srcId="{2E3946BD-0E08-4F39-8FEA-15076740A819}" destId="{D89EB827-C3AF-44E7-8405-3E39477C0624}" srcOrd="0" destOrd="0" presId="urn:microsoft.com/office/officeart/2005/8/layout/default"/>
    <dgm:cxn modelId="{639067E2-BADD-4DE6-AD7B-ADFBAF1C912E}" type="presOf" srcId="{20FFC43E-DB6D-4703-8CC2-2AF1B70B66ED}" destId="{813DAADF-95E3-4A2A-B85E-28F295230D08}" srcOrd="0" destOrd="0" presId="urn:microsoft.com/office/officeart/2005/8/layout/default"/>
    <dgm:cxn modelId="{ABD499F1-2EE7-499F-B970-CA03C396C1D9}" srcId="{2E3946BD-0E08-4F39-8FEA-15076740A819}" destId="{20FFC43E-DB6D-4703-8CC2-2AF1B70B66ED}" srcOrd="0" destOrd="0" parTransId="{FD5D9CEF-1F72-4155-B61F-ABA1AB0F49BF}" sibTransId="{425D948C-47C5-4E2A-9E82-235674D04BF0}"/>
    <dgm:cxn modelId="{6C355DFB-C2B4-4752-B78C-A2850215802B}" srcId="{2E3946BD-0E08-4F39-8FEA-15076740A819}" destId="{F27B6076-FE3A-4FFC-867B-5BF5ED487CDC}" srcOrd="2" destOrd="0" parTransId="{82D1600E-44B1-423A-B35A-D128EB523EEE}" sibTransId="{79655B51-ACD9-4EA5-B608-E6FA3AD6403C}"/>
    <dgm:cxn modelId="{839BDE65-F4A6-47F4-B6BC-13F62BC71580}" type="presParOf" srcId="{D89EB827-C3AF-44E7-8405-3E39477C0624}" destId="{813DAADF-95E3-4A2A-B85E-28F295230D08}" srcOrd="0" destOrd="0" presId="urn:microsoft.com/office/officeart/2005/8/layout/default"/>
    <dgm:cxn modelId="{ECE1CC46-F066-4C29-B47F-53A97C1A8F28}" type="presParOf" srcId="{D89EB827-C3AF-44E7-8405-3E39477C0624}" destId="{693F89CA-2BAC-4A8A-8089-DA9937DFFFB5}" srcOrd="1" destOrd="0" presId="urn:microsoft.com/office/officeart/2005/8/layout/default"/>
    <dgm:cxn modelId="{46076C3D-0259-4FD6-9AEE-CE78C50E66F7}" type="presParOf" srcId="{D89EB827-C3AF-44E7-8405-3E39477C0624}" destId="{AF737CC7-0A6E-4D1B-AF5D-0CF359EBC893}" srcOrd="2" destOrd="0" presId="urn:microsoft.com/office/officeart/2005/8/layout/default"/>
    <dgm:cxn modelId="{7B328FA1-7733-442A-A714-6DC4BB1CCFC8}" type="presParOf" srcId="{D89EB827-C3AF-44E7-8405-3E39477C0624}" destId="{F6DD01D1-61AE-4C86-929F-E70F30CDA2EE}" srcOrd="3" destOrd="0" presId="urn:microsoft.com/office/officeart/2005/8/layout/default"/>
    <dgm:cxn modelId="{9A823B26-4B3C-49F6-8FEF-444FA73F4014}" type="presParOf" srcId="{D89EB827-C3AF-44E7-8405-3E39477C0624}" destId="{2B0C1B90-2A27-41A4-9701-4E99E0B8DA7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AADF-95E3-4A2A-B85E-28F295230D08}">
      <dsp:nvSpPr>
        <dsp:cNvPr id="0" name=""/>
        <dsp:cNvSpPr/>
      </dsp:nvSpPr>
      <dsp:spPr>
        <a:xfrm>
          <a:off x="537330" y="0"/>
          <a:ext cx="4945218" cy="29671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b="1" kern="1200" dirty="0"/>
            <a:t>POLITICHE DI APPROVVIGIONAMENTO</a:t>
          </a:r>
        </a:p>
      </dsp:txBody>
      <dsp:txXfrm>
        <a:off x="537330" y="0"/>
        <a:ext cx="4945218" cy="2967130"/>
      </dsp:txXfrm>
    </dsp:sp>
    <dsp:sp modelId="{AF737CC7-0A6E-4D1B-AF5D-0CF359EBC893}">
      <dsp:nvSpPr>
        <dsp:cNvPr id="0" name=""/>
        <dsp:cNvSpPr/>
      </dsp:nvSpPr>
      <dsp:spPr>
        <a:xfrm>
          <a:off x="5920842" y="0"/>
          <a:ext cx="5081755" cy="2901646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b="1" i="1" kern="1200" dirty="0"/>
            <a:t>RIDUZIONE DELL’IMPRONTA CLIMATICA</a:t>
          </a:r>
          <a:endParaRPr lang="it-IT" sz="3000" b="1" kern="1200" dirty="0"/>
        </a:p>
      </dsp:txBody>
      <dsp:txXfrm>
        <a:off x="5920842" y="0"/>
        <a:ext cx="5081755" cy="2901646"/>
      </dsp:txXfrm>
    </dsp:sp>
    <dsp:sp modelId="{2B0C1B90-2A27-41A4-9701-4E99E0B8DA78}">
      <dsp:nvSpPr>
        <dsp:cNvPr id="0" name=""/>
        <dsp:cNvSpPr/>
      </dsp:nvSpPr>
      <dsp:spPr>
        <a:xfrm>
          <a:off x="3347969" y="3464186"/>
          <a:ext cx="4945218" cy="296713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b="1" i="1" u="none" kern="1200" dirty="0"/>
            <a:t>GESTIONE DEI RIFIUTI E RICICLO</a:t>
          </a:r>
          <a:endParaRPr lang="it-IT" sz="3000" b="1" u="none" kern="1200" dirty="0"/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b="1" u="sng" kern="1200" dirty="0"/>
        </a:p>
      </dsp:txBody>
      <dsp:txXfrm>
        <a:off x="3347969" y="3464186"/>
        <a:ext cx="4945218" cy="2967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329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987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3811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5336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471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6056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7709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713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276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8624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646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4486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10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151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329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330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44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342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875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9170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02/05/2024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796" y="4790661"/>
            <a:ext cx="8392127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sostenibilità nel </a:t>
            </a:r>
            <a:r>
              <a:rPr lang="it-IT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retailing</a:t>
            </a:r>
            <a:b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 fattori chiave per gestire una supply chain sostenibile</a:t>
            </a:r>
          </a:p>
        </p:txBody>
      </p:sp>
    </p:spTree>
    <p:extLst>
      <p:ext uri="{BB962C8B-B14F-4D97-AF65-F5344CB8AC3E}">
        <p14:creationId xmlns:p14="http://schemas.microsoft.com/office/powerpoint/2010/main" val="451388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435D586-FE71-1BD4-FD66-671D82E66855}"/>
              </a:ext>
            </a:extLst>
          </p:cNvPr>
          <p:cNvSpPr txBox="1"/>
          <p:nvPr/>
        </p:nvSpPr>
        <p:spPr>
          <a:xfrm>
            <a:off x="714260" y="362319"/>
            <a:ext cx="1076347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CE4FB"/>
                </a:highlight>
              </a:rPr>
              <a:t>Fattori che hanno contribuito allo sviluppo dell’approccio sostenibile alla gestione della supply chain:</a:t>
            </a:r>
          </a:p>
          <a:p>
            <a:pPr algn="ctr"/>
            <a:endParaRPr lang="it-IT" sz="2700" dirty="0">
              <a:solidFill>
                <a:schemeClr val="accent1">
                  <a:lumMod val="75000"/>
                </a:schemeClr>
              </a:solidFill>
              <a:highlight>
                <a:srgbClr val="FCE4FB"/>
              </a:highlight>
            </a:endParaRPr>
          </a:p>
          <a:p>
            <a:pPr algn="r"/>
            <a:r>
              <a:rPr lang="it-IT" sz="2700" dirty="0">
                <a:solidFill>
                  <a:schemeClr val="accent1">
                    <a:lumMod val="75000"/>
                  </a:schemeClr>
                </a:solidFill>
                <a:highlight>
                  <a:srgbClr val="FCE4FB"/>
                </a:highlight>
              </a:rPr>
              <a:t>(Mann et al., 2010)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9115D21F-45B0-97EB-8CB4-8FB9037BF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57" y="1464516"/>
            <a:ext cx="7315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745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Le aree di sostenibilità per i retailer all’interno della supply chain</a:t>
            </a:r>
          </a:p>
        </p:txBody>
      </p:sp>
    </p:spTree>
    <p:extLst>
      <p:ext uri="{BB962C8B-B14F-4D97-AF65-F5344CB8AC3E}">
        <p14:creationId xmlns:p14="http://schemas.microsoft.com/office/powerpoint/2010/main" val="2503175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F1FFFA17-40F4-5CAC-0370-11E87DE500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0262309"/>
              </p:ext>
            </p:extLst>
          </p:nvPr>
        </p:nvGraphicFramePr>
        <p:xfrm>
          <a:off x="550843" y="154236"/>
          <a:ext cx="11641157" cy="6433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FF41FF6-D359-C841-1E34-D53A5B8BDFB1}"/>
              </a:ext>
            </a:extLst>
          </p:cNvPr>
          <p:cNvSpPr txBox="1"/>
          <p:nvPr/>
        </p:nvSpPr>
        <p:spPr>
          <a:xfrm>
            <a:off x="1784732" y="2225662"/>
            <a:ext cx="90889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retailer più sensibili alla questione hanno adottato codici di comportamento in cui vengono stabiliti criteri standard per identificare, valutare, selezionare e contrattualizzare i fornitori. </a:t>
            </a:r>
          </a:p>
        </p:txBody>
      </p:sp>
    </p:spTree>
    <p:extLst>
      <p:ext uri="{BB962C8B-B14F-4D97-AF65-F5344CB8AC3E}">
        <p14:creationId xmlns:p14="http://schemas.microsoft.com/office/powerpoint/2010/main" val="1623208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La sostenibilità genera vantaggi competitivi nel </a:t>
            </a:r>
            <a:r>
              <a:rPr lang="it-IT" dirty="0" err="1">
                <a:solidFill>
                  <a:schemeClr val="tx2"/>
                </a:solidFill>
                <a:latin typeface="Algerian" panose="04020705040A02060702" pitchFamily="82" charset="0"/>
              </a:rPr>
              <a:t>retailing</a:t>
            </a: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4942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FF41FF6-D359-C841-1E34-D53A5B8BDFB1}"/>
              </a:ext>
            </a:extLst>
          </p:cNvPr>
          <p:cNvSpPr txBox="1"/>
          <p:nvPr/>
        </p:nvSpPr>
        <p:spPr>
          <a:xfrm>
            <a:off x="1784732" y="2225662"/>
            <a:ext cx="908891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Elementi di differenziazione dell’offerta commerciale per i retailer, che però concorrono con altri criteri di preferenza del consumatore quali per esempio prezzi bassi, qualità superiore dei prodotti o maggiori livelli di customer service.</a:t>
            </a:r>
            <a:endParaRPr lang="it-IT" sz="3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5915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C086C82-F7D9-3E5F-BE57-0F62F0042A60}"/>
              </a:ext>
            </a:extLst>
          </p:cNvPr>
          <p:cNvSpPr txBox="1"/>
          <p:nvPr/>
        </p:nvSpPr>
        <p:spPr>
          <a:xfrm>
            <a:off x="1068636" y="605928"/>
            <a:ext cx="807811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delle questioni più importanti che il senior management deve affrontare, tuttavia, ruota intorno ai potenziali </a:t>
            </a:r>
            <a:r>
              <a:rPr lang="it-IT" sz="25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</a:t>
            </a:r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ci che possono derivare dal perseguire un approccio coerente e </a:t>
            </a:r>
            <a:r>
              <a:rPr lang="it-IT" sz="25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pianifi</a:t>
            </a:r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5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cato</a:t>
            </a:r>
            <a:r>
              <a:rPr lang="it-IT" sz="25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 integrare la sostenibilità nella supply chain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1A699BF-DA74-7130-5B02-C3A195B48EFB}"/>
              </a:ext>
            </a:extLst>
          </p:cNvPr>
          <p:cNvSpPr txBox="1"/>
          <p:nvPr/>
        </p:nvSpPr>
        <p:spPr>
          <a:xfrm>
            <a:off x="3809082" y="3626011"/>
            <a:ext cx="80781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Emmett e </a:t>
            </a:r>
            <a:r>
              <a:rPr lang="it-IT" sz="3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Sood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(2010) identificano una serie di </a:t>
            </a:r>
            <a:r>
              <a:rPr lang="it-IT" sz="3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benefi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ci e li raggruppano in cinque grandi categorie. 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AAA03CEB-382B-A9A2-9FD6-EFFE00D74A0B}"/>
              </a:ext>
            </a:extLst>
          </p:cNvPr>
          <p:cNvSpPr/>
          <p:nvPr/>
        </p:nvSpPr>
        <p:spPr>
          <a:xfrm>
            <a:off x="9746518" y="5389789"/>
            <a:ext cx="816428" cy="6763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482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E0A052E-1BA6-306F-E40B-BFB8047AA2C7}"/>
              </a:ext>
            </a:extLst>
          </p:cNvPr>
          <p:cNvSpPr txBox="1"/>
          <p:nvPr/>
        </p:nvSpPr>
        <p:spPr>
          <a:xfrm>
            <a:off x="1039257" y="1582340"/>
            <a:ext cx="1037788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Ambientale: 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l’introduzione delle considerazioni di carattere ambientale e il processo di gestione della supply chain contribuisce ad abbassare le emissioni di gas serra; riduce i rifiuti, l’inquinamento e il degrado ambientale.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Tecnologico: 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una supply chain sostenibile crea le premesse per ulteriori progressi tecnologici identificando nuove aree d’intervento; fornisce un processo sistematico che consente di valorizzare le opportunità di riduzione dell’impatto ambientale in tali aree lungo tutta la filiera</a:t>
            </a:r>
          </a:p>
        </p:txBody>
      </p:sp>
    </p:spTree>
    <p:extLst>
      <p:ext uri="{BB962C8B-B14F-4D97-AF65-F5344CB8AC3E}">
        <p14:creationId xmlns:p14="http://schemas.microsoft.com/office/powerpoint/2010/main" val="3906851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E0A052E-1BA6-306F-E40B-BFB8047AA2C7}"/>
              </a:ext>
            </a:extLst>
          </p:cNvPr>
          <p:cNvSpPr txBox="1"/>
          <p:nvPr/>
        </p:nvSpPr>
        <p:spPr>
          <a:xfrm>
            <a:off x="1288973" y="343197"/>
            <a:ext cx="8879595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Economico: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a progetti di green supply chain management è possibile aumentare la redditività complessiva per effetto degli impatti finanziari positivi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A7CE2C1-3BE0-DCF9-7535-5344C83599FB}"/>
              </a:ext>
            </a:extLst>
          </p:cNvPr>
          <p:cNvSpPr txBox="1"/>
          <p:nvPr/>
        </p:nvSpPr>
        <p:spPr>
          <a:xfrm>
            <a:off x="870333" y="2274838"/>
            <a:ext cx="1057619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Regolamentare: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una gestione sostenibile della supply chain permette, inoltre, di anticipare le tendenze normative, creando uno slancio per l’innovazione, l’apprendimento organizzativo e il cambiamento; </a:t>
            </a:r>
          </a:p>
          <a:p>
            <a:endParaRPr lang="it-IT" sz="2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Sociale: </a:t>
            </a: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ulteriori benefici possono, infine, ravvisarsi in passaparola positivo, opportunità di marketing virale e riconoscimento di qualità di leadership ambientale.</a:t>
            </a:r>
          </a:p>
        </p:txBody>
      </p:sp>
    </p:spTree>
    <p:extLst>
      <p:ext uri="{BB962C8B-B14F-4D97-AF65-F5344CB8AC3E}">
        <p14:creationId xmlns:p14="http://schemas.microsoft.com/office/powerpoint/2010/main" val="184340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Aspetti chiave della sostenibilità per il 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2695354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2783BD66-EFCE-CEC4-CE49-F64A52C3B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58" y="550843"/>
            <a:ext cx="10113484" cy="5220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3004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04C0BC6-B04D-4459-B721-9C030C392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2F024E-D853-479C-B5A9-08293A2D7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3B3EEF03-2B77-4B1F-E212-0B71CBBE0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132" y="643467"/>
            <a:ext cx="721173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150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7A0EFB-AEE5-CF4A-A0F4-CE51767B6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9823" y="804333"/>
            <a:ext cx="9518572" cy="524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666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3A86A25-CC31-467F-A2B6-D7D256916274}"/>
              </a:ext>
            </a:extLst>
          </p:cNvPr>
          <p:cNvSpPr txBox="1"/>
          <p:nvPr/>
        </p:nvSpPr>
        <p:spPr>
          <a:xfrm>
            <a:off x="892367" y="351217"/>
            <a:ext cx="11082968" cy="1738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Accanto alle questioni sociali, la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sostenibilità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delle attività dei retailer abbraccia anche altri aspetti connessi, per esempio, all’efficienza energetica, alle emissioni di gas serra (la cosiddetta impronta climatica) e al riciclo e riuso di materiali, che sono oramai annoverati tra le priorità strategiche di molti player.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758EF05-9470-5C6F-622B-050F54D944FA}"/>
              </a:ext>
            </a:extLst>
          </p:cNvPr>
          <p:cNvSpPr txBox="1"/>
          <p:nvPr/>
        </p:nvSpPr>
        <p:spPr>
          <a:xfrm>
            <a:off x="3434508" y="4144599"/>
            <a:ext cx="85408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Anche il consumatore è al centro della sostenibilità. </a:t>
            </a:r>
          </a:p>
          <a:p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 crescente infatti la quota di consumatori verdi, sensibili all’ambiente (green-</a:t>
            </a:r>
            <a:r>
              <a:rPr lang="it-IT" sz="3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minded</a:t>
            </a:r>
            <a:r>
              <a:rPr lang="it-IT" sz="30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6549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Sostenibilità e responsabilità sociale d’impresa</a:t>
            </a:r>
          </a:p>
        </p:txBody>
      </p:sp>
    </p:spTree>
    <p:extLst>
      <p:ext uri="{BB962C8B-B14F-4D97-AF65-F5344CB8AC3E}">
        <p14:creationId xmlns:p14="http://schemas.microsoft.com/office/powerpoint/2010/main" val="1988469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FBBCB67-1946-10C8-716C-277AD43F90EE}"/>
              </a:ext>
            </a:extLst>
          </p:cNvPr>
          <p:cNvSpPr txBox="1"/>
          <p:nvPr/>
        </p:nvSpPr>
        <p:spPr>
          <a:xfrm>
            <a:off x="1355075" y="612480"/>
            <a:ext cx="813320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La sostenibilità aziendale si basa sul principio che ogni attività d’impresa debba sempre tener conto di una </a:t>
            </a:r>
            <a:r>
              <a:rPr lang="it-IT" sz="32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di bene superiore per la società e per il pianeta.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1D0130C-3209-88B5-65AA-CB341882979D}"/>
              </a:ext>
            </a:extLst>
          </p:cNvPr>
          <p:cNvSpPr txBox="1"/>
          <p:nvPr/>
        </p:nvSpPr>
        <p:spPr>
          <a:xfrm>
            <a:off x="3225188" y="3429000"/>
            <a:ext cx="8452692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Accettare una visione così ampia della sostenibilità porta a considerare varie questioni di </a:t>
            </a:r>
            <a:r>
              <a:rPr lang="it-IT" sz="320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responsabilità sociale</a:t>
            </a:r>
            <a:r>
              <a:rPr lang="it-IT" sz="2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, dai problemi ambientali (inquinamento, rifiuti, impronta climatica), alle condizioni di lavoro, alla protezione dei diritti dei consumatori, alla globalizzazione, e più in generale ai temi dell’etica di business e alla salvaguardia del benessere presente e futuro della società. </a:t>
            </a: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E293DB5F-7D15-5AAF-92D7-584FAA843E9C}"/>
              </a:ext>
            </a:extLst>
          </p:cNvPr>
          <p:cNvSpPr/>
          <p:nvPr/>
        </p:nvSpPr>
        <p:spPr>
          <a:xfrm>
            <a:off x="5910943" y="2070979"/>
            <a:ext cx="762000" cy="642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0785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Sostenibilità e Triple Bottom Line</a:t>
            </a:r>
          </a:p>
        </p:txBody>
      </p:sp>
    </p:spTree>
    <p:extLst>
      <p:ext uri="{BB962C8B-B14F-4D97-AF65-F5344CB8AC3E}">
        <p14:creationId xmlns:p14="http://schemas.microsoft.com/office/powerpoint/2010/main" val="138495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B17281C-4575-8E9C-3D57-190549BC1E2E}"/>
              </a:ext>
            </a:extLst>
          </p:cNvPr>
          <p:cNvSpPr txBox="1"/>
          <p:nvPr/>
        </p:nvSpPr>
        <p:spPr>
          <a:xfrm>
            <a:off x="1109033" y="555818"/>
            <a:ext cx="1108296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Sintetizzando i diversi ambiti della sostenibilità, nella letteratura si fa spesso riferimento al framework della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“tripla linea di fondo” o Triple Bottom Line (3BL),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inizialmente sviluppato da </a:t>
            </a:r>
            <a:r>
              <a:rPr lang="it-IT" sz="2700" dirty="0" err="1">
                <a:solidFill>
                  <a:schemeClr val="accent1">
                    <a:lumMod val="75000"/>
                  </a:schemeClr>
                </a:solidFill>
              </a:rPr>
              <a:t>Elkington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 (1997) e successivamente approfondito da Willard (2002).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131E87D-EFB6-5523-7B62-C56ADFD723F2}"/>
              </a:ext>
            </a:extLst>
          </p:cNvPr>
          <p:cNvSpPr txBox="1"/>
          <p:nvPr/>
        </p:nvSpPr>
        <p:spPr>
          <a:xfrm>
            <a:off x="3214171" y="3574439"/>
            <a:ext cx="87611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“il successo o lo stato di salute finale di un’impresa può e dovrebbe essere misurato non soltanto dai risultati economici (profitti), </a:t>
            </a:r>
          </a:p>
          <a:p>
            <a:pPr algn="r"/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ma anche in funzione delle performance etiche di tipo sociale (persone) e ambientali (Pianeta). </a:t>
            </a:r>
          </a:p>
          <a:p>
            <a:pPr algn="r"/>
            <a:endParaRPr lang="it-IT" sz="2400" i="1" dirty="0">
              <a:solidFill>
                <a:schemeClr val="tx2"/>
              </a:solidFill>
              <a:highlight>
                <a:srgbClr val="FCE4FB"/>
              </a:highlight>
            </a:endParaRPr>
          </a:p>
          <a:p>
            <a:pPr algn="r"/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Da qui il termine Triple Bottom Line (</a:t>
            </a:r>
            <a:r>
              <a:rPr lang="it-IT" sz="2400" i="1" dirty="0" err="1">
                <a:solidFill>
                  <a:schemeClr val="tx2"/>
                </a:solidFill>
                <a:highlight>
                  <a:srgbClr val="FCE4FB"/>
                </a:highlight>
              </a:rPr>
              <a:t>Markley</a:t>
            </a:r>
            <a:r>
              <a:rPr lang="it-IT" sz="2400" i="1" dirty="0">
                <a:solidFill>
                  <a:schemeClr val="tx2"/>
                </a:solidFill>
                <a:highlight>
                  <a:srgbClr val="FCE4FB"/>
                </a:highlight>
              </a:rPr>
              <a:t> e Davis, 2007).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0AAF9807-79A3-FEED-59DD-1BF4D528C5F3}"/>
              </a:ext>
            </a:extLst>
          </p:cNvPr>
          <p:cNvSpPr/>
          <p:nvPr/>
        </p:nvSpPr>
        <p:spPr>
          <a:xfrm>
            <a:off x="4615543" y="2525486"/>
            <a:ext cx="859971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397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407" y="2116519"/>
            <a:ext cx="10783657" cy="26249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Definizione di supply chain green e sostenibile</a:t>
            </a:r>
          </a:p>
        </p:txBody>
      </p:sp>
    </p:spTree>
    <p:extLst>
      <p:ext uri="{BB962C8B-B14F-4D97-AF65-F5344CB8AC3E}">
        <p14:creationId xmlns:p14="http://schemas.microsoft.com/office/powerpoint/2010/main" val="4195532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C7B565E-F876-FEF3-8151-3EF6D7D38AE0}"/>
              </a:ext>
            </a:extLst>
          </p:cNvPr>
          <p:cNvSpPr txBox="1"/>
          <p:nvPr/>
        </p:nvSpPr>
        <p:spPr>
          <a:xfrm>
            <a:off x="1090670" y="573132"/>
            <a:ext cx="10113483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CE4FB"/>
                </a:highlight>
              </a:rPr>
              <a:t>SUPPLY CHAIN SOSTENIBILE</a:t>
            </a:r>
            <a:endParaRPr lang="it-IT" sz="2500" dirty="0">
              <a:solidFill>
                <a:schemeClr val="tx2"/>
              </a:solidFill>
            </a:endParaRPr>
          </a:p>
          <a:p>
            <a:endParaRPr lang="it-IT" sz="2500" dirty="0">
              <a:solidFill>
                <a:schemeClr val="tx2"/>
              </a:solidFill>
            </a:endParaRPr>
          </a:p>
          <a:p>
            <a:r>
              <a:rPr lang="it-IT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Decisioni e comportamenti manageriali in senso esteso che comprendono tutte le questioni connesse al funzionamento della filiera e agli impatti prodotti ai vari livelli della stessa.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9952C83-AA51-8EEE-7A5D-50C6A5569035}"/>
              </a:ext>
            </a:extLst>
          </p:cNvPr>
          <p:cNvSpPr txBox="1"/>
          <p:nvPr/>
        </p:nvSpPr>
        <p:spPr>
          <a:xfrm>
            <a:off x="5106316" y="3033036"/>
            <a:ext cx="69351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Srivastava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(2007) definisce con il termine green supply chain management (o </a:t>
            </a:r>
            <a:r>
              <a:rPr lang="it-IT" sz="24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GrSCM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), </a:t>
            </a:r>
          </a:p>
          <a:p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l’integrazione delle questioni ambientali nella gestione della supply chain, che include, per esempio, la progettazione del prodotto, gli acquisti etici, la scelta dei materiali, i processi produttivi green, la consegna del prodotto finale al consumatore, la sicurezza ambientale e la gestione di fi ne vita del prodotto</a:t>
            </a:r>
          </a:p>
        </p:txBody>
      </p:sp>
    </p:spTree>
    <p:extLst>
      <p:ext uri="{BB962C8B-B14F-4D97-AF65-F5344CB8AC3E}">
        <p14:creationId xmlns:p14="http://schemas.microsoft.com/office/powerpoint/2010/main" val="3890207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3299</TotalTime>
  <Words>754</Words>
  <Application>Microsoft Office PowerPoint</Application>
  <PresentationFormat>Widescreen</PresentationFormat>
  <Paragraphs>61</Paragraphs>
  <Slides>22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31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  LA sostenibilità nel retailing </vt:lpstr>
      <vt:lpstr>Aspetti chiave della sostenibilità per il retail marketing</vt:lpstr>
      <vt:lpstr>Presentazione standard di PowerPoint</vt:lpstr>
      <vt:lpstr>Sostenibilità e responsabilità sociale d’impresa</vt:lpstr>
      <vt:lpstr>Presentazione standard di PowerPoint</vt:lpstr>
      <vt:lpstr>Sostenibilità e Triple Bottom Line</vt:lpstr>
      <vt:lpstr>Presentazione standard di PowerPoint</vt:lpstr>
      <vt:lpstr>Definizione di supply chain green e sostenibile</vt:lpstr>
      <vt:lpstr>Presentazione standard di PowerPoint</vt:lpstr>
      <vt:lpstr>I fattori chiave per gestire una supply chain sostenibile</vt:lpstr>
      <vt:lpstr>Presentazione standard di PowerPoint</vt:lpstr>
      <vt:lpstr>Le aree di sostenibilità per i retailer all’interno della supply chain</vt:lpstr>
      <vt:lpstr>Presentazione standard di PowerPoint</vt:lpstr>
      <vt:lpstr>Presentazione standard di PowerPoint</vt:lpstr>
      <vt:lpstr>La sostenibilità genera vantaggi competitivi nel retailing?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171</cp:revision>
  <dcterms:created xsi:type="dcterms:W3CDTF">2023-02-25T07:42:26Z</dcterms:created>
  <dcterms:modified xsi:type="dcterms:W3CDTF">2024-05-02T06:48:47Z</dcterms:modified>
</cp:coreProperties>
</file>