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3" r:id="rId4"/>
    <p:sldId id="264" r:id="rId5"/>
    <p:sldId id="265" r:id="rId6"/>
    <p:sldId id="266" r:id="rId7"/>
    <p:sldId id="267" r:id="rId8"/>
    <p:sldId id="268" r:id="rId9"/>
    <p:sldId id="269" r:id="rId10"/>
    <p:sldId id="270" r:id="rId11"/>
    <p:sldId id="271" r:id="rId12"/>
    <p:sldId id="272" r:id="rId13"/>
    <p:sldId id="273" r:id="rId14"/>
    <p:sldId id="275" r:id="rId15"/>
    <p:sldId id="274" r:id="rId16"/>
    <p:sldId id="276" r:id="rId17"/>
    <p:sldId id="277" r:id="rId18"/>
    <p:sldId id="278" r:id="rId19"/>
    <p:sldId id="279" r:id="rId20"/>
    <p:sldId id="280" r:id="rId21"/>
    <p:sldId id="281" r:id="rId22"/>
    <p:sldId id="282" r:id="rId23"/>
    <p:sldId id="283" r:id="rId24"/>
    <p:sldId id="259" r:id="rId25"/>
    <p:sldId id="258" r:id="rId26"/>
    <p:sldId id="260" r:id="rId27"/>
    <p:sldId id="261" r:id="rId28"/>
    <p:sldId id="262" r:id="rId29"/>
    <p:sldId id="284" r:id="rId30"/>
    <p:sldId id="285" r:id="rId31"/>
    <p:sldId id="286" r:id="rId32"/>
    <p:sldId id="289" r:id="rId33"/>
    <p:sldId id="287" r:id="rId34"/>
    <p:sldId id="290" r:id="rId35"/>
    <p:sldId id="291" r:id="rId36"/>
    <p:sldId id="292"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27" d="100"/>
          <a:sy n="127" d="100"/>
        </p:scale>
        <p:origin x="-248"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printerSettings" Target="printerSettings/printerSettings1.bin"/><Relationship Id="rId39" Type="http://schemas.openxmlformats.org/officeDocument/2006/relationships/presProps" Target="presProps.xml"/><Relationship Id="rId40" Type="http://schemas.openxmlformats.org/officeDocument/2006/relationships/viewProps" Target="viewProps.xml"/><Relationship Id="rId41" Type="http://schemas.openxmlformats.org/officeDocument/2006/relationships/theme" Target="theme/theme1.xml"/><Relationship Id="rId4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it-IT" smtClean="0"/>
              <a:t>Fare clic per modificare stile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24/05/21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it-IT" smtClean="0"/>
              <a:t>Fare clic per modificare stile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Date Placeholder 4"/>
          <p:cNvSpPr>
            <a:spLocks noGrp="1"/>
          </p:cNvSpPr>
          <p:nvPr>
            <p:ph type="dt" sz="half" idx="10"/>
          </p:nvPr>
        </p:nvSpPr>
        <p:spPr/>
        <p:txBody>
          <a:bodyPr/>
          <a:lstStyle/>
          <a:p>
            <a:fld id="{B01F9CA3-105E-4857-9057-6DB6197DA786}" type="datetimeFigureOut">
              <a:rPr lang="en-US" smtClean="0"/>
              <a:t>24/05/21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‹n.›</a:t>
            </a:fld>
            <a:endParaRPr lang="en-US"/>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Trascinare l'immagine su un segnaposto o fare clic sull'icona per aggiungerla</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a:p>
        </p:txBody>
      </p:sp>
      <p:sp>
        <p:nvSpPr>
          <p:cNvPr id="3" name="Vertical Text Placeholder 2"/>
          <p:cNvSpPr>
            <a:spLocks noGrp="1"/>
          </p:cNvSpPr>
          <p:nvPr>
            <p:ph type="body" orient="vert" idx="1"/>
          </p:nvPr>
        </p:nvSpPr>
        <p:spPr/>
        <p:txBody>
          <a:bodyPr vert="eaVert"/>
          <a:lstStyle>
            <a:lvl5pPr>
              <a:defRPr/>
            </a:lvl5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24/05/21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‹n.›</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it-IT" smtClean="0"/>
              <a:t>Fare clic per modificare stile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24/05/21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a:p>
        </p:txBody>
      </p:sp>
      <p:sp>
        <p:nvSpPr>
          <p:cNvPr id="3" name="Content Placeholder 2"/>
          <p:cNvSpPr>
            <a:spLocks noGrp="1"/>
          </p:cNvSpPr>
          <p:nvPr>
            <p:ph idx="1"/>
          </p:nvPr>
        </p:nvSpPr>
        <p:spPr/>
        <p:txBody>
          <a:bodyPr/>
          <a:lstStyle>
            <a:lvl5pPr>
              <a:defRPr/>
            </a:lvl5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24/05/21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Diapositiva titolo con immagin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it-IT" smtClean="0"/>
              <a:t>Fare clic per modificare stile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24/05/21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‹n.›</a:t>
            </a:fld>
            <a:endParaRPr lang="en-US"/>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Trascinare l'immagine su un segnaposto o fare clic sull'icona per aggiungerla</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it-IT" smtClean="0"/>
              <a:t>Fare clic per modificare stile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Date Placeholder 3"/>
          <p:cNvSpPr>
            <a:spLocks noGrp="1"/>
          </p:cNvSpPr>
          <p:nvPr>
            <p:ph type="dt" sz="half" idx="10"/>
          </p:nvPr>
        </p:nvSpPr>
        <p:spPr/>
        <p:txBody>
          <a:bodyPr/>
          <a:lstStyle/>
          <a:p>
            <a:fld id="{B01F9CA3-105E-4857-9057-6DB6197DA786}" type="datetimeFigureOut">
              <a:rPr lang="en-US" smtClean="0"/>
              <a:t>24/05/21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it-IT" smtClean="0"/>
              <a:t>Fare clic per modificare stile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5" name="Date Placeholder 4"/>
          <p:cNvSpPr>
            <a:spLocks noGrp="1"/>
          </p:cNvSpPr>
          <p:nvPr>
            <p:ph type="dt" sz="half" idx="10"/>
          </p:nvPr>
        </p:nvSpPr>
        <p:spPr/>
        <p:txBody>
          <a:bodyPr/>
          <a:lstStyle/>
          <a:p>
            <a:fld id="{B01F9CA3-105E-4857-9057-6DB6197DA786}" type="datetimeFigureOut">
              <a:rPr lang="en-US" smtClean="0"/>
              <a:t>24/05/21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it-IT" smtClean="0"/>
              <a:t>Fare clic per modificare stile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7" name="Date Placeholder 6"/>
          <p:cNvSpPr>
            <a:spLocks noGrp="1"/>
          </p:cNvSpPr>
          <p:nvPr>
            <p:ph type="dt" sz="half" idx="10"/>
          </p:nvPr>
        </p:nvSpPr>
        <p:spPr/>
        <p:txBody>
          <a:bodyPr/>
          <a:lstStyle/>
          <a:p>
            <a:fld id="{B01F9CA3-105E-4857-9057-6DB6197DA786}" type="datetimeFigureOut">
              <a:rPr lang="en-US" smtClean="0"/>
              <a:t>24/05/21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5CE407-6216-4202-80E4-A30DC2F709B2}" type="slidenum">
              <a:rPr lang="en-US" smtClean="0"/>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a:p>
        </p:txBody>
      </p:sp>
      <p:sp>
        <p:nvSpPr>
          <p:cNvPr id="3" name="Date Placeholder 2"/>
          <p:cNvSpPr>
            <a:spLocks noGrp="1"/>
          </p:cNvSpPr>
          <p:nvPr>
            <p:ph type="dt" sz="half" idx="10"/>
          </p:nvPr>
        </p:nvSpPr>
        <p:spPr/>
        <p:txBody>
          <a:bodyPr/>
          <a:lstStyle/>
          <a:p>
            <a:fld id="{B01F9CA3-105E-4857-9057-6DB6197DA786}" type="datetimeFigureOut">
              <a:rPr lang="en-US" smtClean="0"/>
              <a:t>24/05/21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5CE407-6216-4202-80E4-A30DC2F709B2}" type="slidenum">
              <a:rPr lang="en-US" smtClean="0"/>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1F9CA3-105E-4857-9057-6DB6197DA786}" type="datetimeFigureOut">
              <a:rPr lang="en-US" smtClean="0"/>
              <a:t>24/05/21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5CE407-6216-4202-80E4-A30DC2F709B2}" type="slidenum">
              <a:rPr lang="en-US" smtClean="0"/>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it-IT" smtClean="0"/>
              <a:t>Fare clic per modificare stile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Date Placeholder 4"/>
          <p:cNvSpPr>
            <a:spLocks noGrp="1"/>
          </p:cNvSpPr>
          <p:nvPr>
            <p:ph type="dt" sz="half" idx="10"/>
          </p:nvPr>
        </p:nvSpPr>
        <p:spPr/>
        <p:txBody>
          <a:bodyPr/>
          <a:lstStyle/>
          <a:p>
            <a:fld id="{B01F9CA3-105E-4857-9057-6DB6197DA786}" type="datetimeFigureOut">
              <a:rPr lang="en-US" smtClean="0"/>
              <a:t>24/05/21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it-IT" smtClean="0"/>
              <a:t>Fare clic per modificare stile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B01F9CA3-105E-4857-9057-6DB6197DA786}" type="datetimeFigureOut">
              <a:rPr lang="en-US" smtClean="0"/>
              <a:t>24/05/21</a:t>
            </a:fld>
            <a:endParaRPr lang="en-US"/>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7F5CE407-6216-4202-80E4-A30DC2F709B2}" type="slidenum">
              <a:rPr lang="en-US" smtClean="0"/>
              <a:t>‹n.›</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b="1" dirty="0" smtClean="0"/>
              <a:t>Il Cinquecento giuridico</a:t>
            </a:r>
            <a:endParaRPr lang="it-IT" b="1" dirty="0"/>
          </a:p>
        </p:txBody>
      </p:sp>
      <p:sp>
        <p:nvSpPr>
          <p:cNvPr id="3" name="Sottotitolo 2"/>
          <p:cNvSpPr>
            <a:spLocks noGrp="1"/>
          </p:cNvSpPr>
          <p:nvPr>
            <p:ph type="subTitle" idx="1"/>
          </p:nvPr>
        </p:nvSpPr>
        <p:spPr>
          <a:xfrm>
            <a:off x="1322921" y="3702332"/>
            <a:ext cx="6498159" cy="790789"/>
          </a:xfrm>
        </p:spPr>
        <p:txBody>
          <a:bodyPr/>
          <a:lstStyle/>
          <a:p>
            <a:r>
              <a:rPr lang="it-IT" dirty="0" smtClean="0"/>
              <a:t>Luca Loschiavo</a:t>
            </a:r>
          </a:p>
          <a:p>
            <a:r>
              <a:rPr lang="it-IT" dirty="0" smtClean="0"/>
              <a:t>Università di Teramo</a:t>
            </a:r>
            <a:endParaRPr lang="it-IT" dirty="0"/>
          </a:p>
        </p:txBody>
      </p:sp>
    </p:spTree>
    <p:extLst>
      <p:ext uri="{BB962C8B-B14F-4D97-AF65-F5344CB8AC3E}">
        <p14:creationId xmlns:p14="http://schemas.microsoft.com/office/powerpoint/2010/main" val="22028715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49275" y="107576"/>
            <a:ext cx="8042276" cy="1094892"/>
          </a:xfrm>
        </p:spPr>
        <p:txBody>
          <a:bodyPr/>
          <a:lstStyle/>
          <a:p>
            <a:r>
              <a:rPr lang="it-IT" dirty="0" smtClean="0"/>
              <a:t>La struttura di governo</a:t>
            </a:r>
            <a:endParaRPr lang="it-IT" dirty="0"/>
          </a:p>
        </p:txBody>
      </p:sp>
      <p:sp>
        <p:nvSpPr>
          <p:cNvPr id="3" name="Segnaposto contenuto 2"/>
          <p:cNvSpPr>
            <a:spLocks noGrp="1"/>
          </p:cNvSpPr>
          <p:nvPr>
            <p:ph idx="1"/>
          </p:nvPr>
        </p:nvSpPr>
        <p:spPr>
          <a:xfrm>
            <a:off x="364957" y="1600201"/>
            <a:ext cx="8226594" cy="4343400"/>
          </a:xfrm>
        </p:spPr>
        <p:txBody>
          <a:bodyPr>
            <a:normAutofit/>
          </a:bodyPr>
          <a:lstStyle/>
          <a:p>
            <a:r>
              <a:rPr lang="it-IT" sz="2800" dirty="0" smtClean="0">
                <a:latin typeface="Avenir Next Demi Bold"/>
                <a:cs typeface="Avenir Next Demi Bold"/>
              </a:rPr>
              <a:t>L’organizzazione preesistente viene mantenuta pur con qualche cambiamento.</a:t>
            </a:r>
          </a:p>
          <a:p>
            <a:r>
              <a:rPr lang="it-IT" sz="2800" dirty="0" smtClean="0">
                <a:latin typeface="Avenir Next Demi Bold"/>
                <a:cs typeface="Avenir Next Demi Bold"/>
              </a:rPr>
              <a:t>Nell’azione di </a:t>
            </a:r>
            <a:r>
              <a:rPr lang="it-IT" sz="2800" dirty="0">
                <a:latin typeface="Avenir Next Demi Bold"/>
                <a:cs typeface="Avenir Next Demi Bold"/>
              </a:rPr>
              <a:t>governo </a:t>
            </a:r>
            <a:r>
              <a:rPr lang="it-IT" sz="2800" dirty="0" smtClean="0">
                <a:latin typeface="Avenir Next Demi Bold"/>
                <a:cs typeface="Avenir Next Demi Bold"/>
              </a:rPr>
              <a:t>il </a:t>
            </a:r>
            <a:r>
              <a:rPr lang="it-IT" sz="2800" dirty="0">
                <a:latin typeface="Avenir Next Demi Bold"/>
                <a:cs typeface="Avenir Next Demi Bold"/>
              </a:rPr>
              <a:t>re era affiancato da </a:t>
            </a:r>
            <a:r>
              <a:rPr lang="it-IT" sz="2800" dirty="0" smtClean="0">
                <a:latin typeface="Avenir Next Demi Bold"/>
                <a:cs typeface="Avenir Next Demi Bold"/>
              </a:rPr>
              <a:t>un </a:t>
            </a:r>
            <a:r>
              <a:rPr lang="it-IT" sz="2800" i="1" dirty="0" err="1">
                <a:solidFill>
                  <a:srgbClr val="008000"/>
                </a:solidFill>
                <a:latin typeface="Avenir Next Demi Bold"/>
                <a:cs typeface="Avenir Next Demi Bold"/>
              </a:rPr>
              <a:t>Conseil</a:t>
            </a:r>
            <a:r>
              <a:rPr lang="it-IT" sz="2800" i="1" dirty="0">
                <a:solidFill>
                  <a:srgbClr val="008000"/>
                </a:solidFill>
                <a:latin typeface="Avenir Next Demi Bold"/>
                <a:cs typeface="Avenir Next Demi Bold"/>
              </a:rPr>
              <a:t> </a:t>
            </a:r>
            <a:r>
              <a:rPr lang="it-IT" sz="2800" i="1" dirty="0" err="1">
                <a:solidFill>
                  <a:srgbClr val="008000"/>
                </a:solidFill>
                <a:latin typeface="Avenir Next Demi Bold"/>
                <a:cs typeface="Avenir Next Demi Bold"/>
              </a:rPr>
              <a:t>du</a:t>
            </a:r>
            <a:r>
              <a:rPr lang="it-IT" sz="2800" i="1" dirty="0">
                <a:solidFill>
                  <a:srgbClr val="008000"/>
                </a:solidFill>
                <a:latin typeface="Avenir Next Demi Bold"/>
                <a:cs typeface="Avenir Next Demi Bold"/>
              </a:rPr>
              <a:t> </a:t>
            </a:r>
            <a:r>
              <a:rPr lang="it-IT" sz="2800" i="1" dirty="0" err="1" smtClean="0">
                <a:solidFill>
                  <a:srgbClr val="008000"/>
                </a:solidFill>
                <a:latin typeface="Avenir Next Demi Bold"/>
                <a:cs typeface="Avenir Next Demi Bold"/>
              </a:rPr>
              <a:t>roy</a:t>
            </a:r>
            <a:r>
              <a:rPr lang="it-IT" sz="2800" dirty="0" smtClean="0">
                <a:latin typeface="Avenir Next Demi Bold"/>
                <a:cs typeface="Avenir Next Demi Bold"/>
              </a:rPr>
              <a:t>, con </a:t>
            </a:r>
            <a:r>
              <a:rPr lang="it-IT" sz="2800" dirty="0">
                <a:latin typeface="Avenir Next Demi Bold"/>
                <a:cs typeface="Avenir Next Demi Bold"/>
              </a:rPr>
              <a:t>funzioni solo </a:t>
            </a:r>
            <a:r>
              <a:rPr lang="it-IT" sz="2800" dirty="0" smtClean="0">
                <a:latin typeface="Avenir Next Demi Bold"/>
                <a:cs typeface="Avenir Next Demi Bold"/>
              </a:rPr>
              <a:t>consultive, </a:t>
            </a:r>
            <a:r>
              <a:rPr lang="it-IT" sz="2800" dirty="0">
                <a:latin typeface="Avenir Next Demi Bold"/>
                <a:cs typeface="Avenir Next Demi Bold"/>
              </a:rPr>
              <a:t>e da una serie di grandi ufficiali </a:t>
            </a:r>
            <a:r>
              <a:rPr lang="it-IT" sz="2800" dirty="0" smtClean="0">
                <a:latin typeface="Avenir Next Demi Bold"/>
                <a:cs typeface="Avenir Next Demi Bold"/>
              </a:rPr>
              <a:t>tra cui spiccano </a:t>
            </a:r>
            <a:r>
              <a:rPr lang="it-IT" sz="2800" dirty="0">
                <a:latin typeface="Avenir Next Demi Bold"/>
                <a:cs typeface="Avenir Next Demi Bold"/>
              </a:rPr>
              <a:t>il </a:t>
            </a:r>
            <a:r>
              <a:rPr lang="it-IT" sz="2800" i="1" dirty="0">
                <a:solidFill>
                  <a:srgbClr val="FF6600"/>
                </a:solidFill>
                <a:latin typeface="Avenir Next Demi Bold"/>
                <a:cs typeface="Avenir Next Demi Bold"/>
              </a:rPr>
              <a:t>Connestabile</a:t>
            </a:r>
            <a:r>
              <a:rPr lang="it-IT" sz="2800" dirty="0">
                <a:latin typeface="Avenir Next Demi Bold"/>
                <a:cs typeface="Avenir Next Demi Bold"/>
              </a:rPr>
              <a:t> (sorta di capo supremo dell’esercito) </a:t>
            </a:r>
            <a:r>
              <a:rPr lang="it-IT" sz="2800" dirty="0" smtClean="0">
                <a:latin typeface="Avenir Next Demi Bold"/>
                <a:cs typeface="Avenir Next Demi Bold"/>
              </a:rPr>
              <a:t>e il </a:t>
            </a:r>
            <a:r>
              <a:rPr lang="it-IT" sz="2800" i="1" dirty="0">
                <a:solidFill>
                  <a:srgbClr val="FF6600"/>
                </a:solidFill>
                <a:latin typeface="Avenir Next Demi Bold"/>
                <a:cs typeface="Avenir Next Demi Bold"/>
              </a:rPr>
              <a:t>Cancelliere</a:t>
            </a:r>
            <a:r>
              <a:rPr lang="it-IT" sz="2800" dirty="0">
                <a:latin typeface="Avenir Next Demi Bold"/>
                <a:cs typeface="Avenir Next Demi Bold"/>
              </a:rPr>
              <a:t> (una sorta di ‘primo </a:t>
            </a:r>
            <a:r>
              <a:rPr lang="it-IT" sz="2800" dirty="0" err="1">
                <a:latin typeface="Avenir Next Demi Bold"/>
                <a:cs typeface="Avenir Next Demi Bold"/>
              </a:rPr>
              <a:t>ministro’</a:t>
            </a:r>
            <a:r>
              <a:rPr lang="it-IT" sz="2800" dirty="0">
                <a:latin typeface="Avenir Next Demi Bold"/>
                <a:cs typeface="Avenir Next Demi Bold"/>
              </a:rPr>
              <a:t> da cui dipendeva l’intero apparato amministrativo</a:t>
            </a:r>
            <a:r>
              <a:rPr lang="it-IT" sz="2800" dirty="0" smtClean="0">
                <a:latin typeface="Avenir Next Demi Bold"/>
                <a:cs typeface="Avenir Next Demi Bold"/>
              </a:rPr>
              <a:t>).</a:t>
            </a:r>
            <a:r>
              <a:rPr lang="en-US" sz="2800" dirty="0" smtClean="0">
                <a:latin typeface="Avenir Next Demi Bold"/>
                <a:cs typeface="Avenir Next Demi Bold"/>
              </a:rPr>
              <a:t> </a:t>
            </a:r>
            <a:endParaRPr lang="it-IT" sz="2800" dirty="0">
              <a:latin typeface="Avenir Next Demi Bold"/>
              <a:cs typeface="Avenir Next Demi Bold"/>
            </a:endParaRPr>
          </a:p>
        </p:txBody>
      </p:sp>
    </p:spTree>
    <p:extLst>
      <p:ext uri="{BB962C8B-B14F-4D97-AF65-F5344CB8AC3E}">
        <p14:creationId xmlns:p14="http://schemas.microsoft.com/office/powerpoint/2010/main" val="10423934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49275" y="107576"/>
            <a:ext cx="8042276" cy="1074964"/>
          </a:xfrm>
        </p:spPr>
        <p:txBody>
          <a:bodyPr/>
          <a:lstStyle/>
          <a:p>
            <a:r>
              <a:rPr lang="it-IT" dirty="0" smtClean="0"/>
              <a:t>Gli organi di rappresentanza</a:t>
            </a:r>
            <a:endParaRPr lang="it-IT" dirty="0"/>
          </a:p>
        </p:txBody>
      </p:sp>
      <p:sp>
        <p:nvSpPr>
          <p:cNvPr id="3" name="Segnaposto contenuto 2"/>
          <p:cNvSpPr>
            <a:spLocks noGrp="1"/>
          </p:cNvSpPr>
          <p:nvPr>
            <p:ph idx="1"/>
          </p:nvPr>
        </p:nvSpPr>
        <p:spPr>
          <a:xfrm>
            <a:off x="364956" y="1328532"/>
            <a:ext cx="8496201" cy="4861551"/>
          </a:xfrm>
        </p:spPr>
        <p:txBody>
          <a:bodyPr>
            <a:noAutofit/>
          </a:bodyPr>
          <a:lstStyle/>
          <a:p>
            <a:r>
              <a:rPr lang="it-IT" sz="2800" dirty="0" smtClean="0">
                <a:latin typeface="Avenir Next Demi Bold"/>
                <a:cs typeface="Avenir Next Demi Bold"/>
              </a:rPr>
              <a:t>Nel corso del secolo assumono un ruolo </a:t>
            </a:r>
            <a:r>
              <a:rPr lang="it-IT" sz="2800" dirty="0">
                <a:latin typeface="Avenir Next Demi Bold"/>
                <a:cs typeface="Avenir Next Demi Bold"/>
              </a:rPr>
              <a:t>sempre più importante </a:t>
            </a:r>
            <a:r>
              <a:rPr lang="it-IT" sz="2800" dirty="0" smtClean="0">
                <a:latin typeface="Avenir Next Demi Bold"/>
                <a:cs typeface="Avenir Next Demi Bold"/>
              </a:rPr>
              <a:t>le assemblee degli </a:t>
            </a:r>
            <a:r>
              <a:rPr lang="it-IT" sz="2800" i="1" dirty="0">
                <a:solidFill>
                  <a:schemeClr val="accent6">
                    <a:lumMod val="60000"/>
                    <a:lumOff val="40000"/>
                  </a:schemeClr>
                </a:solidFill>
                <a:latin typeface="Avenir Next Demi Bold"/>
                <a:cs typeface="Avenir Next Demi Bold"/>
              </a:rPr>
              <a:t>Stati generali</a:t>
            </a:r>
            <a:r>
              <a:rPr lang="it-IT" sz="2800" dirty="0">
                <a:solidFill>
                  <a:schemeClr val="accent6">
                    <a:lumMod val="60000"/>
                    <a:lumOff val="40000"/>
                  </a:schemeClr>
                </a:solidFill>
                <a:latin typeface="Avenir Next Demi Bold"/>
                <a:cs typeface="Avenir Next Demi Bold"/>
              </a:rPr>
              <a:t> </a:t>
            </a:r>
            <a:r>
              <a:rPr lang="it-IT" sz="2800" dirty="0">
                <a:latin typeface="Avenir Next Demi Bold"/>
                <a:cs typeface="Avenir Next Demi Bold"/>
              </a:rPr>
              <a:t>(nobili, alto clero, alta borghesia</a:t>
            </a:r>
            <a:r>
              <a:rPr lang="it-IT" sz="2800" dirty="0" smtClean="0">
                <a:latin typeface="Avenir Next Demi Bold"/>
                <a:cs typeface="Avenir Next Demi Bold"/>
              </a:rPr>
              <a:t>) </a:t>
            </a:r>
            <a:r>
              <a:rPr lang="it-IT" sz="2800" dirty="0">
                <a:latin typeface="Avenir Next Demi Bold"/>
                <a:cs typeface="Avenir Next Demi Bold"/>
              </a:rPr>
              <a:t>cui corrispondono, su base locale, gli </a:t>
            </a:r>
            <a:r>
              <a:rPr lang="it-IT" sz="2800" i="1" dirty="0">
                <a:solidFill>
                  <a:srgbClr val="FF4040"/>
                </a:solidFill>
                <a:latin typeface="Avenir Next Demi Bold"/>
                <a:cs typeface="Avenir Next Demi Bold"/>
              </a:rPr>
              <a:t>Stati </a:t>
            </a:r>
            <a:r>
              <a:rPr lang="it-IT" sz="2800" i="1" dirty="0" smtClean="0">
                <a:solidFill>
                  <a:srgbClr val="FF4040"/>
                </a:solidFill>
                <a:latin typeface="Avenir Next Demi Bold"/>
                <a:cs typeface="Avenir Next Demi Bold"/>
              </a:rPr>
              <a:t>provinciali</a:t>
            </a:r>
            <a:r>
              <a:rPr lang="it-IT" sz="2800" dirty="0" smtClean="0">
                <a:latin typeface="Avenir Next Demi Bold"/>
                <a:cs typeface="Avenir Next Demi Bold"/>
              </a:rPr>
              <a:t>. Hanno poteri consultivi e di impulso. </a:t>
            </a:r>
          </a:p>
          <a:p>
            <a:r>
              <a:rPr lang="it-IT" sz="2800" dirty="0" smtClean="0">
                <a:latin typeface="Avenir Next Demi Bold"/>
                <a:cs typeface="Avenir Next Demi Bold"/>
              </a:rPr>
              <a:t>Introducendo </a:t>
            </a:r>
            <a:r>
              <a:rPr lang="it-IT" sz="2800" dirty="0">
                <a:latin typeface="Avenir Next Demi Bold"/>
                <a:cs typeface="Avenir Next Demi Bold"/>
              </a:rPr>
              <a:t>il </a:t>
            </a:r>
            <a:r>
              <a:rPr lang="it-IT" sz="2800" i="1" dirty="0">
                <a:solidFill>
                  <a:schemeClr val="tx2">
                    <a:lumMod val="50000"/>
                    <a:lumOff val="50000"/>
                  </a:schemeClr>
                </a:solidFill>
                <a:latin typeface="Avenir Next Demi Bold"/>
                <a:cs typeface="Avenir Next Demi Bold"/>
              </a:rPr>
              <a:t>Terzo stato </a:t>
            </a:r>
            <a:r>
              <a:rPr lang="it-IT" sz="2800" dirty="0">
                <a:latin typeface="Avenir Next Demi Bold"/>
                <a:cs typeface="Avenir Next Demi Bold"/>
              </a:rPr>
              <a:t>– una novità rispetto alla composizione medievale – il re bilancia il peso politico dei nobili e dà risposta concreta all’istanza di partecipazione di tutte le componenti alla conduzione politica dello stato</a:t>
            </a:r>
            <a:r>
              <a:rPr lang="en-US" sz="2800" dirty="0">
                <a:latin typeface="Avenir Next Demi Bold"/>
                <a:cs typeface="Avenir Next Demi Bold"/>
              </a:rPr>
              <a:t> </a:t>
            </a:r>
            <a:endParaRPr lang="it-IT" sz="2800" dirty="0">
              <a:latin typeface="Avenir Next Demi Bold"/>
              <a:cs typeface="Avenir Next Demi Bold"/>
            </a:endParaRPr>
          </a:p>
        </p:txBody>
      </p:sp>
    </p:spTree>
    <p:extLst>
      <p:ext uri="{BB962C8B-B14F-4D97-AF65-F5344CB8AC3E}">
        <p14:creationId xmlns:p14="http://schemas.microsoft.com/office/powerpoint/2010/main" val="42880404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49275" y="107576"/>
            <a:ext cx="8042276" cy="1031166"/>
          </a:xfrm>
        </p:spPr>
        <p:txBody>
          <a:bodyPr/>
          <a:lstStyle/>
          <a:p>
            <a:r>
              <a:rPr lang="it-IT" dirty="0" smtClean="0"/>
              <a:t>La giurisdizione</a:t>
            </a:r>
            <a:endParaRPr lang="it-IT" dirty="0"/>
          </a:p>
        </p:txBody>
      </p:sp>
      <p:sp>
        <p:nvSpPr>
          <p:cNvPr id="3" name="Segnaposto contenuto 2"/>
          <p:cNvSpPr>
            <a:spLocks noGrp="1"/>
          </p:cNvSpPr>
          <p:nvPr>
            <p:ph idx="1"/>
          </p:nvPr>
        </p:nvSpPr>
        <p:spPr>
          <a:xfrm>
            <a:off x="354158" y="1357730"/>
            <a:ext cx="8536436" cy="4979775"/>
          </a:xfrm>
        </p:spPr>
        <p:txBody>
          <a:bodyPr/>
          <a:lstStyle/>
          <a:p>
            <a:r>
              <a:rPr lang="it-IT" dirty="0" smtClean="0">
                <a:latin typeface="Avenir Next Demi Bold"/>
                <a:cs typeface="Avenir Next Demi Bold"/>
              </a:rPr>
              <a:t>La giurisdizione più alta (in materia civile, penale e amministrativa) è delegata dal sovrano al </a:t>
            </a:r>
            <a:r>
              <a:rPr lang="it-IT" i="1" dirty="0" smtClean="0">
                <a:solidFill>
                  <a:srgbClr val="3366FF"/>
                </a:solidFill>
                <a:latin typeface="Avenir Next Demi Bold"/>
                <a:cs typeface="Avenir Next Demi Bold"/>
              </a:rPr>
              <a:t>Parlamento di Parigi</a:t>
            </a:r>
            <a:r>
              <a:rPr lang="it-IT" dirty="0" smtClean="0">
                <a:latin typeface="Avenir Next Demi Bold"/>
                <a:cs typeface="Avenir Next Demi Bold"/>
              </a:rPr>
              <a:t>. Nel corso del secolo furono istituiti altri parlamenti locali in diverse grandi città della Francia.</a:t>
            </a:r>
          </a:p>
          <a:p>
            <a:r>
              <a:rPr lang="it-IT" dirty="0" smtClean="0">
                <a:latin typeface="Avenir Next Demi Bold"/>
                <a:cs typeface="Avenir Next Demi Bold"/>
              </a:rPr>
              <a:t>A controllare la gestione </a:t>
            </a:r>
            <a:r>
              <a:rPr lang="it-IT" dirty="0">
                <a:latin typeface="Avenir Next Demi Bold"/>
                <a:cs typeface="Avenir Next Demi Bold"/>
              </a:rPr>
              <a:t>f</a:t>
            </a:r>
            <a:r>
              <a:rPr lang="it-IT" dirty="0" smtClean="0">
                <a:latin typeface="Avenir Next Demi Bold"/>
                <a:cs typeface="Avenir Next Demi Bold"/>
              </a:rPr>
              <a:t>inanziaria era la </a:t>
            </a:r>
            <a:r>
              <a:rPr lang="it-IT" i="1" dirty="0" smtClean="0">
                <a:solidFill>
                  <a:srgbClr val="3366FF"/>
                </a:solidFill>
                <a:latin typeface="Avenir Next Demi Bold"/>
                <a:cs typeface="Avenir Next Demi Bold"/>
              </a:rPr>
              <a:t>Corte dei conti</a:t>
            </a:r>
            <a:r>
              <a:rPr lang="it-IT" dirty="0" smtClean="0">
                <a:latin typeface="Avenir Next Demi Bold"/>
                <a:cs typeface="Avenir Next Demi Bold"/>
              </a:rPr>
              <a:t> (già istituita alla fine del ‘300).</a:t>
            </a:r>
          </a:p>
          <a:p>
            <a:r>
              <a:rPr lang="it-IT" dirty="0" smtClean="0">
                <a:latin typeface="Avenir Next Demi Bold"/>
                <a:cs typeface="Avenir Next Demi Bold"/>
              </a:rPr>
              <a:t>L’impianto amministrativo già esistente fu mantenuto ma anche potenziato e reso più efficiente aumentando considerevolmente il personale e aprendo le alte carriere ai borghesi ricchi (attraverso la vendita delle cariche)</a:t>
            </a:r>
            <a:endParaRPr lang="it-IT" dirty="0">
              <a:latin typeface="Avenir Next Demi Bold"/>
              <a:cs typeface="Avenir Next Demi Bold"/>
            </a:endParaRPr>
          </a:p>
        </p:txBody>
      </p:sp>
    </p:spTree>
    <p:extLst>
      <p:ext uri="{BB962C8B-B14F-4D97-AF65-F5344CB8AC3E}">
        <p14:creationId xmlns:p14="http://schemas.microsoft.com/office/powerpoint/2010/main" val="26395936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49275" y="107576"/>
            <a:ext cx="8042276" cy="1076891"/>
          </a:xfrm>
        </p:spPr>
        <p:txBody>
          <a:bodyPr/>
          <a:lstStyle/>
          <a:p>
            <a:r>
              <a:rPr lang="it-IT" dirty="0" smtClean="0"/>
              <a:t>Il ‘gallicanismo’</a:t>
            </a:r>
            <a:endParaRPr lang="it-IT" dirty="0"/>
          </a:p>
        </p:txBody>
      </p:sp>
      <p:sp>
        <p:nvSpPr>
          <p:cNvPr id="3" name="Segnaposto contenuto 2"/>
          <p:cNvSpPr>
            <a:spLocks noGrp="1"/>
          </p:cNvSpPr>
          <p:nvPr>
            <p:ph idx="1"/>
          </p:nvPr>
        </p:nvSpPr>
        <p:spPr>
          <a:xfrm>
            <a:off x="329734" y="1367630"/>
            <a:ext cx="8475373" cy="4994297"/>
          </a:xfrm>
        </p:spPr>
        <p:txBody>
          <a:bodyPr>
            <a:normAutofit/>
          </a:bodyPr>
          <a:lstStyle/>
          <a:p>
            <a:r>
              <a:rPr lang="it-IT" sz="2800" dirty="0" smtClean="0">
                <a:latin typeface="Avenir Next Demi Bold"/>
                <a:cs typeface="Avenir Next Demi Bold"/>
              </a:rPr>
              <a:t>Quale retaggio medievale rimaneva a caratterizzare la figura del monarca la dimensione religiosa (il re è persona sacra, garantisce l’ortodossia, protegge la chiesa).</a:t>
            </a:r>
          </a:p>
          <a:p>
            <a:r>
              <a:rPr lang="it-IT" sz="2800" dirty="0" smtClean="0">
                <a:latin typeface="Avenir Next Demi Bold"/>
                <a:cs typeface="Avenir Next Demi Bold"/>
              </a:rPr>
              <a:t>Si era però anche affermata l’idea di una chiesa ‘nazionale’ (chiesa ‘gallicana’) con delle proprie specificità nel culto e una certa tendenza a proclamarsi autonoma da Roma</a:t>
            </a:r>
          </a:p>
          <a:p>
            <a:r>
              <a:rPr lang="it-IT" sz="2800" dirty="0" smtClean="0">
                <a:latin typeface="Avenir Next Demi Bold"/>
                <a:cs typeface="Avenir Next Demi Bold"/>
              </a:rPr>
              <a:t>La </a:t>
            </a:r>
            <a:r>
              <a:rPr lang="it-IT" sz="2800" i="1" dirty="0" err="1" smtClean="0">
                <a:solidFill>
                  <a:srgbClr val="3366FF"/>
                </a:solidFill>
                <a:latin typeface="Avenir Next Demi Bold"/>
                <a:cs typeface="Avenir Next Demi Bold"/>
              </a:rPr>
              <a:t>Pléiade</a:t>
            </a:r>
            <a:r>
              <a:rPr lang="it-IT" sz="2800" i="1" dirty="0" smtClean="0">
                <a:solidFill>
                  <a:srgbClr val="3366FF"/>
                </a:solidFill>
                <a:latin typeface="Avenir Next Demi Bold"/>
                <a:cs typeface="Avenir Next Demi Bold"/>
              </a:rPr>
              <a:t> </a:t>
            </a:r>
            <a:r>
              <a:rPr lang="it-IT" sz="2800" dirty="0" smtClean="0">
                <a:solidFill>
                  <a:schemeClr val="tx1"/>
                </a:solidFill>
                <a:latin typeface="Avenir Next Demi Bold"/>
                <a:cs typeface="Avenir Next Demi Bold"/>
              </a:rPr>
              <a:t>e il fattore linguistico</a:t>
            </a:r>
            <a:endParaRPr lang="it-IT" sz="2800" dirty="0">
              <a:solidFill>
                <a:srgbClr val="3366FF"/>
              </a:solidFill>
              <a:latin typeface="Avenir Next Demi Bold"/>
              <a:cs typeface="Avenir Next Demi Bold"/>
            </a:endParaRPr>
          </a:p>
        </p:txBody>
      </p:sp>
    </p:spTree>
    <p:extLst>
      <p:ext uri="{BB962C8B-B14F-4D97-AF65-F5344CB8AC3E}">
        <p14:creationId xmlns:p14="http://schemas.microsoft.com/office/powerpoint/2010/main" val="3819508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49275" y="107576"/>
            <a:ext cx="8042276" cy="930359"/>
          </a:xfrm>
        </p:spPr>
        <p:txBody>
          <a:bodyPr/>
          <a:lstStyle/>
          <a:p>
            <a:r>
              <a:rPr lang="it-IT" dirty="0" smtClean="0"/>
              <a:t>Le </a:t>
            </a:r>
            <a:r>
              <a:rPr lang="it-IT" i="1" dirty="0" err="1" smtClean="0"/>
              <a:t>coutumes</a:t>
            </a:r>
            <a:endParaRPr lang="it-IT" dirty="0"/>
          </a:p>
        </p:txBody>
      </p:sp>
      <p:sp>
        <p:nvSpPr>
          <p:cNvPr id="3" name="Segnaposto contenuto 2"/>
          <p:cNvSpPr>
            <a:spLocks noGrp="1"/>
          </p:cNvSpPr>
          <p:nvPr>
            <p:ph idx="1"/>
          </p:nvPr>
        </p:nvSpPr>
        <p:spPr>
          <a:xfrm>
            <a:off x="317520" y="1282154"/>
            <a:ext cx="8463161" cy="5116407"/>
          </a:xfrm>
        </p:spPr>
        <p:txBody>
          <a:bodyPr/>
          <a:lstStyle/>
          <a:p>
            <a:r>
              <a:rPr lang="it-IT" dirty="0">
                <a:latin typeface="Avenir Next Demi Bold"/>
                <a:cs typeface="Avenir Next Demi Bold"/>
              </a:rPr>
              <a:t>Una vera novità rispetto alla visione medievale è la sostituzione della figura del re-giudice con quella del re-legislatore</a:t>
            </a:r>
          </a:p>
          <a:p>
            <a:r>
              <a:rPr lang="it-IT" dirty="0">
                <a:latin typeface="Avenir Next Demi Bold"/>
                <a:cs typeface="Avenir Next Demi Bold"/>
              </a:rPr>
              <a:t>L’attività legislativa si esplicò </a:t>
            </a:r>
            <a:r>
              <a:rPr lang="it-IT" dirty="0" smtClean="0">
                <a:latin typeface="Avenir Next Demi Bold"/>
                <a:cs typeface="Avenir Next Demi Bold"/>
              </a:rPr>
              <a:t>anzitutto (già nel ‘400) </a:t>
            </a:r>
            <a:r>
              <a:rPr lang="it-IT" dirty="0">
                <a:latin typeface="Avenir Next Demi Bold"/>
                <a:cs typeface="Avenir Next Demi Bold"/>
              </a:rPr>
              <a:t>sotto forma di redazione e compilazione delle </a:t>
            </a:r>
            <a:r>
              <a:rPr lang="it-IT" dirty="0" smtClean="0">
                <a:latin typeface="Avenir Next Demi Bold"/>
                <a:cs typeface="Avenir Next Demi Bold"/>
              </a:rPr>
              <a:t>consuetudini (è evidente lo sforzo di accertamento, unificazione e ‘modernizzazione’ delle consuetudini, dette in francese </a:t>
            </a:r>
            <a:r>
              <a:rPr lang="it-IT" i="1" dirty="0" err="1" smtClean="0">
                <a:solidFill>
                  <a:srgbClr val="0000FF"/>
                </a:solidFill>
                <a:latin typeface="Avenir Next Demi Bold"/>
                <a:cs typeface="Avenir Next Demi Bold"/>
              </a:rPr>
              <a:t>coutumes</a:t>
            </a:r>
            <a:r>
              <a:rPr lang="it-IT" dirty="0" smtClean="0">
                <a:latin typeface="Avenir Next Demi Bold"/>
                <a:cs typeface="Avenir Next Demi Bold"/>
              </a:rPr>
              <a:t>). </a:t>
            </a:r>
          </a:p>
          <a:p>
            <a:r>
              <a:rPr lang="it-IT" dirty="0" smtClean="0">
                <a:latin typeface="Avenir Next Demi Bold"/>
                <a:cs typeface="Avenir Next Demi Bold"/>
              </a:rPr>
              <a:t>Un grande impegno in questo senso fu profuso dal cancelliere </a:t>
            </a:r>
            <a:r>
              <a:rPr lang="it-IT" b="1" dirty="0">
                <a:solidFill>
                  <a:srgbClr val="FF6600"/>
                </a:solidFill>
              </a:rPr>
              <a:t>Michel de l’Hospital </a:t>
            </a:r>
            <a:r>
              <a:rPr lang="it-IT" dirty="0"/>
              <a:t>(1505-1573) </a:t>
            </a:r>
            <a:r>
              <a:rPr lang="it-IT" dirty="0" smtClean="0">
                <a:latin typeface="Avenir Next Demi Bold"/>
                <a:cs typeface="Avenir Next Demi Bold"/>
              </a:rPr>
              <a:t>(</a:t>
            </a:r>
            <a:r>
              <a:rPr lang="it-IT" dirty="0" smtClean="0">
                <a:solidFill>
                  <a:srgbClr val="008000"/>
                </a:solidFill>
                <a:latin typeface="Avenir Next Demi Bold"/>
                <a:cs typeface="Avenir Next Demi Bold"/>
              </a:rPr>
              <a:t>Le </a:t>
            </a:r>
            <a:r>
              <a:rPr lang="it-IT" dirty="0" err="1" smtClean="0">
                <a:solidFill>
                  <a:srgbClr val="008000"/>
                </a:solidFill>
                <a:latin typeface="Avenir Next Demi Bold"/>
                <a:cs typeface="Avenir Next Demi Bold"/>
              </a:rPr>
              <a:t>Caron</a:t>
            </a:r>
            <a:r>
              <a:rPr lang="it-IT" dirty="0" smtClean="0">
                <a:latin typeface="Avenir Next Demi Bold"/>
                <a:cs typeface="Avenir Next Demi Bold"/>
              </a:rPr>
              <a:t>: </a:t>
            </a:r>
            <a:r>
              <a:rPr lang="it-IT" i="1" dirty="0" err="1" smtClean="0">
                <a:latin typeface="Avenir Next Demi Bold"/>
                <a:cs typeface="Avenir Next Demi Bold"/>
              </a:rPr>
              <a:t>Pandectes</a:t>
            </a:r>
            <a:r>
              <a:rPr lang="it-IT" i="1" dirty="0" smtClean="0">
                <a:latin typeface="Avenir Next Demi Bold"/>
                <a:cs typeface="Avenir Next Demi Bold"/>
              </a:rPr>
              <a:t> </a:t>
            </a:r>
            <a:r>
              <a:rPr lang="it-IT" i="1" dirty="0" err="1" smtClean="0">
                <a:latin typeface="Avenir Next Demi Bold"/>
                <a:cs typeface="Avenir Next Demi Bold"/>
              </a:rPr>
              <a:t>au</a:t>
            </a:r>
            <a:r>
              <a:rPr lang="it-IT" i="1" dirty="0" smtClean="0">
                <a:latin typeface="Avenir Next Demi Bold"/>
                <a:cs typeface="Avenir Next Demi Bold"/>
              </a:rPr>
              <a:t> </a:t>
            </a:r>
            <a:r>
              <a:rPr lang="it-IT" i="1" dirty="0" err="1" smtClean="0">
                <a:latin typeface="Avenir Next Demi Bold"/>
                <a:cs typeface="Avenir Next Demi Bold"/>
              </a:rPr>
              <a:t>Digestes</a:t>
            </a:r>
            <a:r>
              <a:rPr lang="it-IT" i="1" dirty="0" smtClean="0">
                <a:latin typeface="Avenir Next Demi Bold"/>
                <a:cs typeface="Avenir Next Demi Bold"/>
              </a:rPr>
              <a:t> </a:t>
            </a:r>
            <a:r>
              <a:rPr lang="it-IT" i="1" dirty="0" err="1" smtClean="0">
                <a:latin typeface="Avenir Next Demi Bold"/>
                <a:cs typeface="Avenir Next Demi Bold"/>
              </a:rPr>
              <a:t>du</a:t>
            </a:r>
            <a:r>
              <a:rPr lang="it-IT" i="1" dirty="0" smtClean="0">
                <a:latin typeface="Avenir Next Demi Bold"/>
                <a:cs typeface="Avenir Next Demi Bold"/>
              </a:rPr>
              <a:t> </a:t>
            </a:r>
            <a:r>
              <a:rPr lang="it-IT" i="1" dirty="0" err="1" smtClean="0">
                <a:latin typeface="Avenir Next Demi Bold"/>
                <a:cs typeface="Avenir Next Demi Bold"/>
              </a:rPr>
              <a:t>droit</a:t>
            </a:r>
            <a:r>
              <a:rPr lang="it-IT" i="1" dirty="0" smtClean="0">
                <a:latin typeface="Avenir Next Demi Bold"/>
                <a:cs typeface="Avenir Next Demi Bold"/>
              </a:rPr>
              <a:t> </a:t>
            </a:r>
            <a:r>
              <a:rPr lang="it-IT" i="1" dirty="0" err="1" smtClean="0">
                <a:latin typeface="Avenir Next Demi Bold"/>
                <a:cs typeface="Avenir Next Demi Bold"/>
              </a:rPr>
              <a:t>française</a:t>
            </a:r>
            <a:r>
              <a:rPr lang="it-IT" dirty="0" smtClean="0">
                <a:latin typeface="Avenir Next Demi Bold"/>
                <a:cs typeface="Avenir Next Demi Bold"/>
              </a:rPr>
              <a:t>; </a:t>
            </a:r>
            <a:r>
              <a:rPr lang="it-IT" dirty="0" err="1" smtClean="0">
                <a:solidFill>
                  <a:srgbClr val="008000"/>
                </a:solidFill>
                <a:latin typeface="Avenir Next Demi Bold"/>
                <a:cs typeface="Avenir Next Demi Bold"/>
              </a:rPr>
              <a:t>Doumulin</a:t>
            </a:r>
            <a:r>
              <a:rPr lang="it-IT" dirty="0" smtClean="0">
                <a:solidFill>
                  <a:schemeClr val="tx1"/>
                </a:solidFill>
                <a:latin typeface="Avenir Next Demi Bold"/>
                <a:cs typeface="Avenir Next Demi Bold"/>
              </a:rPr>
              <a:t> e </a:t>
            </a:r>
            <a:r>
              <a:rPr lang="it-IT" dirty="0" err="1" smtClean="0">
                <a:solidFill>
                  <a:srgbClr val="008000"/>
                </a:solidFill>
                <a:latin typeface="Avenir Next Demi Bold"/>
                <a:cs typeface="Avenir Next Demi Bold"/>
              </a:rPr>
              <a:t>Loisel</a:t>
            </a:r>
            <a:r>
              <a:rPr lang="it-IT" dirty="0" smtClean="0">
                <a:latin typeface="Avenir Next Demi Bold"/>
                <a:cs typeface="Avenir Next Demi Bold"/>
              </a:rPr>
              <a:t>: i principi generali di </a:t>
            </a:r>
            <a:r>
              <a:rPr lang="it-IT" i="1" dirty="0" err="1" smtClean="0">
                <a:latin typeface="Avenir Next Demi Bold"/>
                <a:cs typeface="Avenir Next Demi Bold"/>
              </a:rPr>
              <a:t>droit</a:t>
            </a:r>
            <a:r>
              <a:rPr lang="it-IT" i="1" dirty="0" smtClean="0">
                <a:latin typeface="Avenir Next Demi Bold"/>
                <a:cs typeface="Avenir Next Demi Bold"/>
              </a:rPr>
              <a:t> </a:t>
            </a:r>
            <a:r>
              <a:rPr lang="it-IT" i="1" dirty="0" err="1" smtClean="0">
                <a:latin typeface="Avenir Next Demi Bold"/>
                <a:cs typeface="Avenir Next Demi Bold"/>
              </a:rPr>
              <a:t>coutumier</a:t>
            </a:r>
            <a:r>
              <a:rPr lang="it-IT" dirty="0" smtClean="0">
                <a:latin typeface="Avenir Next Demi Bold"/>
                <a:cs typeface="Avenir Next Demi Bold"/>
              </a:rPr>
              <a:t>)</a:t>
            </a:r>
            <a:endParaRPr lang="it-IT" dirty="0">
              <a:latin typeface="Avenir Next Demi Bold"/>
              <a:cs typeface="Avenir Next Demi Bold"/>
            </a:endParaRPr>
          </a:p>
        </p:txBody>
      </p:sp>
    </p:spTree>
    <p:extLst>
      <p:ext uri="{BB962C8B-B14F-4D97-AF65-F5344CB8AC3E}">
        <p14:creationId xmlns:p14="http://schemas.microsoft.com/office/powerpoint/2010/main" val="1843313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49275" y="107576"/>
            <a:ext cx="8042276" cy="966992"/>
          </a:xfrm>
        </p:spPr>
        <p:txBody>
          <a:bodyPr/>
          <a:lstStyle/>
          <a:p>
            <a:r>
              <a:rPr lang="it-IT" dirty="0"/>
              <a:t>i</a:t>
            </a:r>
            <a:r>
              <a:rPr lang="it-IT" dirty="0" smtClean="0"/>
              <a:t>l re legislatore</a:t>
            </a:r>
            <a:endParaRPr lang="it-IT" dirty="0"/>
          </a:p>
        </p:txBody>
      </p:sp>
      <p:sp>
        <p:nvSpPr>
          <p:cNvPr id="3" name="Segnaposto contenuto 2"/>
          <p:cNvSpPr>
            <a:spLocks noGrp="1"/>
          </p:cNvSpPr>
          <p:nvPr>
            <p:ph idx="1"/>
          </p:nvPr>
        </p:nvSpPr>
        <p:spPr>
          <a:xfrm>
            <a:off x="415220" y="1257732"/>
            <a:ext cx="8414312" cy="5189673"/>
          </a:xfrm>
        </p:spPr>
        <p:txBody>
          <a:bodyPr>
            <a:normAutofit lnSpcReduction="10000"/>
          </a:bodyPr>
          <a:lstStyle/>
          <a:p>
            <a:r>
              <a:rPr lang="it-IT" dirty="0" smtClean="0">
                <a:latin typeface="Avenir Next Demi Bold"/>
                <a:cs typeface="Avenir Next Demi Bold"/>
              </a:rPr>
              <a:t>Per altro verso, i sovrani francesi emanarono anche frequenti provvedimenti legislativi singoli cui si diede il nome di </a:t>
            </a:r>
            <a:r>
              <a:rPr lang="it-IT" i="1" dirty="0" err="1" smtClean="0">
                <a:solidFill>
                  <a:srgbClr val="3366FF"/>
                </a:solidFill>
                <a:latin typeface="Avenir Next Demi Bold"/>
                <a:cs typeface="Avenir Next Demi Bold"/>
              </a:rPr>
              <a:t>ordonnances</a:t>
            </a:r>
            <a:r>
              <a:rPr lang="it-IT" i="1" dirty="0" smtClean="0">
                <a:latin typeface="Avenir Next Demi Bold"/>
                <a:cs typeface="Avenir Next Demi Bold"/>
              </a:rPr>
              <a:t>. </a:t>
            </a:r>
            <a:endParaRPr lang="it-IT" dirty="0" smtClean="0">
              <a:latin typeface="Avenir Next Demi Bold"/>
              <a:cs typeface="Avenir Next Demi Bold"/>
            </a:endParaRPr>
          </a:p>
          <a:p>
            <a:r>
              <a:rPr lang="it-IT" dirty="0" smtClean="0">
                <a:latin typeface="Avenir Next Demi Bold"/>
                <a:cs typeface="Avenir Next Demi Bold"/>
              </a:rPr>
              <a:t>Non di rado tali interventi erano provocati da richieste sollevate dal Parlamento (</a:t>
            </a:r>
            <a:r>
              <a:rPr lang="it-IT" i="1" dirty="0" err="1" smtClean="0">
                <a:solidFill>
                  <a:srgbClr val="FF6600"/>
                </a:solidFill>
                <a:latin typeface="Avenir Next Demi Bold"/>
                <a:cs typeface="Avenir Next Demi Bold"/>
              </a:rPr>
              <a:t>arréts</a:t>
            </a:r>
            <a:r>
              <a:rPr lang="it-IT" dirty="0" smtClean="0">
                <a:latin typeface="Avenir Next Demi Bold"/>
                <a:cs typeface="Avenir Next Demi Bold"/>
              </a:rPr>
              <a:t>) o dalle assemblee degli </a:t>
            </a:r>
            <a:r>
              <a:rPr lang="it-IT" i="1" dirty="0" smtClean="0">
                <a:latin typeface="Avenir Next Demi Bold"/>
                <a:cs typeface="Avenir Next Demi Bold"/>
              </a:rPr>
              <a:t>Stati generali</a:t>
            </a:r>
            <a:r>
              <a:rPr lang="it-IT" dirty="0" smtClean="0">
                <a:latin typeface="Avenir Next Demi Bold"/>
                <a:cs typeface="Avenir Next Demi Bold"/>
              </a:rPr>
              <a:t> (</a:t>
            </a:r>
            <a:r>
              <a:rPr lang="it-IT" i="1" dirty="0" smtClean="0">
                <a:solidFill>
                  <a:srgbClr val="FF6600"/>
                </a:solidFill>
                <a:latin typeface="Avenir Next Demi Bold"/>
                <a:cs typeface="Avenir Next Demi Bold"/>
              </a:rPr>
              <a:t>Cahiers de </a:t>
            </a:r>
            <a:r>
              <a:rPr lang="it-IT" i="1" dirty="0" err="1" smtClean="0">
                <a:solidFill>
                  <a:srgbClr val="FF6600"/>
                </a:solidFill>
                <a:latin typeface="Avenir Next Demi Bold"/>
                <a:cs typeface="Avenir Next Demi Bold"/>
              </a:rPr>
              <a:t>doléances</a:t>
            </a:r>
            <a:r>
              <a:rPr lang="it-IT" dirty="0" smtClean="0">
                <a:latin typeface="Avenir Next Demi Bold"/>
                <a:cs typeface="Avenir Next Demi Bold"/>
              </a:rPr>
              <a:t>)</a:t>
            </a:r>
          </a:p>
          <a:p>
            <a:r>
              <a:rPr lang="it-IT" dirty="0" smtClean="0">
                <a:latin typeface="Avenir Next Demi Bold"/>
                <a:cs typeface="Avenir Next Demi Bold"/>
              </a:rPr>
              <a:t>Fu presto avvertita l’esigenza di riordinare questo materiale. Una prima risposta arrivò nel 1579 con un ordinanza di </a:t>
            </a:r>
            <a:r>
              <a:rPr lang="it-IT" dirty="0" smtClean="0">
                <a:latin typeface="Avenir Next Demi Bold"/>
                <a:cs typeface="Avenir Next Demi Bold"/>
              </a:rPr>
              <a:t>Enrico </a:t>
            </a:r>
            <a:r>
              <a:rPr lang="it-IT" dirty="0" smtClean="0">
                <a:latin typeface="Avenir Next Demi Bold"/>
                <a:cs typeface="Avenir Next Demi Bold"/>
              </a:rPr>
              <a:t>III finalizzata alla raccolta delle norme regie.</a:t>
            </a:r>
          </a:p>
          <a:p>
            <a:r>
              <a:rPr lang="it-IT" dirty="0" smtClean="0">
                <a:latin typeface="Avenir Next Demi Bold"/>
                <a:cs typeface="Avenir Next Demi Bold"/>
              </a:rPr>
              <a:t>Il lavoro fu affidato a </a:t>
            </a:r>
            <a:r>
              <a:rPr lang="it-IT" dirty="0" err="1">
                <a:solidFill>
                  <a:srgbClr val="0000FF"/>
                </a:solidFill>
                <a:latin typeface="Avenir Next Demi Bold"/>
                <a:cs typeface="Avenir Next Demi Bold"/>
              </a:rPr>
              <a:t>Barnabé</a:t>
            </a:r>
            <a:r>
              <a:rPr lang="it-IT" dirty="0">
                <a:solidFill>
                  <a:srgbClr val="0000FF"/>
                </a:solidFill>
                <a:latin typeface="Avenir Next Demi Bold"/>
                <a:cs typeface="Avenir Next Demi Bold"/>
              </a:rPr>
              <a:t> </a:t>
            </a:r>
            <a:r>
              <a:rPr lang="it-IT" dirty="0" err="1">
                <a:solidFill>
                  <a:srgbClr val="0000FF"/>
                </a:solidFill>
                <a:latin typeface="Avenir Next Demi Bold"/>
                <a:cs typeface="Avenir Next Demi Bold"/>
              </a:rPr>
              <a:t>Brisson</a:t>
            </a:r>
            <a:r>
              <a:rPr lang="it-IT" dirty="0">
                <a:solidFill>
                  <a:srgbClr val="0000FF"/>
                </a:solidFill>
                <a:latin typeface="Avenir Next Demi Bold"/>
                <a:cs typeface="Avenir Next Demi Bold"/>
              </a:rPr>
              <a:t> </a:t>
            </a:r>
            <a:r>
              <a:rPr lang="it-IT" dirty="0" smtClean="0">
                <a:latin typeface="Avenir Next Demi Bold"/>
                <a:cs typeface="Avenir Next Demi Bold"/>
              </a:rPr>
              <a:t>che era presidente del Parlamento di Parigi. Il </a:t>
            </a:r>
            <a:r>
              <a:rPr lang="it-IT" i="1" dirty="0" smtClean="0">
                <a:solidFill>
                  <a:srgbClr val="800000"/>
                </a:solidFill>
                <a:latin typeface="Avenir Next Demi Bold"/>
                <a:cs typeface="Avenir Next Demi Bold"/>
              </a:rPr>
              <a:t>Code </a:t>
            </a:r>
            <a:r>
              <a:rPr lang="it-IT" i="1" dirty="0" err="1" smtClean="0">
                <a:solidFill>
                  <a:srgbClr val="800000"/>
                </a:solidFill>
                <a:latin typeface="Avenir Next Demi Bold"/>
                <a:cs typeface="Avenir Next Demi Bold"/>
              </a:rPr>
              <a:t>du</a:t>
            </a:r>
            <a:r>
              <a:rPr lang="it-IT" i="1" dirty="0" smtClean="0">
                <a:solidFill>
                  <a:srgbClr val="800000"/>
                </a:solidFill>
                <a:latin typeface="Avenir Next Demi Bold"/>
                <a:cs typeface="Avenir Next Demi Bold"/>
              </a:rPr>
              <a:t> </a:t>
            </a:r>
            <a:r>
              <a:rPr lang="it-IT" i="1" dirty="0" err="1" smtClean="0">
                <a:solidFill>
                  <a:srgbClr val="800000"/>
                </a:solidFill>
                <a:latin typeface="Avenir Next Demi Bold"/>
                <a:cs typeface="Avenir Next Demi Bold"/>
              </a:rPr>
              <a:t>roy</a:t>
            </a:r>
            <a:r>
              <a:rPr lang="it-IT" i="1" dirty="0" smtClean="0">
                <a:solidFill>
                  <a:srgbClr val="800000"/>
                </a:solidFill>
                <a:latin typeface="Avenir Next Demi Bold"/>
                <a:cs typeface="Avenir Next Demi Bold"/>
              </a:rPr>
              <a:t> </a:t>
            </a:r>
            <a:r>
              <a:rPr lang="it-IT" i="1" dirty="0" err="1" smtClean="0">
                <a:solidFill>
                  <a:srgbClr val="800000"/>
                </a:solidFill>
                <a:latin typeface="Avenir Next Demi Bold"/>
                <a:cs typeface="Avenir Next Demi Bold"/>
              </a:rPr>
              <a:t>Herny</a:t>
            </a:r>
            <a:r>
              <a:rPr lang="it-IT" i="1" dirty="0" smtClean="0">
                <a:solidFill>
                  <a:srgbClr val="800000"/>
                </a:solidFill>
                <a:latin typeface="Avenir Next Demi Bold"/>
                <a:cs typeface="Avenir Next Demi Bold"/>
              </a:rPr>
              <a:t> III </a:t>
            </a:r>
            <a:r>
              <a:rPr lang="it-IT" dirty="0" smtClean="0">
                <a:solidFill>
                  <a:schemeClr val="tx1"/>
                </a:solidFill>
                <a:latin typeface="Avenir Next Demi Bold"/>
                <a:cs typeface="Avenir Next Demi Bold"/>
              </a:rPr>
              <a:t>fu pronto nel 1587 </a:t>
            </a:r>
            <a:r>
              <a:rPr lang="it-IT" dirty="0" smtClean="0">
                <a:latin typeface="Avenir Next Demi Bold"/>
                <a:cs typeface="Avenir Next Demi Bold"/>
              </a:rPr>
              <a:t>ma non entrò mai in vigore</a:t>
            </a:r>
            <a:endParaRPr lang="it-IT" dirty="0">
              <a:latin typeface="Avenir Next Demi Bold"/>
              <a:cs typeface="Avenir Next Demi Bold"/>
            </a:endParaRPr>
          </a:p>
        </p:txBody>
      </p:sp>
    </p:spTree>
    <p:extLst>
      <p:ext uri="{BB962C8B-B14F-4D97-AF65-F5344CB8AC3E}">
        <p14:creationId xmlns:p14="http://schemas.microsoft.com/office/powerpoint/2010/main" val="26048586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49275" y="107576"/>
            <a:ext cx="8042276" cy="1015836"/>
          </a:xfrm>
        </p:spPr>
        <p:txBody>
          <a:bodyPr/>
          <a:lstStyle/>
          <a:p>
            <a:r>
              <a:rPr lang="it-IT" dirty="0" smtClean="0"/>
              <a:t>La scuola ‘culta’</a:t>
            </a:r>
            <a:endParaRPr lang="it-IT" dirty="0"/>
          </a:p>
        </p:txBody>
      </p:sp>
      <p:sp>
        <p:nvSpPr>
          <p:cNvPr id="3" name="Segnaposto contenuto 2"/>
          <p:cNvSpPr>
            <a:spLocks noGrp="1"/>
          </p:cNvSpPr>
          <p:nvPr>
            <p:ph idx="1"/>
          </p:nvPr>
        </p:nvSpPr>
        <p:spPr>
          <a:xfrm>
            <a:off x="293096" y="1257732"/>
            <a:ext cx="8646347" cy="4982086"/>
          </a:xfrm>
        </p:spPr>
        <p:txBody>
          <a:bodyPr>
            <a:normAutofit lnSpcReduction="10000"/>
          </a:bodyPr>
          <a:lstStyle/>
          <a:p>
            <a:r>
              <a:rPr lang="it-IT" dirty="0" smtClean="0">
                <a:solidFill>
                  <a:srgbClr val="000000"/>
                </a:solidFill>
                <a:latin typeface="Avenir Next Demi Bold"/>
                <a:cs typeface="Avenir Next Demi Bold"/>
              </a:rPr>
              <a:t>Il diritto romano continuava a essere oggetto di studio e di commento nelle scuole. </a:t>
            </a:r>
          </a:p>
          <a:p>
            <a:r>
              <a:rPr lang="it-IT" dirty="0" smtClean="0">
                <a:solidFill>
                  <a:srgbClr val="000000"/>
                </a:solidFill>
                <a:latin typeface="Avenir Next Demi Bold"/>
                <a:cs typeface="Avenir Next Demi Bold"/>
              </a:rPr>
              <a:t>In Francia però si afferma presto un nuovo metodo che è quello degli umanisti (le fonti giuridiche romane sono studiate con gli strumenti storici e filologici).</a:t>
            </a:r>
            <a:r>
              <a:rPr lang="it-IT" dirty="0">
                <a:solidFill>
                  <a:srgbClr val="000000"/>
                </a:solidFill>
                <a:latin typeface="Avenir Next Demi Bold"/>
                <a:cs typeface="Avenir Next Demi Bold"/>
              </a:rPr>
              <a:t> </a:t>
            </a:r>
            <a:endParaRPr lang="it-IT" dirty="0" smtClean="0">
              <a:solidFill>
                <a:srgbClr val="000000"/>
              </a:solidFill>
              <a:latin typeface="Avenir Next Demi Bold"/>
              <a:cs typeface="Avenir Next Demi Bold"/>
            </a:endParaRPr>
          </a:p>
          <a:p>
            <a:r>
              <a:rPr lang="it-IT" dirty="0" smtClean="0">
                <a:solidFill>
                  <a:srgbClr val="000000"/>
                </a:solidFill>
                <a:latin typeface="Avenir Next Demi Bold"/>
                <a:cs typeface="Avenir Next Demi Bold"/>
              </a:rPr>
              <a:t>Allo stesso tempo si progettano nuove impostazioni sistematiche dettate dalle nuove teorie della logica e della matematica (i giuristi sentono l’influenza del matematico </a:t>
            </a:r>
            <a:r>
              <a:rPr lang="it-IT" dirty="0" smtClean="0">
                <a:solidFill>
                  <a:srgbClr val="008000"/>
                </a:solidFill>
                <a:latin typeface="Avenir Next Demi Bold"/>
                <a:cs typeface="Avenir Next Demi Bold"/>
              </a:rPr>
              <a:t>Pietro Ramo</a:t>
            </a:r>
            <a:r>
              <a:rPr lang="it-IT" dirty="0" smtClean="0">
                <a:solidFill>
                  <a:schemeClr val="tx1"/>
                </a:solidFill>
                <a:latin typeface="Avenir Next Demi Bold"/>
                <a:cs typeface="Avenir Next Demi Bold"/>
              </a:rPr>
              <a:t> circa il metodo naturale di apprendere le cose</a:t>
            </a:r>
            <a:r>
              <a:rPr lang="it-IT" dirty="0" smtClean="0">
                <a:latin typeface="Avenir Next Demi Bold"/>
                <a:cs typeface="Avenir Next Demi Bold"/>
              </a:rPr>
              <a:t>)</a:t>
            </a:r>
          </a:p>
          <a:p>
            <a:r>
              <a:rPr lang="it-IT" dirty="0" smtClean="0">
                <a:solidFill>
                  <a:srgbClr val="000000"/>
                </a:solidFill>
                <a:latin typeface="Avenir Next Demi Bold"/>
                <a:cs typeface="Avenir Next Demi Bold"/>
              </a:rPr>
              <a:t>Si definisce questo nuovo approccio come </a:t>
            </a:r>
            <a:r>
              <a:rPr lang="it-IT" i="1" dirty="0" err="1">
                <a:solidFill>
                  <a:srgbClr val="3366FF"/>
                </a:solidFill>
                <a:latin typeface="Avenir Next Demi Bold"/>
                <a:cs typeface="Avenir Next Demi Bold"/>
              </a:rPr>
              <a:t>mos</a:t>
            </a:r>
            <a:r>
              <a:rPr lang="it-IT" i="1" dirty="0">
                <a:solidFill>
                  <a:srgbClr val="3366FF"/>
                </a:solidFill>
                <a:latin typeface="Avenir Next Demi Bold"/>
                <a:cs typeface="Avenir Next Demi Bold"/>
              </a:rPr>
              <a:t> </a:t>
            </a:r>
            <a:r>
              <a:rPr lang="it-IT" i="1" dirty="0" err="1">
                <a:solidFill>
                  <a:srgbClr val="3366FF"/>
                </a:solidFill>
                <a:latin typeface="Avenir Next Demi Bold"/>
                <a:cs typeface="Avenir Next Demi Bold"/>
              </a:rPr>
              <a:t>gallicus</a:t>
            </a:r>
            <a:r>
              <a:rPr lang="it-IT" i="1" dirty="0">
                <a:solidFill>
                  <a:srgbClr val="3366FF"/>
                </a:solidFill>
                <a:latin typeface="Avenir Next Demi Bold"/>
                <a:cs typeface="Avenir Next Demi Bold"/>
              </a:rPr>
              <a:t> </a:t>
            </a:r>
            <a:r>
              <a:rPr lang="it-IT" i="1" dirty="0" err="1">
                <a:solidFill>
                  <a:srgbClr val="3366FF"/>
                </a:solidFill>
                <a:latin typeface="Avenir Next Demi Bold"/>
                <a:cs typeface="Avenir Next Demi Bold"/>
              </a:rPr>
              <a:t>iura</a:t>
            </a:r>
            <a:r>
              <a:rPr lang="it-IT" i="1" dirty="0">
                <a:solidFill>
                  <a:srgbClr val="3366FF"/>
                </a:solidFill>
                <a:latin typeface="Avenir Next Demi Bold"/>
                <a:cs typeface="Avenir Next Demi Bold"/>
              </a:rPr>
              <a:t> </a:t>
            </a:r>
            <a:r>
              <a:rPr lang="it-IT" i="1" dirty="0" err="1" smtClean="0">
                <a:solidFill>
                  <a:srgbClr val="3366FF"/>
                </a:solidFill>
                <a:latin typeface="Avenir Next Demi Bold"/>
                <a:cs typeface="Avenir Next Demi Bold"/>
              </a:rPr>
              <a:t>docendi</a:t>
            </a:r>
            <a:r>
              <a:rPr lang="it-IT" dirty="0">
                <a:solidFill>
                  <a:srgbClr val="000000"/>
                </a:solidFill>
                <a:latin typeface="Avenir Next Demi Bold"/>
                <a:cs typeface="Avenir Next Demi Bold"/>
              </a:rPr>
              <a:t> </a:t>
            </a:r>
            <a:r>
              <a:rPr lang="it-IT" dirty="0" smtClean="0">
                <a:solidFill>
                  <a:srgbClr val="000000"/>
                </a:solidFill>
                <a:latin typeface="Avenir Next Demi Bold"/>
                <a:cs typeface="Avenir Next Demi Bold"/>
              </a:rPr>
              <a:t>in contrasto col </a:t>
            </a:r>
            <a:r>
              <a:rPr lang="it-IT" i="1" dirty="0" err="1" smtClean="0">
                <a:solidFill>
                  <a:srgbClr val="0000FF"/>
                </a:solidFill>
                <a:latin typeface="Avenir Next Demi Bold"/>
                <a:cs typeface="Avenir Next Demi Bold"/>
              </a:rPr>
              <a:t>mos</a:t>
            </a:r>
            <a:r>
              <a:rPr lang="it-IT" i="1" dirty="0" smtClean="0">
                <a:solidFill>
                  <a:srgbClr val="0000FF"/>
                </a:solidFill>
                <a:latin typeface="Avenir Next Demi Bold"/>
                <a:cs typeface="Avenir Next Demi Bold"/>
              </a:rPr>
              <a:t> </a:t>
            </a:r>
            <a:r>
              <a:rPr lang="it-IT" i="1" dirty="0" err="1" smtClean="0">
                <a:solidFill>
                  <a:srgbClr val="0000FF"/>
                </a:solidFill>
                <a:latin typeface="Avenir Next Demi Bold"/>
                <a:cs typeface="Avenir Next Demi Bold"/>
              </a:rPr>
              <a:t>italicus</a:t>
            </a:r>
            <a:r>
              <a:rPr lang="it-IT" dirty="0" smtClean="0">
                <a:solidFill>
                  <a:srgbClr val="000000"/>
                </a:solidFill>
                <a:latin typeface="Avenir Next Demi Bold"/>
                <a:cs typeface="Avenir Next Demi Bold"/>
              </a:rPr>
              <a:t> (o ‘</a:t>
            </a:r>
            <a:r>
              <a:rPr lang="it-IT" dirty="0" err="1" smtClean="0">
                <a:solidFill>
                  <a:srgbClr val="000000"/>
                </a:solidFill>
                <a:latin typeface="Avenir Next Demi Bold"/>
                <a:cs typeface="Avenir Next Demi Bold"/>
              </a:rPr>
              <a:t>bartolismo</a:t>
            </a:r>
            <a:r>
              <a:rPr lang="it-IT" dirty="0" smtClean="0">
                <a:solidFill>
                  <a:srgbClr val="000000"/>
                </a:solidFill>
                <a:latin typeface="Avenir Next Demi Bold"/>
                <a:cs typeface="Avenir Next Demi Bold"/>
              </a:rPr>
              <a:t>’).</a:t>
            </a:r>
            <a:endParaRPr lang="it-IT" dirty="0">
              <a:solidFill>
                <a:srgbClr val="000000"/>
              </a:solidFill>
              <a:latin typeface="Avenir Next Demi Bold"/>
              <a:cs typeface="Avenir Next Demi Bold"/>
            </a:endParaRPr>
          </a:p>
          <a:p>
            <a:endParaRPr lang="it-IT" dirty="0">
              <a:latin typeface="Avenir Next Demi Bold"/>
              <a:cs typeface="Avenir Next Demi Bold"/>
            </a:endParaRPr>
          </a:p>
        </p:txBody>
      </p:sp>
    </p:spTree>
    <p:extLst>
      <p:ext uri="{BB962C8B-B14F-4D97-AF65-F5344CB8AC3E}">
        <p14:creationId xmlns:p14="http://schemas.microsoft.com/office/powerpoint/2010/main" val="4859676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49275" y="107576"/>
            <a:ext cx="8042276" cy="1040258"/>
          </a:xfrm>
        </p:spPr>
        <p:txBody>
          <a:bodyPr/>
          <a:lstStyle/>
          <a:p>
            <a:r>
              <a:rPr lang="it-IT" sz="3600" b="1" dirty="0"/>
              <a:t>Guillaume </a:t>
            </a:r>
            <a:r>
              <a:rPr lang="it-IT" sz="3600" b="1" dirty="0" err="1"/>
              <a:t>Budé</a:t>
            </a:r>
            <a:r>
              <a:rPr lang="it-IT" sz="3600" dirty="0"/>
              <a:t> </a:t>
            </a:r>
            <a:r>
              <a:rPr lang="it-IT" sz="3600" dirty="0" smtClean="0"/>
              <a:t>(1468</a:t>
            </a:r>
            <a:r>
              <a:rPr lang="it-IT" sz="3600" dirty="0"/>
              <a:t>-1540</a:t>
            </a:r>
            <a:r>
              <a:rPr lang="it-IT" sz="3600" dirty="0" smtClean="0"/>
              <a:t>)</a:t>
            </a:r>
            <a:endParaRPr lang="it-IT" sz="3600" dirty="0"/>
          </a:p>
        </p:txBody>
      </p:sp>
      <p:sp>
        <p:nvSpPr>
          <p:cNvPr id="3" name="Segnaposto contenuto 2"/>
          <p:cNvSpPr>
            <a:spLocks noGrp="1"/>
          </p:cNvSpPr>
          <p:nvPr>
            <p:ph idx="1"/>
          </p:nvPr>
        </p:nvSpPr>
        <p:spPr>
          <a:xfrm>
            <a:off x="403008" y="1306576"/>
            <a:ext cx="8389887" cy="4969875"/>
          </a:xfrm>
        </p:spPr>
        <p:txBody>
          <a:bodyPr>
            <a:normAutofit/>
          </a:bodyPr>
          <a:lstStyle/>
          <a:p>
            <a:r>
              <a:rPr lang="it-IT" b="1" dirty="0">
                <a:latin typeface="Avenir Next Demi Bold"/>
                <a:cs typeface="Avenir Next Demi Bold"/>
              </a:rPr>
              <a:t>Guillaume </a:t>
            </a:r>
            <a:r>
              <a:rPr lang="it-IT" b="1" dirty="0" err="1">
                <a:latin typeface="Avenir Next Demi Bold"/>
                <a:cs typeface="Avenir Next Demi Bold"/>
              </a:rPr>
              <a:t>Budé</a:t>
            </a:r>
            <a:r>
              <a:rPr lang="it-IT" dirty="0">
                <a:latin typeface="Avenir Next Demi Bold"/>
                <a:cs typeface="Avenir Next Demi Bold"/>
              </a:rPr>
              <a:t> </a:t>
            </a:r>
            <a:r>
              <a:rPr lang="it-IT" dirty="0" smtClean="0">
                <a:latin typeface="Avenir Next Demi Bold"/>
                <a:cs typeface="Avenir Next Demi Bold"/>
              </a:rPr>
              <a:t>o </a:t>
            </a:r>
            <a:r>
              <a:rPr lang="it-IT" dirty="0" err="1" smtClean="0">
                <a:latin typeface="Avenir Next Demi Bold"/>
                <a:cs typeface="Avenir Next Demi Bold"/>
              </a:rPr>
              <a:t>Budeus</a:t>
            </a:r>
            <a:r>
              <a:rPr lang="it-IT" dirty="0" smtClean="0">
                <a:latin typeface="Avenir Next Demi Bold"/>
                <a:cs typeface="Avenir Next Demi Bold"/>
              </a:rPr>
              <a:t> fu </a:t>
            </a:r>
            <a:r>
              <a:rPr lang="it-IT" dirty="0">
                <a:latin typeface="Avenir Next Demi Bold"/>
                <a:cs typeface="Avenir Next Demi Bold"/>
              </a:rPr>
              <a:t>s</a:t>
            </a:r>
            <a:r>
              <a:rPr lang="it-IT" dirty="0" smtClean="0">
                <a:latin typeface="Avenir Next Demi Bold"/>
                <a:cs typeface="Avenir Next Demi Bold"/>
              </a:rPr>
              <a:t>egretario </a:t>
            </a:r>
            <a:r>
              <a:rPr lang="it-IT" dirty="0">
                <a:latin typeface="Avenir Next Demi Bold"/>
                <a:cs typeface="Avenir Next Demi Bold"/>
              </a:rPr>
              <a:t>del re Luigi </a:t>
            </a:r>
            <a:r>
              <a:rPr lang="it-IT" dirty="0" smtClean="0">
                <a:latin typeface="Avenir Next Demi Bold"/>
                <a:cs typeface="Avenir Next Demi Bold"/>
              </a:rPr>
              <a:t>XII. Grande </a:t>
            </a:r>
            <a:r>
              <a:rPr lang="it-IT" dirty="0">
                <a:latin typeface="Avenir Next Demi Bold"/>
                <a:cs typeface="Avenir Next Demi Bold"/>
              </a:rPr>
              <a:t>letterato e storico, </a:t>
            </a:r>
            <a:r>
              <a:rPr lang="it-IT" dirty="0" smtClean="0">
                <a:latin typeface="Avenir Next Demi Bold"/>
                <a:cs typeface="Avenir Next Demi Bold"/>
              </a:rPr>
              <a:t>aveva </a:t>
            </a:r>
            <a:r>
              <a:rPr lang="it-IT" dirty="0">
                <a:latin typeface="Avenir Next Demi Bold"/>
                <a:cs typeface="Avenir Next Demi Bold"/>
              </a:rPr>
              <a:t>una formazione enciclopedica (aveva studiato anche matematica e greco</a:t>
            </a:r>
            <a:r>
              <a:rPr lang="it-IT" dirty="0" smtClean="0">
                <a:latin typeface="Avenir Next Demi Bold"/>
                <a:cs typeface="Avenir Next Demi Bold"/>
              </a:rPr>
              <a:t>) </a:t>
            </a:r>
          </a:p>
          <a:p>
            <a:r>
              <a:rPr lang="it-IT" dirty="0" smtClean="0">
                <a:latin typeface="Avenir Next Demi Bold"/>
                <a:cs typeface="Avenir Next Demi Bold"/>
              </a:rPr>
              <a:t>Era </a:t>
            </a:r>
            <a:r>
              <a:rPr lang="it-IT" dirty="0">
                <a:latin typeface="Avenir Next Demi Bold"/>
                <a:cs typeface="Avenir Next Demi Bold"/>
              </a:rPr>
              <a:t>interessato al diritto </a:t>
            </a:r>
            <a:r>
              <a:rPr lang="it-IT" dirty="0" smtClean="0">
                <a:latin typeface="Avenir Next Demi Bold"/>
                <a:cs typeface="Avenir Next Demi Bold"/>
              </a:rPr>
              <a:t>non solo in chiave storica ma anche come </a:t>
            </a:r>
            <a:r>
              <a:rPr lang="it-IT" dirty="0">
                <a:latin typeface="Avenir Next Demi Bold"/>
                <a:cs typeface="Avenir Next Demi Bold"/>
              </a:rPr>
              <a:t>fenomeno sociale e quindi </a:t>
            </a:r>
            <a:r>
              <a:rPr lang="it-IT" dirty="0" smtClean="0">
                <a:latin typeface="Avenir Next Demi Bold"/>
                <a:cs typeface="Avenir Next Demi Bold"/>
              </a:rPr>
              <a:t>in chiave attualistica </a:t>
            </a:r>
          </a:p>
          <a:p>
            <a:r>
              <a:rPr lang="it-IT" dirty="0">
                <a:latin typeface="Avenir Next Demi Bold"/>
                <a:cs typeface="Avenir Next Demi Bold"/>
              </a:rPr>
              <a:t>Nelle sue </a:t>
            </a:r>
            <a:r>
              <a:rPr lang="it-IT" i="1" dirty="0" err="1">
                <a:latin typeface="Avenir Next Demi Bold"/>
                <a:cs typeface="Avenir Next Demi Bold"/>
              </a:rPr>
              <a:t>Adnotationes</a:t>
            </a:r>
            <a:r>
              <a:rPr lang="it-IT" i="1" dirty="0">
                <a:latin typeface="Avenir Next Demi Bold"/>
                <a:cs typeface="Avenir Next Demi Bold"/>
              </a:rPr>
              <a:t> in </a:t>
            </a:r>
            <a:r>
              <a:rPr lang="it-IT" i="1" dirty="0" err="1">
                <a:latin typeface="Avenir Next Demi Bold"/>
                <a:cs typeface="Avenir Next Demi Bold"/>
              </a:rPr>
              <a:t>Pandectas</a:t>
            </a:r>
            <a:r>
              <a:rPr lang="it-IT" dirty="0">
                <a:latin typeface="Avenir Next Demi Bold"/>
                <a:cs typeface="Avenir Next Demi Bold"/>
              </a:rPr>
              <a:t> (la prima edizione è del 1508) </a:t>
            </a:r>
            <a:r>
              <a:rPr lang="it-IT" dirty="0" smtClean="0">
                <a:latin typeface="Avenir Next Demi Bold"/>
                <a:cs typeface="Avenir Next Demi Bold"/>
              </a:rPr>
              <a:t>critica l’ordine del </a:t>
            </a:r>
            <a:r>
              <a:rPr lang="it-IT" i="1" dirty="0" smtClean="0">
                <a:latin typeface="Avenir Next Demi Bold"/>
                <a:cs typeface="Avenir Next Demi Bold"/>
              </a:rPr>
              <a:t>Corpus </a:t>
            </a:r>
            <a:r>
              <a:rPr lang="it-IT" i="1" dirty="0" err="1" smtClean="0">
                <a:latin typeface="Avenir Next Demi Bold"/>
                <a:cs typeface="Avenir Next Demi Bold"/>
              </a:rPr>
              <a:t>iuris</a:t>
            </a:r>
            <a:r>
              <a:rPr lang="it-IT" dirty="0">
                <a:latin typeface="Avenir Next Demi Bold"/>
                <a:cs typeface="Avenir Next Demi Bold"/>
              </a:rPr>
              <a:t> </a:t>
            </a:r>
            <a:r>
              <a:rPr lang="it-IT" dirty="0" smtClean="0">
                <a:latin typeface="Avenir Next Demi Bold"/>
                <a:cs typeface="Avenir Next Demi Bold"/>
              </a:rPr>
              <a:t>e propone una </a:t>
            </a:r>
            <a:r>
              <a:rPr lang="it-IT" dirty="0">
                <a:latin typeface="Avenir Next Demi Bold"/>
                <a:cs typeface="Avenir Next Demi Bold"/>
              </a:rPr>
              <a:t>riformulazione dell’intero diritto secondo nuovi criteri </a:t>
            </a:r>
            <a:r>
              <a:rPr lang="it-IT" dirty="0" smtClean="0">
                <a:latin typeface="Avenir Next Demi Bold"/>
                <a:cs typeface="Avenir Next Demi Bold"/>
              </a:rPr>
              <a:t>logici: </a:t>
            </a:r>
            <a:r>
              <a:rPr lang="it-IT" b="1" i="1" dirty="0">
                <a:latin typeface="Avenir Next Demi Bold"/>
                <a:cs typeface="Avenir Next Demi Bold"/>
              </a:rPr>
              <a:t>r</a:t>
            </a:r>
            <a:r>
              <a:rPr lang="it-IT" b="1" i="1" dirty="0" smtClean="0">
                <a:latin typeface="Avenir Next Demi Bold"/>
                <a:cs typeface="Avenir Next Demi Bold"/>
              </a:rPr>
              <a:t>eductio </a:t>
            </a:r>
            <a:r>
              <a:rPr lang="it-IT" b="1" i="1" dirty="0">
                <a:latin typeface="Avenir Next Demi Bold"/>
                <a:cs typeface="Avenir Next Demi Bold"/>
              </a:rPr>
              <a:t>ad </a:t>
            </a:r>
            <a:r>
              <a:rPr lang="it-IT" b="1" i="1" dirty="0" err="1">
                <a:latin typeface="Avenir Next Demi Bold"/>
                <a:cs typeface="Avenir Next Demi Bold"/>
              </a:rPr>
              <a:t>naturam</a:t>
            </a:r>
            <a:r>
              <a:rPr lang="it-IT" b="1" i="1" dirty="0">
                <a:latin typeface="Avenir Next Demi Bold"/>
                <a:cs typeface="Avenir Next Demi Bold"/>
              </a:rPr>
              <a:t> (ad </a:t>
            </a:r>
            <a:r>
              <a:rPr lang="it-IT" b="1" i="1" dirty="0" err="1">
                <a:latin typeface="Avenir Next Demi Bold"/>
                <a:cs typeface="Avenir Next Demi Bold"/>
              </a:rPr>
              <a:t>rationem</a:t>
            </a:r>
            <a:r>
              <a:rPr lang="it-IT" b="1" i="1" dirty="0">
                <a:latin typeface="Avenir Next Demi Bold"/>
                <a:cs typeface="Avenir Next Demi Bold"/>
              </a:rPr>
              <a:t>)</a:t>
            </a:r>
            <a:r>
              <a:rPr lang="it-IT" dirty="0">
                <a:latin typeface="Avenir Next Demi Bold"/>
                <a:cs typeface="Avenir Next Demi Bold"/>
              </a:rPr>
              <a:t>. </a:t>
            </a:r>
            <a:r>
              <a:rPr lang="it-IT" dirty="0" smtClean="0">
                <a:latin typeface="Avenir Next Demi Bold"/>
                <a:cs typeface="Avenir Next Demi Bold"/>
              </a:rPr>
              <a:t> </a:t>
            </a:r>
            <a:endParaRPr lang="it-IT" dirty="0">
              <a:latin typeface="Avenir Next Demi Bold"/>
              <a:cs typeface="Avenir Next Demi Bold"/>
            </a:endParaRPr>
          </a:p>
        </p:txBody>
      </p:sp>
    </p:spTree>
    <p:extLst>
      <p:ext uri="{BB962C8B-B14F-4D97-AF65-F5344CB8AC3E}">
        <p14:creationId xmlns:p14="http://schemas.microsoft.com/office/powerpoint/2010/main" val="8164895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49275" y="107576"/>
            <a:ext cx="8042276" cy="1089101"/>
          </a:xfrm>
        </p:spPr>
        <p:txBody>
          <a:bodyPr/>
          <a:lstStyle/>
          <a:p>
            <a:r>
              <a:rPr lang="it-IT" sz="4000" b="1" dirty="0"/>
              <a:t>François </a:t>
            </a:r>
            <a:r>
              <a:rPr lang="it-IT" sz="4000" b="1" dirty="0" err="1"/>
              <a:t>Connan</a:t>
            </a:r>
            <a:r>
              <a:rPr lang="it-IT" sz="4000" dirty="0"/>
              <a:t> </a:t>
            </a:r>
            <a:r>
              <a:rPr lang="it-IT" sz="4000" dirty="0" smtClean="0"/>
              <a:t>(1508</a:t>
            </a:r>
            <a:r>
              <a:rPr lang="it-IT" sz="4000" dirty="0"/>
              <a:t>-</a:t>
            </a:r>
            <a:r>
              <a:rPr lang="it-IT" sz="4000" dirty="0" smtClean="0"/>
              <a:t>1551)</a:t>
            </a:r>
            <a:r>
              <a:rPr lang="en-US" dirty="0" smtClean="0"/>
              <a:t> </a:t>
            </a:r>
            <a:endParaRPr lang="it-IT" dirty="0"/>
          </a:p>
        </p:txBody>
      </p:sp>
      <p:sp>
        <p:nvSpPr>
          <p:cNvPr id="3" name="Segnaposto contenuto 2"/>
          <p:cNvSpPr>
            <a:spLocks noGrp="1"/>
          </p:cNvSpPr>
          <p:nvPr>
            <p:ph idx="1"/>
          </p:nvPr>
        </p:nvSpPr>
        <p:spPr>
          <a:xfrm>
            <a:off x="268672" y="1294365"/>
            <a:ext cx="8609709" cy="4649236"/>
          </a:xfrm>
        </p:spPr>
        <p:txBody>
          <a:bodyPr>
            <a:normAutofit fontScale="92500"/>
          </a:bodyPr>
          <a:lstStyle/>
          <a:p>
            <a:r>
              <a:rPr lang="it-IT" b="1" dirty="0">
                <a:latin typeface="Avenir Next Demi Bold"/>
                <a:cs typeface="Avenir Next Demi Bold"/>
              </a:rPr>
              <a:t>François </a:t>
            </a:r>
            <a:r>
              <a:rPr lang="it-IT" b="1" dirty="0" err="1">
                <a:latin typeface="Avenir Next Demi Bold"/>
                <a:cs typeface="Avenir Next Demi Bold"/>
              </a:rPr>
              <a:t>Connan</a:t>
            </a:r>
            <a:r>
              <a:rPr lang="it-IT" dirty="0">
                <a:latin typeface="Avenir Next Demi Bold"/>
                <a:cs typeface="Avenir Next Demi Bold"/>
              </a:rPr>
              <a:t> (</a:t>
            </a:r>
            <a:r>
              <a:rPr lang="it-IT" dirty="0" err="1" smtClean="0">
                <a:latin typeface="Avenir Next Demi Bold"/>
                <a:cs typeface="Avenir Next Demi Bold"/>
              </a:rPr>
              <a:t>Connanus</a:t>
            </a:r>
            <a:r>
              <a:rPr lang="it-IT" dirty="0" smtClean="0">
                <a:latin typeface="Avenir Next Demi Bold"/>
                <a:cs typeface="Avenir Next Demi Bold"/>
              </a:rPr>
              <a:t>) fu a</a:t>
            </a:r>
            <a:r>
              <a:rPr lang="it-IT" dirty="0">
                <a:latin typeface="Avenir Next Demi Bold"/>
                <a:cs typeface="Avenir Next Demi Bold"/>
              </a:rPr>
              <a:t>llievo di </a:t>
            </a:r>
            <a:r>
              <a:rPr lang="it-IT" dirty="0" err="1">
                <a:latin typeface="Avenir Next Demi Bold"/>
                <a:cs typeface="Avenir Next Demi Bold"/>
              </a:rPr>
              <a:t>Alciato</a:t>
            </a:r>
            <a:r>
              <a:rPr lang="it-IT" dirty="0">
                <a:latin typeface="Avenir Next Demi Bold"/>
                <a:cs typeface="Avenir Next Demi Bold"/>
              </a:rPr>
              <a:t> a Bourges, </a:t>
            </a:r>
            <a:r>
              <a:rPr lang="it-IT" dirty="0" smtClean="0">
                <a:latin typeface="Avenir Next Demi Bold"/>
                <a:cs typeface="Avenir Next Demi Bold"/>
              </a:rPr>
              <a:t>poi avvocato </a:t>
            </a:r>
            <a:r>
              <a:rPr lang="it-IT" dirty="0">
                <a:latin typeface="Avenir Next Demi Bold"/>
                <a:cs typeface="Avenir Next Demi Bold"/>
              </a:rPr>
              <a:t>e magistrato </a:t>
            </a:r>
            <a:r>
              <a:rPr lang="it-IT" dirty="0" smtClean="0">
                <a:latin typeface="Avenir Next Demi Bold"/>
                <a:cs typeface="Avenir Next Demi Bold"/>
              </a:rPr>
              <a:t>regio. Non </a:t>
            </a:r>
            <a:r>
              <a:rPr lang="it-IT" dirty="0">
                <a:latin typeface="Avenir Next Demi Bold"/>
                <a:cs typeface="Avenir Next Demi Bold"/>
              </a:rPr>
              <a:t>insegnò mai ed ebbe tempo per scrivere una sola opera, i </a:t>
            </a:r>
            <a:r>
              <a:rPr lang="it-IT" i="1" dirty="0" err="1">
                <a:solidFill>
                  <a:srgbClr val="3366FF"/>
                </a:solidFill>
                <a:latin typeface="Avenir Next Demi Bold"/>
                <a:cs typeface="Avenir Next Demi Bold"/>
              </a:rPr>
              <a:t>Commentarii</a:t>
            </a:r>
            <a:r>
              <a:rPr lang="it-IT" i="1" dirty="0">
                <a:solidFill>
                  <a:srgbClr val="3366FF"/>
                </a:solidFill>
                <a:latin typeface="Avenir Next Demi Bold"/>
                <a:cs typeface="Avenir Next Demi Bold"/>
              </a:rPr>
              <a:t> </a:t>
            </a:r>
            <a:r>
              <a:rPr lang="it-IT" i="1" dirty="0" err="1">
                <a:solidFill>
                  <a:srgbClr val="3366FF"/>
                </a:solidFill>
                <a:latin typeface="Avenir Next Demi Bold"/>
                <a:cs typeface="Avenir Next Demi Bold"/>
              </a:rPr>
              <a:t>iuris</a:t>
            </a:r>
            <a:r>
              <a:rPr lang="it-IT" i="1" dirty="0">
                <a:solidFill>
                  <a:srgbClr val="3366FF"/>
                </a:solidFill>
                <a:latin typeface="Avenir Next Demi Bold"/>
                <a:cs typeface="Avenir Next Demi Bold"/>
              </a:rPr>
              <a:t> </a:t>
            </a:r>
            <a:r>
              <a:rPr lang="it-IT" i="1" dirty="0" err="1">
                <a:solidFill>
                  <a:srgbClr val="3366FF"/>
                </a:solidFill>
                <a:latin typeface="Avenir Next Demi Bold"/>
                <a:cs typeface="Avenir Next Demi Bold"/>
              </a:rPr>
              <a:t>civilis</a:t>
            </a:r>
            <a:r>
              <a:rPr lang="it-IT" dirty="0">
                <a:latin typeface="Avenir Next Demi Bold"/>
                <a:cs typeface="Avenir Next Demi Bold"/>
              </a:rPr>
              <a:t>, che uscì </a:t>
            </a:r>
            <a:r>
              <a:rPr lang="it-IT" dirty="0" smtClean="0">
                <a:latin typeface="Avenir Next Demi Bold"/>
                <a:cs typeface="Avenir Next Demi Bold"/>
              </a:rPr>
              <a:t>postuma </a:t>
            </a:r>
            <a:r>
              <a:rPr lang="it-IT" dirty="0">
                <a:latin typeface="Avenir Next Demi Bold"/>
                <a:cs typeface="Avenir Next Demi Bold"/>
              </a:rPr>
              <a:t>nel 1553. </a:t>
            </a:r>
            <a:endParaRPr lang="en-US" dirty="0">
              <a:latin typeface="Avenir Next Demi Bold"/>
              <a:cs typeface="Avenir Next Demi Bold"/>
            </a:endParaRPr>
          </a:p>
          <a:p>
            <a:r>
              <a:rPr lang="en-US" dirty="0" smtClean="0">
                <a:latin typeface="Avenir Next Demi Bold"/>
                <a:cs typeface="Avenir Next Demi Bold"/>
              </a:rPr>
              <a:t> Si pone </a:t>
            </a:r>
            <a:r>
              <a:rPr lang="it-IT" dirty="0" smtClean="0">
                <a:latin typeface="Avenir Next Demi Bold"/>
                <a:cs typeface="Avenir Next Demi Bold"/>
              </a:rPr>
              <a:t>il problema di superare la mutevolezza degli ordinamenti giuridici.</a:t>
            </a:r>
          </a:p>
          <a:p>
            <a:r>
              <a:rPr lang="it-IT" dirty="0" smtClean="0">
                <a:latin typeface="Avenir Next Demi Bold"/>
                <a:cs typeface="Avenir Next Demi Bold"/>
              </a:rPr>
              <a:t>Anticipando il ‘</a:t>
            </a:r>
            <a:r>
              <a:rPr lang="it-IT" dirty="0">
                <a:latin typeface="Avenir Next Demi Bold"/>
                <a:cs typeface="Avenir Next Demi Bold"/>
              </a:rPr>
              <a:t>giusnaturalismo’, </a:t>
            </a:r>
            <a:r>
              <a:rPr lang="it-IT" dirty="0" err="1">
                <a:latin typeface="Avenir Next Demi Bold"/>
                <a:cs typeface="Avenir Next Demi Bold"/>
              </a:rPr>
              <a:t>Connan</a:t>
            </a:r>
            <a:r>
              <a:rPr lang="it-IT" dirty="0">
                <a:latin typeface="Avenir Next Demi Bold"/>
                <a:cs typeface="Avenir Next Demi Bold"/>
              </a:rPr>
              <a:t> separa nettamente le regole </a:t>
            </a:r>
            <a:r>
              <a:rPr lang="it-IT" dirty="0" smtClean="0">
                <a:latin typeface="Avenir Next Demi Bold"/>
                <a:cs typeface="Avenir Next Demi Bold"/>
              </a:rPr>
              <a:t>che </a:t>
            </a:r>
            <a:r>
              <a:rPr lang="it-IT" dirty="0">
                <a:latin typeface="Avenir Next Demi Bold"/>
                <a:cs typeface="Avenir Next Demi Bold"/>
              </a:rPr>
              <a:t>competono alla morale </a:t>
            </a:r>
            <a:r>
              <a:rPr lang="it-IT" dirty="0" smtClean="0">
                <a:latin typeface="Avenir Next Demi Bold"/>
                <a:cs typeface="Avenir Next Demi Bold"/>
              </a:rPr>
              <a:t>da </a:t>
            </a:r>
            <a:r>
              <a:rPr lang="it-IT" dirty="0">
                <a:latin typeface="Avenir Next Demi Bold"/>
                <a:cs typeface="Avenir Next Demi Bold"/>
              </a:rPr>
              <a:t>quelle propriamente </a:t>
            </a:r>
            <a:r>
              <a:rPr lang="it-IT" dirty="0" smtClean="0">
                <a:latin typeface="Avenir Next Demi Bold"/>
                <a:cs typeface="Avenir Next Demi Bold"/>
              </a:rPr>
              <a:t>giuridiche. </a:t>
            </a:r>
          </a:p>
          <a:p>
            <a:r>
              <a:rPr lang="it-IT" dirty="0" smtClean="0">
                <a:latin typeface="Avenir Next Demi Bold"/>
                <a:cs typeface="Avenir Next Demi Bold"/>
              </a:rPr>
              <a:t>Il diritto comprende sia il </a:t>
            </a:r>
            <a:r>
              <a:rPr lang="it-IT" i="1" dirty="0" err="1" smtClean="0">
                <a:latin typeface="Avenir Next Demi Bold"/>
                <a:cs typeface="Avenir Next Demi Bold"/>
              </a:rPr>
              <a:t>ius</a:t>
            </a:r>
            <a:r>
              <a:rPr lang="it-IT" i="1" dirty="0" smtClean="0">
                <a:latin typeface="Avenir Next Demi Bold"/>
                <a:cs typeface="Avenir Next Demi Bold"/>
              </a:rPr>
              <a:t> naturale</a:t>
            </a:r>
            <a:r>
              <a:rPr lang="it-IT" dirty="0" smtClean="0">
                <a:latin typeface="Avenir Next Demi Bold"/>
                <a:cs typeface="Avenir Next Demi Bold"/>
              </a:rPr>
              <a:t> (immutabile e ‘giusto’) sia il </a:t>
            </a:r>
            <a:r>
              <a:rPr lang="it-IT" i="1" dirty="0" err="1" smtClean="0">
                <a:latin typeface="Avenir Next Demi Bold"/>
                <a:cs typeface="Avenir Next Demi Bold"/>
              </a:rPr>
              <a:t>ius</a:t>
            </a:r>
            <a:r>
              <a:rPr lang="it-IT" i="1" dirty="0" smtClean="0">
                <a:latin typeface="Avenir Next Demi Bold"/>
                <a:cs typeface="Avenir Next Demi Bold"/>
              </a:rPr>
              <a:t> </a:t>
            </a:r>
            <a:r>
              <a:rPr lang="it-IT" i="1" dirty="0" err="1" smtClean="0">
                <a:latin typeface="Avenir Next Demi Bold"/>
                <a:cs typeface="Avenir Next Demi Bold"/>
              </a:rPr>
              <a:t>gentium</a:t>
            </a:r>
            <a:r>
              <a:rPr lang="it-IT" i="1" dirty="0" smtClean="0">
                <a:latin typeface="Avenir Next Demi Bold"/>
                <a:cs typeface="Avenir Next Demi Bold"/>
              </a:rPr>
              <a:t> </a:t>
            </a:r>
            <a:r>
              <a:rPr lang="it-IT" dirty="0" smtClean="0">
                <a:latin typeface="Avenir Next Demi Bold"/>
                <a:cs typeface="Avenir Next Demi Bold"/>
              </a:rPr>
              <a:t>(mutevole e ‘utile’) sia il diritto nazionale.</a:t>
            </a:r>
          </a:p>
          <a:p>
            <a:endParaRPr lang="it-IT" dirty="0"/>
          </a:p>
        </p:txBody>
      </p:sp>
    </p:spTree>
    <p:extLst>
      <p:ext uri="{BB962C8B-B14F-4D97-AF65-F5344CB8AC3E}">
        <p14:creationId xmlns:p14="http://schemas.microsoft.com/office/powerpoint/2010/main" val="39737976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a:t>
            </a:r>
            <a:r>
              <a:rPr lang="it-IT" dirty="0" err="1"/>
              <a:t>s</a:t>
            </a:r>
            <a:r>
              <a:rPr lang="it-IT" dirty="0" err="1" smtClean="0"/>
              <a:t>ynallagma</a:t>
            </a:r>
            <a:endParaRPr lang="it-IT" dirty="0"/>
          </a:p>
        </p:txBody>
      </p:sp>
      <p:sp>
        <p:nvSpPr>
          <p:cNvPr id="3" name="Segnaposto contenuto 2"/>
          <p:cNvSpPr>
            <a:spLocks noGrp="1"/>
          </p:cNvSpPr>
          <p:nvPr>
            <p:ph idx="1"/>
          </p:nvPr>
        </p:nvSpPr>
        <p:spPr/>
        <p:txBody>
          <a:bodyPr/>
          <a:lstStyle/>
          <a:p>
            <a:r>
              <a:rPr lang="it-IT" dirty="0" err="1" smtClean="0">
                <a:latin typeface="Avenir Next Demi Bold"/>
                <a:cs typeface="Avenir Next Demi Bold"/>
              </a:rPr>
              <a:t>Connan</a:t>
            </a:r>
            <a:r>
              <a:rPr lang="it-IT" dirty="0" smtClean="0">
                <a:latin typeface="Avenir Next Demi Bold"/>
                <a:cs typeface="Avenir Next Demi Bold"/>
              </a:rPr>
              <a:t> ritiene carattere imprescindibile della norma la sua intrinseca razionalità e definisce la conformità alla ragione come </a:t>
            </a:r>
            <a:r>
              <a:rPr lang="it-IT" i="1" dirty="0" err="1" smtClean="0">
                <a:latin typeface="Avenir Next Demi Bold"/>
                <a:cs typeface="Avenir Next Demi Bold"/>
              </a:rPr>
              <a:t>communis</a:t>
            </a:r>
            <a:r>
              <a:rPr lang="it-IT" i="1" dirty="0" smtClean="0">
                <a:latin typeface="Avenir Next Demi Bold"/>
                <a:cs typeface="Avenir Next Demi Bold"/>
              </a:rPr>
              <a:t> </a:t>
            </a:r>
            <a:r>
              <a:rPr lang="it-IT" i="1" dirty="0" err="1" smtClean="0">
                <a:latin typeface="Avenir Next Demi Bold"/>
                <a:cs typeface="Avenir Next Demi Bold"/>
              </a:rPr>
              <a:t>utililtas</a:t>
            </a:r>
            <a:r>
              <a:rPr lang="it-IT" i="1" dirty="0" smtClean="0">
                <a:latin typeface="Avenir Next Demi Bold"/>
                <a:cs typeface="Avenir Next Demi Bold"/>
              </a:rPr>
              <a:t>.</a:t>
            </a:r>
          </a:p>
          <a:p>
            <a:r>
              <a:rPr lang="it-IT" dirty="0" smtClean="0">
                <a:latin typeface="Avenir Next Demi Bold"/>
                <a:cs typeface="Avenir Next Demi Bold"/>
              </a:rPr>
              <a:t>Di fronte al problema di spiegare l’origine dell’obbligazione, </a:t>
            </a:r>
            <a:r>
              <a:rPr lang="it-IT" dirty="0" err="1" smtClean="0">
                <a:latin typeface="Avenir Next Demi Bold"/>
                <a:cs typeface="Avenir Next Demi Bold"/>
              </a:rPr>
              <a:t>Connan</a:t>
            </a:r>
            <a:r>
              <a:rPr lang="it-IT" dirty="0" smtClean="0">
                <a:latin typeface="Avenir Next Demi Bold"/>
                <a:cs typeface="Avenir Next Demi Bold"/>
              </a:rPr>
              <a:t> ricorre al concetto di </a:t>
            </a:r>
            <a:r>
              <a:rPr lang="it-IT" i="1" dirty="0" err="1" smtClean="0">
                <a:latin typeface="Avenir Next Demi Bold"/>
                <a:cs typeface="Avenir Next Demi Bold"/>
              </a:rPr>
              <a:t>synallgma</a:t>
            </a:r>
            <a:r>
              <a:rPr lang="it-IT" dirty="0" smtClean="0">
                <a:latin typeface="Avenir Next Demi Bold"/>
                <a:cs typeface="Avenir Next Demi Bold"/>
              </a:rPr>
              <a:t> (equilibrio)</a:t>
            </a:r>
          </a:p>
          <a:p>
            <a:r>
              <a:rPr lang="it-IT" dirty="0" smtClean="0">
                <a:latin typeface="Avenir Next Demi Bold"/>
                <a:cs typeface="Avenir Next Demi Bold"/>
              </a:rPr>
              <a:t>L’obbligazione sorge solo nel momento della rottura del </a:t>
            </a:r>
            <a:r>
              <a:rPr lang="it-IT" i="1" dirty="0" err="1" smtClean="0">
                <a:latin typeface="Avenir Next Demi Bold"/>
                <a:cs typeface="Avenir Next Demi Bold"/>
              </a:rPr>
              <a:t>synallgma</a:t>
            </a:r>
            <a:r>
              <a:rPr lang="it-IT" dirty="0" smtClean="0">
                <a:latin typeface="Avenir Next Demi Bold"/>
                <a:cs typeface="Avenir Next Demi Bold"/>
              </a:rPr>
              <a:t> (viene così ridimensionato l’elemento consensuale)</a:t>
            </a:r>
            <a:endParaRPr lang="it-IT" dirty="0">
              <a:latin typeface="Avenir Next Demi Bold"/>
              <a:cs typeface="Avenir Next Demi Bold"/>
            </a:endParaRPr>
          </a:p>
        </p:txBody>
      </p:sp>
    </p:spTree>
    <p:extLst>
      <p:ext uri="{BB962C8B-B14F-4D97-AF65-F5344CB8AC3E}">
        <p14:creationId xmlns:p14="http://schemas.microsoft.com/office/powerpoint/2010/main" val="38651028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49275" y="107576"/>
            <a:ext cx="8042276" cy="1095533"/>
          </a:xfrm>
        </p:spPr>
        <p:txBody>
          <a:bodyPr/>
          <a:lstStyle/>
          <a:p>
            <a:r>
              <a:rPr lang="it-IT" dirty="0" smtClean="0"/>
              <a:t>Un secolo di grandi novità</a:t>
            </a:r>
            <a:endParaRPr lang="it-IT" dirty="0"/>
          </a:p>
        </p:txBody>
      </p:sp>
      <p:sp>
        <p:nvSpPr>
          <p:cNvPr id="3" name="Segnaposto contenuto 2"/>
          <p:cNvSpPr>
            <a:spLocks noGrp="1"/>
          </p:cNvSpPr>
          <p:nvPr>
            <p:ph idx="1"/>
          </p:nvPr>
        </p:nvSpPr>
        <p:spPr>
          <a:xfrm>
            <a:off x="275548" y="1785267"/>
            <a:ext cx="8625850" cy="4660864"/>
          </a:xfrm>
        </p:spPr>
        <p:txBody>
          <a:bodyPr>
            <a:normAutofit fontScale="92500"/>
          </a:bodyPr>
          <a:lstStyle/>
          <a:p>
            <a:r>
              <a:rPr lang="it-IT" sz="2800" dirty="0">
                <a:latin typeface="Avenir Next Demi Bold"/>
                <a:cs typeface="Avenir Next Demi Bold"/>
              </a:rPr>
              <a:t>La scoperta di un nuovo </a:t>
            </a:r>
            <a:r>
              <a:rPr lang="it-IT" sz="2800" dirty="0" smtClean="0">
                <a:latin typeface="Avenir Next Demi Bold"/>
                <a:cs typeface="Avenir Next Demi Bold"/>
              </a:rPr>
              <a:t>continente (1492)</a:t>
            </a:r>
            <a:endParaRPr lang="it-IT" sz="2800" dirty="0">
              <a:latin typeface="Avenir Next Demi Bold"/>
              <a:cs typeface="Avenir Next Demi Bold"/>
            </a:endParaRPr>
          </a:p>
          <a:p>
            <a:r>
              <a:rPr lang="it-IT" sz="2800" dirty="0" smtClean="0">
                <a:latin typeface="Avenir Next Demi Bold"/>
                <a:cs typeface="Avenir Next Demi Bold"/>
              </a:rPr>
              <a:t>Erasmo e La </a:t>
            </a:r>
            <a:r>
              <a:rPr lang="it-IT" sz="2800" dirty="0">
                <a:latin typeface="Avenir Next Demi Bold"/>
                <a:cs typeface="Avenir Next Demi Bold"/>
              </a:rPr>
              <a:t>Riforma </a:t>
            </a:r>
            <a:r>
              <a:rPr lang="it-IT" sz="2800" dirty="0" smtClean="0">
                <a:latin typeface="Avenir Next Demi Bold"/>
                <a:cs typeface="Avenir Next Demi Bold"/>
              </a:rPr>
              <a:t>luterana (1517)</a:t>
            </a:r>
            <a:endParaRPr lang="it-IT" sz="2800" dirty="0">
              <a:latin typeface="Avenir Next Demi Bold"/>
              <a:cs typeface="Avenir Next Demi Bold"/>
            </a:endParaRPr>
          </a:p>
          <a:p>
            <a:r>
              <a:rPr lang="it-IT" sz="2800" dirty="0" smtClean="0">
                <a:latin typeface="Avenir Next Demi Bold"/>
                <a:cs typeface="Avenir Next Demi Bold"/>
              </a:rPr>
              <a:t>La rivoluzione copernicana o eliocentrismo (1543)</a:t>
            </a:r>
            <a:endParaRPr lang="it-IT" sz="2800" dirty="0">
              <a:latin typeface="Avenir Next Demi Bold"/>
              <a:cs typeface="Avenir Next Demi Bold"/>
            </a:endParaRPr>
          </a:p>
          <a:p>
            <a:r>
              <a:rPr lang="it-IT" sz="2800" dirty="0">
                <a:latin typeface="Avenir Next Demi Bold"/>
                <a:cs typeface="Avenir Next Demi Bold"/>
              </a:rPr>
              <a:t>L’introduzione dei caratteri mobili nella </a:t>
            </a:r>
            <a:r>
              <a:rPr lang="it-IT" sz="2800" dirty="0" smtClean="0">
                <a:latin typeface="Avenir Next Demi Bold"/>
                <a:cs typeface="Avenir Next Demi Bold"/>
              </a:rPr>
              <a:t>stampa (1455) e l’inizio della produzione ‘in serie’ dei libri</a:t>
            </a:r>
            <a:endParaRPr lang="it-IT" sz="2800" dirty="0">
              <a:latin typeface="Avenir Next Demi Bold"/>
              <a:cs typeface="Avenir Next Demi Bold"/>
            </a:endParaRPr>
          </a:p>
          <a:p>
            <a:r>
              <a:rPr lang="it-IT" sz="2800" dirty="0" smtClean="0">
                <a:latin typeface="Avenir Next Demi Bold"/>
                <a:cs typeface="Avenir Next Demi Bold"/>
              </a:rPr>
              <a:t>L’introduzione di armi da fuoco trasportabili. </a:t>
            </a:r>
          </a:p>
          <a:p>
            <a:r>
              <a:rPr lang="it-IT" sz="2800" dirty="0" smtClean="0">
                <a:latin typeface="Avenir Next Demi Bold"/>
                <a:cs typeface="Avenir Next Demi Bold"/>
              </a:rPr>
              <a:t>La nascita delle moderne monarchie nazionali</a:t>
            </a:r>
            <a:endParaRPr lang="it-IT" sz="2800" dirty="0">
              <a:latin typeface="Avenir Next Demi Bold"/>
              <a:cs typeface="Avenir Next Demi Bold"/>
            </a:endParaRPr>
          </a:p>
        </p:txBody>
      </p:sp>
    </p:spTree>
    <p:extLst>
      <p:ext uri="{BB962C8B-B14F-4D97-AF65-F5344CB8AC3E}">
        <p14:creationId xmlns:p14="http://schemas.microsoft.com/office/powerpoint/2010/main" val="40777990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49275" y="107577"/>
            <a:ext cx="8042276" cy="844882"/>
          </a:xfrm>
        </p:spPr>
        <p:txBody>
          <a:bodyPr/>
          <a:lstStyle/>
          <a:p>
            <a:r>
              <a:rPr lang="it-IT" sz="4000" b="1" dirty="0" err="1"/>
              <a:t>Hugues</a:t>
            </a:r>
            <a:r>
              <a:rPr lang="it-IT" sz="4000" b="1" dirty="0"/>
              <a:t> </a:t>
            </a:r>
            <a:r>
              <a:rPr lang="it-IT" sz="4000" b="1" dirty="0" err="1"/>
              <a:t>Doneau</a:t>
            </a:r>
            <a:r>
              <a:rPr lang="it-IT" sz="4000" dirty="0"/>
              <a:t> </a:t>
            </a:r>
            <a:r>
              <a:rPr lang="it-IT" sz="4000" dirty="0" smtClean="0"/>
              <a:t>(1527</a:t>
            </a:r>
            <a:r>
              <a:rPr lang="it-IT" sz="4000" dirty="0"/>
              <a:t>-1591</a:t>
            </a:r>
            <a:r>
              <a:rPr lang="it-IT" sz="4000" dirty="0" smtClean="0"/>
              <a:t>)</a:t>
            </a:r>
            <a:r>
              <a:rPr lang="it-IT" dirty="0" smtClean="0"/>
              <a:t> </a:t>
            </a:r>
            <a:endParaRPr lang="it-IT" dirty="0"/>
          </a:p>
        </p:txBody>
      </p:sp>
      <p:sp>
        <p:nvSpPr>
          <p:cNvPr id="3" name="Segnaposto contenuto 2"/>
          <p:cNvSpPr>
            <a:spLocks noGrp="1"/>
          </p:cNvSpPr>
          <p:nvPr>
            <p:ph idx="1"/>
          </p:nvPr>
        </p:nvSpPr>
        <p:spPr>
          <a:xfrm>
            <a:off x="354158" y="1245522"/>
            <a:ext cx="8560860" cy="5165250"/>
          </a:xfrm>
        </p:spPr>
        <p:txBody>
          <a:bodyPr>
            <a:normAutofit fontScale="92500" lnSpcReduction="10000"/>
          </a:bodyPr>
          <a:lstStyle/>
          <a:p>
            <a:r>
              <a:rPr lang="it-IT" b="1" dirty="0" err="1">
                <a:latin typeface="Avenir Next Demi Bold"/>
                <a:cs typeface="Avenir Next Demi Bold"/>
              </a:rPr>
              <a:t>Hugues</a:t>
            </a:r>
            <a:r>
              <a:rPr lang="it-IT" b="1" dirty="0">
                <a:latin typeface="Avenir Next Demi Bold"/>
                <a:cs typeface="Avenir Next Demi Bold"/>
              </a:rPr>
              <a:t> </a:t>
            </a:r>
            <a:r>
              <a:rPr lang="it-IT" b="1" dirty="0" err="1">
                <a:latin typeface="Avenir Next Demi Bold"/>
                <a:cs typeface="Avenir Next Demi Bold"/>
              </a:rPr>
              <a:t>Doneau</a:t>
            </a:r>
            <a:r>
              <a:rPr lang="it-IT" dirty="0">
                <a:latin typeface="Avenir Next Demi Bold"/>
                <a:cs typeface="Avenir Next Demi Bold"/>
              </a:rPr>
              <a:t> (</a:t>
            </a:r>
            <a:r>
              <a:rPr lang="it-IT" dirty="0" err="1" smtClean="0">
                <a:latin typeface="Avenir Next Demi Bold"/>
                <a:cs typeface="Avenir Next Demi Bold"/>
              </a:rPr>
              <a:t>Donellus</a:t>
            </a:r>
            <a:r>
              <a:rPr lang="it-IT" dirty="0" smtClean="0">
                <a:latin typeface="Avenir Next Demi Bold"/>
                <a:cs typeface="Avenir Next Demi Bold"/>
              </a:rPr>
              <a:t>)</a:t>
            </a:r>
            <a:r>
              <a:rPr lang="it-IT" dirty="0">
                <a:latin typeface="Avenir Next Demi Bold"/>
                <a:cs typeface="Avenir Next Demi Bold"/>
              </a:rPr>
              <a:t>,</a:t>
            </a:r>
            <a:r>
              <a:rPr lang="it-IT" dirty="0" smtClean="0">
                <a:latin typeface="Avenir Next Demi Bold"/>
                <a:cs typeface="Avenir Next Demi Bold"/>
              </a:rPr>
              <a:t> calvinista </a:t>
            </a:r>
            <a:r>
              <a:rPr lang="it-IT" dirty="0">
                <a:latin typeface="Avenir Next Demi Bold"/>
                <a:cs typeface="Avenir Next Demi Bold"/>
              </a:rPr>
              <a:t>convinto, fu </a:t>
            </a:r>
            <a:r>
              <a:rPr lang="it-IT" dirty="0" smtClean="0">
                <a:latin typeface="Avenir Next Demi Bold"/>
                <a:cs typeface="Avenir Next Demi Bold"/>
              </a:rPr>
              <a:t>invece </a:t>
            </a:r>
            <a:r>
              <a:rPr lang="it-IT" dirty="0">
                <a:latin typeface="Avenir Next Demi Bold"/>
                <a:cs typeface="Avenir Next Demi Bold"/>
              </a:rPr>
              <a:t>professore di diritto </a:t>
            </a:r>
            <a:r>
              <a:rPr lang="it-IT" dirty="0" smtClean="0">
                <a:latin typeface="Avenir Next Demi Bold"/>
                <a:cs typeface="Avenir Next Demi Bold"/>
              </a:rPr>
              <a:t>a </a:t>
            </a:r>
            <a:r>
              <a:rPr lang="it-IT" dirty="0">
                <a:latin typeface="Avenir Next Demi Bold"/>
                <a:cs typeface="Avenir Next Demi Bold"/>
              </a:rPr>
              <a:t>Bourges. </a:t>
            </a:r>
            <a:r>
              <a:rPr lang="it-IT" dirty="0" smtClean="0">
                <a:latin typeface="Avenir Next Demi Bold"/>
                <a:cs typeface="Avenir Next Demi Bold"/>
              </a:rPr>
              <a:t>Anche la sua </a:t>
            </a:r>
            <a:r>
              <a:rPr lang="it-IT" dirty="0">
                <a:latin typeface="Avenir Next Demi Bold"/>
                <a:cs typeface="Avenir Next Demi Bold"/>
              </a:rPr>
              <a:t>opera </a:t>
            </a:r>
            <a:r>
              <a:rPr lang="it-IT" dirty="0" smtClean="0">
                <a:latin typeface="Avenir Next Demi Bold"/>
                <a:cs typeface="Avenir Next Demi Bold"/>
              </a:rPr>
              <a:t>principale s’intitola </a:t>
            </a:r>
            <a:r>
              <a:rPr lang="it-IT" i="1" dirty="0" err="1">
                <a:latin typeface="Avenir Next Demi Bold"/>
                <a:cs typeface="Avenir Next Demi Bold"/>
              </a:rPr>
              <a:t>Commentarii</a:t>
            </a:r>
            <a:r>
              <a:rPr lang="it-IT" i="1" dirty="0">
                <a:latin typeface="Avenir Next Demi Bold"/>
                <a:cs typeface="Avenir Next Demi Bold"/>
              </a:rPr>
              <a:t> </a:t>
            </a:r>
            <a:r>
              <a:rPr lang="it-IT" i="1" dirty="0" err="1">
                <a:latin typeface="Avenir Next Demi Bold"/>
                <a:cs typeface="Avenir Next Demi Bold"/>
              </a:rPr>
              <a:t>iuris</a:t>
            </a:r>
            <a:r>
              <a:rPr lang="it-IT" i="1" dirty="0">
                <a:latin typeface="Avenir Next Demi Bold"/>
                <a:cs typeface="Avenir Next Demi Bold"/>
              </a:rPr>
              <a:t> </a:t>
            </a:r>
            <a:r>
              <a:rPr lang="it-IT" i="1" dirty="0" err="1">
                <a:latin typeface="Avenir Next Demi Bold"/>
                <a:cs typeface="Avenir Next Demi Bold"/>
              </a:rPr>
              <a:t>civilis</a:t>
            </a:r>
            <a:r>
              <a:rPr lang="it-IT" dirty="0">
                <a:latin typeface="Avenir Next Demi Bold"/>
                <a:cs typeface="Avenir Next Demi Bold"/>
              </a:rPr>
              <a:t> e propone una sistemazione razionale del diritto privato seguendo la tripartizione </a:t>
            </a:r>
            <a:r>
              <a:rPr lang="it-IT" dirty="0" err="1">
                <a:latin typeface="Avenir Next Demi Bold"/>
                <a:cs typeface="Avenir Next Demi Bold"/>
              </a:rPr>
              <a:t>gaiana</a:t>
            </a:r>
            <a:r>
              <a:rPr lang="it-IT" dirty="0">
                <a:latin typeface="Avenir Next Demi Bold"/>
                <a:cs typeface="Avenir Next Demi Bold"/>
              </a:rPr>
              <a:t>-giustinianea </a:t>
            </a:r>
            <a:r>
              <a:rPr lang="it-IT" i="1" dirty="0" err="1">
                <a:latin typeface="Avenir Next Demi Bold"/>
                <a:cs typeface="Avenir Next Demi Bold"/>
              </a:rPr>
              <a:t>personae</a:t>
            </a:r>
            <a:r>
              <a:rPr lang="it-IT" i="1" dirty="0">
                <a:latin typeface="Avenir Next Demi Bold"/>
                <a:cs typeface="Avenir Next Demi Bold"/>
              </a:rPr>
              <a:t> – res – </a:t>
            </a:r>
            <a:r>
              <a:rPr lang="it-IT" i="1" dirty="0" err="1">
                <a:latin typeface="Avenir Next Demi Bold"/>
                <a:cs typeface="Avenir Next Demi Bold"/>
              </a:rPr>
              <a:t>actiones</a:t>
            </a:r>
            <a:r>
              <a:rPr lang="it-IT" dirty="0">
                <a:latin typeface="Avenir Next Demi Bold"/>
                <a:cs typeface="Avenir Next Demi Bold"/>
              </a:rPr>
              <a:t>.</a:t>
            </a:r>
            <a:r>
              <a:rPr lang="en-US" dirty="0">
                <a:latin typeface="Avenir Next Demi Bold"/>
                <a:cs typeface="Avenir Next Demi Bold"/>
              </a:rPr>
              <a:t> </a:t>
            </a:r>
            <a:endParaRPr lang="en-US" dirty="0" smtClean="0">
              <a:latin typeface="Avenir Next Demi Bold"/>
              <a:cs typeface="Avenir Next Demi Bold"/>
            </a:endParaRPr>
          </a:p>
          <a:p>
            <a:r>
              <a:rPr lang="en-US" dirty="0" smtClean="0">
                <a:latin typeface="Avenir Next Demi Bold"/>
                <a:cs typeface="Avenir Next Demi Bold"/>
              </a:rPr>
              <a:t>Come </a:t>
            </a:r>
            <a:r>
              <a:rPr lang="en-US" dirty="0" err="1" smtClean="0">
                <a:latin typeface="Avenir Next Demi Bold"/>
                <a:cs typeface="Avenir Next Demi Bold"/>
              </a:rPr>
              <a:t>Connan</a:t>
            </a:r>
            <a:r>
              <a:rPr lang="en-US" dirty="0" smtClean="0">
                <a:latin typeface="Avenir Next Demi Bold"/>
                <a:cs typeface="Avenir Next Demi Bold"/>
              </a:rPr>
              <a:t> </a:t>
            </a:r>
            <a:r>
              <a:rPr lang="it-IT" dirty="0">
                <a:latin typeface="Avenir Next Demi Bold"/>
                <a:cs typeface="Avenir Next Demi Bold"/>
              </a:rPr>
              <a:t>pensa che il diritto debba rispecchiare l’ordine naturale delle cose: l’unica guida e fonte autoritativa </a:t>
            </a:r>
            <a:r>
              <a:rPr lang="it-IT" dirty="0" smtClean="0">
                <a:latin typeface="Avenir Next Demi Bold"/>
                <a:cs typeface="Avenir Next Demi Bold"/>
              </a:rPr>
              <a:t>è </a:t>
            </a:r>
            <a:r>
              <a:rPr lang="it-IT" dirty="0">
                <a:latin typeface="Avenir Next Demi Bold"/>
                <a:cs typeface="Avenir Next Demi Bold"/>
              </a:rPr>
              <a:t>perciò la ragione. </a:t>
            </a:r>
            <a:endParaRPr lang="it-IT" dirty="0" smtClean="0">
              <a:latin typeface="Avenir Next Demi Bold"/>
              <a:cs typeface="Avenir Next Demi Bold"/>
            </a:endParaRPr>
          </a:p>
          <a:p>
            <a:r>
              <a:rPr lang="it-IT" dirty="0" smtClean="0">
                <a:latin typeface="Avenir Next Demi Bold"/>
                <a:cs typeface="Avenir Next Demi Bold"/>
              </a:rPr>
              <a:t>Donello riconosce l’autorevolezza </a:t>
            </a:r>
            <a:r>
              <a:rPr lang="it-IT" dirty="0">
                <a:latin typeface="Avenir Next Demi Bold"/>
                <a:cs typeface="Avenir Next Demi Bold"/>
              </a:rPr>
              <a:t>del diritto romano </a:t>
            </a:r>
            <a:r>
              <a:rPr lang="it-IT" dirty="0" smtClean="0">
                <a:latin typeface="Avenir Next Demi Bold"/>
                <a:cs typeface="Avenir Next Demi Bold"/>
              </a:rPr>
              <a:t>(è quello che più </a:t>
            </a:r>
            <a:r>
              <a:rPr lang="it-IT" dirty="0">
                <a:latin typeface="Avenir Next Demi Bold"/>
                <a:cs typeface="Avenir Next Demi Bold"/>
              </a:rPr>
              <a:t>rispecchia i principi naturali e perciò </a:t>
            </a:r>
            <a:r>
              <a:rPr lang="it-IT" dirty="0" smtClean="0">
                <a:latin typeface="Avenir Next Demi Bold"/>
                <a:cs typeface="Avenir Next Demi Bold"/>
              </a:rPr>
              <a:t>s’identifica </a:t>
            </a:r>
            <a:r>
              <a:rPr lang="it-IT" dirty="0">
                <a:latin typeface="Avenir Next Demi Bold"/>
                <a:cs typeface="Avenir Next Demi Bold"/>
              </a:rPr>
              <a:t>con la </a:t>
            </a:r>
            <a:r>
              <a:rPr lang="it-IT" i="1" dirty="0" err="1">
                <a:latin typeface="Avenir Next Demi Bold"/>
                <a:cs typeface="Avenir Next Demi Bold"/>
              </a:rPr>
              <a:t>recta</a:t>
            </a:r>
            <a:r>
              <a:rPr lang="it-IT" i="1" dirty="0">
                <a:latin typeface="Avenir Next Demi Bold"/>
                <a:cs typeface="Avenir Next Demi Bold"/>
              </a:rPr>
              <a:t> ratio</a:t>
            </a:r>
            <a:r>
              <a:rPr lang="it-IT" dirty="0">
                <a:latin typeface="Avenir Next Demi Bold"/>
                <a:cs typeface="Avenir Next Demi Bold"/>
              </a:rPr>
              <a:t>). </a:t>
            </a:r>
          </a:p>
          <a:p>
            <a:r>
              <a:rPr lang="it-IT" dirty="0" smtClean="0">
                <a:latin typeface="Avenir Next Demi Bold"/>
                <a:cs typeface="Avenir Next Demi Bold"/>
              </a:rPr>
              <a:t>contrappone il diritto </a:t>
            </a:r>
            <a:r>
              <a:rPr lang="it-IT" dirty="0">
                <a:latin typeface="Avenir Next Demi Bold"/>
                <a:cs typeface="Avenir Next Demi Bold"/>
              </a:rPr>
              <a:t>privato (il quale risponde a logiche naturali) al diritto </a:t>
            </a:r>
            <a:r>
              <a:rPr lang="it-IT" dirty="0" smtClean="0">
                <a:latin typeface="Avenir Next Demi Bold"/>
                <a:cs typeface="Avenir Next Demi Bold"/>
              </a:rPr>
              <a:t>pubblico (che </a:t>
            </a:r>
            <a:r>
              <a:rPr lang="it-IT" dirty="0">
                <a:latin typeface="Avenir Next Demi Bold"/>
                <a:cs typeface="Avenir Next Demi Bold"/>
              </a:rPr>
              <a:t>riflette le creazioni artificiali del legislatore </a:t>
            </a:r>
            <a:r>
              <a:rPr lang="it-IT" dirty="0" smtClean="0">
                <a:latin typeface="Avenir Next Demi Bold"/>
                <a:cs typeface="Avenir Next Demi Bold"/>
              </a:rPr>
              <a:t>particolare).</a:t>
            </a:r>
            <a:endParaRPr lang="en-US" dirty="0">
              <a:latin typeface="Avenir Next Demi Bold"/>
              <a:cs typeface="Avenir Next Demi Bold"/>
            </a:endParaRPr>
          </a:p>
          <a:p>
            <a:endParaRPr lang="it-IT" dirty="0"/>
          </a:p>
        </p:txBody>
      </p:sp>
    </p:spTree>
    <p:extLst>
      <p:ext uri="{BB962C8B-B14F-4D97-AF65-F5344CB8AC3E}">
        <p14:creationId xmlns:p14="http://schemas.microsoft.com/office/powerpoint/2010/main" val="31435595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49275" y="107576"/>
            <a:ext cx="8042276" cy="942570"/>
          </a:xfrm>
        </p:spPr>
        <p:txBody>
          <a:bodyPr/>
          <a:lstStyle/>
          <a:p>
            <a:r>
              <a:rPr lang="it-IT" b="1" dirty="0"/>
              <a:t>Jean </a:t>
            </a:r>
            <a:r>
              <a:rPr lang="it-IT" b="1" dirty="0" err="1"/>
              <a:t>Bodin</a:t>
            </a:r>
            <a:r>
              <a:rPr lang="it-IT" dirty="0"/>
              <a:t> (1529-1596). </a:t>
            </a:r>
          </a:p>
        </p:txBody>
      </p:sp>
      <p:sp>
        <p:nvSpPr>
          <p:cNvPr id="3" name="Segnaposto contenuto 2"/>
          <p:cNvSpPr>
            <a:spLocks noGrp="1"/>
          </p:cNvSpPr>
          <p:nvPr>
            <p:ph idx="1"/>
          </p:nvPr>
        </p:nvSpPr>
        <p:spPr>
          <a:xfrm>
            <a:off x="390794" y="1282154"/>
            <a:ext cx="8524223" cy="4661447"/>
          </a:xfrm>
        </p:spPr>
        <p:txBody>
          <a:bodyPr>
            <a:normAutofit lnSpcReduction="10000"/>
          </a:bodyPr>
          <a:lstStyle/>
          <a:p>
            <a:r>
              <a:rPr lang="it-IT" dirty="0" smtClean="0">
                <a:latin typeface="Avenir Next Demi Bold"/>
                <a:cs typeface="Avenir Next Demi Bold"/>
              </a:rPr>
              <a:t>È, per eccellenza, il </a:t>
            </a:r>
            <a:r>
              <a:rPr lang="it-IT" dirty="0">
                <a:latin typeface="Avenir Next Demi Bold"/>
                <a:cs typeface="Avenir Next Demi Bold"/>
              </a:rPr>
              <a:t>t</a:t>
            </a:r>
            <a:r>
              <a:rPr lang="it-IT" dirty="0" smtClean="0">
                <a:latin typeface="Avenir Next Demi Bold"/>
                <a:cs typeface="Avenir Next Demi Bold"/>
              </a:rPr>
              <a:t>eorico </a:t>
            </a:r>
            <a:r>
              <a:rPr lang="it-IT" dirty="0">
                <a:latin typeface="Avenir Next Demi Bold"/>
                <a:cs typeface="Avenir Next Demi Bold"/>
              </a:rPr>
              <a:t>della </a:t>
            </a:r>
            <a:r>
              <a:rPr lang="it-IT" dirty="0" smtClean="0">
                <a:latin typeface="Avenir Next Demi Bold"/>
                <a:cs typeface="Avenir Next Demi Bold"/>
              </a:rPr>
              <a:t>sovranità.</a:t>
            </a:r>
          </a:p>
          <a:p>
            <a:r>
              <a:rPr lang="it-IT" dirty="0" smtClean="0">
                <a:latin typeface="Avenir Next Demi Bold"/>
                <a:cs typeface="Avenir Next Demi Bold"/>
              </a:rPr>
              <a:t>Insistette </a:t>
            </a:r>
            <a:r>
              <a:rPr lang="it-IT" dirty="0">
                <a:latin typeface="Avenir Next Demi Bold"/>
                <a:cs typeface="Avenir Next Demi Bold"/>
              </a:rPr>
              <a:t>nella necessità di </a:t>
            </a:r>
            <a:r>
              <a:rPr lang="it-IT" b="1" dirty="0">
                <a:latin typeface="Avenir Next Demi Bold"/>
                <a:cs typeface="Avenir Next Demi Bold"/>
              </a:rPr>
              <a:t>estendere lo studio del diritto oltre il diritto romano.</a:t>
            </a:r>
            <a:r>
              <a:rPr lang="it-IT" dirty="0">
                <a:latin typeface="Avenir Next Demi Bold"/>
                <a:cs typeface="Avenir Next Demi Bold"/>
              </a:rPr>
              <a:t> Aveva chiara consapevolezza del ‘relativismo’ del diritto e quindi riteneva necessario uno studio aperto alla comparazione e attento alle variabili (in particolare quella climatica). </a:t>
            </a:r>
            <a:endParaRPr lang="it-IT" dirty="0" smtClean="0">
              <a:latin typeface="Avenir Next Demi Bold"/>
              <a:cs typeface="Avenir Next Demi Bold"/>
            </a:endParaRPr>
          </a:p>
          <a:p>
            <a:r>
              <a:rPr lang="it-IT" dirty="0" smtClean="0">
                <a:latin typeface="Avenir Next Demi Bold"/>
                <a:cs typeface="Avenir Next Demi Bold"/>
              </a:rPr>
              <a:t>Nella </a:t>
            </a:r>
            <a:r>
              <a:rPr lang="it-IT" dirty="0">
                <a:latin typeface="Avenir Next Demi Bold"/>
                <a:cs typeface="Avenir Next Demi Bold"/>
              </a:rPr>
              <a:t>sua </a:t>
            </a:r>
            <a:r>
              <a:rPr lang="it-IT" i="1" dirty="0" err="1">
                <a:solidFill>
                  <a:srgbClr val="3366FF"/>
                </a:solidFill>
                <a:latin typeface="Avenir Next Demi Bold"/>
                <a:cs typeface="Avenir Next Demi Bold"/>
              </a:rPr>
              <a:t>Methodus</a:t>
            </a:r>
            <a:r>
              <a:rPr lang="it-IT" i="1" dirty="0">
                <a:solidFill>
                  <a:srgbClr val="3366FF"/>
                </a:solidFill>
                <a:latin typeface="Avenir Next Demi Bold"/>
                <a:cs typeface="Avenir Next Demi Bold"/>
              </a:rPr>
              <a:t> ad </a:t>
            </a:r>
            <a:r>
              <a:rPr lang="it-IT" i="1" dirty="0" err="1">
                <a:solidFill>
                  <a:srgbClr val="3366FF"/>
                </a:solidFill>
                <a:latin typeface="Avenir Next Demi Bold"/>
                <a:cs typeface="Avenir Next Demi Bold"/>
              </a:rPr>
              <a:t>facilem</a:t>
            </a:r>
            <a:r>
              <a:rPr lang="it-IT" i="1" dirty="0">
                <a:solidFill>
                  <a:srgbClr val="3366FF"/>
                </a:solidFill>
                <a:latin typeface="Avenir Next Demi Bold"/>
                <a:cs typeface="Avenir Next Demi Bold"/>
              </a:rPr>
              <a:t> </a:t>
            </a:r>
            <a:r>
              <a:rPr lang="it-IT" i="1" dirty="0" err="1">
                <a:solidFill>
                  <a:srgbClr val="3366FF"/>
                </a:solidFill>
                <a:latin typeface="Avenir Next Demi Bold"/>
                <a:cs typeface="Avenir Next Demi Bold"/>
              </a:rPr>
              <a:t>historiarum</a:t>
            </a:r>
            <a:r>
              <a:rPr lang="it-IT" i="1" dirty="0">
                <a:solidFill>
                  <a:srgbClr val="3366FF"/>
                </a:solidFill>
                <a:latin typeface="Avenir Next Demi Bold"/>
                <a:cs typeface="Avenir Next Demi Bold"/>
              </a:rPr>
              <a:t> </a:t>
            </a:r>
            <a:r>
              <a:rPr lang="it-IT" i="1" dirty="0" err="1">
                <a:solidFill>
                  <a:srgbClr val="3366FF"/>
                </a:solidFill>
                <a:latin typeface="Avenir Next Demi Bold"/>
                <a:cs typeface="Avenir Next Demi Bold"/>
              </a:rPr>
              <a:t>cognitionem</a:t>
            </a:r>
            <a:r>
              <a:rPr lang="it-IT" dirty="0">
                <a:solidFill>
                  <a:srgbClr val="3366FF"/>
                </a:solidFill>
                <a:latin typeface="Avenir Next Demi Bold"/>
                <a:cs typeface="Avenir Next Demi Bold"/>
              </a:rPr>
              <a:t> </a:t>
            </a:r>
            <a:r>
              <a:rPr lang="it-IT" dirty="0">
                <a:latin typeface="Avenir Next Demi Bold"/>
                <a:cs typeface="Avenir Next Demi Bold"/>
              </a:rPr>
              <a:t>sottolinea </a:t>
            </a:r>
            <a:r>
              <a:rPr lang="it-IT" dirty="0" smtClean="0">
                <a:latin typeface="Avenir Next Demi Bold"/>
                <a:cs typeface="Avenir Next Demi Bold"/>
              </a:rPr>
              <a:t>come, </a:t>
            </a:r>
            <a:r>
              <a:rPr lang="it-IT" b="1" dirty="0">
                <a:latin typeface="Avenir Next Demi Bold"/>
                <a:cs typeface="Avenir Next Demi Bold"/>
              </a:rPr>
              <a:t>di fronte alla diversità delle istituzioni e alla mutevolezza delle forme statali, il giurista </a:t>
            </a:r>
            <a:r>
              <a:rPr lang="it-IT" b="1" dirty="0" smtClean="0">
                <a:latin typeface="Avenir Next Demi Bold"/>
                <a:cs typeface="Avenir Next Demi Bold"/>
              </a:rPr>
              <a:t>abbia </a:t>
            </a:r>
            <a:r>
              <a:rPr lang="it-IT" b="1" dirty="0">
                <a:latin typeface="Avenir Next Demi Bold"/>
                <a:cs typeface="Avenir Next Demi Bold"/>
              </a:rPr>
              <a:t>il compito di individuare gli elementi unificanti del reale avvalendosi di un metodo che ne mostri la razionalità e le costanti</a:t>
            </a:r>
            <a:r>
              <a:rPr lang="it-IT" dirty="0">
                <a:latin typeface="Avenir Next Demi Bold"/>
                <a:cs typeface="Avenir Next Demi Bold"/>
              </a:rPr>
              <a:t>. </a:t>
            </a:r>
            <a:endParaRPr lang="en-US" dirty="0">
              <a:latin typeface="Avenir Next Demi Bold"/>
              <a:cs typeface="Avenir Next Demi Bold"/>
            </a:endParaRPr>
          </a:p>
          <a:p>
            <a:endParaRPr lang="it-IT" dirty="0"/>
          </a:p>
        </p:txBody>
      </p:sp>
    </p:spTree>
    <p:extLst>
      <p:ext uri="{BB962C8B-B14F-4D97-AF65-F5344CB8AC3E}">
        <p14:creationId xmlns:p14="http://schemas.microsoft.com/office/powerpoint/2010/main" val="2208036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49275" y="107576"/>
            <a:ext cx="8042276" cy="1113523"/>
          </a:xfrm>
        </p:spPr>
        <p:txBody>
          <a:bodyPr/>
          <a:lstStyle/>
          <a:p>
            <a:r>
              <a:rPr lang="it-IT" dirty="0" smtClean="0"/>
              <a:t>la </a:t>
            </a:r>
            <a:r>
              <a:rPr lang="it-IT" i="1" dirty="0" err="1"/>
              <a:t>Republique</a:t>
            </a:r>
            <a:r>
              <a:rPr lang="it-IT" dirty="0"/>
              <a:t> </a:t>
            </a:r>
          </a:p>
        </p:txBody>
      </p:sp>
      <p:sp>
        <p:nvSpPr>
          <p:cNvPr id="3" name="Segnaposto contenuto 2"/>
          <p:cNvSpPr>
            <a:spLocks noGrp="1"/>
          </p:cNvSpPr>
          <p:nvPr>
            <p:ph idx="1"/>
          </p:nvPr>
        </p:nvSpPr>
        <p:spPr>
          <a:xfrm>
            <a:off x="366370" y="1355420"/>
            <a:ext cx="8463161" cy="4847765"/>
          </a:xfrm>
        </p:spPr>
        <p:txBody>
          <a:bodyPr>
            <a:normAutofit lnSpcReduction="10000"/>
          </a:bodyPr>
          <a:lstStyle/>
          <a:p>
            <a:r>
              <a:rPr lang="it-IT" dirty="0">
                <a:latin typeface="Avenir Next Demi Bold"/>
                <a:cs typeface="Avenir Next Demi Bold"/>
              </a:rPr>
              <a:t>Nella </a:t>
            </a:r>
            <a:r>
              <a:rPr lang="it-IT" i="1" dirty="0" err="1">
                <a:latin typeface="Avenir Next Demi Bold"/>
                <a:cs typeface="Avenir Next Demi Bold"/>
              </a:rPr>
              <a:t>Republique</a:t>
            </a:r>
            <a:r>
              <a:rPr lang="it-IT" dirty="0">
                <a:latin typeface="Avenir Next Demi Bold"/>
                <a:cs typeface="Avenir Next Demi Bold"/>
              </a:rPr>
              <a:t> </a:t>
            </a:r>
            <a:r>
              <a:rPr lang="it-IT" dirty="0" smtClean="0">
                <a:latin typeface="Avenir Next Demi Bold"/>
                <a:cs typeface="Avenir Next Demi Bold"/>
              </a:rPr>
              <a:t>che esce </a:t>
            </a:r>
            <a:r>
              <a:rPr lang="it-IT" dirty="0">
                <a:latin typeface="Avenir Next Demi Bold"/>
                <a:cs typeface="Avenir Next Demi Bold"/>
              </a:rPr>
              <a:t>in </a:t>
            </a:r>
            <a:r>
              <a:rPr lang="it-IT" dirty="0" smtClean="0">
                <a:latin typeface="Avenir Next Demi Bold"/>
                <a:cs typeface="Avenir Next Demi Bold"/>
              </a:rPr>
              <a:t>francese </a:t>
            </a:r>
            <a:r>
              <a:rPr lang="it-IT" dirty="0">
                <a:latin typeface="Avenir Next Demi Bold"/>
                <a:cs typeface="Avenir Next Demi Bold"/>
              </a:rPr>
              <a:t>nel 1576, </a:t>
            </a:r>
            <a:r>
              <a:rPr lang="it-IT" dirty="0" smtClean="0">
                <a:latin typeface="Avenir Next Demi Bold"/>
                <a:cs typeface="Avenir Next Demi Bold"/>
              </a:rPr>
              <a:t>affronta </a:t>
            </a:r>
            <a:r>
              <a:rPr lang="it-IT" dirty="0">
                <a:latin typeface="Avenir Next Demi Bold"/>
                <a:cs typeface="Avenir Next Demi Bold"/>
              </a:rPr>
              <a:t>il tema dello stato e </a:t>
            </a:r>
            <a:r>
              <a:rPr lang="it-IT" dirty="0" smtClean="0">
                <a:latin typeface="Avenir Next Demi Bold"/>
                <a:cs typeface="Avenir Next Demi Bold"/>
              </a:rPr>
              <a:t>afferma </a:t>
            </a:r>
            <a:r>
              <a:rPr lang="it-IT" dirty="0">
                <a:latin typeface="Avenir Next Demi Bold"/>
                <a:cs typeface="Avenir Next Demi Bold"/>
              </a:rPr>
              <a:t>la </a:t>
            </a:r>
            <a:r>
              <a:rPr lang="it-IT" dirty="0" smtClean="0">
                <a:latin typeface="Avenir Next Demi Bold"/>
                <a:cs typeface="Avenir Next Demi Bold"/>
              </a:rPr>
              <a:t>piena dignità </a:t>
            </a:r>
            <a:r>
              <a:rPr lang="it-IT" dirty="0">
                <a:latin typeface="Avenir Next Demi Bold"/>
                <a:cs typeface="Avenir Next Demi Bold"/>
              </a:rPr>
              <a:t>delle istituzioni giuridiche </a:t>
            </a:r>
            <a:r>
              <a:rPr lang="it-IT" dirty="0" smtClean="0">
                <a:latin typeface="Avenir Next Demi Bold"/>
                <a:cs typeface="Avenir Next Demi Bold"/>
              </a:rPr>
              <a:t>francesi.</a:t>
            </a:r>
          </a:p>
          <a:p>
            <a:r>
              <a:rPr lang="it-IT" dirty="0" smtClean="0">
                <a:latin typeface="Avenir Next Demi Bold"/>
                <a:cs typeface="Avenir Next Demi Bold"/>
              </a:rPr>
              <a:t>Esalta </a:t>
            </a:r>
            <a:r>
              <a:rPr lang="it-IT" dirty="0">
                <a:latin typeface="Avenir Next Demi Bold"/>
                <a:cs typeface="Avenir Next Demi Bold"/>
              </a:rPr>
              <a:t>il ruolo del </a:t>
            </a:r>
            <a:r>
              <a:rPr lang="it-IT" dirty="0" smtClean="0">
                <a:latin typeface="Avenir Next Demi Bold"/>
                <a:cs typeface="Avenir Next Demi Bold"/>
              </a:rPr>
              <a:t>sovrano cui spetta, in </a:t>
            </a:r>
            <a:r>
              <a:rPr lang="it-IT" dirty="0">
                <a:latin typeface="Avenir Next Demi Bold"/>
                <a:cs typeface="Avenir Next Demi Bold"/>
              </a:rPr>
              <a:t>via esclusiva, </a:t>
            </a:r>
            <a:r>
              <a:rPr lang="it-IT" b="1" dirty="0" smtClean="0">
                <a:latin typeface="Avenir Next Demi Bold"/>
                <a:cs typeface="Avenir Next Demi Bold"/>
              </a:rPr>
              <a:t>il </a:t>
            </a:r>
            <a:r>
              <a:rPr lang="it-IT" b="1" dirty="0">
                <a:latin typeface="Avenir Next Demi Bold"/>
                <a:cs typeface="Avenir Next Demi Bold"/>
              </a:rPr>
              <a:t>potere legislativo</a:t>
            </a:r>
            <a:r>
              <a:rPr lang="it-IT" dirty="0">
                <a:latin typeface="Avenir Next Demi Bold"/>
                <a:cs typeface="Avenir Next Demi Bold"/>
              </a:rPr>
              <a:t>: pur considerando la ragione, la sua volontà non conosce limiti di </a:t>
            </a:r>
            <a:r>
              <a:rPr lang="it-IT" dirty="0" smtClean="0">
                <a:latin typeface="Avenir Next Demi Bold"/>
                <a:cs typeface="Avenir Next Demi Bold"/>
              </a:rPr>
              <a:t>sorta (</a:t>
            </a:r>
            <a:r>
              <a:rPr lang="it-IT" dirty="0" err="1" smtClean="0">
                <a:latin typeface="Avenir Next Demi Bold"/>
                <a:cs typeface="Avenir Next Demi Bold"/>
              </a:rPr>
              <a:t>Bodin</a:t>
            </a:r>
            <a:r>
              <a:rPr lang="it-IT" dirty="0" smtClean="0">
                <a:latin typeface="Avenir Next Demi Bold"/>
                <a:cs typeface="Avenir Next Demi Bold"/>
              </a:rPr>
              <a:t> nega l’origine contrattualistica dello stato).</a:t>
            </a:r>
            <a:r>
              <a:rPr lang="en-US" dirty="0" smtClean="0">
                <a:latin typeface="Avenir Next Demi Bold"/>
                <a:cs typeface="Avenir Next Demi Bold"/>
              </a:rPr>
              <a:t> </a:t>
            </a:r>
            <a:endParaRPr lang="it-IT" dirty="0" smtClean="0">
              <a:latin typeface="Avenir Next Demi Bold"/>
              <a:cs typeface="Avenir Next Demi Bold"/>
            </a:endParaRPr>
          </a:p>
          <a:p>
            <a:r>
              <a:rPr lang="it-IT" dirty="0">
                <a:latin typeface="Avenir Next Demi Bold"/>
                <a:cs typeface="Avenir Next Demi Bold"/>
              </a:rPr>
              <a:t>La legge vincola il giudice nonostante questi debba giudicare secondo equità. Il latente contrasto tra equità e diritto va risolto dal giudice sulla base della </a:t>
            </a:r>
            <a:r>
              <a:rPr lang="it-IT" b="1" dirty="0">
                <a:latin typeface="Avenir Next Demi Bold"/>
                <a:cs typeface="Avenir Next Demi Bold"/>
              </a:rPr>
              <a:t>giustizia </a:t>
            </a:r>
            <a:r>
              <a:rPr lang="it-IT" b="1" dirty="0" smtClean="0">
                <a:latin typeface="Avenir Next Demi Bold"/>
                <a:cs typeface="Avenir Next Demi Bold"/>
              </a:rPr>
              <a:t>armonica</a:t>
            </a:r>
            <a:r>
              <a:rPr lang="it-IT" dirty="0">
                <a:latin typeface="Avenir Next Demi Bold"/>
                <a:cs typeface="Avenir Next Demi Bold"/>
              </a:rPr>
              <a:t> </a:t>
            </a:r>
            <a:r>
              <a:rPr lang="it-IT" dirty="0" smtClean="0">
                <a:latin typeface="Avenir Next Demi Bold"/>
                <a:cs typeface="Avenir Next Demi Bold"/>
              </a:rPr>
              <a:t>(sintesi tra giustizia commutativa e giustizia distributiva).</a:t>
            </a:r>
            <a:r>
              <a:rPr lang="en-US" dirty="0" smtClean="0"/>
              <a:t> </a:t>
            </a:r>
            <a:endParaRPr lang="it-IT" dirty="0"/>
          </a:p>
        </p:txBody>
      </p:sp>
    </p:spTree>
    <p:extLst>
      <p:ext uri="{BB962C8B-B14F-4D97-AF65-F5344CB8AC3E}">
        <p14:creationId xmlns:p14="http://schemas.microsoft.com/office/powerpoint/2010/main" val="41584928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49275" y="107576"/>
            <a:ext cx="8042276" cy="844882"/>
          </a:xfrm>
        </p:spPr>
        <p:txBody>
          <a:bodyPr/>
          <a:lstStyle/>
          <a:p>
            <a:r>
              <a:rPr lang="it-IT" sz="4000" b="1" dirty="0"/>
              <a:t>François </a:t>
            </a:r>
            <a:r>
              <a:rPr lang="it-IT" sz="4000" b="1" dirty="0" err="1"/>
              <a:t>Hotman</a:t>
            </a:r>
            <a:r>
              <a:rPr lang="it-IT" sz="4000" dirty="0"/>
              <a:t> (1524-1590</a:t>
            </a:r>
            <a:r>
              <a:rPr lang="it-IT" sz="4000" dirty="0" smtClean="0"/>
              <a:t>)</a:t>
            </a:r>
            <a:endParaRPr lang="it-IT" sz="4000" dirty="0"/>
          </a:p>
        </p:txBody>
      </p:sp>
      <p:sp>
        <p:nvSpPr>
          <p:cNvPr id="3" name="Segnaposto contenuto 2"/>
          <p:cNvSpPr>
            <a:spLocks noGrp="1"/>
          </p:cNvSpPr>
          <p:nvPr>
            <p:ph idx="1"/>
          </p:nvPr>
        </p:nvSpPr>
        <p:spPr>
          <a:xfrm>
            <a:off x="378583" y="1330998"/>
            <a:ext cx="8487586" cy="4835554"/>
          </a:xfrm>
        </p:spPr>
        <p:txBody>
          <a:bodyPr>
            <a:normAutofit lnSpcReduction="10000"/>
          </a:bodyPr>
          <a:lstStyle/>
          <a:p>
            <a:r>
              <a:rPr lang="it-IT" dirty="0">
                <a:latin typeface="Avenir Next Demi Bold"/>
                <a:cs typeface="Avenir Next Demi Bold"/>
              </a:rPr>
              <a:t>G</a:t>
            </a:r>
            <a:r>
              <a:rPr lang="it-IT" dirty="0" smtClean="0">
                <a:latin typeface="Avenir Next Demi Bold"/>
                <a:cs typeface="Avenir Next Demi Bold"/>
              </a:rPr>
              <a:t>iurista </a:t>
            </a:r>
            <a:r>
              <a:rPr lang="it-IT" dirty="0">
                <a:latin typeface="Avenir Next Demi Bold"/>
                <a:cs typeface="Avenir Next Demi Bold"/>
              </a:rPr>
              <a:t>ugonotto e ‘monarcomaco’ (costretto </a:t>
            </a:r>
            <a:r>
              <a:rPr lang="it-IT" dirty="0" smtClean="0">
                <a:latin typeface="Avenir Next Demi Bold"/>
                <a:cs typeface="Avenir Next Demi Bold"/>
              </a:rPr>
              <a:t>all’esilio) ha scritto due opere di particolare interesse.</a:t>
            </a:r>
          </a:p>
          <a:p>
            <a:r>
              <a:rPr lang="it-IT" dirty="0" smtClean="0">
                <a:latin typeface="Avenir Next Demi Bold"/>
                <a:cs typeface="Avenir Next Demi Bold"/>
              </a:rPr>
              <a:t> L’</a:t>
            </a:r>
            <a:r>
              <a:rPr lang="it-IT" i="1" dirty="0" err="1" smtClean="0">
                <a:latin typeface="Avenir Next Demi Bold"/>
                <a:cs typeface="Avenir Next Demi Bold"/>
              </a:rPr>
              <a:t>Antitribonian</a:t>
            </a:r>
            <a:r>
              <a:rPr lang="it-IT" dirty="0">
                <a:latin typeface="Avenir Next Demi Bold"/>
                <a:cs typeface="Avenir Next Demi Bold"/>
              </a:rPr>
              <a:t> </a:t>
            </a:r>
            <a:r>
              <a:rPr lang="it-IT" dirty="0" smtClean="0">
                <a:latin typeface="Avenir Next Demi Bold"/>
                <a:cs typeface="Avenir Next Demi Bold"/>
              </a:rPr>
              <a:t>è una sorta di </a:t>
            </a:r>
            <a:r>
              <a:rPr lang="it-IT" dirty="0">
                <a:latin typeface="Avenir Next Demi Bold"/>
                <a:cs typeface="Avenir Next Demi Bold"/>
              </a:rPr>
              <a:t>storia del diritto romano tesa a mettere in luce quanto di questo resta ancora utile e si conclude con una proposta di riforma che esalti l’autonomia del diritto pubblico </a:t>
            </a:r>
            <a:r>
              <a:rPr lang="it-IT" dirty="0" smtClean="0">
                <a:latin typeface="Avenir Next Demi Bold"/>
                <a:cs typeface="Avenir Next Demi Bold"/>
              </a:rPr>
              <a:t>nazionale.</a:t>
            </a:r>
          </a:p>
          <a:p>
            <a:r>
              <a:rPr lang="en-US" dirty="0" smtClean="0">
                <a:latin typeface="Avenir Next Demi Bold"/>
                <a:cs typeface="Avenir Next Demi Bold"/>
              </a:rPr>
              <a:t>Nell</a:t>
            </a:r>
            <a:r>
              <a:rPr lang="it-IT" dirty="0" smtClean="0">
                <a:latin typeface="Avenir Next Demi Bold"/>
                <a:cs typeface="Avenir Next Demi Bold"/>
              </a:rPr>
              <a:t>a </a:t>
            </a:r>
            <a:r>
              <a:rPr lang="it-IT" i="1" dirty="0" err="1">
                <a:latin typeface="Avenir Next Demi Bold"/>
                <a:cs typeface="Avenir Next Demi Bold"/>
              </a:rPr>
              <a:t>Francogallia</a:t>
            </a:r>
            <a:r>
              <a:rPr lang="it-IT" dirty="0">
                <a:latin typeface="Avenir Next Demi Bold"/>
                <a:cs typeface="Avenir Next Demi Bold"/>
              </a:rPr>
              <a:t> (1573</a:t>
            </a:r>
            <a:r>
              <a:rPr lang="it-IT" dirty="0" smtClean="0">
                <a:latin typeface="Avenir Next Demi Bold"/>
                <a:cs typeface="Avenir Next Demi Bold"/>
              </a:rPr>
              <a:t>) esalta ancor più il </a:t>
            </a:r>
            <a:r>
              <a:rPr lang="it-IT" dirty="0">
                <a:latin typeface="Avenir Next Demi Bold"/>
                <a:cs typeface="Avenir Next Demi Bold"/>
              </a:rPr>
              <a:t>diritto nazionale </a:t>
            </a:r>
            <a:r>
              <a:rPr lang="it-IT" dirty="0" smtClean="0">
                <a:latin typeface="Avenir Next Demi Bold"/>
                <a:cs typeface="Avenir Next Demi Bold"/>
              </a:rPr>
              <a:t>e avanza la </a:t>
            </a:r>
            <a:r>
              <a:rPr lang="it-IT" dirty="0">
                <a:latin typeface="Avenir Next Demi Bold"/>
                <a:cs typeface="Avenir Next Demi Bold"/>
              </a:rPr>
              <a:t>proposta di una nuova codificazione (compilazione) del diritto ispirata ai principi di razionalità e aderenza alla prassi (opera che effettivamente aveva in animo di compiere l’allora cancelliere del re Michel de l’Hospital)</a:t>
            </a:r>
            <a:r>
              <a:rPr lang="en-US" dirty="0">
                <a:latin typeface="Avenir Next Demi Bold"/>
                <a:cs typeface="Avenir Next Demi Bold"/>
              </a:rPr>
              <a:t> </a:t>
            </a:r>
            <a:endParaRPr lang="it-IT" dirty="0">
              <a:latin typeface="Avenir Next Demi Bold"/>
              <a:cs typeface="Avenir Next Demi Bold"/>
            </a:endParaRPr>
          </a:p>
        </p:txBody>
      </p:sp>
    </p:spTree>
    <p:extLst>
      <p:ext uri="{BB962C8B-B14F-4D97-AF65-F5344CB8AC3E}">
        <p14:creationId xmlns:p14="http://schemas.microsoft.com/office/powerpoint/2010/main" val="34499397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49275" y="107576"/>
            <a:ext cx="8042276" cy="815011"/>
          </a:xfrm>
        </p:spPr>
        <p:txBody>
          <a:bodyPr/>
          <a:lstStyle/>
          <a:p>
            <a:r>
              <a:rPr lang="it-IT" dirty="0" smtClean="0"/>
              <a:t>La Spagna</a:t>
            </a:r>
            <a:endParaRPr lang="it-IT" dirty="0"/>
          </a:p>
        </p:txBody>
      </p:sp>
      <p:sp>
        <p:nvSpPr>
          <p:cNvPr id="3" name="Segnaposto contenuto 2"/>
          <p:cNvSpPr>
            <a:spLocks noGrp="1"/>
          </p:cNvSpPr>
          <p:nvPr>
            <p:ph idx="1"/>
          </p:nvPr>
        </p:nvSpPr>
        <p:spPr>
          <a:xfrm>
            <a:off x="131784" y="1150239"/>
            <a:ext cx="8733673" cy="5295892"/>
          </a:xfrm>
        </p:spPr>
        <p:txBody>
          <a:bodyPr>
            <a:noAutofit/>
          </a:bodyPr>
          <a:lstStyle/>
          <a:p>
            <a:r>
              <a:rPr lang="it-IT" sz="2800" dirty="0" smtClean="0">
                <a:latin typeface="Avenir Next Demi Bold"/>
                <a:cs typeface="Avenir Next Demi Bold"/>
              </a:rPr>
              <a:t>Nella penisola iberica la lunga vicenda della </a:t>
            </a:r>
            <a:r>
              <a:rPr lang="it-IT" sz="2800" b="1" i="1" dirty="0" err="1" smtClean="0">
                <a:solidFill>
                  <a:srgbClr val="0000FF"/>
                </a:solidFill>
                <a:latin typeface="Avenir Next Demi Bold"/>
                <a:cs typeface="Avenir Next Demi Bold"/>
              </a:rPr>
              <a:t>reconquista</a:t>
            </a:r>
            <a:r>
              <a:rPr lang="it-IT" sz="2800" dirty="0" smtClean="0">
                <a:latin typeface="Avenir Next Demi Bold"/>
                <a:cs typeface="Avenir Next Demi Bold"/>
              </a:rPr>
              <a:t> (quasi 8 secoli) si conclude nel 1492 quando i ‘re cattolici’ di Castiglia (Isabella) e Aragona (Ferdinando), unite le forze, cacciano l’ultimo sovrano musulmano (Granada).</a:t>
            </a:r>
          </a:p>
          <a:p>
            <a:r>
              <a:rPr lang="it-IT" sz="2800" dirty="0" smtClean="0">
                <a:latin typeface="Avenir Next Demi Bold"/>
                <a:cs typeface="Avenir Next Demi Bold"/>
              </a:rPr>
              <a:t>La penisola è in quel momento composta da 5 regni separati: oltre a Castiglia e Aragona, vi sono il Portogallo, la Navarra e Granada.</a:t>
            </a:r>
          </a:p>
          <a:p>
            <a:r>
              <a:rPr lang="it-IT" sz="2800" dirty="0" smtClean="0">
                <a:latin typeface="Avenir Next Demi Bold"/>
                <a:cs typeface="Avenir Next Demi Bold"/>
              </a:rPr>
              <a:t>Si intensifica a quel punto la fase politica della unificazione e comincia la storia della Spagna moderna </a:t>
            </a:r>
          </a:p>
        </p:txBody>
      </p:sp>
    </p:spTree>
    <p:extLst>
      <p:ext uri="{BB962C8B-B14F-4D97-AF65-F5344CB8AC3E}">
        <p14:creationId xmlns:p14="http://schemas.microsoft.com/office/powerpoint/2010/main" val="3177739756"/>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egnaposto contenuto 3" descr="im085.jpg"/>
          <p:cNvPicPr>
            <a:picLocks noGrp="1" noChangeAspect="1"/>
          </p:cNvPicPr>
          <p:nvPr>
            <p:ph idx="1"/>
          </p:nvPr>
        </p:nvPicPr>
        <p:blipFill>
          <a:blip r:embed="rId2">
            <a:extLst>
              <a:ext uri="{28A0092B-C50C-407E-A947-70E740481C1C}">
                <a14:useLocalDpi xmlns:a14="http://schemas.microsoft.com/office/drawing/2010/main" val="0"/>
              </a:ext>
            </a:extLst>
          </a:blip>
          <a:srcRect l="-7452" r="-7452"/>
          <a:stretch>
            <a:fillRect/>
          </a:stretch>
        </p:blipFill>
        <p:spPr>
          <a:xfrm>
            <a:off x="327420" y="359450"/>
            <a:ext cx="9150247" cy="6182533"/>
          </a:xfrm>
        </p:spPr>
      </p:pic>
    </p:spTree>
    <p:extLst>
      <p:ext uri="{BB962C8B-B14F-4D97-AF65-F5344CB8AC3E}">
        <p14:creationId xmlns:p14="http://schemas.microsoft.com/office/powerpoint/2010/main" val="3426468409"/>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49275" y="107576"/>
            <a:ext cx="8042276" cy="791048"/>
          </a:xfrm>
        </p:spPr>
        <p:txBody>
          <a:bodyPr/>
          <a:lstStyle/>
          <a:p>
            <a:r>
              <a:rPr lang="it-IT" dirty="0" smtClean="0"/>
              <a:t>L’unità</a:t>
            </a:r>
            <a:endParaRPr lang="it-IT" dirty="0"/>
          </a:p>
        </p:txBody>
      </p:sp>
      <p:sp>
        <p:nvSpPr>
          <p:cNvPr id="3" name="Segnaposto contenuto 2"/>
          <p:cNvSpPr>
            <a:spLocks noGrp="1"/>
          </p:cNvSpPr>
          <p:nvPr>
            <p:ph idx="1"/>
          </p:nvPr>
        </p:nvSpPr>
        <p:spPr>
          <a:xfrm>
            <a:off x="143764" y="1222129"/>
            <a:ext cx="8637829" cy="5080222"/>
          </a:xfrm>
        </p:spPr>
        <p:txBody>
          <a:bodyPr>
            <a:normAutofit/>
          </a:bodyPr>
          <a:lstStyle/>
          <a:p>
            <a:r>
              <a:rPr lang="it-IT" dirty="0">
                <a:latin typeface="Avenir Next Demi Bold"/>
                <a:cs typeface="Avenir Next Demi Bold"/>
              </a:rPr>
              <a:t>L</a:t>
            </a:r>
            <a:r>
              <a:rPr lang="it-IT" dirty="0" smtClean="0">
                <a:latin typeface="Avenir Next Demi Bold"/>
                <a:cs typeface="Avenir Next Demi Bold"/>
              </a:rPr>
              <a:t>’azione dei ‘re cattolici’, che pure lasciano sussistere le precedenti istituzioni politiche e le differenze regionali, si ispira ai seguenti principi:</a:t>
            </a:r>
          </a:p>
          <a:p>
            <a:r>
              <a:rPr lang="it-IT" dirty="0" smtClean="0">
                <a:latin typeface="Avenir Next Demi Bold"/>
                <a:cs typeface="Avenir Next Demi Bold"/>
              </a:rPr>
              <a:t>Concentrazione del potere sovrano in un unico monarca (che ha natura temporale e spirituale)</a:t>
            </a:r>
          </a:p>
          <a:p>
            <a:r>
              <a:rPr lang="it-IT" dirty="0" smtClean="0">
                <a:latin typeface="Avenir Next Demi Bold"/>
                <a:cs typeface="Avenir Next Demi Bold"/>
              </a:rPr>
              <a:t>Rimodulazione delle strutture amministrative sul modello castigliano</a:t>
            </a:r>
          </a:p>
          <a:p>
            <a:r>
              <a:rPr lang="it-IT" dirty="0" smtClean="0">
                <a:latin typeface="Avenir Next Demi Bold"/>
                <a:cs typeface="Avenir Next Demi Bold"/>
              </a:rPr>
              <a:t>Limitazione delle autonomie feudali e cittadine</a:t>
            </a:r>
          </a:p>
          <a:p>
            <a:r>
              <a:rPr lang="it-IT" dirty="0" smtClean="0">
                <a:latin typeface="Avenir Next Demi Bold"/>
                <a:cs typeface="Avenir Next Demi Bold"/>
              </a:rPr>
              <a:t>Generalizzazione del Tribunale dell’Inquisizione</a:t>
            </a:r>
          </a:p>
          <a:p>
            <a:r>
              <a:rPr lang="it-IT" dirty="0" smtClean="0">
                <a:latin typeface="Avenir Next Demi Bold"/>
                <a:cs typeface="Avenir Next Demi Bold"/>
              </a:rPr>
              <a:t>La scelta di una nuova capitale: Madrid</a:t>
            </a:r>
          </a:p>
          <a:p>
            <a:pPr marL="0" indent="0">
              <a:buNone/>
            </a:pPr>
            <a:endParaRPr lang="it-IT" dirty="0" smtClean="0"/>
          </a:p>
          <a:p>
            <a:endParaRPr lang="it-IT" dirty="0"/>
          </a:p>
        </p:txBody>
      </p:sp>
    </p:spTree>
    <p:extLst>
      <p:ext uri="{BB962C8B-B14F-4D97-AF65-F5344CB8AC3E}">
        <p14:creationId xmlns:p14="http://schemas.microsoft.com/office/powerpoint/2010/main" val="26334175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49275" y="107576"/>
            <a:ext cx="8042276" cy="1054645"/>
          </a:xfrm>
        </p:spPr>
        <p:txBody>
          <a:bodyPr/>
          <a:lstStyle/>
          <a:p>
            <a:r>
              <a:rPr lang="it-IT" dirty="0" smtClean="0"/>
              <a:t>La </a:t>
            </a:r>
            <a:r>
              <a:rPr lang="it-IT" i="1" dirty="0" err="1" smtClean="0"/>
              <a:t>soberania</a:t>
            </a:r>
            <a:endParaRPr lang="it-IT" dirty="0"/>
          </a:p>
        </p:txBody>
      </p:sp>
      <p:sp>
        <p:nvSpPr>
          <p:cNvPr id="3" name="Segnaposto contenuto 2"/>
          <p:cNvSpPr>
            <a:spLocks noGrp="1"/>
          </p:cNvSpPr>
          <p:nvPr>
            <p:ph idx="1"/>
          </p:nvPr>
        </p:nvSpPr>
        <p:spPr>
          <a:xfrm>
            <a:off x="383371" y="1485725"/>
            <a:ext cx="8208180" cy="4948424"/>
          </a:xfrm>
        </p:spPr>
        <p:txBody>
          <a:bodyPr>
            <a:normAutofit lnSpcReduction="10000"/>
          </a:bodyPr>
          <a:lstStyle/>
          <a:p>
            <a:r>
              <a:rPr lang="it-IT" dirty="0">
                <a:latin typeface="Avenir Next Demi Bold"/>
                <a:cs typeface="Avenir Next Demi Bold"/>
              </a:rPr>
              <a:t>Le premesse poste con il matrimonio del 1479 tra i ‘re cattolici’ si concretizzano nel 1516 con la salita al trono del loro nipote </a:t>
            </a:r>
            <a:r>
              <a:rPr lang="it-IT" b="1" dirty="0">
                <a:solidFill>
                  <a:srgbClr val="0000FF"/>
                </a:solidFill>
                <a:latin typeface="Avenir Next Demi Bold"/>
                <a:cs typeface="Avenir Next Demi Bold"/>
              </a:rPr>
              <a:t>Carlo V </a:t>
            </a:r>
            <a:r>
              <a:rPr lang="it-IT" dirty="0">
                <a:latin typeface="Avenir Next Demi Bold"/>
                <a:cs typeface="Avenir Next Demi Bold"/>
              </a:rPr>
              <a:t>(d’Asburgo) e la creazione della</a:t>
            </a:r>
            <a:r>
              <a:rPr lang="it-IT" i="1" dirty="0">
                <a:latin typeface="Avenir Next Demi Bold"/>
                <a:cs typeface="Avenir Next Demi Bold"/>
              </a:rPr>
              <a:t> </a:t>
            </a:r>
            <a:r>
              <a:rPr lang="it-IT" i="1" dirty="0">
                <a:solidFill>
                  <a:srgbClr val="FF6600"/>
                </a:solidFill>
                <a:latin typeface="Avenir Next Demi Bold"/>
                <a:cs typeface="Avenir Next Demi Bold"/>
              </a:rPr>
              <a:t>monarchia </a:t>
            </a:r>
            <a:r>
              <a:rPr lang="it-IT" i="1" dirty="0" err="1">
                <a:solidFill>
                  <a:srgbClr val="FF6600"/>
                </a:solidFill>
                <a:latin typeface="Avenir Next Demi Bold"/>
                <a:cs typeface="Avenir Next Demi Bold"/>
              </a:rPr>
              <a:t>universal</a:t>
            </a:r>
            <a:r>
              <a:rPr lang="it-IT" i="1" dirty="0">
                <a:solidFill>
                  <a:srgbClr val="FF6600"/>
                </a:solidFill>
                <a:latin typeface="Avenir Next Demi Bold"/>
                <a:cs typeface="Avenir Next Demi Bold"/>
              </a:rPr>
              <a:t> </a:t>
            </a:r>
            <a:r>
              <a:rPr lang="it-IT" i="1" dirty="0" err="1" smtClean="0">
                <a:solidFill>
                  <a:srgbClr val="FF6600"/>
                </a:solidFill>
                <a:latin typeface="Avenir Next Demi Bold"/>
                <a:cs typeface="Avenir Next Demi Bold"/>
              </a:rPr>
              <a:t>española</a:t>
            </a:r>
            <a:endParaRPr lang="it-IT" dirty="0">
              <a:solidFill>
                <a:schemeClr val="tx1"/>
              </a:solidFill>
              <a:latin typeface="Avenir Next Demi Bold"/>
              <a:cs typeface="Avenir Next Demi Bold"/>
            </a:endParaRPr>
          </a:p>
          <a:p>
            <a:r>
              <a:rPr lang="it-IT" dirty="0" smtClean="0">
                <a:solidFill>
                  <a:schemeClr val="tx1"/>
                </a:solidFill>
                <a:latin typeface="Avenir Next Demi Bold"/>
                <a:cs typeface="Avenir Next Demi Bold"/>
              </a:rPr>
              <a:t>La figura del re è modulata sul modello giustinianeo: è capo dell’esercito, vertice della giurisdizione e detiene il potere legislativo. È inoltre il vertice della gerarchia feudale e impone i tributi.</a:t>
            </a:r>
          </a:p>
          <a:p>
            <a:r>
              <a:rPr lang="it-IT" dirty="0" smtClean="0">
                <a:solidFill>
                  <a:schemeClr val="tx1"/>
                </a:solidFill>
                <a:latin typeface="Avenir Next Demi Bold"/>
                <a:cs typeface="Avenir Next Demi Bold"/>
              </a:rPr>
              <a:t>Per altro verso, il re si presenta come difensore della religione e della chiesa e come ‘padre del </a:t>
            </a:r>
            <a:r>
              <a:rPr lang="it-IT" dirty="0" err="1" smtClean="0">
                <a:solidFill>
                  <a:schemeClr val="tx1"/>
                </a:solidFill>
                <a:latin typeface="Avenir Next Demi Bold"/>
                <a:cs typeface="Avenir Next Demi Bold"/>
              </a:rPr>
              <a:t>popolo’</a:t>
            </a:r>
            <a:r>
              <a:rPr lang="it-IT" dirty="0" smtClean="0">
                <a:solidFill>
                  <a:schemeClr val="tx1"/>
                </a:solidFill>
                <a:latin typeface="Avenir Next Demi Bold"/>
                <a:cs typeface="Avenir Next Demi Bold"/>
              </a:rPr>
              <a:t> e accetta le tradizionali autolimitazioni (riconosce gli ordinamenti inferiori che si esprimono nelle assemblee o </a:t>
            </a:r>
            <a:r>
              <a:rPr lang="it-IT" i="1" dirty="0" smtClean="0">
                <a:solidFill>
                  <a:schemeClr val="tx1"/>
                </a:solidFill>
                <a:latin typeface="Avenir Next Demi Bold"/>
                <a:cs typeface="Avenir Next Demi Bold"/>
              </a:rPr>
              <a:t>Cortes</a:t>
            </a:r>
            <a:r>
              <a:rPr lang="it-IT" dirty="0" smtClean="0">
                <a:solidFill>
                  <a:schemeClr val="tx1"/>
                </a:solidFill>
                <a:latin typeface="Avenir Next Demi Bold"/>
                <a:cs typeface="Avenir Next Demi Bold"/>
              </a:rPr>
              <a:t>)</a:t>
            </a:r>
            <a:endParaRPr lang="it-IT" dirty="0">
              <a:solidFill>
                <a:srgbClr val="FF6600"/>
              </a:solidFill>
              <a:latin typeface="Avenir Next Demi Bold"/>
              <a:cs typeface="Avenir Next Demi Bold"/>
            </a:endParaRPr>
          </a:p>
          <a:p>
            <a:endParaRPr lang="it-IT" dirty="0"/>
          </a:p>
        </p:txBody>
      </p:sp>
    </p:spTree>
    <p:extLst>
      <p:ext uri="{BB962C8B-B14F-4D97-AF65-F5344CB8AC3E}">
        <p14:creationId xmlns:p14="http://schemas.microsoft.com/office/powerpoint/2010/main" val="2617280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Teoria della sovranità</a:t>
            </a:r>
            <a:endParaRPr lang="it-IT" dirty="0"/>
          </a:p>
        </p:txBody>
      </p:sp>
      <p:sp>
        <p:nvSpPr>
          <p:cNvPr id="3" name="Segnaposto contenuto 2"/>
          <p:cNvSpPr>
            <a:spLocks noGrp="1"/>
          </p:cNvSpPr>
          <p:nvPr>
            <p:ph idx="1"/>
          </p:nvPr>
        </p:nvSpPr>
        <p:spPr>
          <a:xfrm>
            <a:off x="311488" y="1600201"/>
            <a:ext cx="8470105" cy="4343400"/>
          </a:xfrm>
        </p:spPr>
        <p:txBody>
          <a:bodyPr>
            <a:normAutofit fontScale="92500"/>
          </a:bodyPr>
          <a:lstStyle/>
          <a:p>
            <a:r>
              <a:rPr lang="it-IT" dirty="0" smtClean="0">
                <a:latin typeface="Avenir Next Demi Bold"/>
                <a:cs typeface="Avenir Next Demi Bold"/>
              </a:rPr>
              <a:t>In Spagna è diffusa l’opinione secondo cui se la monarchia è opera diretta di Dio, la persona concreta del monarca esprime piuttosto la sovranità popolare: il consenso del popolo è dunque elemento essenziale perché è al popolo che dio ha primariamente concesso il potere.</a:t>
            </a:r>
          </a:p>
          <a:p>
            <a:r>
              <a:rPr lang="it-IT" dirty="0" smtClean="0">
                <a:latin typeface="Avenir Next Demi Bold"/>
                <a:cs typeface="Avenir Next Demi Bold"/>
              </a:rPr>
              <a:t>A questa visione ‘contrattualista’ corrisponde un intenso dibattito sui limiti del potere regio.</a:t>
            </a:r>
          </a:p>
          <a:p>
            <a:r>
              <a:rPr lang="it-IT" dirty="0" smtClean="0">
                <a:latin typeface="Avenir Next Demi Bold"/>
                <a:cs typeface="Avenir Next Demi Bold"/>
              </a:rPr>
              <a:t>Riprendendo le tesi dei commentatori italiani, i giuristi spagnoli ripetono che:</a:t>
            </a:r>
          </a:p>
          <a:p>
            <a:pPr marL="0" indent="0" algn="ctr">
              <a:buNone/>
            </a:pPr>
            <a:r>
              <a:rPr lang="it-IT" b="1" dirty="0" smtClean="0">
                <a:solidFill>
                  <a:srgbClr val="0000FF"/>
                </a:solidFill>
                <a:latin typeface="Avenir Next Demi Bold"/>
                <a:cs typeface="Avenir Next Demi Bold"/>
              </a:rPr>
              <a:t> </a:t>
            </a:r>
            <a:r>
              <a:rPr lang="it-IT" b="1" i="1" dirty="0" err="1" smtClean="0">
                <a:solidFill>
                  <a:srgbClr val="0000FF"/>
                </a:solidFill>
                <a:latin typeface="Avenir Next Demi Bold"/>
                <a:cs typeface="Avenir Next Demi Bold"/>
              </a:rPr>
              <a:t>Princeps</a:t>
            </a:r>
            <a:r>
              <a:rPr lang="it-IT" b="1" i="1" dirty="0" smtClean="0">
                <a:solidFill>
                  <a:srgbClr val="0000FF"/>
                </a:solidFill>
                <a:latin typeface="Avenir Next Demi Bold"/>
                <a:cs typeface="Avenir Next Demi Bold"/>
              </a:rPr>
              <a:t> </a:t>
            </a:r>
            <a:r>
              <a:rPr lang="it-IT" b="1" i="1" dirty="0" err="1" smtClean="0">
                <a:solidFill>
                  <a:srgbClr val="0000FF"/>
                </a:solidFill>
                <a:latin typeface="Avenir Next Demi Bold"/>
                <a:cs typeface="Avenir Next Demi Bold"/>
              </a:rPr>
              <a:t>subest</a:t>
            </a:r>
            <a:r>
              <a:rPr lang="it-IT" b="1" i="1" dirty="0" smtClean="0">
                <a:solidFill>
                  <a:srgbClr val="0000FF"/>
                </a:solidFill>
                <a:latin typeface="Avenir Next Demi Bold"/>
                <a:cs typeface="Avenir Next Demi Bold"/>
              </a:rPr>
              <a:t> </a:t>
            </a:r>
            <a:r>
              <a:rPr lang="it-IT" b="1" i="1" dirty="0" err="1" smtClean="0">
                <a:solidFill>
                  <a:srgbClr val="0000FF"/>
                </a:solidFill>
                <a:latin typeface="Avenir Next Demi Bold"/>
                <a:cs typeface="Avenir Next Demi Bold"/>
              </a:rPr>
              <a:t>legibus</a:t>
            </a:r>
            <a:r>
              <a:rPr lang="it-IT" b="1" i="1" dirty="0" smtClean="0">
                <a:solidFill>
                  <a:srgbClr val="0000FF"/>
                </a:solidFill>
                <a:latin typeface="Avenir Next Demi Bold"/>
                <a:cs typeface="Avenir Next Demi Bold"/>
              </a:rPr>
              <a:t>, non </a:t>
            </a:r>
            <a:r>
              <a:rPr lang="it-IT" b="1" i="1" dirty="0" err="1" smtClean="0">
                <a:solidFill>
                  <a:srgbClr val="0000FF"/>
                </a:solidFill>
                <a:latin typeface="Avenir Next Demi Bold"/>
                <a:cs typeface="Avenir Next Demi Bold"/>
              </a:rPr>
              <a:t>leges</a:t>
            </a:r>
            <a:r>
              <a:rPr lang="it-IT" b="1" i="1" dirty="0" smtClean="0">
                <a:solidFill>
                  <a:srgbClr val="0000FF"/>
                </a:solidFill>
                <a:latin typeface="Avenir Next Demi Bold"/>
                <a:cs typeface="Avenir Next Demi Bold"/>
              </a:rPr>
              <a:t> Principi</a:t>
            </a:r>
            <a:endParaRPr lang="it-IT" b="1" dirty="0">
              <a:solidFill>
                <a:srgbClr val="0000FF"/>
              </a:solidFill>
              <a:latin typeface="Avenir Next Demi Bold"/>
              <a:cs typeface="Avenir Next Demi Bold"/>
            </a:endParaRPr>
          </a:p>
        </p:txBody>
      </p:sp>
    </p:spTree>
    <p:extLst>
      <p:ext uri="{BB962C8B-B14F-4D97-AF65-F5344CB8AC3E}">
        <p14:creationId xmlns:p14="http://schemas.microsoft.com/office/powerpoint/2010/main" val="4067698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49275" y="107576"/>
            <a:ext cx="8042276" cy="997700"/>
          </a:xfrm>
        </p:spPr>
        <p:txBody>
          <a:bodyPr/>
          <a:lstStyle/>
          <a:p>
            <a:r>
              <a:rPr lang="it-IT" dirty="0" smtClean="0"/>
              <a:t>Verso il diritto patrio</a:t>
            </a:r>
            <a:endParaRPr lang="it-IT" dirty="0"/>
          </a:p>
        </p:txBody>
      </p:sp>
      <p:sp>
        <p:nvSpPr>
          <p:cNvPr id="3" name="Segnaposto contenuto 2"/>
          <p:cNvSpPr>
            <a:spLocks noGrp="1"/>
          </p:cNvSpPr>
          <p:nvPr>
            <p:ph idx="1"/>
          </p:nvPr>
        </p:nvSpPr>
        <p:spPr>
          <a:xfrm>
            <a:off x="423297" y="1469780"/>
            <a:ext cx="8403230" cy="5037381"/>
          </a:xfrm>
        </p:spPr>
        <p:txBody>
          <a:bodyPr>
            <a:normAutofit/>
          </a:bodyPr>
          <a:lstStyle/>
          <a:p>
            <a:r>
              <a:rPr lang="it-IT" dirty="0"/>
              <a:t>Il</a:t>
            </a:r>
            <a:r>
              <a:rPr lang="it-IT" dirty="0">
                <a:latin typeface="Avenir Next Demi Bold"/>
                <a:cs typeface="Avenir Next Demi Bold"/>
              </a:rPr>
              <a:t> diritto patrio aveva avuto già una manifestazione importante nel 1265 quando Alfonso X d’Aragona </a:t>
            </a:r>
            <a:r>
              <a:rPr lang="it-IT" dirty="0" smtClean="0">
                <a:latin typeface="Avenir Next Demi Bold"/>
                <a:cs typeface="Avenir Next Demi Bold"/>
              </a:rPr>
              <a:t>(Alfonso il </a:t>
            </a:r>
            <a:r>
              <a:rPr lang="it-IT" dirty="0">
                <a:latin typeface="Avenir Next Demi Bold"/>
                <a:cs typeface="Avenir Next Demi Bold"/>
              </a:rPr>
              <a:t>Saggio) aveva emanato la </a:t>
            </a:r>
            <a:r>
              <a:rPr lang="it-IT" i="1" dirty="0" err="1">
                <a:latin typeface="Avenir Next Demi Bold"/>
                <a:cs typeface="Avenir Next Demi Bold"/>
              </a:rPr>
              <a:t>Ley</a:t>
            </a:r>
            <a:r>
              <a:rPr lang="it-IT" i="1" dirty="0">
                <a:latin typeface="Avenir Next Demi Bold"/>
                <a:cs typeface="Avenir Next Demi Bold"/>
              </a:rPr>
              <a:t> de </a:t>
            </a:r>
            <a:r>
              <a:rPr lang="it-IT" i="1" dirty="0" err="1">
                <a:latin typeface="Avenir Next Demi Bold"/>
                <a:cs typeface="Avenir Next Demi Bold"/>
              </a:rPr>
              <a:t>las</a:t>
            </a:r>
            <a:r>
              <a:rPr lang="it-IT" i="1" dirty="0">
                <a:latin typeface="Avenir Next Demi Bold"/>
                <a:cs typeface="Avenir Next Demi Bold"/>
              </a:rPr>
              <a:t> </a:t>
            </a:r>
            <a:r>
              <a:rPr lang="it-IT" i="1" dirty="0" err="1">
                <a:latin typeface="Avenir Next Demi Bold"/>
                <a:cs typeface="Avenir Next Demi Bold"/>
              </a:rPr>
              <a:t>Sietes</a:t>
            </a:r>
            <a:r>
              <a:rPr lang="it-IT" i="1" dirty="0">
                <a:latin typeface="Avenir Next Demi Bold"/>
                <a:cs typeface="Avenir Next Demi Bold"/>
              </a:rPr>
              <a:t> </a:t>
            </a:r>
            <a:r>
              <a:rPr lang="it-IT" i="1" dirty="0" err="1" smtClean="0">
                <a:latin typeface="Avenir Next Demi Bold"/>
                <a:cs typeface="Avenir Next Demi Bold"/>
              </a:rPr>
              <a:t>Partidas</a:t>
            </a:r>
            <a:r>
              <a:rPr lang="it-IT" dirty="0" smtClean="0">
                <a:latin typeface="Avenir Next Demi Bold"/>
                <a:cs typeface="Avenir Next Demi Bold"/>
              </a:rPr>
              <a:t>:  l’impianto </a:t>
            </a:r>
            <a:r>
              <a:rPr lang="it-IT" dirty="0">
                <a:latin typeface="Avenir Next Demi Bold"/>
                <a:cs typeface="Avenir Next Demi Bold"/>
              </a:rPr>
              <a:t>e il contenuto sono ispirati al diritto romano-</a:t>
            </a:r>
            <a:r>
              <a:rPr lang="it-IT" dirty="0" smtClean="0">
                <a:latin typeface="Avenir Next Demi Bold"/>
                <a:cs typeface="Avenir Next Demi Bold"/>
              </a:rPr>
              <a:t>canonico; il </a:t>
            </a:r>
            <a:r>
              <a:rPr lang="it-IT" dirty="0">
                <a:latin typeface="Avenir Next Demi Bold"/>
                <a:cs typeface="Avenir Next Demi Bold"/>
              </a:rPr>
              <a:t>diritto giustinianeo </a:t>
            </a:r>
            <a:r>
              <a:rPr lang="it-IT" dirty="0" smtClean="0">
                <a:latin typeface="Avenir Next Demi Bold"/>
                <a:cs typeface="Avenir Next Demi Bold"/>
              </a:rPr>
              <a:t>è applicabile solo se </a:t>
            </a:r>
            <a:r>
              <a:rPr lang="it-IT" dirty="0">
                <a:latin typeface="Avenir Next Demi Bold"/>
                <a:cs typeface="Avenir Next Demi Bold"/>
              </a:rPr>
              <a:t>è espressamente recepito (attraverso una selezione di norme). </a:t>
            </a:r>
            <a:endParaRPr lang="it-IT" dirty="0" smtClean="0">
              <a:latin typeface="Avenir Next Demi Bold"/>
              <a:cs typeface="Avenir Next Demi Bold"/>
            </a:endParaRPr>
          </a:p>
          <a:p>
            <a:r>
              <a:rPr lang="it-IT" dirty="0" smtClean="0">
                <a:latin typeface="Avenir Next Demi Bold"/>
                <a:cs typeface="Avenir Next Demi Bold"/>
              </a:rPr>
              <a:t>Se </a:t>
            </a:r>
            <a:r>
              <a:rPr lang="it-IT" dirty="0">
                <a:latin typeface="Avenir Next Demi Bold"/>
                <a:cs typeface="Avenir Next Demi Bold"/>
              </a:rPr>
              <a:t>Giustiniano non può essere fatto valere in tribunale (se non nella misura in cui è recepito nella compilazione di Alfonso) esso viene tuttavia fatto studiare negli </a:t>
            </a:r>
            <a:r>
              <a:rPr lang="it-IT" i="1" dirty="0">
                <a:latin typeface="Avenir Next Demi Bold"/>
                <a:cs typeface="Avenir Next Demi Bold"/>
              </a:rPr>
              <a:t>Studia</a:t>
            </a:r>
            <a:r>
              <a:rPr lang="it-IT" dirty="0">
                <a:latin typeface="Avenir Next Demi Bold"/>
                <a:cs typeface="Avenir Next Demi Bold"/>
              </a:rPr>
              <a:t>.</a:t>
            </a:r>
            <a:endParaRPr lang="en-US" dirty="0">
              <a:latin typeface="Avenir Next Demi Bold"/>
              <a:cs typeface="Avenir Next Demi Bold"/>
            </a:endParaRPr>
          </a:p>
          <a:p>
            <a:endParaRPr lang="it-IT" dirty="0"/>
          </a:p>
        </p:txBody>
      </p:sp>
    </p:spTree>
    <p:extLst>
      <p:ext uri="{BB962C8B-B14F-4D97-AF65-F5344CB8AC3E}">
        <p14:creationId xmlns:p14="http://schemas.microsoft.com/office/powerpoint/2010/main" val="5631097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49275" y="107576"/>
            <a:ext cx="8042276" cy="1194833"/>
          </a:xfrm>
        </p:spPr>
        <p:txBody>
          <a:bodyPr/>
          <a:lstStyle/>
          <a:p>
            <a:r>
              <a:rPr lang="it-IT" dirty="0" smtClean="0"/>
              <a:t>Immaginare nuove società</a:t>
            </a:r>
            <a:endParaRPr lang="it-IT" dirty="0"/>
          </a:p>
        </p:txBody>
      </p:sp>
      <p:sp>
        <p:nvSpPr>
          <p:cNvPr id="3" name="Segnaposto contenuto 2"/>
          <p:cNvSpPr>
            <a:spLocks noGrp="1"/>
          </p:cNvSpPr>
          <p:nvPr>
            <p:ph idx="1"/>
          </p:nvPr>
        </p:nvSpPr>
        <p:spPr>
          <a:xfrm>
            <a:off x="549275" y="1600201"/>
            <a:ext cx="8042276" cy="4846726"/>
          </a:xfrm>
        </p:spPr>
        <p:txBody>
          <a:bodyPr>
            <a:normAutofit/>
          </a:bodyPr>
          <a:lstStyle/>
          <a:p>
            <a:r>
              <a:rPr lang="it-IT" dirty="0" smtClean="0">
                <a:latin typeface="Avenir Next Demi Bold"/>
                <a:cs typeface="Avenir Next Demi Bold"/>
              </a:rPr>
              <a:t>Più spinte convergenti portavano all’abbattimento </a:t>
            </a:r>
            <a:r>
              <a:rPr lang="it-IT" b="1" dirty="0">
                <a:latin typeface="Avenir Next Demi Bold"/>
                <a:cs typeface="Avenir Next Demi Bold"/>
              </a:rPr>
              <a:t>del vecchio ideale di società universale (retta da una doppia monarchia politica e religiosa a un tempo</a:t>
            </a:r>
            <a:r>
              <a:rPr lang="it-IT" dirty="0" smtClean="0">
                <a:latin typeface="Avenir Next Demi Bold"/>
                <a:cs typeface="Avenir Next Demi Bold"/>
              </a:rPr>
              <a:t>) e immodificabile nelle sue strutture sociali di fondo. </a:t>
            </a:r>
          </a:p>
          <a:p>
            <a:r>
              <a:rPr lang="it-IT" dirty="0" smtClean="0">
                <a:latin typeface="Avenir Next Demi Bold"/>
                <a:cs typeface="Avenir Next Demi Bold"/>
              </a:rPr>
              <a:t>Le tesi antropocentriche già suggerite dagli umanisti italiani nel ’400, si diffusero in tutta Europa: si voleva realizzare una società in cui l’uomo potesse spiegare liberamente le sue energie e sperimentare nuove forme di vita associata, superando gli schemi e le barriere del passato recente</a:t>
            </a:r>
            <a:r>
              <a:rPr lang="it-IT" dirty="0" smtClean="0">
                <a:latin typeface="Avenir Next Demi Bold"/>
                <a:cs typeface="Avenir Next Demi Bold"/>
              </a:rPr>
              <a:t>.</a:t>
            </a:r>
          </a:p>
        </p:txBody>
      </p:sp>
    </p:spTree>
    <p:extLst>
      <p:ext uri="{BB962C8B-B14F-4D97-AF65-F5344CB8AC3E}">
        <p14:creationId xmlns:p14="http://schemas.microsoft.com/office/powerpoint/2010/main" val="145025799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49275" y="107576"/>
            <a:ext cx="8042276" cy="911618"/>
          </a:xfrm>
        </p:spPr>
        <p:txBody>
          <a:bodyPr/>
          <a:lstStyle/>
          <a:p>
            <a:r>
              <a:rPr lang="it-IT" dirty="0" smtClean="0"/>
              <a:t>I </a:t>
            </a:r>
            <a:r>
              <a:rPr lang="it-IT" b="1" i="1" dirty="0" err="1" smtClean="0"/>
              <a:t>fueros</a:t>
            </a:r>
            <a:endParaRPr lang="it-IT" b="1" i="1" dirty="0"/>
          </a:p>
        </p:txBody>
      </p:sp>
      <p:sp>
        <p:nvSpPr>
          <p:cNvPr id="3" name="Segnaposto contenuto 2"/>
          <p:cNvSpPr>
            <a:spLocks noGrp="1"/>
          </p:cNvSpPr>
          <p:nvPr>
            <p:ph idx="1"/>
          </p:nvPr>
        </p:nvSpPr>
        <p:spPr>
          <a:xfrm>
            <a:off x="329232" y="1285753"/>
            <a:ext cx="8560006" cy="5064610"/>
          </a:xfrm>
        </p:spPr>
        <p:txBody>
          <a:bodyPr>
            <a:normAutofit/>
          </a:bodyPr>
          <a:lstStyle/>
          <a:p>
            <a:r>
              <a:rPr lang="it-IT" dirty="0">
                <a:latin typeface="Avenir Next Demi Bold"/>
                <a:cs typeface="Avenir Next Demi Bold"/>
              </a:rPr>
              <a:t>La compilazione esprime il diritto regio e si contrappone alle consuetudini feudali dette</a:t>
            </a:r>
            <a:r>
              <a:rPr lang="it-IT" dirty="0">
                <a:solidFill>
                  <a:srgbClr val="FF0000"/>
                </a:solidFill>
                <a:latin typeface="Avenir Next Demi Bold"/>
                <a:cs typeface="Avenir Next Demi Bold"/>
              </a:rPr>
              <a:t> </a:t>
            </a:r>
            <a:r>
              <a:rPr lang="it-IT" i="1" dirty="0" err="1" smtClean="0">
                <a:solidFill>
                  <a:srgbClr val="FF0000"/>
                </a:solidFill>
                <a:latin typeface="Avenir Next Demi Bold"/>
                <a:cs typeface="Avenir Next Demi Bold"/>
              </a:rPr>
              <a:t>fueros</a:t>
            </a:r>
            <a:r>
              <a:rPr lang="it-IT" dirty="0" smtClean="0">
                <a:latin typeface="Avenir Next Demi Bold"/>
                <a:cs typeface="Avenir Next Demi Bold"/>
              </a:rPr>
              <a:t>. </a:t>
            </a:r>
          </a:p>
          <a:p>
            <a:r>
              <a:rPr lang="it-IT" dirty="0" smtClean="0">
                <a:latin typeface="Avenir Next Demi Bold"/>
                <a:cs typeface="Avenir Next Demi Bold"/>
              </a:rPr>
              <a:t>Tra il 1200 e il il 1500 furono fatte molte raccolte di </a:t>
            </a:r>
            <a:r>
              <a:rPr lang="it-IT" i="1" dirty="0" err="1" smtClean="0">
                <a:latin typeface="Avenir Next Demi Bold"/>
                <a:cs typeface="Avenir Next Demi Bold"/>
              </a:rPr>
              <a:t>fueros</a:t>
            </a:r>
            <a:r>
              <a:rPr lang="it-IT" dirty="0">
                <a:latin typeface="Avenir Next Demi Bold"/>
                <a:cs typeface="Avenir Next Demi Bold"/>
              </a:rPr>
              <a:t> </a:t>
            </a:r>
            <a:r>
              <a:rPr lang="it-IT" dirty="0" smtClean="0">
                <a:latin typeface="Avenir Next Demi Bold"/>
                <a:cs typeface="Avenir Next Demi Bold"/>
              </a:rPr>
              <a:t>le quali avevano vigore in differenti regioni (</a:t>
            </a:r>
            <a:r>
              <a:rPr lang="it-IT" i="1" dirty="0" err="1" smtClean="0">
                <a:latin typeface="Avenir Next Demi Bold"/>
                <a:cs typeface="Avenir Next Demi Bold"/>
              </a:rPr>
              <a:t>fueros</a:t>
            </a:r>
            <a:r>
              <a:rPr lang="it-IT" i="1" dirty="0" smtClean="0">
                <a:latin typeface="Avenir Next Demi Bold"/>
                <a:cs typeface="Avenir Next Demi Bold"/>
              </a:rPr>
              <a:t> </a:t>
            </a:r>
            <a:r>
              <a:rPr lang="it-IT" i="1" dirty="0" err="1" smtClean="0">
                <a:latin typeface="Avenir Next Demi Bold"/>
                <a:cs typeface="Avenir Next Demi Bold"/>
              </a:rPr>
              <a:t>municipales</a:t>
            </a:r>
            <a:r>
              <a:rPr lang="it-IT" dirty="0" smtClean="0">
                <a:latin typeface="Avenir Next Demi Bold"/>
                <a:cs typeface="Avenir Next Demi Bold"/>
              </a:rPr>
              <a:t>). Nella prassi ai </a:t>
            </a:r>
            <a:r>
              <a:rPr lang="it-IT" i="1" dirty="0" err="1" smtClean="0">
                <a:latin typeface="Avenir Next Demi Bold"/>
                <a:cs typeface="Avenir Next Demi Bold"/>
              </a:rPr>
              <a:t>fueros</a:t>
            </a:r>
            <a:r>
              <a:rPr lang="it-IT" i="1" dirty="0" smtClean="0">
                <a:latin typeface="Avenir Next Demi Bold"/>
                <a:cs typeface="Avenir Next Demi Bold"/>
              </a:rPr>
              <a:t> </a:t>
            </a:r>
            <a:r>
              <a:rPr lang="it-IT" dirty="0" smtClean="0">
                <a:latin typeface="Avenir Next Demi Bold"/>
                <a:cs typeface="Avenir Next Demi Bold"/>
              </a:rPr>
              <a:t>si riconosceva un valore prioritario rispetto alle </a:t>
            </a:r>
            <a:r>
              <a:rPr lang="it-IT" i="1" dirty="0" smtClean="0">
                <a:latin typeface="Avenir Next Demi Bold"/>
                <a:cs typeface="Avenir Next Demi Bold"/>
              </a:rPr>
              <a:t>Siete </a:t>
            </a:r>
            <a:r>
              <a:rPr lang="it-IT" i="1" dirty="0" err="1" smtClean="0">
                <a:latin typeface="Avenir Next Demi Bold"/>
                <a:cs typeface="Avenir Next Demi Bold"/>
              </a:rPr>
              <a:t>Partidas</a:t>
            </a:r>
            <a:r>
              <a:rPr lang="it-IT" i="1" dirty="0" smtClean="0">
                <a:latin typeface="Avenir Next Demi Bold"/>
                <a:cs typeface="Avenir Next Demi Bold"/>
              </a:rPr>
              <a:t>.</a:t>
            </a:r>
          </a:p>
          <a:p>
            <a:r>
              <a:rPr lang="it-IT" dirty="0" smtClean="0">
                <a:latin typeface="Avenir Next Demi Bold"/>
                <a:cs typeface="Avenir Next Demi Bold"/>
              </a:rPr>
              <a:t>Nel 1348, da un accordo tra Alfonso XI e i rappresentanti delle </a:t>
            </a:r>
            <a:r>
              <a:rPr lang="it-IT" i="1" dirty="0" smtClean="0">
                <a:latin typeface="Avenir Next Demi Bold"/>
                <a:cs typeface="Avenir Next Demi Bold"/>
              </a:rPr>
              <a:t>Cortes</a:t>
            </a:r>
            <a:r>
              <a:rPr lang="it-IT" dirty="0" smtClean="0">
                <a:latin typeface="Avenir Next Demi Bold"/>
                <a:cs typeface="Avenir Next Demi Bold"/>
              </a:rPr>
              <a:t> nacque l’</a:t>
            </a:r>
            <a:r>
              <a:rPr lang="it-IT" i="1" dirty="0" err="1" smtClean="0">
                <a:latin typeface="Avenir Next Demi Bold"/>
                <a:cs typeface="Avenir Next Demi Bold"/>
              </a:rPr>
              <a:t>Ordenamiento</a:t>
            </a:r>
            <a:r>
              <a:rPr lang="it-IT" i="1" dirty="0" smtClean="0">
                <a:latin typeface="Avenir Next Demi Bold"/>
                <a:cs typeface="Avenir Next Demi Bold"/>
              </a:rPr>
              <a:t> de Alcalà</a:t>
            </a:r>
            <a:r>
              <a:rPr lang="it-IT" dirty="0">
                <a:latin typeface="Avenir Next Demi Bold"/>
                <a:cs typeface="Avenir Next Demi Bold"/>
              </a:rPr>
              <a:t> </a:t>
            </a:r>
            <a:r>
              <a:rPr lang="it-IT" dirty="0" smtClean="0">
                <a:latin typeface="Avenir Next Demi Bold"/>
                <a:cs typeface="Avenir Next Demi Bold"/>
              </a:rPr>
              <a:t>valido per la Castiglia (una </a:t>
            </a:r>
            <a:r>
              <a:rPr lang="it-IT" dirty="0">
                <a:latin typeface="Avenir Next Demi Bold"/>
                <a:cs typeface="Avenir Next Demi Bold"/>
              </a:rPr>
              <a:t>compilazione di 131 leggi, suddivise in 32 </a:t>
            </a:r>
            <a:r>
              <a:rPr lang="it-IT" dirty="0" smtClean="0">
                <a:latin typeface="Avenir Next Demi Bold"/>
                <a:cs typeface="Avenir Next Demi Bold"/>
              </a:rPr>
              <a:t>titoli). È un compromesso: nei tribunali si potevano applicare i </a:t>
            </a:r>
            <a:r>
              <a:rPr lang="it-IT" i="1" dirty="0" err="1" smtClean="0">
                <a:latin typeface="Avenir Next Demi Bold"/>
                <a:cs typeface="Avenir Next Demi Bold"/>
              </a:rPr>
              <a:t>fueros</a:t>
            </a:r>
            <a:r>
              <a:rPr lang="it-IT" dirty="0" smtClean="0">
                <a:latin typeface="Avenir Next Demi Bold"/>
                <a:cs typeface="Avenir Next Demi Bold"/>
              </a:rPr>
              <a:t> solo se nelle</a:t>
            </a:r>
            <a:r>
              <a:rPr lang="it-IT" i="1" dirty="0" smtClean="0">
                <a:latin typeface="Avenir Next Demi Bold"/>
                <a:cs typeface="Avenir Next Demi Bold"/>
              </a:rPr>
              <a:t> </a:t>
            </a:r>
            <a:r>
              <a:rPr lang="it-IT" i="1" dirty="0">
                <a:latin typeface="Avenir Next Demi Bold"/>
                <a:cs typeface="Avenir Next Demi Bold"/>
              </a:rPr>
              <a:t>Sette parti</a:t>
            </a:r>
            <a:r>
              <a:rPr lang="it-IT" dirty="0">
                <a:latin typeface="Avenir Next Demi Bold"/>
                <a:cs typeface="Avenir Next Demi Bold"/>
              </a:rPr>
              <a:t> </a:t>
            </a:r>
            <a:r>
              <a:rPr lang="it-IT" dirty="0" smtClean="0">
                <a:latin typeface="Avenir Next Demi Bold"/>
                <a:cs typeface="Avenir Next Demi Bold"/>
              </a:rPr>
              <a:t>non si rinveniva la norma adatta.</a:t>
            </a:r>
          </a:p>
          <a:p>
            <a:endParaRPr lang="it-IT" dirty="0"/>
          </a:p>
          <a:p>
            <a:endParaRPr lang="it-IT" dirty="0"/>
          </a:p>
        </p:txBody>
      </p:sp>
    </p:spTree>
    <p:extLst>
      <p:ext uri="{BB962C8B-B14F-4D97-AF65-F5344CB8AC3E}">
        <p14:creationId xmlns:p14="http://schemas.microsoft.com/office/powerpoint/2010/main" val="27879225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49275" y="107576"/>
            <a:ext cx="8042276" cy="1068417"/>
          </a:xfrm>
        </p:spPr>
        <p:txBody>
          <a:bodyPr/>
          <a:lstStyle/>
          <a:p>
            <a:r>
              <a:rPr lang="it-IT" dirty="0" smtClean="0"/>
              <a:t>Le </a:t>
            </a:r>
            <a:r>
              <a:rPr lang="it-IT" i="1" dirty="0" err="1" smtClean="0"/>
              <a:t>Leyes</a:t>
            </a:r>
            <a:r>
              <a:rPr lang="it-IT" i="1" dirty="0" smtClean="0"/>
              <a:t> de Toro</a:t>
            </a:r>
            <a:endParaRPr lang="it-IT" dirty="0"/>
          </a:p>
        </p:txBody>
      </p:sp>
      <p:sp>
        <p:nvSpPr>
          <p:cNvPr id="3" name="Segnaposto contenuto 2"/>
          <p:cNvSpPr>
            <a:spLocks noGrp="1"/>
          </p:cNvSpPr>
          <p:nvPr>
            <p:ph idx="1"/>
          </p:nvPr>
        </p:nvSpPr>
        <p:spPr>
          <a:xfrm>
            <a:off x="376264" y="1348472"/>
            <a:ext cx="8497295" cy="5064611"/>
          </a:xfrm>
        </p:spPr>
        <p:txBody>
          <a:bodyPr/>
          <a:lstStyle/>
          <a:p>
            <a:r>
              <a:rPr lang="it-IT" dirty="0" smtClean="0">
                <a:latin typeface="Avenir Next Demi Bold"/>
                <a:cs typeface="Avenir Next Demi Bold"/>
              </a:rPr>
              <a:t>Dopo la riunificazione politica, il primo passo verso la unificazione legislativa fu fatto nel 1505 con la promulgazione ufficiale della raccolta intitolata </a:t>
            </a:r>
            <a:r>
              <a:rPr lang="it-IT" i="1" dirty="0" err="1" smtClean="0">
                <a:solidFill>
                  <a:srgbClr val="E2751D"/>
                </a:solidFill>
                <a:latin typeface="Avenir Next Demi Bold"/>
                <a:cs typeface="Avenir Next Demi Bold"/>
              </a:rPr>
              <a:t>Leyes</a:t>
            </a:r>
            <a:r>
              <a:rPr lang="it-IT" i="1" dirty="0" smtClean="0">
                <a:solidFill>
                  <a:srgbClr val="E2751D"/>
                </a:solidFill>
                <a:latin typeface="Avenir Next Demi Bold"/>
                <a:cs typeface="Avenir Next Demi Bold"/>
              </a:rPr>
              <a:t> de Toro</a:t>
            </a:r>
            <a:r>
              <a:rPr lang="it-IT" i="1" dirty="0" smtClean="0">
                <a:latin typeface="Avenir Next Demi Bold"/>
                <a:cs typeface="Avenir Next Demi Bold"/>
              </a:rPr>
              <a:t> </a:t>
            </a:r>
            <a:r>
              <a:rPr lang="it-IT" dirty="0" smtClean="0">
                <a:latin typeface="Avenir Next Demi Bold"/>
                <a:cs typeface="Avenir Next Demi Bold"/>
              </a:rPr>
              <a:t>e preparata da una commissione di giuristi scelti dal re. Sono per lo più raccolte norme regie. </a:t>
            </a:r>
          </a:p>
          <a:p>
            <a:r>
              <a:rPr lang="it-IT" dirty="0" smtClean="0">
                <a:latin typeface="Avenir Next Demi Bold"/>
                <a:cs typeface="Avenir Next Demi Bold"/>
              </a:rPr>
              <a:t>Veniva confermata e generalizzata la gerarchia delle fonti dell’</a:t>
            </a:r>
            <a:r>
              <a:rPr lang="it-IT" i="1" dirty="0" err="1" smtClean="0">
                <a:latin typeface="Avenir Next Demi Bold"/>
                <a:cs typeface="Avenir Next Demi Bold"/>
              </a:rPr>
              <a:t>Ordenamiento</a:t>
            </a:r>
            <a:r>
              <a:rPr lang="it-IT" i="1" dirty="0" smtClean="0">
                <a:latin typeface="Avenir Next Demi Bold"/>
                <a:cs typeface="Avenir Next Demi Bold"/>
              </a:rPr>
              <a:t> de Alcalà.</a:t>
            </a:r>
          </a:p>
          <a:p>
            <a:r>
              <a:rPr lang="it-IT" dirty="0" smtClean="0">
                <a:latin typeface="Avenir Next Demi Bold"/>
                <a:cs typeface="Avenir Next Demi Bold"/>
              </a:rPr>
              <a:t>Sovrapponendosi a una norma dei ‘sovrani cattolici’ del 1493, la l. nr. 2 </a:t>
            </a:r>
            <a:r>
              <a:rPr lang="it-IT" i="1" dirty="0" smtClean="0">
                <a:latin typeface="Avenir Next Demi Bold"/>
                <a:cs typeface="Avenir Next Demi Bold"/>
              </a:rPr>
              <a:t>de Toro </a:t>
            </a:r>
            <a:r>
              <a:rPr lang="it-IT" dirty="0" smtClean="0">
                <a:latin typeface="Avenir Next Demi Bold"/>
                <a:cs typeface="Avenir Next Demi Bold"/>
              </a:rPr>
              <a:t>stabilì che per divenire giuristi occorreva un periodo di studio di 10 anni (parte dedicati alle consuetudini, parte al diritto regio, parte al diritto romano)</a:t>
            </a:r>
            <a:endParaRPr lang="it-IT" i="1" dirty="0" smtClean="0">
              <a:latin typeface="Avenir Next Demi Bold"/>
              <a:cs typeface="Avenir Next Demi Bold"/>
            </a:endParaRPr>
          </a:p>
        </p:txBody>
      </p:sp>
    </p:spTree>
    <p:extLst>
      <p:ext uri="{BB962C8B-B14F-4D97-AF65-F5344CB8AC3E}">
        <p14:creationId xmlns:p14="http://schemas.microsoft.com/office/powerpoint/2010/main" val="362684125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a:t>
            </a:r>
            <a:r>
              <a:rPr lang="it-IT" i="1" dirty="0" err="1" smtClean="0"/>
              <a:t>Nueva</a:t>
            </a:r>
            <a:r>
              <a:rPr lang="it-IT" i="1" dirty="0" smtClean="0"/>
              <a:t> </a:t>
            </a:r>
            <a:r>
              <a:rPr lang="it-IT" i="1" dirty="0" err="1" smtClean="0"/>
              <a:t>Recopilacion</a:t>
            </a:r>
            <a:endParaRPr lang="it-IT" dirty="0"/>
          </a:p>
        </p:txBody>
      </p:sp>
      <p:sp>
        <p:nvSpPr>
          <p:cNvPr id="3" name="Segnaposto contenuto 2"/>
          <p:cNvSpPr>
            <a:spLocks noGrp="1"/>
          </p:cNvSpPr>
          <p:nvPr>
            <p:ph idx="1"/>
          </p:nvPr>
        </p:nvSpPr>
        <p:spPr>
          <a:xfrm>
            <a:off x="549275" y="1600200"/>
            <a:ext cx="8042276" cy="4663211"/>
          </a:xfrm>
        </p:spPr>
        <p:txBody>
          <a:bodyPr>
            <a:normAutofit/>
          </a:bodyPr>
          <a:lstStyle/>
          <a:p>
            <a:r>
              <a:rPr lang="it-IT" dirty="0">
                <a:latin typeface="Avenir Next Demi Bold"/>
                <a:cs typeface="Avenir Next Demi Bold"/>
              </a:rPr>
              <a:t>La compilazione più importante fu però </a:t>
            </a:r>
            <a:r>
              <a:rPr lang="it-IT" dirty="0" smtClean="0">
                <a:latin typeface="Avenir Next Demi Bold"/>
                <a:cs typeface="Avenir Next Demi Bold"/>
              </a:rPr>
              <a:t>pubblicata nel 1567 al </a:t>
            </a:r>
            <a:r>
              <a:rPr lang="it-IT" dirty="0" err="1" smtClean="0">
                <a:latin typeface="Avenir Next Demi Bold"/>
                <a:cs typeface="Avenir Next Demi Bold"/>
              </a:rPr>
              <a:t>temrmine</a:t>
            </a:r>
            <a:r>
              <a:rPr lang="it-IT" dirty="0" smtClean="0">
                <a:latin typeface="Avenir Next Demi Bold"/>
                <a:cs typeface="Avenir Next Demi Bold"/>
              </a:rPr>
              <a:t> di un lavoro trentennale. Fu </a:t>
            </a:r>
            <a:r>
              <a:rPr lang="it-IT" dirty="0">
                <a:latin typeface="Avenir Next Demi Bold"/>
                <a:cs typeface="Avenir Next Demi Bold"/>
              </a:rPr>
              <a:t>detta </a:t>
            </a:r>
            <a:r>
              <a:rPr lang="it-IT" i="1" dirty="0" err="1">
                <a:solidFill>
                  <a:schemeClr val="accent3"/>
                </a:solidFill>
                <a:latin typeface="Avenir Next Demi Bold"/>
                <a:cs typeface="Avenir Next Demi Bold"/>
              </a:rPr>
              <a:t>Nueva</a:t>
            </a:r>
            <a:r>
              <a:rPr lang="it-IT" i="1" dirty="0">
                <a:solidFill>
                  <a:schemeClr val="accent3"/>
                </a:solidFill>
                <a:latin typeface="Avenir Next Demi Bold"/>
                <a:cs typeface="Avenir Next Demi Bold"/>
              </a:rPr>
              <a:t> </a:t>
            </a:r>
            <a:r>
              <a:rPr lang="it-IT" i="1" dirty="0" err="1">
                <a:solidFill>
                  <a:schemeClr val="accent3"/>
                </a:solidFill>
                <a:latin typeface="Avenir Next Demi Bold"/>
                <a:cs typeface="Avenir Next Demi Bold"/>
              </a:rPr>
              <a:t>Recopilacion</a:t>
            </a:r>
            <a:r>
              <a:rPr lang="it-IT" i="1" dirty="0">
                <a:solidFill>
                  <a:schemeClr val="accent3"/>
                </a:solidFill>
                <a:latin typeface="Avenir Next Demi Bold"/>
                <a:cs typeface="Avenir Next Demi Bold"/>
              </a:rPr>
              <a:t> </a:t>
            </a:r>
            <a:r>
              <a:rPr lang="it-IT" dirty="0" smtClean="0">
                <a:latin typeface="Avenir Next Demi Bold"/>
                <a:cs typeface="Avenir Next Demi Bold"/>
              </a:rPr>
              <a:t>.</a:t>
            </a:r>
          </a:p>
          <a:p>
            <a:r>
              <a:rPr lang="it-IT" dirty="0" smtClean="0">
                <a:latin typeface="Avenir Next Demi Bold"/>
                <a:cs typeface="Avenir Next Demi Bold"/>
              </a:rPr>
              <a:t>Il contenuto è preso principalmente dal diritto castigliano: dalle disposizioni delle </a:t>
            </a:r>
            <a:r>
              <a:rPr lang="it-IT" i="1" dirty="0" smtClean="0">
                <a:latin typeface="Avenir Next Demi Bold"/>
                <a:cs typeface="Avenir Next Demi Bold"/>
              </a:rPr>
              <a:t>Cortes </a:t>
            </a:r>
            <a:r>
              <a:rPr lang="it-IT" dirty="0" smtClean="0">
                <a:latin typeface="Avenir Next Demi Bold"/>
                <a:cs typeface="Avenir Next Demi Bold"/>
              </a:rPr>
              <a:t>e dalle </a:t>
            </a:r>
            <a:r>
              <a:rPr lang="it-IT" i="1" dirty="0" err="1" smtClean="0">
                <a:latin typeface="Avenir Next Demi Bold"/>
                <a:cs typeface="Avenir Next Demi Bold"/>
              </a:rPr>
              <a:t>Leyes</a:t>
            </a:r>
            <a:r>
              <a:rPr lang="it-IT" i="1" dirty="0" smtClean="0">
                <a:latin typeface="Avenir Next Demi Bold"/>
                <a:cs typeface="Avenir Next Demi Bold"/>
              </a:rPr>
              <a:t> de Toro</a:t>
            </a:r>
            <a:r>
              <a:rPr lang="it-IT" dirty="0">
                <a:latin typeface="Avenir Next Demi Bold"/>
                <a:cs typeface="Avenir Next Demi Bold"/>
              </a:rPr>
              <a:t> </a:t>
            </a:r>
            <a:r>
              <a:rPr lang="it-IT" dirty="0" smtClean="0">
                <a:latin typeface="Avenir Next Demi Bold"/>
                <a:cs typeface="Avenir Next Demi Bold"/>
              </a:rPr>
              <a:t>(sono trattati il diritto sostanziale e quello processuale, il diritto ecclesiastico e quello mercantile, la disciplina della nobiltà)</a:t>
            </a:r>
          </a:p>
          <a:p>
            <a:r>
              <a:rPr lang="it-IT" dirty="0" smtClean="0">
                <a:latin typeface="Avenir Next Demi Bold"/>
                <a:cs typeface="Avenir Next Demi Bold"/>
              </a:rPr>
              <a:t>Nella gerarchia delle fonti al </a:t>
            </a:r>
            <a:r>
              <a:rPr lang="it-IT" dirty="0">
                <a:latin typeface="Avenir Next Demi Bold"/>
                <a:cs typeface="Avenir Next Demi Bold"/>
              </a:rPr>
              <a:t>diritto comune (quello </a:t>
            </a:r>
            <a:r>
              <a:rPr lang="it-IT" dirty="0" smtClean="0">
                <a:latin typeface="Avenir Next Demi Bold"/>
                <a:cs typeface="Avenir Next Demi Bold"/>
              </a:rPr>
              <a:t>selezionato nelle </a:t>
            </a:r>
            <a:r>
              <a:rPr lang="it-IT" dirty="0">
                <a:latin typeface="Avenir Next Demi Bold"/>
                <a:cs typeface="Avenir Next Demi Bold"/>
              </a:rPr>
              <a:t>Setti parti) si riconosceva solo un valore sussidiario.</a:t>
            </a:r>
          </a:p>
          <a:p>
            <a:endParaRPr lang="it-IT" dirty="0"/>
          </a:p>
        </p:txBody>
      </p:sp>
    </p:spTree>
    <p:extLst>
      <p:ext uri="{BB962C8B-B14F-4D97-AF65-F5344CB8AC3E}">
        <p14:creationId xmlns:p14="http://schemas.microsoft.com/office/powerpoint/2010/main" val="306014517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49275" y="107576"/>
            <a:ext cx="8042276" cy="913497"/>
          </a:xfrm>
        </p:spPr>
        <p:txBody>
          <a:bodyPr/>
          <a:lstStyle/>
          <a:p>
            <a:r>
              <a:rPr lang="it-IT" dirty="0" smtClean="0"/>
              <a:t>La Scuola di Salamanca</a:t>
            </a:r>
            <a:endParaRPr lang="it-IT" dirty="0"/>
          </a:p>
        </p:txBody>
      </p:sp>
      <p:sp>
        <p:nvSpPr>
          <p:cNvPr id="3" name="Segnaposto contenuto 2"/>
          <p:cNvSpPr>
            <a:spLocks noGrp="1"/>
          </p:cNvSpPr>
          <p:nvPr>
            <p:ph idx="1"/>
          </p:nvPr>
        </p:nvSpPr>
        <p:spPr>
          <a:xfrm>
            <a:off x="311284" y="1282568"/>
            <a:ext cx="8541663" cy="4980844"/>
          </a:xfrm>
        </p:spPr>
        <p:txBody>
          <a:bodyPr/>
          <a:lstStyle/>
          <a:p>
            <a:r>
              <a:rPr lang="it-IT" dirty="0" smtClean="0">
                <a:latin typeface="Avenir Next Demi Bold"/>
                <a:cs typeface="Avenir Next Demi Bold"/>
              </a:rPr>
              <a:t>Il XVI secolo è anche quello in cui fiorisce a Salamanca una grande scuola di diritto.</a:t>
            </a:r>
          </a:p>
          <a:p>
            <a:r>
              <a:rPr lang="it-IT" dirty="0" smtClean="0">
                <a:latin typeface="Avenir Next Demi Bold"/>
                <a:cs typeface="Avenir Next Demi Bold"/>
              </a:rPr>
              <a:t>Vi insegnano maestri cha sono anche teologi (e si rifanno agli insegnamenti di Tommaso d’Aquino che nella sua Summa aveva trattato intensamente i temi giuridici).</a:t>
            </a:r>
          </a:p>
          <a:p>
            <a:r>
              <a:rPr lang="it-IT" dirty="0" smtClean="0">
                <a:latin typeface="Avenir Next Demi Bold"/>
                <a:cs typeface="Avenir Next Demi Bold"/>
              </a:rPr>
              <a:t>I maestri di Salamanca si sforzano di rileggere con schemi giuridici nuovi le grandi novità che la società moderna propone. Loro intento è quello di proporre una visone del mondo ‘cattolica’ che possa opporsi validamente a quella di matrice ‘protestante’.</a:t>
            </a:r>
          </a:p>
          <a:p>
            <a:endParaRPr lang="it-IT" dirty="0"/>
          </a:p>
        </p:txBody>
      </p:sp>
    </p:spTree>
    <p:extLst>
      <p:ext uri="{BB962C8B-B14F-4D97-AF65-F5344CB8AC3E}">
        <p14:creationId xmlns:p14="http://schemas.microsoft.com/office/powerpoint/2010/main" val="29213584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49275" y="107576"/>
            <a:ext cx="8042276" cy="950853"/>
          </a:xfrm>
        </p:spPr>
        <p:txBody>
          <a:bodyPr/>
          <a:lstStyle/>
          <a:p>
            <a:r>
              <a:rPr lang="it-IT" sz="4000" dirty="0" smtClean="0"/>
              <a:t>Francisco Vitoria (1483?-1546)</a:t>
            </a:r>
            <a:endParaRPr lang="it-IT" sz="4000" dirty="0"/>
          </a:p>
        </p:txBody>
      </p:sp>
      <p:sp>
        <p:nvSpPr>
          <p:cNvPr id="3" name="Segnaposto contenuto 2"/>
          <p:cNvSpPr>
            <a:spLocks noGrp="1"/>
          </p:cNvSpPr>
          <p:nvPr>
            <p:ph idx="1"/>
          </p:nvPr>
        </p:nvSpPr>
        <p:spPr>
          <a:xfrm>
            <a:off x="385994" y="1207855"/>
            <a:ext cx="8504309" cy="4735746"/>
          </a:xfrm>
        </p:spPr>
        <p:txBody>
          <a:bodyPr>
            <a:noAutofit/>
          </a:bodyPr>
          <a:lstStyle/>
          <a:p>
            <a:r>
              <a:rPr lang="it-IT" sz="2800" dirty="0" smtClean="0">
                <a:latin typeface="Avenir Next Demi Bold"/>
                <a:cs typeface="Avenir Next Demi Bold"/>
              </a:rPr>
              <a:t>Ad aprire questo tipo di insegnamento fu Francisco Vitoria (domenicano e già professore di teologia).</a:t>
            </a:r>
          </a:p>
          <a:p>
            <a:r>
              <a:rPr lang="it-IT" sz="2800" dirty="0" smtClean="0">
                <a:latin typeface="Avenir Next Demi Bold"/>
                <a:cs typeface="Avenir Next Demi Bold"/>
              </a:rPr>
              <a:t>Fu il primo a misurarsi con i problemi che la scoperta dell’America poneva al diritto (p. es. la natura giuridica degli </a:t>
            </a:r>
            <a:r>
              <a:rPr lang="it-IT" sz="2800" i="1" dirty="0" smtClean="0">
                <a:latin typeface="Avenir Next Demi Bold"/>
                <a:cs typeface="Avenir Next Demi Bold"/>
              </a:rPr>
              <a:t>indios</a:t>
            </a:r>
            <a:r>
              <a:rPr lang="it-IT" sz="2800" dirty="0" smtClean="0">
                <a:latin typeface="Avenir Next Demi Bold"/>
                <a:cs typeface="Avenir Next Demi Bold"/>
              </a:rPr>
              <a:t> e la possibilità o meno di convertirli con la forza al cristianesimo).</a:t>
            </a:r>
          </a:p>
          <a:p>
            <a:r>
              <a:rPr lang="it-IT" sz="2800" dirty="0" smtClean="0">
                <a:latin typeface="Avenir Next Demi Bold"/>
                <a:cs typeface="Avenir Next Demi Bold"/>
              </a:rPr>
              <a:t>Fu condotto a riflette sul concetto di ‘guerra giusta’ e più ingenerale sui rapporti giuridici internazionali</a:t>
            </a:r>
          </a:p>
        </p:txBody>
      </p:sp>
    </p:spTree>
    <p:extLst>
      <p:ext uri="{BB962C8B-B14F-4D97-AF65-F5344CB8AC3E}">
        <p14:creationId xmlns:p14="http://schemas.microsoft.com/office/powerpoint/2010/main" val="205099169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4400" dirty="0" err="1" smtClean="0"/>
              <a:t>Soto</a:t>
            </a:r>
            <a:r>
              <a:rPr lang="it-IT" sz="4400" dirty="0" smtClean="0"/>
              <a:t> e Molina</a:t>
            </a:r>
            <a:endParaRPr lang="it-IT" sz="4400" dirty="0"/>
          </a:p>
        </p:txBody>
      </p:sp>
      <p:sp>
        <p:nvSpPr>
          <p:cNvPr id="3" name="Segnaposto contenuto 2"/>
          <p:cNvSpPr>
            <a:spLocks noGrp="1"/>
          </p:cNvSpPr>
          <p:nvPr>
            <p:ph idx="1"/>
          </p:nvPr>
        </p:nvSpPr>
        <p:spPr/>
        <p:txBody>
          <a:bodyPr>
            <a:normAutofit/>
          </a:bodyPr>
          <a:lstStyle/>
          <a:p>
            <a:r>
              <a:rPr lang="it-IT" dirty="0">
                <a:solidFill>
                  <a:srgbClr val="008000"/>
                </a:solidFill>
                <a:latin typeface="Avenir Next Demi Bold"/>
                <a:cs typeface="Avenir Next Demi Bold"/>
              </a:rPr>
              <a:t>Domingo </a:t>
            </a:r>
            <a:r>
              <a:rPr lang="it-IT" dirty="0" err="1">
                <a:solidFill>
                  <a:srgbClr val="008000"/>
                </a:solidFill>
                <a:latin typeface="Avenir Next Demi Bold"/>
                <a:cs typeface="Avenir Next Demi Bold"/>
              </a:rPr>
              <a:t>Soto</a:t>
            </a:r>
            <a:r>
              <a:rPr lang="it-IT" dirty="0">
                <a:solidFill>
                  <a:srgbClr val="008000"/>
                </a:solidFill>
                <a:latin typeface="Avenir Next Demi Bold"/>
                <a:cs typeface="Avenir Next Demi Bold"/>
              </a:rPr>
              <a:t> </a:t>
            </a:r>
            <a:r>
              <a:rPr lang="it-IT" dirty="0">
                <a:latin typeface="Avenir Next Demi Bold"/>
                <a:cs typeface="Avenir Next Demi Bold"/>
              </a:rPr>
              <a:t>(1494-1560</a:t>
            </a:r>
            <a:r>
              <a:rPr lang="it-IT" dirty="0" smtClean="0">
                <a:latin typeface="Avenir Next Demi Bold"/>
                <a:cs typeface="Avenir Next Demi Bold"/>
              </a:rPr>
              <a:t>), anche lui domenicano, si interessò in particolare al problema del diritto naturale(divino) e alla sua conoscibilità.</a:t>
            </a:r>
          </a:p>
          <a:p>
            <a:r>
              <a:rPr lang="it-IT" dirty="0" smtClean="0">
                <a:solidFill>
                  <a:srgbClr val="008000"/>
                </a:solidFill>
                <a:latin typeface="Avenir Next Demi Bold"/>
                <a:cs typeface="Avenir Next Demi Bold"/>
              </a:rPr>
              <a:t>Luis de Molina </a:t>
            </a:r>
            <a:r>
              <a:rPr lang="it-IT" dirty="0" smtClean="0">
                <a:latin typeface="Avenir Next Demi Bold"/>
                <a:cs typeface="Avenir Next Demi Bold"/>
              </a:rPr>
              <a:t>(1535-1600), nel suo trattato </a:t>
            </a:r>
            <a:r>
              <a:rPr lang="it-IT" i="1" dirty="0" smtClean="0">
                <a:latin typeface="Avenir Next Demi Bold"/>
                <a:cs typeface="Avenir Next Demi Bold"/>
              </a:rPr>
              <a:t>De </a:t>
            </a:r>
            <a:r>
              <a:rPr lang="it-IT" i="1" dirty="0" err="1" smtClean="0">
                <a:latin typeface="Avenir Next Demi Bold"/>
                <a:cs typeface="Avenir Next Demi Bold"/>
              </a:rPr>
              <a:t>iustitia</a:t>
            </a:r>
            <a:r>
              <a:rPr lang="it-IT" i="1" dirty="0" smtClean="0">
                <a:latin typeface="Avenir Next Demi Bold"/>
                <a:cs typeface="Avenir Next Demi Bold"/>
              </a:rPr>
              <a:t> et iure</a:t>
            </a:r>
            <a:r>
              <a:rPr lang="it-IT" dirty="0" smtClean="0">
                <a:latin typeface="Avenir Next Demi Bold"/>
                <a:cs typeface="Avenir Next Demi Bold"/>
              </a:rPr>
              <a:t>, si occupa di molti aspetti del diritto privato e insiste sul rapporto tra i valori (del bene e del male) e la volontà divina: la intrinseca bontà e validità dei Comandamenti biblici sono ‘intrinsecamente buoni’ perciò non hanno bisogno dell’autorità divina per essere ritenuti validi.</a:t>
            </a:r>
            <a:endParaRPr lang="it-IT" dirty="0">
              <a:latin typeface="Avenir Next Demi Bold"/>
              <a:cs typeface="Avenir Next Demi Bold"/>
            </a:endParaRPr>
          </a:p>
        </p:txBody>
      </p:sp>
    </p:spTree>
    <p:extLst>
      <p:ext uri="{BB962C8B-B14F-4D97-AF65-F5344CB8AC3E}">
        <p14:creationId xmlns:p14="http://schemas.microsoft.com/office/powerpoint/2010/main" val="146804532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49275" y="107576"/>
            <a:ext cx="8042276" cy="1125183"/>
          </a:xfrm>
        </p:spPr>
        <p:txBody>
          <a:bodyPr/>
          <a:lstStyle/>
          <a:p>
            <a:r>
              <a:rPr lang="it-IT" sz="4000" dirty="0" smtClean="0"/>
              <a:t>Francisco Suarez (1548-1617)</a:t>
            </a:r>
            <a:endParaRPr lang="it-IT" sz="4000" dirty="0"/>
          </a:p>
        </p:txBody>
      </p:sp>
      <p:sp>
        <p:nvSpPr>
          <p:cNvPr id="3" name="Segnaposto contenuto 2"/>
          <p:cNvSpPr>
            <a:spLocks noGrp="1"/>
          </p:cNvSpPr>
          <p:nvPr>
            <p:ph idx="1"/>
          </p:nvPr>
        </p:nvSpPr>
        <p:spPr>
          <a:xfrm>
            <a:off x="361091" y="1600201"/>
            <a:ext cx="8230460" cy="4343400"/>
          </a:xfrm>
        </p:spPr>
        <p:txBody>
          <a:bodyPr>
            <a:normAutofit/>
          </a:bodyPr>
          <a:lstStyle/>
          <a:p>
            <a:r>
              <a:rPr lang="it-IT" sz="2800" dirty="0" smtClean="0">
                <a:latin typeface="Avenir Next Demi Bold"/>
                <a:cs typeface="Avenir Next Demi Bold"/>
              </a:rPr>
              <a:t>Scrive un importante trattato </a:t>
            </a:r>
            <a:r>
              <a:rPr lang="it-IT" sz="2800" i="1" dirty="0" smtClean="0">
                <a:latin typeface="Avenir Next Demi Bold"/>
                <a:cs typeface="Avenir Next Demi Bold"/>
              </a:rPr>
              <a:t>De </a:t>
            </a:r>
            <a:r>
              <a:rPr lang="it-IT" sz="2800" i="1" dirty="0" err="1" smtClean="0">
                <a:latin typeface="Avenir Next Demi Bold"/>
                <a:cs typeface="Avenir Next Demi Bold"/>
              </a:rPr>
              <a:t>legibus</a:t>
            </a:r>
            <a:r>
              <a:rPr lang="it-IT" sz="2800" dirty="0" smtClean="0">
                <a:latin typeface="Avenir Next Demi Bold"/>
                <a:cs typeface="Avenir Next Demi Bold"/>
              </a:rPr>
              <a:t> in cui disegna una dottrina del diritto e della società intesa a giustificare le nome e le istituzioni </a:t>
            </a:r>
            <a:r>
              <a:rPr lang="it-IT" sz="2800" dirty="0">
                <a:latin typeface="Avenir Next Demi Bold"/>
                <a:cs typeface="Avenir Next Demi Bold"/>
              </a:rPr>
              <a:t>del diritto naturale </a:t>
            </a:r>
            <a:r>
              <a:rPr lang="it-IT" sz="2800" dirty="0" smtClean="0">
                <a:latin typeface="Avenir Next Demi Bold"/>
                <a:cs typeface="Avenir Next Demi Bold"/>
              </a:rPr>
              <a:t>in quanto espressione di ragione e non solo perché ‘rivelate’ da Dio.</a:t>
            </a:r>
          </a:p>
          <a:p>
            <a:r>
              <a:rPr lang="it-IT" sz="2800" dirty="0" smtClean="0">
                <a:latin typeface="Avenir Next Demi Bold"/>
                <a:cs typeface="Avenir Next Demi Bold"/>
              </a:rPr>
              <a:t>È </a:t>
            </a:r>
            <a:r>
              <a:rPr lang="it-IT" sz="2800" dirty="0" err="1" smtClean="0">
                <a:latin typeface="Avenir Next Demi Bold"/>
                <a:cs typeface="Avenir Next Demi Bold"/>
              </a:rPr>
              <a:t>trr</a:t>
            </a:r>
            <a:r>
              <a:rPr lang="it-IT" sz="2800" dirty="0" smtClean="0">
                <a:latin typeface="Avenir Next Demi Bold"/>
                <a:cs typeface="Avenir Next Demi Bold"/>
              </a:rPr>
              <a:t> i primi a utilizzare il termine </a:t>
            </a:r>
            <a:r>
              <a:rPr lang="it-IT" sz="2800" i="1" dirty="0" err="1" smtClean="0">
                <a:latin typeface="Avenir Next Demi Bold"/>
                <a:cs typeface="Avenir Next Demi Bold"/>
              </a:rPr>
              <a:t>ius</a:t>
            </a:r>
            <a:r>
              <a:rPr lang="it-IT" sz="2800" dirty="0" smtClean="0">
                <a:latin typeface="Avenir Next Demi Bold"/>
                <a:cs typeface="Avenir Next Demi Bold"/>
              </a:rPr>
              <a:t> non solo col </a:t>
            </a:r>
            <a:r>
              <a:rPr lang="it-IT" sz="2800" smtClean="0">
                <a:latin typeface="Avenir Next Demi Bold"/>
                <a:cs typeface="Avenir Next Demi Bold"/>
              </a:rPr>
              <a:t>significato di  </a:t>
            </a:r>
            <a:r>
              <a:rPr lang="it-IT" sz="2800" dirty="0" smtClean="0">
                <a:latin typeface="Avenir Next Demi Bold"/>
                <a:cs typeface="Avenir Next Demi Bold"/>
              </a:rPr>
              <a:t>‘diritto </a:t>
            </a:r>
            <a:r>
              <a:rPr lang="it-IT" sz="2800" dirty="0" err="1" smtClean="0">
                <a:latin typeface="Avenir Next Demi Bold"/>
                <a:cs typeface="Avenir Next Demi Bold"/>
              </a:rPr>
              <a:t>oggettivo’</a:t>
            </a:r>
            <a:r>
              <a:rPr lang="it-IT" sz="2800" dirty="0" smtClean="0">
                <a:latin typeface="Avenir Next Demi Bold"/>
                <a:cs typeface="Avenir Next Demi Bold"/>
              </a:rPr>
              <a:t> ma anche nel senso di ‘diritto </a:t>
            </a:r>
            <a:r>
              <a:rPr lang="it-IT" sz="2800" dirty="0" err="1" smtClean="0">
                <a:latin typeface="Avenir Next Demi Bold"/>
                <a:cs typeface="Avenir Next Demi Bold"/>
              </a:rPr>
              <a:t>soggettivo’</a:t>
            </a:r>
            <a:r>
              <a:rPr lang="it-IT" sz="2800" dirty="0" smtClean="0">
                <a:latin typeface="Avenir Next Demi Bold"/>
                <a:cs typeface="Avenir Next Demi Bold"/>
              </a:rPr>
              <a:t> (come accade oggi).</a:t>
            </a:r>
            <a:endParaRPr lang="it-IT" sz="2800" dirty="0">
              <a:latin typeface="Avenir Next Demi Bold"/>
              <a:cs typeface="Avenir Next Demi Bold"/>
            </a:endParaRPr>
          </a:p>
        </p:txBody>
      </p:sp>
    </p:spTree>
    <p:extLst>
      <p:ext uri="{BB962C8B-B14F-4D97-AF65-F5344CB8AC3E}">
        <p14:creationId xmlns:p14="http://schemas.microsoft.com/office/powerpoint/2010/main" val="639023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49275" y="107576"/>
            <a:ext cx="8042276" cy="1080873"/>
          </a:xfrm>
        </p:spPr>
        <p:txBody>
          <a:bodyPr/>
          <a:lstStyle/>
          <a:p>
            <a:r>
              <a:rPr lang="it-IT" dirty="0" smtClean="0"/>
              <a:t>La ‘crisi’ del diritto comune</a:t>
            </a:r>
            <a:endParaRPr lang="it-IT" dirty="0"/>
          </a:p>
        </p:txBody>
      </p:sp>
      <p:sp>
        <p:nvSpPr>
          <p:cNvPr id="3" name="Segnaposto contenuto 2"/>
          <p:cNvSpPr>
            <a:spLocks noGrp="1"/>
          </p:cNvSpPr>
          <p:nvPr>
            <p:ph idx="1"/>
          </p:nvPr>
        </p:nvSpPr>
        <p:spPr>
          <a:xfrm>
            <a:off x="358188" y="1600200"/>
            <a:ext cx="8401165" cy="4734331"/>
          </a:xfrm>
        </p:spPr>
        <p:txBody>
          <a:bodyPr>
            <a:normAutofit lnSpcReduction="10000"/>
          </a:bodyPr>
          <a:lstStyle/>
          <a:p>
            <a:r>
              <a:rPr lang="it-IT" dirty="0" smtClean="0">
                <a:latin typeface="Avenir Next Demi Bold"/>
                <a:cs typeface="Avenir Next Demi Bold"/>
              </a:rPr>
              <a:t>La storiografia del passato ha individuato nel ‘500 l’inizio della crisi del ‘sistema del diritto comune’.</a:t>
            </a:r>
          </a:p>
          <a:p>
            <a:r>
              <a:rPr lang="it-IT" dirty="0" smtClean="0">
                <a:latin typeface="Avenir Next Demi Bold"/>
                <a:cs typeface="Avenir Next Demi Bold"/>
              </a:rPr>
              <a:t>Tuttavia non ha molto senso parlare di una ‘fase’ di crisi che si prolunga per 3 secoli (dal ‘500 a alla fine del ‘700)</a:t>
            </a:r>
          </a:p>
          <a:p>
            <a:r>
              <a:rPr lang="it-IT" dirty="0" smtClean="0">
                <a:latin typeface="Avenir Next Demi Bold"/>
                <a:cs typeface="Avenir Next Demi Bold"/>
              </a:rPr>
              <a:t>È più utile concentrarsi sull’emergere di caratteri nuovi – comuni ai vari ordinamenti giuridici presenti in Europa in quei secoli – e, in particolare, ai fenomeni di ‘statualizzazione’ e unificazione del </a:t>
            </a:r>
            <a:r>
              <a:rPr lang="it-IT" dirty="0" smtClean="0">
                <a:latin typeface="Avenir Next Demi Bold"/>
                <a:cs typeface="Avenir Next Demi Bold"/>
              </a:rPr>
              <a:t>diritto.</a:t>
            </a:r>
          </a:p>
          <a:p>
            <a:r>
              <a:rPr lang="it-IT" dirty="0" smtClean="0">
                <a:latin typeface="Avenir Next Demi Bold"/>
                <a:cs typeface="Avenir Next Demi Bold"/>
              </a:rPr>
              <a:t>Si parte dalla contestazione della </a:t>
            </a:r>
            <a:r>
              <a:rPr lang="it-IT" dirty="0">
                <a:latin typeface="Avenir Next Demi Bold"/>
                <a:cs typeface="Avenir Next Demi Bold"/>
              </a:rPr>
              <a:t>teoria della sovranità che aveva dominato nei secoli del medioevo</a:t>
            </a:r>
            <a:r>
              <a:rPr lang="it-IT" dirty="0" smtClean="0">
                <a:latin typeface="Avenir Next Demi Bold"/>
                <a:cs typeface="Avenir Next Demi Bold"/>
              </a:rPr>
              <a:t>.</a:t>
            </a:r>
            <a:endParaRPr lang="it-IT" dirty="0">
              <a:latin typeface="Avenir Next Demi Bold"/>
              <a:cs typeface="Avenir Next Demi Bold"/>
            </a:endParaRPr>
          </a:p>
        </p:txBody>
      </p:sp>
    </p:spTree>
    <p:extLst>
      <p:ext uri="{BB962C8B-B14F-4D97-AF65-F5344CB8AC3E}">
        <p14:creationId xmlns:p14="http://schemas.microsoft.com/office/powerpoint/2010/main" val="18731852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49275" y="107576"/>
            <a:ext cx="8042276" cy="950699"/>
          </a:xfrm>
        </p:spPr>
        <p:txBody>
          <a:bodyPr/>
          <a:lstStyle/>
          <a:p>
            <a:r>
              <a:rPr lang="it-IT" dirty="0" smtClean="0"/>
              <a:t>Il diritto patrio</a:t>
            </a:r>
            <a:endParaRPr lang="it-IT" dirty="0"/>
          </a:p>
        </p:txBody>
      </p:sp>
      <p:sp>
        <p:nvSpPr>
          <p:cNvPr id="3" name="Segnaposto contenuto 2"/>
          <p:cNvSpPr>
            <a:spLocks noGrp="1"/>
          </p:cNvSpPr>
          <p:nvPr>
            <p:ph idx="1"/>
          </p:nvPr>
        </p:nvSpPr>
        <p:spPr>
          <a:xfrm>
            <a:off x="378007" y="1345521"/>
            <a:ext cx="8512728" cy="4928538"/>
          </a:xfrm>
        </p:spPr>
        <p:txBody>
          <a:bodyPr>
            <a:normAutofit lnSpcReduction="10000"/>
          </a:bodyPr>
          <a:lstStyle/>
          <a:p>
            <a:r>
              <a:rPr lang="it-IT" dirty="0" smtClean="0">
                <a:latin typeface="Avenir Next Demi Bold"/>
                <a:cs typeface="Avenir Next Demi Bold"/>
              </a:rPr>
              <a:t>La risposta all’esigenza di un diritto di ordine superiore e condiviso da tutti (che superi quindi il particolarismo all’interno di un unico ordinamento statuale) viene trovata nella legge del principe.</a:t>
            </a:r>
          </a:p>
          <a:p>
            <a:r>
              <a:rPr lang="it-IT" dirty="0" smtClean="0">
                <a:latin typeface="Avenir Next Demi Bold"/>
                <a:cs typeface="Avenir Next Demi Bold"/>
              </a:rPr>
              <a:t>In generale, nelle società europee si avvertiva l’esistenza</a:t>
            </a:r>
            <a:r>
              <a:rPr lang="it-IT" b="1" dirty="0" smtClean="0">
                <a:latin typeface="Avenir Next Demi Bold"/>
                <a:cs typeface="Avenir Next Demi Bold"/>
              </a:rPr>
              <a:t> </a:t>
            </a:r>
            <a:r>
              <a:rPr lang="it-IT" b="1" dirty="0">
                <a:latin typeface="Avenir Next Demi Bold"/>
                <a:cs typeface="Avenir Next Demi Bold"/>
              </a:rPr>
              <a:t>di uno strato giuridico </a:t>
            </a:r>
            <a:r>
              <a:rPr lang="it-IT" b="1" dirty="0" smtClean="0">
                <a:latin typeface="Avenir Next Demi Bold"/>
                <a:cs typeface="Avenir Next Demi Bold"/>
              </a:rPr>
              <a:t>condiviso, percepito </a:t>
            </a:r>
            <a:r>
              <a:rPr lang="it-IT" b="1" dirty="0">
                <a:latin typeface="Avenir Next Demi Bold"/>
                <a:cs typeface="Avenir Next Demi Bold"/>
              </a:rPr>
              <a:t>come ‘diritto comune’ </a:t>
            </a:r>
            <a:endParaRPr lang="it-IT" b="1" dirty="0" smtClean="0">
              <a:latin typeface="Avenir Next Demi Bold"/>
              <a:cs typeface="Avenir Next Demi Bold"/>
            </a:endParaRPr>
          </a:p>
          <a:p>
            <a:r>
              <a:rPr lang="it-IT" b="1" dirty="0" smtClean="0">
                <a:latin typeface="Avenir Next Demi Bold"/>
                <a:cs typeface="Avenir Next Demi Bold"/>
              </a:rPr>
              <a:t>Esso però non coincide con </a:t>
            </a:r>
            <a:r>
              <a:rPr lang="it-IT" b="1" dirty="0">
                <a:latin typeface="Avenir Next Demi Bold"/>
                <a:cs typeface="Avenir Next Demi Bold"/>
              </a:rPr>
              <a:t>il diritto </a:t>
            </a:r>
            <a:r>
              <a:rPr lang="it-IT" b="1" dirty="0" smtClean="0">
                <a:latin typeface="Avenir Next Demi Bold"/>
                <a:cs typeface="Avenir Next Demi Bold"/>
              </a:rPr>
              <a:t>romano (critica degli umanisti) né con il canonico (critica dei protestanti), ma emerge dalle prassi comunemente osservate e si riconosce come ‘patrio’, cioè prodotto della tradizione nazionale, frutto della propria storia</a:t>
            </a:r>
            <a:endParaRPr lang="it-IT" b="1" dirty="0">
              <a:latin typeface="Avenir Next Demi Bold"/>
              <a:cs typeface="Avenir Next Demi Bold"/>
            </a:endParaRPr>
          </a:p>
          <a:p>
            <a:endParaRPr lang="it-IT" dirty="0" smtClean="0">
              <a:latin typeface="Avenir Next Demi Bold"/>
              <a:cs typeface="Avenir Next Demi Bold"/>
            </a:endParaRPr>
          </a:p>
        </p:txBody>
      </p:sp>
    </p:spTree>
    <p:extLst>
      <p:ext uri="{BB962C8B-B14F-4D97-AF65-F5344CB8AC3E}">
        <p14:creationId xmlns:p14="http://schemas.microsoft.com/office/powerpoint/2010/main" val="27882327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49275" y="107576"/>
            <a:ext cx="8042276" cy="950699"/>
          </a:xfrm>
        </p:spPr>
        <p:txBody>
          <a:bodyPr/>
          <a:lstStyle/>
          <a:p>
            <a:r>
              <a:rPr lang="it-IT" sz="4000" dirty="0">
                <a:latin typeface="Arial Hebrew"/>
                <a:cs typeface="Arial Hebrew"/>
              </a:rPr>
              <a:t>Si individuano talune costanti</a:t>
            </a:r>
            <a:r>
              <a:rPr lang="it-IT" sz="4000" dirty="0" smtClean="0">
                <a:latin typeface="Arial Hebrew"/>
                <a:cs typeface="Arial Hebrew"/>
              </a:rPr>
              <a:t>:</a:t>
            </a:r>
            <a:endParaRPr lang="it-IT" sz="4000" dirty="0">
              <a:latin typeface="Arial Hebrew"/>
              <a:cs typeface="Arial Hebrew"/>
            </a:endParaRPr>
          </a:p>
        </p:txBody>
      </p:sp>
      <p:sp>
        <p:nvSpPr>
          <p:cNvPr id="3" name="Segnaposto contenuto 2"/>
          <p:cNvSpPr>
            <a:spLocks noGrp="1"/>
          </p:cNvSpPr>
          <p:nvPr>
            <p:ph idx="1"/>
          </p:nvPr>
        </p:nvSpPr>
        <p:spPr>
          <a:xfrm>
            <a:off x="257044" y="1360640"/>
            <a:ext cx="8603449" cy="5094838"/>
          </a:xfrm>
        </p:spPr>
        <p:txBody>
          <a:bodyPr>
            <a:normAutofit lnSpcReduction="10000"/>
          </a:bodyPr>
          <a:lstStyle/>
          <a:p>
            <a:r>
              <a:rPr lang="it-IT" sz="2800" dirty="0" smtClean="0">
                <a:latin typeface="Avenir Next Demi Bold"/>
                <a:cs typeface="Avenir Next Demi Bold"/>
              </a:rPr>
              <a:t>l’</a:t>
            </a:r>
            <a:r>
              <a:rPr lang="it-IT" sz="2800" b="1" dirty="0" smtClean="0">
                <a:latin typeface="Avenir Next Demi Bold"/>
                <a:cs typeface="Avenir Next Demi Bold"/>
              </a:rPr>
              <a:t>ampio </a:t>
            </a:r>
            <a:r>
              <a:rPr lang="it-IT" sz="2800" b="1" dirty="0">
                <a:latin typeface="Avenir Next Demi Bold"/>
                <a:cs typeface="Avenir Next Demi Bold"/>
              </a:rPr>
              <a:t>ruolo riconosciuto ai giuristi come interpreti qualificati della società e dei suoi </a:t>
            </a:r>
            <a:r>
              <a:rPr lang="it-IT" sz="2800" b="1" dirty="0" smtClean="0">
                <a:latin typeface="Avenir Next Demi Bold"/>
                <a:cs typeface="Avenir Next Demi Bold"/>
              </a:rPr>
              <a:t>movimenti (</a:t>
            </a:r>
            <a:r>
              <a:rPr lang="it-IT" sz="2800" b="1" dirty="0" smtClean="0">
                <a:solidFill>
                  <a:srgbClr val="0000FF"/>
                </a:solidFill>
                <a:latin typeface="Avenir Next Demi Bold"/>
                <a:cs typeface="Avenir Next Demi Bold"/>
              </a:rPr>
              <a:t>il diritto come fatto ‘storico’</a:t>
            </a:r>
            <a:r>
              <a:rPr lang="it-IT" sz="2800" b="1" dirty="0" smtClean="0">
                <a:latin typeface="Avenir Next Demi Bold"/>
                <a:cs typeface="Avenir Next Demi Bold"/>
              </a:rPr>
              <a:t>)</a:t>
            </a:r>
            <a:endParaRPr lang="it-IT" sz="2800" b="1" dirty="0">
              <a:latin typeface="Avenir Next Demi Bold"/>
              <a:cs typeface="Avenir Next Demi Bold"/>
            </a:endParaRPr>
          </a:p>
          <a:p>
            <a:r>
              <a:rPr lang="it-IT" sz="2800" b="1" dirty="0">
                <a:latin typeface="Avenir Next Demi Bold"/>
                <a:cs typeface="Avenir Next Demi Bold"/>
              </a:rPr>
              <a:t>interventi legislativi del sovrano con funzione unificante</a:t>
            </a:r>
            <a:r>
              <a:rPr lang="it-IT" sz="2800" dirty="0">
                <a:latin typeface="Avenir Next Demi Bold"/>
                <a:cs typeface="Avenir Next Demi Bold"/>
              </a:rPr>
              <a:t> </a:t>
            </a:r>
            <a:r>
              <a:rPr lang="it-IT" sz="2800" dirty="0" smtClean="0">
                <a:latin typeface="Avenir Next Demi Bold"/>
                <a:cs typeface="Avenir Next Demi Bold"/>
              </a:rPr>
              <a:t>(</a:t>
            </a:r>
            <a:r>
              <a:rPr lang="it-IT" sz="2800" dirty="0" smtClean="0">
                <a:solidFill>
                  <a:srgbClr val="0000FF"/>
                </a:solidFill>
                <a:latin typeface="Avenir Next Demi Bold"/>
                <a:cs typeface="Avenir Next Demi Bold"/>
              </a:rPr>
              <a:t>il diritto come fatto ‘perfettibile’</a:t>
            </a:r>
            <a:r>
              <a:rPr lang="it-IT" sz="2800" dirty="0" smtClean="0">
                <a:latin typeface="Avenir Next Demi Bold"/>
                <a:cs typeface="Avenir Next Demi Bold"/>
              </a:rPr>
              <a:t>)  </a:t>
            </a:r>
          </a:p>
          <a:p>
            <a:pPr lvl="0"/>
            <a:r>
              <a:rPr lang="it-IT" sz="2800" dirty="0">
                <a:latin typeface="Avenir Next Demi Bold"/>
                <a:cs typeface="Avenir Next Demi Bold"/>
              </a:rPr>
              <a:t>progressivo </a:t>
            </a:r>
            <a:r>
              <a:rPr lang="it-IT" sz="2800" b="1" dirty="0">
                <a:latin typeface="Avenir Next Demi Bold"/>
                <a:cs typeface="Avenir Next Demi Bold"/>
              </a:rPr>
              <a:t>abbandono del latino a vantaggio delle lingue </a:t>
            </a:r>
            <a:r>
              <a:rPr lang="it-IT" sz="2800" b="1" dirty="0" smtClean="0">
                <a:latin typeface="Avenir Next Demi Bold"/>
                <a:cs typeface="Avenir Next Demi Bold"/>
              </a:rPr>
              <a:t>nazionali (</a:t>
            </a:r>
            <a:r>
              <a:rPr lang="it-IT" sz="2800" b="1" dirty="0" smtClean="0">
                <a:solidFill>
                  <a:srgbClr val="0000FF"/>
                </a:solidFill>
                <a:latin typeface="Avenir Next Demi Bold"/>
                <a:cs typeface="Avenir Next Demi Bold"/>
              </a:rPr>
              <a:t>il diritto come fatto condiviso e non subito</a:t>
            </a:r>
            <a:r>
              <a:rPr lang="it-IT" sz="2800" b="1" dirty="0" smtClean="0">
                <a:latin typeface="Avenir Next Demi Bold"/>
                <a:cs typeface="Avenir Next Demi Bold"/>
              </a:rPr>
              <a:t>)</a:t>
            </a:r>
            <a:r>
              <a:rPr lang="it-IT" sz="2800" dirty="0" smtClean="0">
                <a:latin typeface="Avenir Next Demi Bold"/>
                <a:cs typeface="Avenir Next Demi Bold"/>
              </a:rPr>
              <a:t>;</a:t>
            </a:r>
            <a:endParaRPr lang="en-US" sz="2800" dirty="0">
              <a:latin typeface="Avenir Next Demi Bold"/>
              <a:cs typeface="Avenir Next Demi Bold"/>
            </a:endParaRPr>
          </a:p>
          <a:p>
            <a:r>
              <a:rPr lang="it-IT" sz="2800" b="1" dirty="0">
                <a:latin typeface="Avenir Next Demi Bold"/>
                <a:cs typeface="Avenir Next Demi Bold"/>
              </a:rPr>
              <a:t>caratterizzazione nazionale</a:t>
            </a:r>
            <a:r>
              <a:rPr lang="it-IT" sz="2800" dirty="0">
                <a:latin typeface="Avenir Next Demi Bold"/>
                <a:cs typeface="Avenir Next Demi Bold"/>
              </a:rPr>
              <a:t> </a:t>
            </a:r>
            <a:r>
              <a:rPr lang="it-IT" sz="2800" b="1" dirty="0">
                <a:latin typeface="Avenir Next Demi Bold"/>
                <a:cs typeface="Avenir Next Demi Bold"/>
              </a:rPr>
              <a:t>in specifici ambiti giuridici</a:t>
            </a:r>
            <a:r>
              <a:rPr lang="it-IT" sz="2800" dirty="0">
                <a:latin typeface="Avenir Next Demi Bold"/>
                <a:cs typeface="Avenir Next Demi Bold"/>
              </a:rPr>
              <a:t> </a:t>
            </a:r>
            <a:r>
              <a:rPr lang="it-IT" sz="2800" dirty="0" smtClean="0">
                <a:latin typeface="Avenir Next Demi Bold"/>
                <a:cs typeface="Avenir Next Demi Bold"/>
              </a:rPr>
              <a:t>(</a:t>
            </a:r>
            <a:r>
              <a:rPr lang="it-IT" sz="2800" dirty="0" smtClean="0">
                <a:solidFill>
                  <a:srgbClr val="0000FF"/>
                </a:solidFill>
                <a:latin typeface="Avenir Next Demi Bold"/>
                <a:cs typeface="Avenir Next Demi Bold"/>
              </a:rPr>
              <a:t>il diritto come ‘espressione del singolo </a:t>
            </a:r>
            <a:r>
              <a:rPr lang="it-IT" sz="2800" dirty="0" err="1" smtClean="0">
                <a:solidFill>
                  <a:srgbClr val="0000FF"/>
                </a:solidFill>
                <a:latin typeface="Avenir Next Demi Bold"/>
                <a:cs typeface="Avenir Next Demi Bold"/>
              </a:rPr>
              <a:t>popolo’</a:t>
            </a:r>
            <a:r>
              <a:rPr lang="it-IT" sz="2800" dirty="0" smtClean="0">
                <a:latin typeface="Avenir Next Demi Bold"/>
                <a:cs typeface="Avenir Next Demi Bold"/>
              </a:rPr>
              <a:t>)</a:t>
            </a:r>
            <a:endParaRPr lang="it-IT" sz="2800" dirty="0">
              <a:latin typeface="Avenir Next Demi Bold"/>
              <a:cs typeface="Avenir Next Demi Bold"/>
            </a:endParaRPr>
          </a:p>
          <a:p>
            <a:endParaRPr lang="it-IT" dirty="0"/>
          </a:p>
        </p:txBody>
      </p:sp>
    </p:spTree>
    <p:extLst>
      <p:ext uri="{BB962C8B-B14F-4D97-AF65-F5344CB8AC3E}">
        <p14:creationId xmlns:p14="http://schemas.microsoft.com/office/powerpoint/2010/main" val="28984998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49275" y="107576"/>
            <a:ext cx="8042276" cy="905344"/>
          </a:xfrm>
        </p:spPr>
        <p:txBody>
          <a:bodyPr/>
          <a:lstStyle/>
          <a:p>
            <a:r>
              <a:rPr lang="it-IT" dirty="0" smtClean="0"/>
              <a:t>Ratio </a:t>
            </a:r>
            <a:r>
              <a:rPr lang="it-IT" dirty="0" err="1" smtClean="0"/>
              <a:t>scripta</a:t>
            </a:r>
            <a:endParaRPr lang="it-IT" dirty="0"/>
          </a:p>
        </p:txBody>
      </p:sp>
      <p:sp>
        <p:nvSpPr>
          <p:cNvPr id="3" name="Segnaposto contenuto 2"/>
          <p:cNvSpPr>
            <a:spLocks noGrp="1"/>
          </p:cNvSpPr>
          <p:nvPr>
            <p:ph idx="1"/>
          </p:nvPr>
        </p:nvSpPr>
        <p:spPr>
          <a:xfrm>
            <a:off x="302406" y="1164103"/>
            <a:ext cx="8497607" cy="5230902"/>
          </a:xfrm>
        </p:spPr>
        <p:txBody>
          <a:bodyPr>
            <a:normAutofit lnSpcReduction="10000"/>
          </a:bodyPr>
          <a:lstStyle/>
          <a:p>
            <a:r>
              <a:rPr lang="it-IT" dirty="0" smtClean="0">
                <a:latin typeface="Avenir Next Demi Bold"/>
                <a:cs typeface="Avenir Next Demi Bold"/>
              </a:rPr>
              <a:t>Il diritto romano non viene però abbandonato e si continua a insegnare nelle università (diffuse ora in tutta Europa).</a:t>
            </a:r>
          </a:p>
          <a:p>
            <a:r>
              <a:rPr lang="it-IT" dirty="0" smtClean="0">
                <a:latin typeface="Avenir Next Demi Bold"/>
                <a:cs typeface="Avenir Next Demi Bold"/>
              </a:rPr>
              <a:t>Ad esso si riconosce un alto valore culturale, ma anche il suo essere deposito di soluzioni ragionevoli, cioè conformi alla natura e alla ragione e perciò stesso valide (</a:t>
            </a:r>
            <a:r>
              <a:rPr lang="it-IT" i="1" dirty="0" smtClean="0">
                <a:solidFill>
                  <a:srgbClr val="FF6600"/>
                </a:solidFill>
                <a:latin typeface="Avenir Next Demi Bold"/>
                <a:cs typeface="Avenir Next Demi Bold"/>
              </a:rPr>
              <a:t>ratio </a:t>
            </a:r>
            <a:r>
              <a:rPr lang="it-IT" i="1" dirty="0" err="1" smtClean="0">
                <a:solidFill>
                  <a:srgbClr val="FF6600"/>
                </a:solidFill>
                <a:latin typeface="Avenir Next Demi Bold"/>
                <a:cs typeface="Avenir Next Demi Bold"/>
              </a:rPr>
              <a:t>scripta</a:t>
            </a:r>
            <a:r>
              <a:rPr lang="it-IT" dirty="0" smtClean="0">
                <a:latin typeface="Avenir Next Demi Bold"/>
                <a:cs typeface="Avenir Next Demi Bold"/>
              </a:rPr>
              <a:t>)</a:t>
            </a:r>
          </a:p>
          <a:p>
            <a:r>
              <a:rPr lang="it-IT" dirty="0" smtClean="0">
                <a:latin typeface="Avenir Next Demi Bold"/>
                <a:cs typeface="Avenir Next Demi Bold"/>
              </a:rPr>
              <a:t>Allo stesso tempo si comprende la sua natura di diritto storico: esso è  frutto di una evoluzione storica</a:t>
            </a:r>
          </a:p>
          <a:p>
            <a:r>
              <a:rPr lang="it-IT" dirty="0" smtClean="0">
                <a:latin typeface="Avenir Next Demi Bold"/>
                <a:cs typeface="Avenir Next Demi Bold"/>
              </a:rPr>
              <a:t>Si riconosce anche la presenza di difetti, a cominciare dalla </a:t>
            </a:r>
            <a:r>
              <a:rPr lang="it-IT" dirty="0" smtClean="0">
                <a:solidFill>
                  <a:schemeClr val="tx2">
                    <a:lumMod val="50000"/>
                    <a:lumOff val="50000"/>
                  </a:schemeClr>
                </a:solidFill>
                <a:latin typeface="Avenir Next Demi Bold"/>
                <a:cs typeface="Avenir Next Demi Bold"/>
              </a:rPr>
              <a:t>sistematica inadeguata</a:t>
            </a:r>
            <a:r>
              <a:rPr lang="it-IT" dirty="0" smtClean="0">
                <a:latin typeface="Avenir Next Demi Bold"/>
                <a:cs typeface="Avenir Next Demi Bold"/>
              </a:rPr>
              <a:t>, dalla </a:t>
            </a:r>
            <a:r>
              <a:rPr lang="it-IT" dirty="0" smtClean="0">
                <a:solidFill>
                  <a:srgbClr val="3F8DE2"/>
                </a:solidFill>
                <a:latin typeface="Avenir Next Demi Bold"/>
                <a:cs typeface="Avenir Next Demi Bold"/>
              </a:rPr>
              <a:t>poca chiarezza e semplicità</a:t>
            </a:r>
            <a:r>
              <a:rPr lang="it-IT" dirty="0" smtClean="0">
                <a:latin typeface="Avenir Next Demi Bold"/>
                <a:cs typeface="Avenir Next Demi Bold"/>
              </a:rPr>
              <a:t>, dalla </a:t>
            </a:r>
            <a:r>
              <a:rPr lang="it-IT" dirty="0" smtClean="0">
                <a:solidFill>
                  <a:srgbClr val="3F8DE2"/>
                </a:solidFill>
                <a:latin typeface="Avenir Next Demi Bold"/>
                <a:cs typeface="Avenir Next Demi Bold"/>
              </a:rPr>
              <a:t>frequente incertezza</a:t>
            </a:r>
            <a:endParaRPr lang="it-IT" dirty="0">
              <a:solidFill>
                <a:srgbClr val="3F8DE2"/>
              </a:solidFill>
              <a:latin typeface="Avenir Next Demi Bold"/>
              <a:cs typeface="Avenir Next Demi Bold"/>
            </a:endParaRPr>
          </a:p>
        </p:txBody>
      </p:sp>
    </p:spTree>
    <p:extLst>
      <p:ext uri="{BB962C8B-B14F-4D97-AF65-F5344CB8AC3E}">
        <p14:creationId xmlns:p14="http://schemas.microsoft.com/office/powerpoint/2010/main" val="3211891706"/>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49275" y="107576"/>
            <a:ext cx="8042276" cy="965817"/>
          </a:xfrm>
        </p:spPr>
        <p:txBody>
          <a:bodyPr/>
          <a:lstStyle/>
          <a:p>
            <a:r>
              <a:rPr lang="it-IT" dirty="0" smtClean="0"/>
              <a:t>La Francia</a:t>
            </a:r>
            <a:endParaRPr lang="it-IT" dirty="0"/>
          </a:p>
        </p:txBody>
      </p:sp>
      <p:sp>
        <p:nvSpPr>
          <p:cNvPr id="3" name="Segnaposto contenuto 2"/>
          <p:cNvSpPr>
            <a:spLocks noGrp="1"/>
          </p:cNvSpPr>
          <p:nvPr>
            <p:ph idx="1"/>
          </p:nvPr>
        </p:nvSpPr>
        <p:spPr>
          <a:xfrm>
            <a:off x="202295" y="1451348"/>
            <a:ext cx="8576836" cy="4898393"/>
          </a:xfrm>
        </p:spPr>
        <p:txBody>
          <a:bodyPr>
            <a:normAutofit lnSpcReduction="10000"/>
          </a:bodyPr>
          <a:lstStyle/>
          <a:p>
            <a:r>
              <a:rPr lang="it-IT" dirty="0" smtClean="0">
                <a:latin typeface="Avenir Next Demi Bold"/>
                <a:cs typeface="Avenir Next Demi Bold"/>
              </a:rPr>
              <a:t>Già nel ‘400 i sovrani francesi erano riusciti a superare l’anarchia feudale contro le resistenze della aristocrazia (il re s’impone come </a:t>
            </a:r>
            <a:r>
              <a:rPr lang="it-IT" i="1" dirty="0" err="1" smtClean="0">
                <a:solidFill>
                  <a:srgbClr val="3F8DE2"/>
                </a:solidFill>
                <a:latin typeface="Avenir Next Demi Bold"/>
                <a:cs typeface="Avenir Next Demi Bold"/>
              </a:rPr>
              <a:t>souzerain</a:t>
            </a:r>
            <a:r>
              <a:rPr lang="it-IT" dirty="0">
                <a:latin typeface="Avenir Next Demi Bold"/>
                <a:cs typeface="Avenir Next Demi Bold"/>
              </a:rPr>
              <a:t> </a:t>
            </a:r>
            <a:r>
              <a:rPr lang="it-IT" dirty="0" smtClean="0">
                <a:latin typeface="Avenir Next Demi Bold"/>
                <a:cs typeface="Avenir Next Demi Bold"/>
              </a:rPr>
              <a:t>cioè vertice della piramide feudale).</a:t>
            </a:r>
          </a:p>
          <a:p>
            <a:r>
              <a:rPr lang="it-IT" dirty="0" smtClean="0">
                <a:latin typeface="Avenir Next Demi Bold"/>
                <a:cs typeface="Avenir Next Demi Bold"/>
              </a:rPr>
              <a:t>Nel corso del ‘500 i sovrani che si succedono si sforzano però anche di affermare anche la loro natura ‘pubblica’, rivendicando il pieno ed esclusivo esercizio del potere legislativo, di quello giudiziario, di quello di battere moneta e di imporre tributi </a:t>
            </a:r>
          </a:p>
          <a:p>
            <a:r>
              <a:rPr lang="it-IT" dirty="0" smtClean="0">
                <a:latin typeface="Avenir Next Demi Bold"/>
                <a:cs typeface="Avenir Next Demi Bold"/>
              </a:rPr>
              <a:t>oltre che </a:t>
            </a:r>
            <a:r>
              <a:rPr lang="it-IT" i="1" dirty="0" err="1" smtClean="0">
                <a:latin typeface="Avenir Next Demi Bold"/>
                <a:cs typeface="Avenir Next Demi Bold"/>
              </a:rPr>
              <a:t>souzerain</a:t>
            </a:r>
            <a:r>
              <a:rPr lang="it-IT" dirty="0" smtClean="0">
                <a:latin typeface="Avenir Next Demi Bold"/>
                <a:cs typeface="Avenir Next Demi Bold"/>
              </a:rPr>
              <a:t> il re vuole quindi apparire anche quale </a:t>
            </a:r>
            <a:r>
              <a:rPr lang="it-IT" i="1" dirty="0" err="1" smtClean="0">
                <a:solidFill>
                  <a:srgbClr val="3F8DE2"/>
                </a:solidFill>
                <a:latin typeface="Avenir Next Demi Bold"/>
                <a:cs typeface="Avenir Next Demi Bold"/>
              </a:rPr>
              <a:t>souverain</a:t>
            </a:r>
            <a:r>
              <a:rPr lang="it-IT" dirty="0" smtClean="0">
                <a:latin typeface="Avenir Next Demi Bold"/>
                <a:cs typeface="Avenir Next Demi Bold"/>
              </a:rPr>
              <a:t> (cioè titolare delle prerogative sovrane nel governo dello stato)</a:t>
            </a:r>
            <a:endParaRPr lang="it-IT" dirty="0">
              <a:latin typeface="Avenir Next Demi Bold"/>
              <a:cs typeface="Avenir Next Demi Bold"/>
            </a:endParaRPr>
          </a:p>
        </p:txBody>
      </p:sp>
    </p:spTree>
    <p:extLst>
      <p:ext uri="{BB962C8B-B14F-4D97-AF65-F5344CB8AC3E}">
        <p14:creationId xmlns:p14="http://schemas.microsoft.com/office/powerpoint/2010/main" val="354064488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egnaposto contenuto 4"/>
          <p:cNvPicPr>
            <a:picLocks noGrp="1" noChangeAspect="1"/>
          </p:cNvPicPr>
          <p:nvPr>
            <p:ph idx="1"/>
          </p:nvPr>
        </p:nvPicPr>
        <p:blipFill>
          <a:blip r:embed="rId2"/>
          <a:srcRect l="-23704" r="-23704"/>
          <a:stretch>
            <a:fillRect/>
          </a:stretch>
        </p:blipFill>
        <p:spPr>
          <a:xfrm>
            <a:off x="196564" y="269875"/>
            <a:ext cx="8815699" cy="6442612"/>
          </a:xfrm>
        </p:spPr>
      </p:pic>
    </p:spTree>
    <p:extLst>
      <p:ext uri="{BB962C8B-B14F-4D97-AF65-F5344CB8AC3E}">
        <p14:creationId xmlns:p14="http://schemas.microsoft.com/office/powerpoint/2010/main" val="3132548830"/>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zza">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Brezza.thmx</Template>
  <TotalTime>2305</TotalTime>
  <Words>3120</Words>
  <Application>Microsoft Macintosh PowerPoint</Application>
  <PresentationFormat>Presentazione su schermo (4:3)</PresentationFormat>
  <Paragraphs>143</Paragraphs>
  <Slides>36</Slides>
  <Notes>0</Notes>
  <HiddenSlides>0</HiddenSlides>
  <MMClips>0</MMClips>
  <ScaleCrop>false</ScaleCrop>
  <HeadingPairs>
    <vt:vector size="4" baseType="variant">
      <vt:variant>
        <vt:lpstr>Tema</vt:lpstr>
      </vt:variant>
      <vt:variant>
        <vt:i4>1</vt:i4>
      </vt:variant>
      <vt:variant>
        <vt:lpstr>Titoli diapositive</vt:lpstr>
      </vt:variant>
      <vt:variant>
        <vt:i4>36</vt:i4>
      </vt:variant>
    </vt:vector>
  </HeadingPairs>
  <TitlesOfParts>
    <vt:vector size="37" baseType="lpstr">
      <vt:lpstr>Brezza</vt:lpstr>
      <vt:lpstr>Il Cinquecento giuridico</vt:lpstr>
      <vt:lpstr>Un secolo di grandi novità</vt:lpstr>
      <vt:lpstr>Immaginare nuove società</vt:lpstr>
      <vt:lpstr>La ‘crisi’ del diritto comune</vt:lpstr>
      <vt:lpstr>Il diritto patrio</vt:lpstr>
      <vt:lpstr>Si individuano talune costanti:</vt:lpstr>
      <vt:lpstr>Ratio scripta</vt:lpstr>
      <vt:lpstr>La Francia</vt:lpstr>
      <vt:lpstr>Presentazione di PowerPoint</vt:lpstr>
      <vt:lpstr>La struttura di governo</vt:lpstr>
      <vt:lpstr>Gli organi di rappresentanza</vt:lpstr>
      <vt:lpstr>La giurisdizione</vt:lpstr>
      <vt:lpstr>Il ‘gallicanismo’</vt:lpstr>
      <vt:lpstr>Le coutumes</vt:lpstr>
      <vt:lpstr>il re legislatore</vt:lpstr>
      <vt:lpstr>La scuola ‘culta’</vt:lpstr>
      <vt:lpstr>Guillaume Budé (1468-1540)</vt:lpstr>
      <vt:lpstr>François Connan (1508-1551) </vt:lpstr>
      <vt:lpstr>Il synallagma</vt:lpstr>
      <vt:lpstr>Hugues Doneau (1527-1591) </vt:lpstr>
      <vt:lpstr>Jean Bodin (1529-1596). </vt:lpstr>
      <vt:lpstr>la Republique </vt:lpstr>
      <vt:lpstr>François Hotman (1524-1590)</vt:lpstr>
      <vt:lpstr>La Spagna</vt:lpstr>
      <vt:lpstr>Presentazione di PowerPoint</vt:lpstr>
      <vt:lpstr>L’unità</vt:lpstr>
      <vt:lpstr>La soberania</vt:lpstr>
      <vt:lpstr>Teoria della sovranità</vt:lpstr>
      <vt:lpstr>Verso il diritto patrio</vt:lpstr>
      <vt:lpstr>I fueros</vt:lpstr>
      <vt:lpstr>Le Leyes de Toro</vt:lpstr>
      <vt:lpstr>La Nueva Recopilacion</vt:lpstr>
      <vt:lpstr>La Scuola di Salamanca</vt:lpstr>
      <vt:lpstr>Francisco Vitoria (1483?-1546)</vt:lpstr>
      <vt:lpstr>Soto e Molina</vt:lpstr>
      <vt:lpstr>Francisco Suarez (1548-1617)</vt:lpstr>
    </vt:vector>
  </TitlesOfParts>
  <Company>ange180194SW1401</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Cinquecento giuridico</dc:title>
  <dc:creator>Luca Loschiavo</dc:creator>
  <cp:lastModifiedBy>Luca Loschiavo</cp:lastModifiedBy>
  <cp:revision>70</cp:revision>
  <dcterms:created xsi:type="dcterms:W3CDTF">2020-04-27T06:30:09Z</dcterms:created>
  <dcterms:modified xsi:type="dcterms:W3CDTF">2021-05-24T09:37:59Z</dcterms:modified>
</cp:coreProperties>
</file>