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335" r:id="rId2"/>
    <p:sldId id="426" r:id="rId3"/>
    <p:sldId id="437" r:id="rId4"/>
    <p:sldId id="438" r:id="rId5"/>
    <p:sldId id="439" r:id="rId6"/>
    <p:sldId id="440" r:id="rId7"/>
    <p:sldId id="441" r:id="rId8"/>
    <p:sldId id="442" r:id="rId9"/>
    <p:sldId id="443" r:id="rId10"/>
    <p:sldId id="444" r:id="rId11"/>
    <p:sldId id="349" r:id="rId12"/>
    <p:sldId id="445" r:id="rId13"/>
    <p:sldId id="446" r:id="rId14"/>
    <p:sldId id="427" r:id="rId15"/>
    <p:sldId id="447" r:id="rId16"/>
    <p:sldId id="448" r:id="rId17"/>
    <p:sldId id="449" r:id="rId18"/>
    <p:sldId id="450" r:id="rId19"/>
    <p:sldId id="451" r:id="rId20"/>
    <p:sldId id="452" r:id="rId21"/>
    <p:sldId id="453" r:id="rId22"/>
    <p:sldId id="454" r:id="rId23"/>
    <p:sldId id="455" r:id="rId24"/>
    <p:sldId id="456" r:id="rId25"/>
    <p:sldId id="457" r:id="rId26"/>
    <p:sldId id="458" r:id="rId27"/>
    <p:sldId id="459" r:id="rId28"/>
    <p:sldId id="460" r:id="rId29"/>
    <p:sldId id="461" r:id="rId30"/>
    <p:sldId id="462" r:id="rId31"/>
    <p:sldId id="463" r:id="rId32"/>
    <p:sldId id="464" r:id="rId33"/>
    <p:sldId id="465" r:id="rId34"/>
    <p:sldId id="466" r:id="rId35"/>
    <p:sldId id="469" r:id="rId36"/>
    <p:sldId id="467" r:id="rId37"/>
    <p:sldId id="470" r:id="rId38"/>
    <p:sldId id="471" r:id="rId39"/>
    <p:sldId id="472" r:id="rId4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8"/>
    <p:restoredTop sz="95781"/>
  </p:normalViewPr>
  <p:slideViewPr>
    <p:cSldViewPr snapToGrid="0">
      <p:cViewPr varScale="1">
        <p:scale>
          <a:sx n="85" d="100"/>
          <a:sy n="85" d="100"/>
        </p:scale>
        <p:origin x="208" y="8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27/04/26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1082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401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3809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800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3756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4755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77315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82598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4503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850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1303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631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19761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640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1816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32357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65358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90323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34315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0802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5729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461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54541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3699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38322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83794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AD076-C0C6-CD1B-0AD5-E8FAC993113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3304448-8585-23BA-EA58-3BA041C127E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A4D7A1D-B047-F117-0EED-4B1794A2168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5A1F387-E842-121C-7B8D-BE9F3D18DBA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61387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10088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4B412-C96E-4D86-8B33-6469E721DE1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CD3EB90-FB2D-E2EB-90BD-E85D888C621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18D4DA5-0665-A697-9A94-55E4A9DE71A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CAEB29F-5A87-5EF0-6F80-C39626DC643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78020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1779B-FA85-051A-9127-EB6E08E83C7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EF4664A-3AF3-2365-FE6E-BA3F80CF313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21A9735-4875-08FE-0179-B887D697D89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F81BD59-789B-00BC-9D54-1AB8D1A0E53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83887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DBA68-E716-8C39-E23D-BD6045D62E7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C282E62-839A-4A16-B2BE-158C94C994D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BE27941-DD2F-F89E-9E07-5251D740B05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F6870D9-77A1-0958-2726-4199E844B2D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5222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169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866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427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0223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637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7395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27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27/04/26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27/04/26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Diritto diplomatico</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r>
              <a:rPr lang="it-IT" sz="4200" dirty="0"/>
              <a:t>[…] </a:t>
            </a:r>
            <a:r>
              <a:rPr lang="it-IT" sz="4200" b="1" dirty="0"/>
              <a:t>lo scopo di tali privilegi e immunità </a:t>
            </a:r>
            <a:r>
              <a:rPr lang="it-IT" sz="4200" dirty="0"/>
              <a:t>non è quello di avvantaggiare gli individui, ma di </a:t>
            </a:r>
            <a:r>
              <a:rPr lang="it-IT" sz="4200" b="1" dirty="0"/>
              <a:t>garantire l’efficiente svolgimento delle funzioni delle missioni diplomatiche </a:t>
            </a:r>
            <a:r>
              <a:rPr lang="it-IT" sz="4200" dirty="0"/>
              <a:t>in quanto rappresentanti degli Stati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Preambolo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7998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11</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extLst>
              <p:ext uri="{D42A27DB-BD31-4B8C-83A1-F6EECF244321}">
                <p14:modId xmlns:p14="http://schemas.microsoft.com/office/powerpoint/2010/main" val="4035887985"/>
              </p:ext>
            </p:extLst>
          </p:nvPr>
        </p:nvGraphicFramePr>
        <p:xfrm>
          <a:off x="990600" y="1275377"/>
          <a:ext cx="2553511"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3183244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12</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extLst>
              <p:ext uri="{D42A27DB-BD31-4B8C-83A1-F6EECF244321}">
                <p14:modId xmlns:p14="http://schemas.microsoft.com/office/powerpoint/2010/main" val="2351578895"/>
              </p:ext>
            </p:extLst>
          </p:nvPr>
        </p:nvGraphicFramePr>
        <p:xfrm>
          <a:off x="990600" y="1275377"/>
          <a:ext cx="7195228"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gridCol w="4641717">
                  <a:extLst>
                    <a:ext uri="{9D8B030D-6E8A-4147-A177-3AD203B41FA5}">
                      <a16:colId xmlns:a16="http://schemas.microsoft.com/office/drawing/2014/main" val="1759364450"/>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3600" dirty="0"/>
                        <a:t>≈ Tipo di potere</a:t>
                      </a:r>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Normazione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Coercizione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Giurisdizione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407480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13</a:t>
            </a:fld>
            <a:endParaRPr kumimoji="0" lang="en-US" b="0" i="0" u="none" strike="noStrike" cap="none" spc="0" normalizeH="0" baseline="0" noProof="0">
              <a:ln>
                <a:noFill/>
              </a:ln>
              <a:effectLst/>
              <a:uLnTx/>
              <a:uFillTx/>
            </a:endParaRPr>
          </a:p>
        </p:txBody>
      </p:sp>
      <p:graphicFrame>
        <p:nvGraphicFramePr>
          <p:cNvPr id="5" name="Tabella 4">
            <a:extLst>
              <a:ext uri="{FF2B5EF4-FFF2-40B4-BE49-F238E27FC236}">
                <a16:creationId xmlns:a16="http://schemas.microsoft.com/office/drawing/2014/main" id="{36B7A38E-673E-E5D8-281E-0C3342C65ED5}"/>
              </a:ext>
            </a:extLst>
          </p:cNvPr>
          <p:cNvGraphicFramePr>
            <a:graphicFrameLocks noGrp="1"/>
          </p:cNvGraphicFramePr>
          <p:nvPr/>
        </p:nvGraphicFramePr>
        <p:xfrm>
          <a:off x="990600" y="1275377"/>
          <a:ext cx="10134602" cy="4246868"/>
        </p:xfrm>
        <a:graphic>
          <a:graphicData uri="http://schemas.openxmlformats.org/drawingml/2006/table">
            <a:tbl>
              <a:tblPr firstRow="1" bandRow="1">
                <a:tableStyleId>{5C22544A-7EE6-4342-B048-85BDC9FD1C3A}</a:tableStyleId>
              </a:tblPr>
              <a:tblGrid>
                <a:gridCol w="2553511">
                  <a:extLst>
                    <a:ext uri="{9D8B030D-6E8A-4147-A177-3AD203B41FA5}">
                      <a16:colId xmlns:a16="http://schemas.microsoft.com/office/drawing/2014/main" val="1907178618"/>
                    </a:ext>
                  </a:extLst>
                </a:gridCol>
                <a:gridCol w="4641717">
                  <a:extLst>
                    <a:ext uri="{9D8B030D-6E8A-4147-A177-3AD203B41FA5}">
                      <a16:colId xmlns:a16="http://schemas.microsoft.com/office/drawing/2014/main" val="1759364450"/>
                    </a:ext>
                  </a:extLst>
                </a:gridCol>
                <a:gridCol w="2939374">
                  <a:extLst>
                    <a:ext uri="{9D8B030D-6E8A-4147-A177-3AD203B41FA5}">
                      <a16:colId xmlns:a16="http://schemas.microsoft.com/office/drawing/2014/main" val="1141978160"/>
                    </a:ext>
                  </a:extLst>
                </a:gridCol>
              </a:tblGrid>
              <a:tr h="6646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600" b="1" i="0" u="none" strike="noStrike" kern="1200" cap="none" spc="0" normalizeH="0" baseline="0" noProof="0" dirty="0">
                          <a:ln>
                            <a:noFill/>
                          </a:ln>
                          <a:solidFill>
                            <a:prstClr val="white"/>
                          </a:solidFill>
                          <a:effectLst/>
                          <a:uLnTx/>
                          <a:uFillTx/>
                          <a:latin typeface="+mn-lt"/>
                          <a:ea typeface="+mn-ea"/>
                          <a:cs typeface="+mn-cs"/>
                        </a:rPr>
                        <a:t>Branca</a:t>
                      </a:r>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3600" dirty="0"/>
                        <a:t>≈ Tipo di potere</a:t>
                      </a:r>
                    </a:p>
                  </a:txBody>
                  <a:tcPr marL="89657" marR="89657" marT="44828" marB="4482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3600" dirty="0"/>
                        <a:t>Limitazione</a:t>
                      </a:r>
                    </a:p>
                  </a:txBody>
                  <a:tcPr marL="89657" marR="89657" marT="44828" marB="44828"/>
                </a:tc>
                <a:extLst>
                  <a:ext uri="{0D108BD9-81ED-4DB2-BD59-A6C34878D82A}">
                    <a16:rowId xmlns:a16="http://schemas.microsoft.com/office/drawing/2014/main" val="966232420"/>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Legislativo</a:t>
                      </a:r>
                      <a:endParaRPr lang="it-IT" sz="14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Normazione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Privilegio</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11232188"/>
                  </a:ext>
                </a:extLst>
              </a:tr>
              <a:tr h="1246193">
                <a:tc>
                  <a:txBody>
                    <a:bodyPr/>
                    <a:lstStyle/>
                    <a:p>
                      <a:pPr marL="0" marR="0" lvl="0" indent="0" algn="ctr" defTabSz="914400" rtl="0" eaLnBrk="1" fontAlgn="auto" latinLnBrk="0" hangingPunct="1">
                        <a:lnSpc>
                          <a:spcPct val="110000"/>
                        </a:lnSpc>
                        <a:spcBef>
                          <a:spcPts val="1800"/>
                        </a:spcBef>
                        <a:spcAft>
                          <a:spcPts val="0"/>
                        </a:spcAft>
                        <a:buClrTx/>
                        <a:buSzTx/>
                        <a:buFont typeface="Arial" panose="020B0604020202020204" pitchFamily="34" charset="0"/>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lvl="0" indent="0" algn="ctr"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Esecutivo</a:t>
                      </a: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Coercizione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Inviolabilità</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461446271"/>
                  </a:ext>
                </a:extLst>
              </a:tr>
              <a:tr h="116803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cs typeface="Calibri" panose="020F0502020204030204" pitchFamily="34" charset="0"/>
                        </a:rPr>
                        <a:t>Giudiziario</a:t>
                      </a:r>
                      <a:endParaRPr lang="it-IT" sz="31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Giurisdizione</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100" b="0" i="0" u="none" strike="noStrike" kern="1200" cap="none" spc="0" normalizeH="0" baseline="0" noProof="0" dirty="0">
                          <a:ln>
                            <a:noFill/>
                          </a:ln>
                          <a:solidFill>
                            <a:srgbClr val="003A70"/>
                          </a:solidFill>
                          <a:effectLst/>
                          <a:uLnTx/>
                          <a:uFillTx/>
                          <a:latin typeface="Luiss Sans" pitchFamily="2" charset="0"/>
                          <a:ea typeface="+mn-ea"/>
                          <a:cs typeface="Calibri" panose="020F0502020204030204" pitchFamily="34" charset="0"/>
                        </a:rPr>
                        <a:t>Immunità</a:t>
                      </a:r>
                      <a:endParaRPr kumimoji="0" lang="it-IT" sz="1400" b="0" i="0" u="none" strike="noStrike" kern="1200" cap="none" spc="0" normalizeH="0" baseline="0" noProof="0" dirty="0">
                        <a:ln>
                          <a:noFill/>
                        </a:ln>
                        <a:solidFill>
                          <a:prstClr val="black"/>
                        </a:solidFill>
                        <a:effectLst/>
                        <a:uLnTx/>
                        <a:uFillTx/>
                        <a:latin typeface="+mn-lt"/>
                        <a:ea typeface="+mn-ea"/>
                        <a:cs typeface="+mn-cs"/>
                      </a:endParaRPr>
                    </a:p>
                    <a:p>
                      <a:endParaRPr lang="it-IT" sz="1700" dirty="0"/>
                    </a:p>
                  </a:txBody>
                  <a:tcPr marL="89657" marR="89657" marT="44828" marB="44828"/>
                </a:tc>
                <a:extLst>
                  <a:ext uri="{0D108BD9-81ED-4DB2-BD59-A6C34878D82A}">
                    <a16:rowId xmlns:a16="http://schemas.microsoft.com/office/drawing/2014/main" val="82589381"/>
                  </a:ext>
                </a:extLst>
              </a:tr>
            </a:tbl>
          </a:graphicData>
        </a:graphic>
      </p:graphicFrame>
    </p:spTree>
    <p:extLst>
      <p:ext uri="{BB962C8B-B14F-4D97-AF65-F5344CB8AC3E}">
        <p14:creationId xmlns:p14="http://schemas.microsoft.com/office/powerpoint/2010/main" val="3788764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inviolabilità</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485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endParaRPr lang="it-IT" sz="3600" dirty="0"/>
          </a:p>
          <a:p>
            <a:pPr marL="0" indent="0" algn="just">
              <a:buNone/>
            </a:pPr>
            <a:r>
              <a:rPr lang="it-IT" sz="4400" dirty="0"/>
              <a:t>La persona di un agente diplomatico è </a:t>
            </a:r>
            <a:r>
              <a:rPr lang="it-IT" sz="4400" b="1" dirty="0"/>
              <a:t>inviolabile</a:t>
            </a:r>
            <a:r>
              <a:rPr lang="it-IT" sz="4400" dirty="0"/>
              <a:t>. Egli non è passibile di alcuna forma di arresto o detenzione. Lo Stato ricevente lo tratterà con il dovuto rispetto e adotterà tutte le misure appropriate per prevenire qualsiasi attacco alla sua persona, alla sua libertà o alla sua dignità.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34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742950" indent="-742950" algn="just">
              <a:buFont typeface="+mj-lt"/>
              <a:buAutoNum type="arabicPeriod"/>
            </a:pPr>
            <a:endParaRPr lang="it-IT" sz="4400" dirty="0"/>
          </a:p>
          <a:p>
            <a:pPr marL="742950" indent="-742950" algn="just">
              <a:buFont typeface="+mj-lt"/>
              <a:buAutoNum type="arabicPeriod"/>
            </a:pPr>
            <a:r>
              <a:rPr lang="it-IT" sz="4400" dirty="0"/>
              <a:t>I locali della missione sono </a:t>
            </a:r>
            <a:r>
              <a:rPr lang="it-IT" sz="4400" b="1" dirty="0"/>
              <a:t>inviolabili</a:t>
            </a:r>
            <a:r>
              <a:rPr lang="it-IT" sz="4400" dirty="0"/>
              <a:t>. Gli agenti dello Stato di residenza non possono entrarvi, se non con il consenso del capo della missione. 
Lo Stato ricevente ha il dovere speciale di prendere tutte le misure appropriate per proteggere i locali della missione contro qualsiasi intrusione o danno e per prevenire qualsiasi disturbo della quiete della missione o pregiudizio della sua dignità.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19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742950" indent="-742950" algn="just">
              <a:buFont typeface="+mj-lt"/>
              <a:buAutoNum type="arabicPeriod"/>
            </a:pPr>
            <a:r>
              <a:rPr lang="it-IT" sz="4400" dirty="0"/>
              <a:t>La residenza privata di un agente diplomatico gode della stessa inviolabilità e protezione dei locali della missione. 
Le sue carte, la sua corrispondenza e [...] i suoi beni, godranno parimenti di inviolabilità.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692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0" indent="0" algn="just">
              <a:buNone/>
            </a:pPr>
            <a:endParaRPr lang="it-IT" sz="4400" dirty="0"/>
          </a:p>
          <a:p>
            <a:pPr marL="0" indent="0" algn="just">
              <a:buNone/>
            </a:pPr>
            <a:r>
              <a:rPr lang="it-IT" sz="4400" dirty="0"/>
              <a:t>Gli archivi e i documenti della missione sono </a:t>
            </a:r>
            <a:r>
              <a:rPr lang="it-IT" sz="4400" b="1" dirty="0"/>
              <a:t>inviolabili</a:t>
            </a:r>
            <a:r>
              <a:rPr lang="it-IT" sz="4400" dirty="0"/>
              <a:t> in qualsiasi momento e in qualsiasi luogo si trovino.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5951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742950" indent="-742950" algn="just">
              <a:buFont typeface="+mj-lt"/>
              <a:buAutoNum type="arabicPeriod" startAt="2"/>
            </a:pPr>
            <a:r>
              <a:rPr lang="it-IT" sz="4400" dirty="0"/>
              <a:t>La corrispondenza ufficiale della missione è inviolabile. Per corrispondenza ufficiale si intende tutta la corrispondenza relativa alla missione e alle sue funzioni.</a:t>
            </a:r>
          </a:p>
          <a:p>
            <a:pPr marL="742950" indent="-742950" algn="just">
              <a:buFont typeface="+mj-lt"/>
              <a:buAutoNum type="arabicPeriod" startAt="2"/>
            </a:pPr>
            <a:r>
              <a:rPr lang="it-IT" sz="4400" dirty="0"/>
              <a:t>La valigia diplomatica non deve essere aperta o trattenuta.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27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6825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r>
              <a:rPr lang="it-IT" dirty="0"/>
              <a:t>Le </a:t>
            </a:r>
            <a:r>
              <a:rPr lang="it-IT" b="1" dirty="0"/>
              <a:t>funzioni di una missione diplomatica </a:t>
            </a:r>
            <a:r>
              <a:rPr lang="it-IT" dirty="0"/>
              <a:t>consistono, tra l’altro, in:</a:t>
            </a:r>
          </a:p>
          <a:p>
            <a:pPr marL="742950" indent="-742950" algn="just">
              <a:buFont typeface="+mj-lt"/>
              <a:buAutoNum type="alphaLcParenR"/>
            </a:pPr>
            <a:r>
              <a:rPr lang="it-IT" dirty="0"/>
              <a:t>rappresentare lo Stato d’invio nello Stato di residenza;
tutelare nello Stato di residenza gli interessi dello Stato d’invio e dei suoi cittadini, entro i limiti consentiti dal diritto internazionale;
negoziare con il governo dello Stato di residenza;
accertare con tutti i mezzi leciti le condizioni e gli sviluppi nello Stato di residenza e riferire al Governo dello Stato d’invio;
Promuovere relazioni amichevoli tra lo Stato d’invio e lo Stato di residenza e sviluppare le loro relazioni economiche, culturali e scientifiche.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3</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6217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privilegi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8464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0" indent="0" algn="just">
              <a:buNone/>
            </a:pPr>
            <a:r>
              <a:rPr lang="it-IT" sz="4400" dirty="0"/>
              <a:t>Fatti salvi i loro privilegi e le loro immunità, tutte le persone che godono di tali privilegi e immunità hanno il </a:t>
            </a:r>
            <a:r>
              <a:rPr lang="it-IT" sz="4400" b="1" dirty="0"/>
              <a:t>dovere di rispettare le leggi e i regolamenti dello Stato di residenza</a:t>
            </a:r>
            <a:r>
              <a:rPr lang="it-IT" sz="4400" dirty="0"/>
              <a:t>. Essi hanno inoltre il dovere di non interferire negli affari interni di tale Stato.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41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048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endParaRPr lang="it-IT" sz="4400" dirty="0"/>
          </a:p>
          <a:p>
            <a:pPr marL="0" indent="0" algn="just">
              <a:buNone/>
            </a:pPr>
            <a:r>
              <a:rPr lang="it-IT" sz="4400" dirty="0"/>
              <a:t>Un agente diplomatico è esente da tutte le tasse e le imposte, personali o reali, nazionali, regionali o comunali, ad eccezione di:</a:t>
            </a:r>
          </a:p>
          <a:p>
            <a:pPr marL="742950" indent="-742950" algn="just">
              <a:buAutoNum type="alphaLcPeriod"/>
            </a:pPr>
            <a:r>
              <a:rPr lang="it-IT" sz="4400" dirty="0"/>
              <a:t>le imposte indirette del tipo che normalmente sono incorporate nel prezzo di beni o servizi;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4819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742950" indent="-742950" algn="just">
              <a:buFont typeface="+mj-lt"/>
              <a:buAutoNum type="arabicPeriod"/>
            </a:pPr>
            <a:r>
              <a:rPr lang="it-IT" sz="4400" dirty="0"/>
              <a:t>[…] un agente diplomatico è esonerato dalle disposizioni di sicurezza sociale eventualmente in vigore nello Stato di residenza, per quanto riguarda i servizi resi allo Stato di residenza.
La deroga di cui al paragrafo 1 del presente articolo si applica anche ai lavoratori privati alle dipendenze esclusive di un agente diplomatico, a condizione che:</a:t>
            </a:r>
          </a:p>
          <a:p>
            <a:pPr marL="1200150" lvl="1" indent="-742950" algn="just">
              <a:buFont typeface="+mj-lt"/>
              <a:buAutoNum type="alphaLcParenR"/>
            </a:pPr>
            <a:r>
              <a:rPr lang="it-IT" sz="4000" dirty="0"/>
              <a:t>Di non essere cittadini dello Stato di residenza o di non risiedere permanentemente in tale Stato; e
 Che siano coperti dalle disposizioni in materia di sicurezza sociale eventualmente in vigore nello Stato d'invio o in uno Stato terzo.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33</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862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immunità</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785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742950" indent="-742950" algn="just">
              <a:buFont typeface="+mj-lt"/>
              <a:buAutoNum type="arabicPeriod"/>
            </a:pPr>
            <a:endParaRPr lang="it-IT" sz="4400" dirty="0"/>
          </a:p>
          <a:p>
            <a:pPr marL="742950" indent="-742950" algn="just">
              <a:buFont typeface="+mj-lt"/>
              <a:buAutoNum type="arabicPeriod"/>
            </a:pPr>
            <a:r>
              <a:rPr lang="it-IT" sz="4400" dirty="0"/>
              <a:t>L’immunità giurisdizionale degli agenti diplomatici e delle persone che godono dell’immunità ai sensi dell’articolo 37 può essere revocata dallo Stato d’invio.</a:t>
            </a:r>
          </a:p>
          <a:p>
            <a:pPr marL="742950" indent="-742950" algn="just">
              <a:buFont typeface="+mj-lt"/>
              <a:buAutoNum type="arabicPeriod"/>
            </a:pPr>
            <a:r>
              <a:rPr lang="it-IT" sz="4400" dirty="0"/>
              <a:t>La rinuncia deve essere sempre espressa.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5148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0000" lnSpcReduction="20000"/>
          </a:bodyPr>
          <a:lstStyle/>
          <a:p>
            <a:pPr marL="0" indent="0" algn="just">
              <a:buNone/>
            </a:pPr>
            <a:r>
              <a:rPr lang="it-IT" sz="4400" dirty="0"/>
              <a:t>Un agente diplomatico gode dell’immunità dalla </a:t>
            </a:r>
            <a:r>
              <a:rPr lang="it-IT" sz="4400" b="1" dirty="0"/>
              <a:t>giurisdizione penale </a:t>
            </a:r>
            <a:r>
              <a:rPr lang="it-IT" sz="4400" dirty="0"/>
              <a:t>dello Stato di residenza. Egli gode inoltre dell’immunità dalla sua </a:t>
            </a:r>
            <a:r>
              <a:rPr lang="it-IT" sz="4400" b="1" dirty="0"/>
              <a:t>giurisdizione civile e amministrativa</a:t>
            </a:r>
            <a:r>
              <a:rPr lang="it-IT" sz="4400" dirty="0"/>
              <a:t>, salvo in caso di: </a:t>
            </a:r>
          </a:p>
          <a:p>
            <a:pPr marL="742950" indent="-742950" algn="just">
              <a:buFont typeface="+mj-lt"/>
              <a:buAutoNum type="alphaLcParenR"/>
            </a:pPr>
            <a:r>
              <a:rPr lang="it-IT" sz="4400" dirty="0"/>
              <a:t>un’azione reale relativa a beni immobili privati situati nel territorio dello Stato di residenza, a meno che egli non li detenga per conto dello Stato d'invio ai fini della missione;
un’azione relativa alla successione in cui l’agente diplomatico è coinvolto in qualità di esecutore testamentario, amministratore, erede o legatario in qualità di persona privata e non per conto dello Stato d’invio;
un’azione relativa a qualsiasi attività professionale o commerciale esercitata dall’agente diplomatico nello Stato di residenza al di fuori delle sue funzioni ufficiali.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31, par.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1810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4400" dirty="0"/>
              <a:t>Quando le funzioni di una persona che gode di privilegi e immunità sono cessate, tali privilegi e immunità cessano di norma nel momento in cui lascia il paese, o alla scadenza di un periodo ragionevole per farlo, [...]. Tuttavia, </a:t>
            </a:r>
            <a:r>
              <a:rPr lang="it-IT" sz="4400" b="1" dirty="0"/>
              <a:t>per quanto riguarda gli atti compiuti da tale persona nell’esercizio delle sue funzioni di membro della missione, l’immunità continua a sussistere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39, par. 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2550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28</a:t>
            </a:fld>
            <a:endParaRPr kumimoji="0" lang="en-US" b="0" i="0" u="none" strike="noStrike" cap="none" spc="0" normalizeH="0" baseline="0" noProof="0">
              <a:ln>
                <a:noFill/>
              </a:ln>
              <a:effectLst/>
              <a:uLnTx/>
              <a:uFillTx/>
            </a:endParaRPr>
          </a:p>
        </p:txBody>
      </p:sp>
      <p:graphicFrame>
        <p:nvGraphicFramePr>
          <p:cNvPr id="2" name="Tabella 1">
            <a:extLst>
              <a:ext uri="{FF2B5EF4-FFF2-40B4-BE49-F238E27FC236}">
                <a16:creationId xmlns:a16="http://schemas.microsoft.com/office/drawing/2014/main" id="{0DBEA858-15E3-0609-B4FB-51F6C1E37DA9}"/>
              </a:ext>
            </a:extLst>
          </p:cNvPr>
          <p:cNvGraphicFramePr>
            <a:graphicFrameLocks noGrp="1"/>
          </p:cNvGraphicFramePr>
          <p:nvPr>
            <p:extLst>
              <p:ext uri="{D42A27DB-BD31-4B8C-83A1-F6EECF244321}">
                <p14:modId xmlns:p14="http://schemas.microsoft.com/office/powerpoint/2010/main" val="239992782"/>
              </p:ext>
            </p:extLst>
          </p:nvPr>
        </p:nvGraphicFramePr>
        <p:xfrm>
          <a:off x="1224532" y="914400"/>
          <a:ext cx="9666738" cy="4968820"/>
        </p:xfrm>
        <a:graphic>
          <a:graphicData uri="http://schemas.openxmlformats.org/drawingml/2006/table">
            <a:tbl>
              <a:tblPr firstRow="1" bandRow="1">
                <a:tableStyleId>{5C22544A-7EE6-4342-B048-85BDC9FD1C3A}</a:tableStyleId>
              </a:tblPr>
              <a:tblGrid>
                <a:gridCol w="3222246">
                  <a:extLst>
                    <a:ext uri="{9D8B030D-6E8A-4147-A177-3AD203B41FA5}">
                      <a16:colId xmlns:a16="http://schemas.microsoft.com/office/drawing/2014/main" val="988569649"/>
                    </a:ext>
                  </a:extLst>
                </a:gridCol>
                <a:gridCol w="3222246">
                  <a:extLst>
                    <a:ext uri="{9D8B030D-6E8A-4147-A177-3AD203B41FA5}">
                      <a16:colId xmlns:a16="http://schemas.microsoft.com/office/drawing/2014/main" val="1881570639"/>
                    </a:ext>
                  </a:extLst>
                </a:gridCol>
                <a:gridCol w="3222246">
                  <a:extLst>
                    <a:ext uri="{9D8B030D-6E8A-4147-A177-3AD203B41FA5}">
                      <a16:colId xmlns:a16="http://schemas.microsoft.com/office/drawing/2014/main" val="1004184322"/>
                    </a:ext>
                  </a:extLst>
                </a:gridCol>
              </a:tblGrid>
              <a:tr h="1083471">
                <a:tc>
                  <a:txBody>
                    <a:bodyPr/>
                    <a:lstStyle/>
                    <a:p>
                      <a:pPr algn="ctr"/>
                      <a:endParaRPr lang="it-IT" sz="1500" dirty="0"/>
                    </a:p>
                    <a:p>
                      <a:pPr algn="ctr"/>
                      <a:r>
                        <a:rPr lang="it-IT" sz="3100" dirty="0"/>
                        <a:t>Tipo di immunità</a:t>
                      </a:r>
                      <a:endParaRPr lang="it-IT" sz="1700" dirty="0"/>
                    </a:p>
                  </a:txBody>
                  <a:tcPr marL="87377" marR="87377" marT="43688" marB="43688"/>
                </a:tc>
                <a:tc>
                  <a:txBody>
                    <a:bodyPr/>
                    <a:lstStyle/>
                    <a:p>
                      <a:pPr algn="ctr"/>
                      <a:endParaRPr lang="it-IT" sz="1500" dirty="0"/>
                    </a:p>
                    <a:p>
                      <a:pPr algn="ctr"/>
                      <a:r>
                        <a:rPr lang="it-IT" sz="3100" dirty="0"/>
                        <a:t>Portata</a:t>
                      </a:r>
                      <a:endParaRPr lang="it-IT" sz="1700" dirty="0"/>
                    </a:p>
                    <a:p>
                      <a:endParaRPr lang="it-IT" sz="1700" dirty="0"/>
                    </a:p>
                  </a:txBody>
                  <a:tcPr marL="87377" marR="87377" marT="43688" marB="4368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it-IT" sz="1500" dirty="0"/>
                    </a:p>
                    <a:p>
                      <a:pPr marL="0" marR="0" indent="0" algn="ctr" defTabSz="914400" rtl="0" eaLnBrk="1" fontAlgn="auto" latinLnBrk="0" hangingPunct="1">
                        <a:lnSpc>
                          <a:spcPct val="100000"/>
                        </a:lnSpc>
                        <a:spcBef>
                          <a:spcPts val="0"/>
                        </a:spcBef>
                        <a:spcAft>
                          <a:spcPts val="0"/>
                        </a:spcAft>
                        <a:buClrTx/>
                        <a:buSzTx/>
                        <a:buFontTx/>
                        <a:buNone/>
                        <a:tabLst/>
                        <a:defRPr/>
                      </a:pPr>
                      <a:r>
                        <a:rPr lang="it-IT" sz="3100" dirty="0"/>
                        <a:t>Durata</a:t>
                      </a:r>
                      <a:endParaRPr lang="it-IT" sz="1700" dirty="0"/>
                    </a:p>
                  </a:txBody>
                  <a:tcPr marL="87377" marR="87377" marT="43688" marB="43688"/>
                </a:tc>
                <a:extLst>
                  <a:ext uri="{0D108BD9-81ED-4DB2-BD59-A6C34878D82A}">
                    <a16:rowId xmlns:a16="http://schemas.microsoft.com/office/drawing/2014/main" val="2157931789"/>
                  </a:ext>
                </a:extLst>
              </a:tr>
              <a:tr h="1869861">
                <a:tc>
                  <a:txBody>
                    <a:bodyPr/>
                    <a:lstStyle/>
                    <a:p>
                      <a:endParaRPr lang="it-IT" sz="1700"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funzionale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materiae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tutti gli atti ufficiali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per sempre</a:t>
                      </a:r>
                      <a:endParaRPr kumimoji="0" lang="it-IT" sz="3200" b="0" i="0" u="none" strike="noStrike" kern="1200" cap="none" spc="0" normalizeH="0" baseline="0" noProof="0" dirty="0">
                        <a:ln>
                          <a:noFill/>
                        </a:ln>
                        <a:solidFill>
                          <a:srgbClr val="003A70"/>
                        </a:solidFill>
                        <a:effectLst/>
                        <a:uLnTx/>
                        <a:uFillTx/>
                        <a:latin typeface="+mn-lt"/>
                        <a:ea typeface="+mn-ea"/>
                        <a:cs typeface="+mn-cs"/>
                      </a:endParaRPr>
                    </a:p>
                  </a:txBody>
                  <a:tcPr marL="87377" marR="87377" marT="43688" marB="43688"/>
                </a:tc>
                <a:extLst>
                  <a:ext uri="{0D108BD9-81ED-4DB2-BD59-A6C34878D82A}">
                    <a16:rowId xmlns:a16="http://schemas.microsoft.com/office/drawing/2014/main" val="1781993110"/>
                  </a:ext>
                </a:extLst>
              </a:tr>
              <a:tr h="201548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27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personale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personae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0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000" b="0" i="0" u="none" strike="noStrike" kern="1200" cap="none" spc="0" normalizeH="0" baseline="0" noProof="0" dirty="0">
                          <a:ln>
                            <a:noFill/>
                          </a:ln>
                          <a:solidFill>
                            <a:srgbClr val="003A70"/>
                          </a:solidFill>
                          <a:effectLst/>
                          <a:uLnTx/>
                          <a:uFillTx/>
                          <a:latin typeface="+mn-lt"/>
                          <a:ea typeface="+mn-ea"/>
                          <a:cs typeface="+mn-cs"/>
                        </a:rPr>
                        <a:t>atti privati
(con eccezioni)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fino alla fine delle funzioni</a:t>
                      </a:r>
                    </a:p>
                  </a:txBody>
                  <a:tcPr marL="87377" marR="87377" marT="43688" marB="43688"/>
                </a:tc>
                <a:extLst>
                  <a:ext uri="{0D108BD9-81ED-4DB2-BD59-A6C34878D82A}">
                    <a16:rowId xmlns:a16="http://schemas.microsoft.com/office/drawing/2014/main" val="1942059097"/>
                  </a:ext>
                </a:extLst>
              </a:tr>
            </a:tbl>
          </a:graphicData>
        </a:graphic>
      </p:graphicFrame>
    </p:spTree>
    <p:extLst>
      <p:ext uri="{BB962C8B-B14F-4D97-AF65-F5344CB8AC3E}">
        <p14:creationId xmlns:p14="http://schemas.microsoft.com/office/powerpoint/2010/main" val="2831147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atti ufficiali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714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r>
              <a:rPr lang="it-IT" dirty="0"/>
              <a:t>Le </a:t>
            </a:r>
            <a:r>
              <a:rPr lang="it-IT" b="1" dirty="0"/>
              <a:t>funzioni consolari </a:t>
            </a:r>
            <a:r>
              <a:rPr lang="it-IT" dirty="0"/>
              <a:t>consistono in:</a:t>
            </a:r>
          </a:p>
          <a:p>
            <a:pPr marL="0" indent="0" algn="just">
              <a:buNone/>
            </a:pPr>
            <a:r>
              <a:rPr lang="it-IT" dirty="0"/>
              <a:t>a) tutelare nello Stato di residenza gli interessi dello Stato d’invio e dei suoi cittadini, sia individuali che giuridiche, entro i limiti consentiti dal diritto internazionale; […]
d) rilasciare passaporti e documenti di viaggio ai cittadini dello Stato d’invio, nonché di visti o documenti appropriati alle persone che desiderano recarsi nello Stato d’invio; 
e) aiutare e assistere le persone, sia fisiche che giuridiche, dello Stato d’invio; 
</a:t>
            </a:r>
            <a:r>
              <a:rPr lang="it-IT" dirty="0" err="1"/>
              <a:t>f</a:t>
            </a:r>
            <a:r>
              <a:rPr lang="it-IT" dirty="0"/>
              <a:t>) esercitare le funzioni di notaio e di ufficiale di stato civile e funzioni analoghe e svolgere determinate funzioni di natura amministrativa, purché nelle disposizioni legislative e regolamentari dello Stato di residenza non vi siano disposizioni contrarie; 
g) salvaguardare gli interessi delle persone, sia fisiche che giuridiche, dello Stato d’invio in caso di successione </a:t>
            </a:r>
            <a:r>
              <a:rPr lang="it-IT" i="1" dirty="0" err="1"/>
              <a:t>mortis</a:t>
            </a:r>
            <a:r>
              <a:rPr lang="it-IT" i="1" dirty="0"/>
              <a:t> causa </a:t>
            </a:r>
            <a:r>
              <a:rPr lang="it-IT" dirty="0"/>
              <a:t>nel territorio dello Stato di residenza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consolari</a:t>
            </a:r>
            <a:br>
              <a:rPr lang="it-IT" sz="3600" dirty="0"/>
            </a:br>
            <a:r>
              <a:rPr lang="it-IT" sz="3600" dirty="0"/>
              <a:t>Articolo 5</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647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r>
              <a:rPr lang="it-IT" sz="4000" dirty="0"/>
              <a:t>I servizi quotidiani come il lavaggio o l’aiuto domestico non erano destinati a essere considerati estranei alle funzioni ufficiali di un diplomatico. </a:t>
            </a:r>
            <a:r>
              <a:rPr lang="it-IT" sz="4000" b="1" dirty="0"/>
              <a:t>Poiché questi servizi sono accessori alla vita quotidiana, i diplomatici devono essere immuni dalle controversie che ne derivano</a:t>
            </a:r>
            <a:r>
              <a:rPr lang="it-IT" sz="40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1" u="none" strike="noStrike" kern="1200" cap="none" spc="0" normalizeH="0" baseline="0" noProof="0" dirty="0" err="1">
                <a:ln>
                  <a:noFill/>
                </a:ln>
                <a:solidFill>
                  <a:prstClr val="black"/>
                </a:solidFill>
                <a:effectLst/>
                <a:uLnTx/>
                <a:uFillTx/>
                <a:latin typeface="Calibri" panose="020F0502020204030204"/>
                <a:ea typeface="+mn-ea"/>
                <a:cs typeface="+mn-cs"/>
              </a:rPr>
              <a:t>Tabion</a:t>
            </a: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 c. Mufti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d’Appello degli Stati Uniti, 4th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Cir</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1996</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7256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200" dirty="0"/>
              <a:t>Le funzioni ufficiali del signor Al-</a:t>
            </a:r>
            <a:r>
              <a:rPr lang="it-IT" sz="4200" dirty="0" err="1"/>
              <a:t>Malki</a:t>
            </a:r>
            <a:r>
              <a:rPr lang="it-IT" sz="4200" dirty="0"/>
              <a:t> non possono essere estese all’impiego di personale domestico per fare le pulizie, aiutare in cucina e prendersi cura dei suoi figli. Queste cose non sono state fatte per o per conto dell’Arabia Saudita. La Corte d'Appello […] ha ritenuto che tali attività fossero «favorevoli» all'esercizio delle sue funzioni ufficiali. Senza dubbio lo erano. Ma lo stesso si potrebbe dire di quasi tutto ciò che rende più facile la vita personale di un agente diplomatico. Essa non fa rientrare l’assunzione della sig.ra Reyes nelle funzioni ufficiali di quest’ultimo in qualità di agente diplomatico.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Reyes c. Al-</a:t>
            </a:r>
            <a:r>
              <a:rPr kumimoji="0" lang="it-IT" sz="4000" b="0" i="1" u="none" strike="noStrike" kern="1200" cap="none" spc="0" normalizeH="0" baseline="0" noProof="0" dirty="0" err="1">
                <a:ln>
                  <a:noFill/>
                </a:ln>
                <a:solidFill>
                  <a:prstClr val="black"/>
                </a:solidFill>
                <a:effectLst/>
                <a:uLnTx/>
                <a:uFillTx/>
                <a:latin typeface="Calibri" panose="020F0502020204030204"/>
                <a:ea typeface="+mn-ea"/>
                <a:cs typeface="+mn-cs"/>
              </a:rPr>
              <a:t>Malki</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Suprema del Regno Unito, 2017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28475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eccezione commerciale</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69557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a:bodyPr>
          <a:lstStyle/>
          <a:p>
            <a:pPr marL="0" indent="0" algn="just">
              <a:buNone/>
            </a:pPr>
            <a:endParaRPr lang="it-IT" sz="4400" dirty="0"/>
          </a:p>
          <a:p>
            <a:pPr marL="0" indent="0" algn="just">
              <a:buNone/>
            </a:pPr>
            <a:r>
              <a:rPr lang="it-IT" sz="4400" dirty="0"/>
              <a:t>Un agente diplomatico gode dell’immunità dalla […] giurisdizione civile e amministrativa, salvo in caso di:  […]
c) un’</a:t>
            </a:r>
            <a:r>
              <a:rPr lang="it-IT" sz="4400" b="1" dirty="0"/>
              <a:t>azione relativa a qualsiasi attività professionale o commerciale </a:t>
            </a:r>
            <a:r>
              <a:rPr lang="it-IT" sz="4400" dirty="0"/>
              <a:t>esercitata dall’agente diplomatico nello Stato di residenza al di fuori delle sue funzioni ufficiali.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Convenzione di Vienna sulle relazioni diplomatiche</a:t>
            </a:r>
            <a:b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31, par.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63341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000" dirty="0" err="1"/>
              <a:t>Tabion</a:t>
            </a:r>
            <a:r>
              <a:rPr lang="it-IT" sz="4000" dirty="0"/>
              <a:t> riceveva una certa paga, e senza dubbio era attiva [...]. Guardando solo alle parole «commerciale» e «attività», quindi, l'espressione «attività commerciale» potrebbe logicamente comprendere i rapporti del Mufti con </a:t>
            </a:r>
            <a:r>
              <a:rPr lang="it-IT" sz="4000" dirty="0" err="1"/>
              <a:t>Tabion</a:t>
            </a:r>
            <a:r>
              <a:rPr lang="it-IT" sz="4000" dirty="0"/>
              <a:t>. Ma un tale modo letterale di interpretare è superficiale e incompleto [...]. Se esaminato nel suo contesto, </a:t>
            </a:r>
            <a:r>
              <a:rPr lang="it-IT" sz="4000" b="1" dirty="0"/>
              <a:t>il termine «attività commerciale» </a:t>
            </a:r>
            <a:r>
              <a:rPr lang="it-IT" sz="4000" dirty="0"/>
              <a:t>non ha un significato così ampio da includere i contratti di servizi occasionali come sostiene la </a:t>
            </a:r>
            <a:r>
              <a:rPr lang="it-IT" sz="4000" dirty="0" err="1"/>
              <a:t>Tabion</a:t>
            </a:r>
            <a:r>
              <a:rPr lang="it-IT" sz="4000" dirty="0"/>
              <a:t>, ma </a:t>
            </a:r>
            <a:r>
              <a:rPr lang="it-IT" sz="4000" b="1" dirty="0"/>
              <a:t>si riferisce piuttosto solo al commercio o al </a:t>
            </a:r>
            <a:r>
              <a:rPr lang="it-IT" sz="4000" b="1" i="1" dirty="0"/>
              <a:t>business</a:t>
            </a:r>
            <a:r>
              <a:rPr lang="it-IT" sz="4000" b="1" dirty="0"/>
              <a:t> svolti per profitto personale</a:t>
            </a:r>
            <a:r>
              <a:rPr lang="it-IT" sz="4000" dirty="0"/>
              <a:t>. Accettare il significato più ampio non tiene conto del contesto del trattato e della storia negoziale, così come della sua successiva interpretazione.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1" u="none" strike="noStrike" kern="1200" cap="none" spc="0" normalizeH="0" baseline="0" noProof="0" dirty="0" err="1">
                <a:ln>
                  <a:noFill/>
                </a:ln>
                <a:solidFill>
                  <a:prstClr val="black"/>
                </a:solidFill>
                <a:effectLst/>
                <a:uLnTx/>
                <a:uFillTx/>
                <a:latin typeface="Calibri" panose="020F0502020204030204"/>
                <a:ea typeface="+mn-ea"/>
                <a:cs typeface="+mn-cs"/>
              </a:rPr>
              <a:t>Tabion</a:t>
            </a: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 c. Mufti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d’Appello degli Stati Uniti, 4th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Cir</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1996</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5901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9B3CFD-5678-BC1A-5E00-A702D8B2088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86AA80A-6192-5FF5-4667-3234F693F2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1B494289-38FE-CFC8-8EC4-1C9DEF4C2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035DDC5-4640-6979-FA3B-66C3F9B0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2EC709E-B59A-9A1A-3EC4-4AD04AB71C5D}"/>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400" dirty="0"/>
          </a:p>
          <a:p>
            <a:pPr marL="0" indent="0" algn="just">
              <a:buNone/>
            </a:pPr>
            <a:r>
              <a:rPr lang="it-IT" sz="4400" dirty="0"/>
              <a:t>Un agente diplomatico non dovrà esercitare per profitto personale alcuna attività professionale o commerciale nello Stato ricevente.</a:t>
            </a:r>
          </a:p>
        </p:txBody>
      </p:sp>
      <p:sp>
        <p:nvSpPr>
          <p:cNvPr id="7" name="Segnaposto numero diapositiva 6">
            <a:extLst>
              <a:ext uri="{FF2B5EF4-FFF2-40B4-BE49-F238E27FC236}">
                <a16:creationId xmlns:a16="http://schemas.microsoft.com/office/drawing/2014/main" id="{D771C6E6-0FFC-1B72-626E-01489B47C70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20CE4EC-70E5-0253-DA9A-2EE105B2335A}"/>
              </a:ext>
            </a:extLst>
          </p:cNvPr>
          <p:cNvSpPr txBox="1"/>
          <p:nvPr/>
        </p:nvSpPr>
        <p:spPr>
          <a:xfrm>
            <a:off x="848238" y="396534"/>
            <a:ext cx="10703295"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Convenzione di Vienna sulle relazioni diplomatiche</a:t>
            </a:r>
            <a:b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42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7672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3600" dirty="0"/>
              <a:t>Il signor Basfar era chiaramente coinvolto nel </a:t>
            </a:r>
            <a:r>
              <a:rPr lang="it-IT" sz="3600" b="1" dirty="0"/>
              <a:t>traffico</a:t>
            </a:r>
            <a:r>
              <a:rPr lang="it-IT" sz="3600" dirty="0"/>
              <a:t> della signora Wong [...]. Egli ha chiaramente svolto un ruolo principale nel reclutamento, nel trasporto e nell'accoglienza di lei, utilizzando i mezzi proibiti e ai fini del suo sfruttamento. […] Il trattamento riservato dal signor </a:t>
            </a:r>
            <a:r>
              <a:rPr lang="it-IT" sz="3600" dirty="0" err="1"/>
              <a:t>Basfar</a:t>
            </a:r>
            <a:r>
              <a:rPr lang="it-IT" sz="3600" dirty="0"/>
              <a:t> alla signora Wong, in base ai fatti presunti, equivaleva a una forma di schiavitù moderna [...]. Ciò dimostra che il rapporto tra loro non era quello di un lavoro subordinato liberamente assunto [...]. E ciò dimostra che la sua condotta costituiva </a:t>
            </a:r>
            <a:r>
              <a:rPr lang="it-IT" sz="3600" b="1" dirty="0"/>
              <a:t>un’attività commerciale esercitata (per quanto conta) per profitto personale</a:t>
            </a:r>
            <a:r>
              <a:rPr lang="it-IT" sz="36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1" u="none" strike="noStrike" kern="1200" cap="none" spc="0" normalizeH="0" baseline="0" noProof="0" dirty="0" err="1">
                <a:ln>
                  <a:noFill/>
                </a:ln>
                <a:solidFill>
                  <a:prstClr val="black"/>
                </a:solidFill>
                <a:effectLst/>
                <a:uLnTx/>
                <a:uFillTx/>
                <a:latin typeface="Calibri" panose="020F0502020204030204"/>
                <a:ea typeface="+mn-ea"/>
                <a:cs typeface="+mn-cs"/>
              </a:rPr>
              <a:t>Basfar</a:t>
            </a: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 c. Wong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Suprema del Regno Unito, 2022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3911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211CD6-E9BE-0F62-7BEC-BDBA525CC1A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B7A40DE-0479-3A9F-7AF8-AB97B69D40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3C9239E-264A-3F9E-741A-E7881773D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BE0B8A3-8845-8DED-7ED8-DAAB042EA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27A2A28-E687-D641-F28B-B3F82EAA2037}"/>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3600" dirty="0"/>
              <a:t>7.3.1. Se guardiamo alla </a:t>
            </a:r>
            <a:r>
              <a:rPr lang="it-IT" sz="3600" b="1" dirty="0"/>
              <a:t>formulazione letterale dell'articolo 31</a:t>
            </a:r>
            <a:r>
              <a:rPr lang="it-IT" sz="3600" dirty="0"/>
              <a:t>, paragrafo 1, lettera c della Convenzione di Vienna sulle Relazioni Diplomatiche, l'aggettivo «qualsiasi», nei testi ufficiali francesi e inglesi, indica una definizione ampia dell'attività commerciale in questione. L'aggettivo «commerciale» stesso può essere inteso in senso ampio, comprendendo gli scambi economici tra privati, come avviene per i rapporti di lavoro tra datore di lavoro e lavoratore domestico. Inoltre, la scala dell'attività economica relativa ai servizi domestici rende difficile considerarli al di fuori del quadro commerciale.</a:t>
            </a:r>
          </a:p>
        </p:txBody>
      </p:sp>
      <p:sp>
        <p:nvSpPr>
          <p:cNvPr id="4" name="CasellaDiTesto 3">
            <a:extLst>
              <a:ext uri="{FF2B5EF4-FFF2-40B4-BE49-F238E27FC236}">
                <a16:creationId xmlns:a16="http://schemas.microsoft.com/office/drawing/2014/main" id="{1C2200C2-9390-8209-AFB3-A8DB7E50796C}"/>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Caso 4A_170/2024</a:t>
            </a:r>
          </a:p>
          <a:p>
            <a:pPr lvl="0" algn="ctr">
              <a:defRPr/>
            </a:pPr>
            <a:r>
              <a:rPr lang="it-IT" sz="4000" dirty="0"/>
              <a:t>Tribunale Federale Svizzero, 25 settembre 2025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6395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D7E788-D22F-050C-4AA5-D200CD97ABA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6EDDDC8-E74F-C8C1-6A57-0833AAE211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E0750C8-9152-4082-AA54-0A9954756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399886D-6B9A-E1D8-79FE-0A05AE16D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83863B8-9B2E-C0CE-E524-A2A4D96A7EAF}"/>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3200" dirty="0"/>
              <a:t>Inoltre, dal </a:t>
            </a:r>
            <a:r>
              <a:rPr lang="it-IT" sz="3200" b="1" dirty="0"/>
              <a:t>contesto </a:t>
            </a:r>
            <a:r>
              <a:rPr lang="it-IT" sz="3200" dirty="0"/>
              <a:t>della Convenzione di Vienna del 1969 non appare che l'attività coperta dall'eccezione all'immunità debba necessariamente fornire un profitto personale al diplomatico. Infatti, quando vieta a un agente diplomatico di svolgere qualsiasi «attività professionale o commerciale» nello Stato ricevente, l'articolo 42 della Convenzione specifica espressamente, a differenza dell'articolo 31(1)(c), che ciò si riferisce a un'attività «per guadagno personale». È inoltre indiscusso che l'eccezione all'immunità comprenda un'intera gamma di attività commerciali o professionali che il diplomatico non svolge per profitto personale (ad esempio, lavoro accademico o commercio benefico) e che quindi non sono vietate dall'articolo 42 VCDR.</a:t>
            </a:r>
          </a:p>
        </p:txBody>
      </p:sp>
      <p:sp>
        <p:nvSpPr>
          <p:cNvPr id="4" name="CasellaDiTesto 3">
            <a:extLst>
              <a:ext uri="{FF2B5EF4-FFF2-40B4-BE49-F238E27FC236}">
                <a16:creationId xmlns:a16="http://schemas.microsoft.com/office/drawing/2014/main" id="{EB6E960C-C4DA-12A6-6EDB-8E0870464FC3}"/>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Caso 4A_170/2024</a:t>
            </a:r>
          </a:p>
          <a:p>
            <a:pPr lvl="0" algn="ctr">
              <a:defRPr/>
            </a:pPr>
            <a:r>
              <a:rPr lang="it-IT" sz="4000" dirty="0"/>
              <a:t>Tribunale Federale Svizzero, 25 settembre 2025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04307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FB9B00-DE36-8F52-1F40-9238F8046AD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7BEEAFC-3E20-E427-73BF-C19C23EB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078F162-A414-427A-1118-620A539514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1830FC6-564B-ABDA-B598-BA33D61AC3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2937546D-ECC2-4B1D-5BAD-44C159054913}"/>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r>
              <a:rPr lang="it-IT" sz="3600" dirty="0"/>
              <a:t>Ne consegue che un'interpretazione letterale dell'articolo 31(3)(c) del VCDR, nel suo contesto, non giustifica l'esclusione dei rapporti di lavoro con il personale domestico dall'eccezione all'immunità dalla giurisdizione civile. 
7.3.2. L'immunità dalla giurisdizione civile è intesa a prevenire che i diplomatici vengano ostacolati nell'esercizio dei loro doveri da azioni legali nello stato ospitante. Da parte sua, lo </a:t>
            </a:r>
            <a:r>
              <a:rPr lang="it-IT" sz="3600" b="1" dirty="0"/>
              <a:t>scopo dell'eccezione prevista all'articolo 31(1)(c) </a:t>
            </a:r>
            <a:r>
              <a:rPr lang="it-IT" sz="3600" dirty="0"/>
              <a:t>è offrire alla parte lesa (privata) la possibilità di ottenere un risarcimento quando il diplomatico ha violato la legge. A tal proposito, non è chiaro perché un socio commerciale di un diplomatico debba essere meglio protetto di un lavoratore domestico.</a:t>
            </a:r>
          </a:p>
        </p:txBody>
      </p:sp>
      <p:sp>
        <p:nvSpPr>
          <p:cNvPr id="4" name="CasellaDiTesto 3">
            <a:extLst>
              <a:ext uri="{FF2B5EF4-FFF2-40B4-BE49-F238E27FC236}">
                <a16:creationId xmlns:a16="http://schemas.microsoft.com/office/drawing/2014/main" id="{AC210DDC-8182-6766-3808-79742CF7E493}"/>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Caso 4A_170/2024</a:t>
            </a:r>
          </a:p>
          <a:p>
            <a:pPr lvl="0" algn="ctr">
              <a:defRPr/>
            </a:pPr>
            <a:r>
              <a:rPr lang="it-IT" sz="4000" dirty="0"/>
              <a:t>Tribunale Federale Svizzero, 25 settembre 2025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574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endParaRPr lang="it-IT" sz="3600" dirty="0"/>
          </a:p>
          <a:p>
            <a:pPr marL="0" indent="0" algn="just">
              <a:buNone/>
            </a:pPr>
            <a:r>
              <a:rPr lang="it-IT" sz="4000" dirty="0"/>
              <a:t>L’instaurazione delle relazioni diplomatiche tra gli Stati, nonché delle missioni diplomatiche permanenti, avviene di comune accordo.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2</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768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742950" indent="-742950" algn="just">
              <a:buFont typeface="+mj-lt"/>
              <a:buAutoNum type="arabicPeriod"/>
            </a:pPr>
            <a:r>
              <a:rPr lang="it-IT" sz="4000" dirty="0"/>
              <a:t>Lo Stato d’invio deve assicurarsi che l’</a:t>
            </a:r>
            <a:r>
              <a:rPr lang="it-IT" sz="4000" i="1" dirty="0" err="1"/>
              <a:t>agrément</a:t>
            </a:r>
            <a:r>
              <a:rPr lang="it-IT" sz="4000" dirty="0"/>
              <a:t> dello Stato di residenza sia stato concesso alla persona che propone di accreditare come capo della missione in tale Stato.
Lo Stato di residenza non è tenuto a motivare il rifiuto dell’</a:t>
            </a:r>
            <a:r>
              <a:rPr lang="it-IT" sz="4000" i="1" dirty="0" err="1"/>
              <a:t>agrément</a:t>
            </a:r>
            <a:r>
              <a:rPr lang="it-IT" sz="4000" dirty="0"/>
              <a:t> allo Stato di invio.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4</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297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endParaRPr lang="it-IT" sz="3600" dirty="0"/>
          </a:p>
          <a:p>
            <a:pPr marL="0" indent="0" algn="just">
              <a:buNone/>
            </a:pPr>
            <a:r>
              <a:rPr lang="it-IT" sz="4200" dirty="0"/>
              <a:t>Lo Stato di residenza può, in qualsiasi momento e senza dover motivare la propria decisione, notificare allo Stato d’invio che il capo della missione o qualsiasi membro del personale diplomatico della missione è </a:t>
            </a:r>
            <a:r>
              <a:rPr lang="it-IT" sz="4200" b="1" i="1" dirty="0"/>
              <a:t>persona non grata </a:t>
            </a:r>
            <a:r>
              <a:rPr lang="it-IT" sz="4200" dirty="0"/>
              <a:t>o che qualsiasi altro membro del personale della missione non è accettabile. In tal caso, lo Stato d’invio richiama, a seconda dei casi, la persona interessata o pone fine alle sue funzioni presso la missione. Una persona può essere dichiarata </a:t>
            </a:r>
            <a:r>
              <a:rPr lang="it-IT" sz="4200" i="1" dirty="0"/>
              <a:t>non grata </a:t>
            </a:r>
            <a:r>
              <a:rPr lang="it-IT" sz="4200" dirty="0"/>
              <a:t>o non accettabile prima di arrivare nel territorio dello Stato ricevente.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200329"/>
          </a:xfrm>
          <a:prstGeom prst="rect">
            <a:avLst/>
          </a:prstGeom>
          <a:noFill/>
        </p:spPr>
        <p:txBody>
          <a:bodyPr wrap="square">
            <a:spAutoFit/>
          </a:bodyPr>
          <a:lstStyle/>
          <a:p>
            <a:pPr lvl="0" algn="ctr">
              <a:defRPr/>
            </a:pPr>
            <a:r>
              <a:rPr lang="it-IT" sz="3600" dirty="0"/>
              <a:t>Convenzione di Vienna sulle relazioni diplomatiche</a:t>
            </a:r>
            <a:br>
              <a:rPr lang="it-IT" sz="3600" dirty="0"/>
            </a:br>
            <a:r>
              <a:rPr lang="it-IT" sz="3600" dirty="0"/>
              <a:t>Articolo 9, par. 1</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4999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4800" dirty="0"/>
              <a:t>Le norme del diritto diplomatico, in definitiva, costituiscono un </a:t>
            </a:r>
            <a:r>
              <a:rPr lang="it-IT" sz="4800" b="1" dirty="0"/>
              <a:t>regime autonomo [</a:t>
            </a:r>
            <a:r>
              <a:rPr lang="it-IT" sz="4800" b="1" i="1" dirty="0"/>
              <a:t>self-</a:t>
            </a:r>
            <a:r>
              <a:rPr lang="it-IT" sz="4800" b="1" i="1" dirty="0" err="1"/>
              <a:t>contained</a:t>
            </a:r>
            <a:r>
              <a:rPr lang="it-IT" sz="4800" b="1" i="1" dirty="0"/>
              <a:t> regime</a:t>
            </a:r>
            <a:r>
              <a:rPr lang="it-IT" sz="4800" b="1" dirty="0"/>
              <a:t>]</a:t>
            </a:r>
            <a:r>
              <a:rPr lang="it-IT" sz="4800" dirty="0"/>
              <a:t> che, da un lato, stabilisce gli obblighi dello Stato ricevente nei confronti delle missioni diplomatiche [...] e, dall’altro, ne prevede l’eventuale abuso da parte dei membri della missione e specifica i mezzi a disposizione dello Stato accreditato per contrastare tali abusi.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Sentenza CIG, 1980</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77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55000" lnSpcReduction="20000"/>
          </a:bodyPr>
          <a:lstStyle/>
          <a:p>
            <a:pPr marL="0" indent="0" algn="just">
              <a:buNone/>
            </a:pPr>
            <a:endParaRPr lang="it-IT" sz="3600" dirty="0"/>
          </a:p>
          <a:p>
            <a:pPr marL="0" indent="0" algn="just">
              <a:buNone/>
            </a:pPr>
            <a:r>
              <a:rPr lang="it-IT" sz="5800" dirty="0"/>
              <a:t>La Corte non può esaminare la domanda americana separata dal suo giusto contesto, vale a dire l’intero dossier politico delle relazioni tra Iran e Stati Uniti negli ultimi 25 anni. Questo dossier comprende, tra l’altro, tutti i crimini perpetrati in Iran dal governo americano, in particolare il colpo di Stato del 1953 fomentato ed eseguito dalla CIA, il rovesciamento del legittimo governo nazionale del dottor </a:t>
            </a:r>
            <a:r>
              <a:rPr lang="it-IT" sz="5800" dirty="0" err="1"/>
              <a:t>Mossadegh</a:t>
            </a:r>
            <a:r>
              <a:rPr lang="it-IT" sz="5800" dirty="0"/>
              <a:t>, la restaurazione dello Scià e del suo regime che era sotto il controllo degli interessi americani, e tutte le conseguenze sociali, economiche, culturali e politiche degli interventi diretti nei nostri affari interni, così come le gravi, flagranti e continue violazioni di tutte le norme internazionali, commesse dagli Stati Uniti in Iran.</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Memoria dell’Iran</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0487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r>
              <a:rPr lang="it-IT" sz="3600" dirty="0"/>
              <a:t>Nel caso di specie, il governo iraniano non ha interrotto le relazioni diplomatiche con gli Stati Uniti; e [...] in nessun momento prima degli eventi del 4 novembre 1979 il governo iraniano aveva dichiarato, o indicato l'intenzione di dichiarare, un membro del personale diplomatico o consolare degli Stati Uniti a Teheran </a:t>
            </a:r>
            <a:r>
              <a:rPr lang="it-IT" sz="3600" i="1" dirty="0"/>
              <a:t>persona non grata</a:t>
            </a:r>
            <a:r>
              <a:rPr lang="it-IT" sz="3600" dirty="0"/>
              <a:t>. Pertanto, </a:t>
            </a:r>
            <a:r>
              <a:rPr lang="it-IT" sz="3600" b="1" dirty="0"/>
              <a:t>il governo iraniano non ha utilizzato i rimedi messi a sua disposizione dal diritto diplomatico specificamente per affrontare attività del tipo di quelle che ora lamenta</a:t>
            </a:r>
            <a:r>
              <a:rPr lang="it-IT" sz="3600" dirty="0"/>
              <a:t>. Invece, ha permesso a un gruppo di militanti di attaccare e occupare l’ambasciata degli Stati Uniti con la forza, e di prendere in ostaggio il personale diplomatico e consolare.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200329"/>
          </a:xfrm>
          <a:prstGeom prst="rect">
            <a:avLst/>
          </a:prstGeom>
          <a:noFill/>
        </p:spPr>
        <p:txBody>
          <a:bodyPr wrap="square">
            <a:spAutoFit/>
          </a:bodyPr>
          <a:lstStyle/>
          <a:p>
            <a:pPr lvl="0" algn="ctr">
              <a:defRPr/>
            </a:pPr>
            <a:r>
              <a:rPr lang="it-IT" sz="3600" i="1" dirty="0"/>
              <a:t>Personale diplomatico e consolare a Teheran (USA c. Iran)</a:t>
            </a:r>
          </a:p>
          <a:p>
            <a:pPr lvl="0" algn="ctr">
              <a:defRPr/>
            </a:pPr>
            <a:r>
              <a:rPr lang="it-IT" sz="3600" dirty="0"/>
              <a:t>Sentenza CIG, 1980</a:t>
            </a:r>
            <a:endParaRPr kumimoji="0" lang="it-IT" sz="36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30365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8110</TotalTime>
  <Words>2625</Words>
  <Application>Microsoft Macintosh PowerPoint</Application>
  <PresentationFormat>Widescreen</PresentationFormat>
  <Paragraphs>245</Paragraphs>
  <Slides>39</Slides>
  <Notes>39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39</vt:i4>
      </vt:variant>
    </vt:vector>
  </HeadingPairs>
  <TitlesOfParts>
    <vt:vector size="45"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361</cp:revision>
  <dcterms:created xsi:type="dcterms:W3CDTF">2023-02-07T10:10:48Z</dcterms:created>
  <dcterms:modified xsi:type="dcterms:W3CDTF">2026-04-27T16:38:08Z</dcterms:modified>
</cp:coreProperties>
</file>