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7" r:id="rId4"/>
    <p:sldId id="259" r:id="rId5"/>
    <p:sldId id="260" r:id="rId6"/>
    <p:sldId id="261" r:id="rId7"/>
    <p:sldId id="262" r:id="rId8"/>
    <p:sldId id="295" r:id="rId9"/>
    <p:sldId id="263" r:id="rId10"/>
    <p:sldId id="264" r:id="rId11"/>
    <p:sldId id="265" r:id="rId12"/>
    <p:sldId id="266" r:id="rId13"/>
    <p:sldId id="29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2178"/>
    <a:srgbClr val="8089FF"/>
    <a:srgbClr val="2E3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8"/>
    <p:restoredTop sz="94146"/>
  </p:normalViewPr>
  <p:slideViewPr>
    <p:cSldViewPr snapToGrid="0">
      <p:cViewPr varScale="1">
        <p:scale>
          <a:sx n="97" d="100"/>
          <a:sy n="97" d="100"/>
        </p:scale>
        <p:origin x="216" y="6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4D22-5072-E84E-B480-64A762CBB498}" type="datetimeFigureOut">
              <a:rPr lang="it-IT" smtClean="0"/>
              <a:t>27/09/25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D5AEF-C83F-624A-8ACF-FAE17F20E2BC}" type="slidenum">
              <a:rPr lang="it-IT" smtClean="0"/>
              <a:t>‹N›</a:t>
            </a:fld>
            <a:endParaRPr lang="it-IT"/>
          </a:p>
        </p:txBody>
      </p:sp>
    </p:spTree>
    <p:extLst>
      <p:ext uri="{BB962C8B-B14F-4D97-AF65-F5344CB8AC3E}">
        <p14:creationId xmlns:p14="http://schemas.microsoft.com/office/powerpoint/2010/main" val="30742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8D5AEF-C83F-624A-8ACF-FAE17F20E2BC}" type="slidenum">
              <a:rPr lang="it-IT" smtClean="0"/>
              <a:t>1</a:t>
            </a:fld>
            <a:endParaRPr lang="it-IT"/>
          </a:p>
        </p:txBody>
      </p:sp>
    </p:spTree>
    <p:extLst>
      <p:ext uri="{BB962C8B-B14F-4D97-AF65-F5344CB8AC3E}">
        <p14:creationId xmlns:p14="http://schemas.microsoft.com/office/powerpoint/2010/main" val="31605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264E0-FB52-675E-10EC-892D5175380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32C996-E79E-2C48-DF26-B08E53557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8C53D7-3D19-D54D-C822-6EE48A18E8A7}"/>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E3023046-EE20-AF7B-43FB-A44A71824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C86C73-13D0-9555-666D-0C9100CC3C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937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8C98A-4BE2-E3F5-7D4A-0C27030EE2E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A1432C-4BE0-7AB4-1276-9D42EF4D94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2A8715-3FFC-025D-99E0-8C8C76E1ACD3}"/>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54D65120-40F8-FEBB-F29C-3454B3430D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54B8B9-64BA-A9C8-5213-7EC9C0D35B72}"/>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19114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3C5752-6194-68DD-4110-1FEB7FE5A0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24EB9C-1C59-64A6-112C-6E9437FCA3B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AEFBE0-FAC8-B699-922A-D69304859077}"/>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7D2A6EEC-ABB0-703C-6C3B-2319224644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8B7AAB-EDBB-9BDB-BE79-00479C0FC4D8}"/>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6319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F37EA-63AE-4BF2-9536-92D24CEF08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461603-7059-BBF3-E461-B1E8A2B8AF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1F477C-F76B-FF60-2C93-002639E5B904}"/>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E13A0AEC-8D68-F215-C190-2273646F8D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741A7A-EA3C-0F5A-F3D1-94900EFF889B}"/>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22319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6D7F1-C1F4-A164-7CDE-ADF3AE9BB6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43E651B-0264-B48A-4B06-C4FA9497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073EC7-DCF1-1F30-1618-457906F29C78}"/>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7D74791D-1513-0670-5500-4FD0F6B0D5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489D82-6404-E16A-F857-A1DD1FDF5A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48523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BF2F4-0636-111A-DED8-5082EB1549D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7DC82D-C8BE-58F1-6792-604F6974F5E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5C0171-D259-F5D0-D47F-16650EE6AF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2CEC8C2-07B3-3F77-8CBD-FAC8D1BB5602}"/>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6" name="Segnaposto piè di pagina 5">
            <a:extLst>
              <a:ext uri="{FF2B5EF4-FFF2-40B4-BE49-F238E27FC236}">
                <a16:creationId xmlns:a16="http://schemas.microsoft.com/office/drawing/2014/main" id="{FD8E2941-0619-39CD-0E95-C8F5320F63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887E02-B5C4-57C4-AF3A-10B0468C96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3196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FF58B-9A82-1302-43E2-1C713767B06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045473-0D65-EA4C-B8E2-B0F25AA84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B443DEE-4AF0-0FA9-3518-BD165F25651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6FCA57-EB7A-D9FB-D4EB-BCDB62508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1A2C54-F752-6F08-D225-41A4252E714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D5130EA-212F-774F-28E1-8B0D4D8C957C}"/>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8" name="Segnaposto piè di pagina 7">
            <a:extLst>
              <a:ext uri="{FF2B5EF4-FFF2-40B4-BE49-F238E27FC236}">
                <a16:creationId xmlns:a16="http://schemas.microsoft.com/office/drawing/2014/main" id="{F2294161-ACA2-D2A4-B4F0-F4AEB0E49D1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C205BE2-9DD1-86FF-9C18-7D794F539D1E}"/>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275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AECD-A598-8930-FD05-1406766866E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C383197-44CD-8102-1336-3AFC75F02AFC}"/>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4" name="Segnaposto piè di pagina 3">
            <a:extLst>
              <a:ext uri="{FF2B5EF4-FFF2-40B4-BE49-F238E27FC236}">
                <a16:creationId xmlns:a16="http://schemas.microsoft.com/office/drawing/2014/main" id="{8D54DDCB-3F24-5816-AF82-31638D33ECE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79B6E4-00A5-0C7C-874B-9811BD44384F}"/>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99646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250683-4690-B7F9-FA8B-3D5FB22CB37D}"/>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3" name="Segnaposto piè di pagina 2">
            <a:extLst>
              <a:ext uri="{FF2B5EF4-FFF2-40B4-BE49-F238E27FC236}">
                <a16:creationId xmlns:a16="http://schemas.microsoft.com/office/drawing/2014/main" id="{085B1F87-0C25-BB7D-E018-41DD563D08E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926DC4-CB7C-8720-6182-711C7814B8B6}"/>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3371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125B4-A08A-7245-001D-6BF03EF175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5F4BD8-0817-6686-544C-E24E91B83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01CAF3-8524-7B9C-9979-D4DA2B75B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822C58-AF2C-30BF-0387-29185E5F956F}"/>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6" name="Segnaposto piè di pagina 5">
            <a:extLst>
              <a:ext uri="{FF2B5EF4-FFF2-40B4-BE49-F238E27FC236}">
                <a16:creationId xmlns:a16="http://schemas.microsoft.com/office/drawing/2014/main" id="{0683E744-C862-B8F1-A3D7-35A7BD76AB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87502F-4AA8-B788-DDB9-F9D847E9086C}"/>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40051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96545-4A3A-3D91-E125-87CA205378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28E9926-02DD-E435-D785-7A81F74E1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E86364-A417-E2C8-96BE-143FF0AE2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3D60C8-46C4-CBED-4750-1367632C6E6D}"/>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6" name="Segnaposto piè di pagina 5">
            <a:extLst>
              <a:ext uri="{FF2B5EF4-FFF2-40B4-BE49-F238E27FC236}">
                <a16:creationId xmlns:a16="http://schemas.microsoft.com/office/drawing/2014/main" id="{FDDCD6E4-37E6-F981-E514-55C4F1BDA7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1B3317-D12B-F6ED-E997-9DFA3CE76B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2718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AB61F03-C014-8FC4-6DD0-7A81D3126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84472C-4F80-DA5C-0B0A-60610954D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3C37F7-72D4-46A9-B303-5337BA429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C911F0C3-A87C-2E45-7D52-FC35A713F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6EC302-A175-F046-F0FE-FFBA6732C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2B785-C1C9-3D49-9F61-B6941BA97BC5}" type="slidenum">
              <a:rPr lang="it-IT" smtClean="0"/>
              <a:t>‹N›</a:t>
            </a:fld>
            <a:endParaRPr lang="it-IT"/>
          </a:p>
        </p:txBody>
      </p:sp>
    </p:spTree>
    <p:extLst>
      <p:ext uri="{BB962C8B-B14F-4D97-AF65-F5344CB8AC3E}">
        <p14:creationId xmlns:p14="http://schemas.microsoft.com/office/powerpoint/2010/main" val="10994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07A83D-1E24-3C21-4698-CDA383EDAF97}"/>
              </a:ext>
            </a:extLst>
          </p:cNvPr>
          <p:cNvSpPr>
            <a:spLocks noGrp="1"/>
          </p:cNvSpPr>
          <p:nvPr>
            <p:ph type="ctrTitle"/>
          </p:nvPr>
        </p:nvSpPr>
        <p:spPr/>
        <p:txBody>
          <a:bodyPr>
            <a:normAutofit/>
          </a:bodyPr>
          <a:lstStyle/>
          <a:p>
            <a:pPr algn="l"/>
            <a:r>
              <a:rPr lang="it-IT" sz="5400" b="1" dirty="0">
                <a:solidFill>
                  <a:srgbClr val="8089FF"/>
                </a:solidFill>
              </a:rPr>
              <a:t>1.3. Liberalismo, socialismo, nazionalismo</a:t>
            </a:r>
          </a:p>
        </p:txBody>
      </p:sp>
      <p:sp>
        <p:nvSpPr>
          <p:cNvPr id="3" name="Sottotitolo 2">
            <a:extLst>
              <a:ext uri="{FF2B5EF4-FFF2-40B4-BE49-F238E27FC236}">
                <a16:creationId xmlns:a16="http://schemas.microsoft.com/office/drawing/2014/main" id="{9F2CCCD7-0122-0B10-CBD5-BA48D8F81F50}"/>
              </a:ext>
            </a:extLst>
          </p:cNvPr>
          <p:cNvSpPr>
            <a:spLocks noGrp="1"/>
          </p:cNvSpPr>
          <p:nvPr>
            <p:ph type="subTitle" idx="1"/>
          </p:nvPr>
        </p:nvSpPr>
        <p:spPr/>
        <p:txBody>
          <a:bodyPr>
            <a:normAutofit lnSpcReduction="10000"/>
          </a:bodyPr>
          <a:lstStyle/>
          <a:p>
            <a:pPr algn="r">
              <a:lnSpc>
                <a:spcPct val="100000"/>
              </a:lnSpc>
              <a:spcBef>
                <a:spcPts val="0"/>
              </a:spcBef>
            </a:pPr>
            <a:endParaRPr lang="it-IT" sz="1700" dirty="0"/>
          </a:p>
          <a:p>
            <a:pPr algn="r">
              <a:lnSpc>
                <a:spcPct val="100000"/>
              </a:lnSpc>
              <a:spcBef>
                <a:spcPts val="0"/>
              </a:spcBef>
            </a:pPr>
            <a:endParaRPr lang="it-IT" sz="1700" dirty="0"/>
          </a:p>
          <a:p>
            <a:pPr algn="r"/>
            <a:endParaRPr lang="it-IT" dirty="0"/>
          </a:p>
          <a:p>
            <a:pPr algn="r"/>
            <a:r>
              <a:rPr lang="it-IT" sz="1500" dirty="0"/>
              <a:t>Storia contemporanea</a:t>
            </a:r>
          </a:p>
          <a:p>
            <a:pPr algn="r"/>
            <a:r>
              <a:rPr lang="it-IT" sz="1500" dirty="0"/>
              <a:t>Prof.ssa Maddalena Carli</a:t>
            </a:r>
          </a:p>
        </p:txBody>
      </p:sp>
      <p:pic>
        <p:nvPicPr>
          <p:cNvPr id="5" name="Immagine 4">
            <a:extLst>
              <a:ext uri="{FF2B5EF4-FFF2-40B4-BE49-F238E27FC236}">
                <a16:creationId xmlns:a16="http://schemas.microsoft.com/office/drawing/2014/main" id="{06A84D5F-22F6-B09A-81C6-ADDA8300476C}"/>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a:ext>
            </a:extLst>
          </a:blip>
          <a:stretch>
            <a:fillRect/>
          </a:stretch>
        </p:blipFill>
        <p:spPr>
          <a:xfrm>
            <a:off x="10164000" y="5342611"/>
            <a:ext cx="504000" cy="504000"/>
          </a:xfrm>
          <a:prstGeom prst="rect">
            <a:avLst/>
          </a:prstGeom>
        </p:spPr>
      </p:pic>
    </p:spTree>
    <p:extLst>
      <p:ext uri="{BB962C8B-B14F-4D97-AF65-F5344CB8AC3E}">
        <p14:creationId xmlns:p14="http://schemas.microsoft.com/office/powerpoint/2010/main" val="35790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3932949-471F-14E4-0C1B-4016AAF484DF}"/>
              </a:ext>
            </a:extLst>
          </p:cNvPr>
          <p:cNvSpPr>
            <a:spLocks noGrp="1"/>
          </p:cNvSpPr>
          <p:nvPr>
            <p:ph type="body" sz="half" idx="2"/>
          </p:nvPr>
        </p:nvSpPr>
        <p:spPr/>
        <p:txBody>
          <a:bodyPr/>
          <a:lstStyle/>
          <a:p>
            <a:r>
              <a:rPr lang="it-IT" sz="2000" dirty="0">
                <a:latin typeface="Times New Roman" panose="02020603050405020304" pitchFamily="18" charset="0"/>
                <a:cs typeface="Times New Roman" panose="02020603050405020304" pitchFamily="18" charset="0"/>
              </a:rPr>
              <a:t>Exposition internationale coloniale et des pays d’</a:t>
            </a:r>
            <a:r>
              <a:rPr lang="it-IT" sz="2000" dirty="0" err="1">
                <a:latin typeface="Times New Roman" panose="02020603050405020304" pitchFamily="18" charset="0"/>
                <a:cs typeface="Times New Roman" panose="02020603050405020304" pitchFamily="18" charset="0"/>
              </a:rPr>
              <a:t>outre-mer</a:t>
            </a:r>
            <a:r>
              <a:rPr lang="it-IT" sz="2000" dirty="0">
                <a:latin typeface="Times New Roman" panose="02020603050405020304" pitchFamily="18" charset="0"/>
                <a:cs typeface="Times New Roman" panose="02020603050405020304" pitchFamily="18" charset="0"/>
              </a:rPr>
              <a:t>, Paris 1931</a:t>
            </a:r>
          </a:p>
          <a:p>
            <a:endParaRPr lang="it-IT" dirty="0"/>
          </a:p>
        </p:txBody>
      </p:sp>
      <p:pic>
        <p:nvPicPr>
          <p:cNvPr id="5" name="Picture 4" descr="Sauvages », les victimes des zoos humains, ces oubliés de l'histoire">
            <a:extLst>
              <a:ext uri="{FF2B5EF4-FFF2-40B4-BE49-F238E27FC236}">
                <a16:creationId xmlns:a16="http://schemas.microsoft.com/office/drawing/2014/main" id="{A4F5E2F1-0922-E788-812F-6FB87212DB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881187"/>
            <a:ext cx="6172200" cy="3086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8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116DAB29-1710-D918-DCC4-91A04AC0AC35}"/>
              </a:ext>
            </a:extLst>
          </p:cNvPr>
          <p:cNvSpPr>
            <a:spLocks noGrp="1"/>
          </p:cNvSpPr>
          <p:nvPr>
            <p:ph idx="1"/>
          </p:nvPr>
        </p:nvSpPr>
        <p:spPr/>
        <p:txBody>
          <a:bodyPr>
            <a:normAutofit lnSpcReduction="10000"/>
          </a:bodyPr>
          <a:lstStyle/>
          <a:p>
            <a:pPr algn="just">
              <a:buFont typeface="Wingdings" pitchFamily="2" charset="2"/>
              <a:buChar char="Ø"/>
            </a:pPr>
            <a:endParaRPr lang="it-IT" sz="24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it-IT" sz="2400" dirty="0">
                <a:latin typeface="Times New Roman" panose="02020603050405020304" pitchFamily="18" charset="0"/>
                <a:cs typeface="Times New Roman" panose="02020603050405020304" pitchFamily="18" charset="0"/>
              </a:rPr>
              <a:t>l’elaborazione razzista sembra dare un nuovo slancio all’identificazione delle comunità nazionali. Partendo dalle considerazioni dell’antropologia razzista, </a:t>
            </a:r>
            <a:r>
              <a:rPr lang="it-IT" sz="2400" b="1" dirty="0">
                <a:latin typeface="Times New Roman" panose="02020603050405020304" pitchFamily="18" charset="0"/>
                <a:cs typeface="Times New Roman" panose="02020603050405020304" pitchFamily="18" charset="0"/>
              </a:rPr>
              <a:t>una nazione/razza viene infatti ora definita in rapporto alle differenze che la separano da qualche altra nazione/razza identificata come inferiore e per questo potenzialmente minacciosa e nemica</a:t>
            </a:r>
            <a:endParaRPr lang="it-IT" sz="2400" dirty="0">
              <a:effectLst/>
              <a:latin typeface="Times New Roman" panose="02020603050405020304" pitchFamily="18" charset="0"/>
              <a:cs typeface="Times New Roman" panose="02020603050405020304" pitchFamily="18" charset="0"/>
            </a:endParaRPr>
          </a:p>
          <a:p>
            <a:pPr marL="0" indent="0">
              <a:buClr>
                <a:srgbClr val="2E379E"/>
              </a:buClr>
              <a:buNone/>
            </a:pPr>
            <a:endParaRPr lang="it-IT" dirty="0"/>
          </a:p>
          <a:p>
            <a:pPr>
              <a:buClr>
                <a:srgbClr val="8089FF"/>
              </a:buClr>
              <a:buFont typeface="Wingdings" pitchFamily="2" charset="2"/>
              <a:buChar char="§"/>
            </a:pPr>
            <a:r>
              <a:rPr lang="it-IT" sz="2400" dirty="0">
                <a:latin typeface="Times New Roman" panose="02020603050405020304" pitchFamily="18" charset="0"/>
                <a:cs typeface="Times New Roman" panose="02020603050405020304" pitchFamily="18" charset="0"/>
              </a:rPr>
              <a:t>Stati Uniti: politica segregazionista nei confronti degli afro-americani e dei nativi americani; razzismo militante</a:t>
            </a:r>
          </a:p>
          <a:p>
            <a:pPr>
              <a:buClr>
                <a:srgbClr val="8089FF"/>
              </a:buClr>
              <a:buFont typeface="Wingdings" pitchFamily="2" charset="2"/>
              <a:buChar char="§"/>
            </a:pPr>
            <a:endParaRPr lang="it-IT" sz="2400" dirty="0">
              <a:latin typeface="Times New Roman" panose="02020603050405020304" pitchFamily="18" charset="0"/>
              <a:cs typeface="Times New Roman" panose="02020603050405020304" pitchFamily="18" charset="0"/>
            </a:endParaRPr>
          </a:p>
          <a:p>
            <a:pPr>
              <a:buClr>
                <a:srgbClr val="8089FF"/>
              </a:buClr>
              <a:buFont typeface="Wingdings" pitchFamily="2" charset="2"/>
              <a:buChar char="§"/>
            </a:pPr>
            <a:r>
              <a:rPr lang="it-IT" sz="2400" dirty="0">
                <a:latin typeface="Times New Roman" panose="02020603050405020304" pitchFamily="18" charset="0"/>
                <a:cs typeface="Times New Roman" panose="02020603050405020304" pitchFamily="18" charset="0"/>
              </a:rPr>
              <a:t>Europa: antisemitismo</a:t>
            </a:r>
          </a:p>
          <a:p>
            <a:pPr marL="0" indent="0">
              <a:buClr>
                <a:srgbClr val="2E379E"/>
              </a:buClr>
              <a:buNone/>
            </a:pPr>
            <a:endParaRPr lang="it-IT" dirty="0"/>
          </a:p>
        </p:txBody>
      </p:sp>
    </p:spTree>
    <p:extLst>
      <p:ext uri="{BB962C8B-B14F-4D97-AF65-F5344CB8AC3E}">
        <p14:creationId xmlns:p14="http://schemas.microsoft.com/office/powerpoint/2010/main" val="87825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116DAB29-1710-D918-DCC4-91A04AC0AC35}"/>
              </a:ext>
            </a:extLst>
          </p:cNvPr>
          <p:cNvSpPr>
            <a:spLocks noGrp="1"/>
          </p:cNvSpPr>
          <p:nvPr>
            <p:ph sz="half" idx="1"/>
          </p:nvPr>
        </p:nvSpPr>
        <p:spPr/>
        <p:txBody>
          <a:bodyPr>
            <a:normAutofit fontScale="92500" lnSpcReduction="20000"/>
          </a:bodyPr>
          <a:lstStyle/>
          <a:p>
            <a:pPr algn="just">
              <a:buFont typeface="Wingdings" pitchFamily="2" charset="2"/>
              <a:buChar char="Ø"/>
            </a:pPr>
            <a:endParaRPr lang="it-IT" sz="2400" dirty="0">
              <a:latin typeface="Times New Roman" panose="02020603050405020304" pitchFamily="18" charset="0"/>
              <a:cs typeface="Times New Roman" panose="02020603050405020304" pitchFamily="18" charset="0"/>
            </a:endParaRPr>
          </a:p>
          <a:p>
            <a:pPr>
              <a:buFont typeface="Wingdings" pitchFamily="2" charset="2"/>
              <a:buChar char="§"/>
            </a:pPr>
            <a:r>
              <a:rPr lang="it-IT" dirty="0">
                <a:latin typeface="Times New Roman" panose="02020603050405020304" pitchFamily="18" charset="0"/>
                <a:cs typeface="Times New Roman" panose="02020603050405020304" pitchFamily="18" charset="0"/>
              </a:rPr>
              <a:t>Differenza tra ebrei russi ed europei</a:t>
            </a:r>
          </a:p>
          <a:p>
            <a:pPr>
              <a:buFont typeface="Wingdings" pitchFamily="2" charset="2"/>
              <a:buChar char="§"/>
            </a:pPr>
            <a:r>
              <a:rPr lang="it-IT" dirty="0">
                <a:latin typeface="Times New Roman" panose="02020603050405020304" pitchFamily="18" charset="0"/>
                <a:cs typeface="Times New Roman" panose="02020603050405020304" pitchFamily="18" charset="0"/>
              </a:rPr>
              <a:t>Legami antisemitismo – </a:t>
            </a:r>
            <a:r>
              <a:rPr lang="it-IT" dirty="0">
                <a:solidFill>
                  <a:srgbClr val="8089FF"/>
                </a:solidFill>
                <a:latin typeface="Times New Roman" panose="02020603050405020304" pitchFamily="18" charset="0"/>
                <a:cs typeface="Times New Roman" panose="02020603050405020304" pitchFamily="18" charset="0"/>
              </a:rPr>
              <a:t>processo di emancipazione degli ebrei</a:t>
            </a:r>
          </a:p>
          <a:p>
            <a:pPr>
              <a:buFont typeface="Wingdings" pitchFamily="2" charset="2"/>
              <a:buChar char="§"/>
            </a:pPr>
            <a:r>
              <a:rPr lang="it-IT" dirty="0">
                <a:latin typeface="Times New Roman" panose="02020603050405020304" pitchFamily="18" charset="0"/>
                <a:cs typeface="Times New Roman" panose="02020603050405020304" pitchFamily="18" charset="0"/>
              </a:rPr>
              <a:t>Dall’</a:t>
            </a:r>
            <a:r>
              <a:rPr lang="it-IT" dirty="0">
                <a:solidFill>
                  <a:srgbClr val="8089FF"/>
                </a:solidFill>
                <a:latin typeface="Times New Roman" panose="02020603050405020304" pitchFamily="18" charset="0"/>
                <a:cs typeface="Times New Roman" panose="02020603050405020304" pitchFamily="18" charset="0"/>
              </a:rPr>
              <a:t>antisemitismo culturale </a:t>
            </a:r>
            <a:r>
              <a:rPr lang="it-IT" dirty="0">
                <a:latin typeface="Times New Roman" panose="02020603050405020304" pitchFamily="18" charset="0"/>
                <a:cs typeface="Times New Roman" panose="02020603050405020304" pitchFamily="18" charset="0"/>
              </a:rPr>
              <a:t>all’</a:t>
            </a:r>
            <a:r>
              <a:rPr lang="it-IT" dirty="0">
                <a:solidFill>
                  <a:srgbClr val="8089FF"/>
                </a:solidFill>
                <a:latin typeface="Times New Roman" panose="02020603050405020304" pitchFamily="18" charset="0"/>
                <a:cs typeface="Times New Roman" panose="02020603050405020304" pitchFamily="18" charset="0"/>
              </a:rPr>
              <a:t>antisemitismo politico</a:t>
            </a:r>
          </a:p>
          <a:p>
            <a:pPr>
              <a:buFont typeface="Wingdings" pitchFamily="2" charset="2"/>
              <a:buChar char="§"/>
            </a:pPr>
            <a:endParaRPr lang="it-IT" dirty="0">
              <a:latin typeface="Times New Roman" panose="02020603050405020304" pitchFamily="18" charset="0"/>
              <a:cs typeface="Times New Roman" panose="02020603050405020304" pitchFamily="18" charset="0"/>
            </a:endParaRPr>
          </a:p>
          <a:p>
            <a:pPr>
              <a:buFont typeface="Wingdings" pitchFamily="2" charset="2"/>
              <a:buChar char="§"/>
            </a:pPr>
            <a:r>
              <a:rPr lang="it-IT" b="1" dirty="0">
                <a:latin typeface="Times New Roman" panose="02020603050405020304" pitchFamily="18" charset="0"/>
                <a:cs typeface="Times New Roman" panose="02020603050405020304" pitchFamily="18" charset="0"/>
              </a:rPr>
              <a:t>1894: Affaire Dreyfus</a:t>
            </a:r>
          </a:p>
          <a:p>
            <a:pPr>
              <a:buFont typeface="Wingdings" pitchFamily="2" charset="2"/>
              <a:buChar char="§"/>
            </a:pPr>
            <a:endParaRPr lang="it-IT" b="1" dirty="0">
              <a:latin typeface="Times New Roman" panose="02020603050405020304" pitchFamily="18" charset="0"/>
              <a:cs typeface="Times New Roman" panose="02020603050405020304" pitchFamily="18" charset="0"/>
            </a:endParaRPr>
          </a:p>
          <a:p>
            <a:pPr>
              <a:buFont typeface="Wingdings" pitchFamily="2" charset="2"/>
              <a:buChar char="§"/>
            </a:pPr>
            <a:r>
              <a:rPr lang="it-IT" b="1" dirty="0">
                <a:latin typeface="Times New Roman" panose="02020603050405020304" pitchFamily="18" charset="0"/>
                <a:cs typeface="Times New Roman" panose="02020603050405020304" pitchFamily="18" charset="0"/>
              </a:rPr>
              <a:t>Theodor Herzl</a:t>
            </a:r>
            <a:r>
              <a:rPr lang="it-IT" dirty="0">
                <a:latin typeface="Times New Roman" panose="02020603050405020304" pitchFamily="18" charset="0"/>
                <a:cs typeface="Times New Roman" panose="02020603050405020304" pitchFamily="18" charset="0"/>
              </a:rPr>
              <a:t> e la nascita del </a:t>
            </a:r>
            <a:r>
              <a:rPr lang="it-IT" b="1" dirty="0">
                <a:latin typeface="Times New Roman" panose="02020603050405020304" pitchFamily="18" charset="0"/>
                <a:cs typeface="Times New Roman" panose="02020603050405020304" pitchFamily="18" charset="0"/>
              </a:rPr>
              <a:t>sionismo</a:t>
            </a:r>
          </a:p>
          <a:p>
            <a:pPr marL="0" indent="0">
              <a:buClr>
                <a:srgbClr val="2E379E"/>
              </a:buClr>
              <a:buNone/>
            </a:pPr>
            <a:endParaRPr lang="it-IT" dirty="0"/>
          </a:p>
        </p:txBody>
      </p:sp>
      <p:pic>
        <p:nvPicPr>
          <p:cNvPr id="1026" name="Picture 2">
            <a:extLst>
              <a:ext uri="{FF2B5EF4-FFF2-40B4-BE49-F238E27FC236}">
                <a16:creationId xmlns:a16="http://schemas.microsoft.com/office/drawing/2014/main" id="{8CDC1D3D-EE17-B903-1FAF-74DBEE72BD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4313" y="1825625"/>
            <a:ext cx="3277373" cy="435133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5F54F31-D895-8EB0-FA25-4B6734650DA5}"/>
              </a:ext>
            </a:extLst>
          </p:cNvPr>
          <p:cNvSpPr txBox="1"/>
          <p:nvPr/>
        </p:nvSpPr>
        <p:spPr>
          <a:xfrm>
            <a:off x="7789240" y="6176963"/>
            <a:ext cx="2612446" cy="369332"/>
          </a:xfrm>
          <a:prstGeom prst="rect">
            <a:avLst/>
          </a:prstGeom>
          <a:noFill/>
        </p:spPr>
        <p:txBody>
          <a:bodyPr wrap="none" rtlCol="0">
            <a:spAutoFit/>
          </a:bodyPr>
          <a:lstStyle/>
          <a:p>
            <a:r>
              <a:rPr lang="it-IT" dirty="0"/>
              <a:t>«L’Aurore, 13 </a:t>
            </a:r>
            <a:r>
              <a:rPr lang="it-IT" dirty="0" err="1"/>
              <a:t>janvier</a:t>
            </a:r>
            <a:r>
              <a:rPr lang="it-IT" dirty="0"/>
              <a:t> 1898</a:t>
            </a:r>
          </a:p>
        </p:txBody>
      </p:sp>
    </p:spTree>
    <p:extLst>
      <p:ext uri="{BB962C8B-B14F-4D97-AF65-F5344CB8AC3E}">
        <p14:creationId xmlns:p14="http://schemas.microsoft.com/office/powerpoint/2010/main" val="32512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746C2-6AB6-D152-B353-C000D0D06F5E}"/>
              </a:ext>
            </a:extLst>
          </p:cNvPr>
          <p:cNvSpPr>
            <a:spLocks noGrp="1"/>
          </p:cNvSpPr>
          <p:nvPr>
            <p:ph type="title"/>
          </p:nvPr>
        </p:nvSpPr>
        <p:spPr/>
        <p:txBody>
          <a:bodyPr>
            <a:normAutofit/>
          </a:bodyPr>
          <a:lstStyle/>
          <a:p>
            <a:pPr algn="ctr"/>
            <a:r>
              <a:rPr lang="it-IT" sz="2000" b="1" dirty="0">
                <a:latin typeface="Times New Roman" panose="02020603050405020304" pitchFamily="18" charset="0"/>
                <a:cs typeface="Times New Roman" panose="02020603050405020304" pitchFamily="18" charset="0"/>
              </a:rPr>
              <a:t>sionismo/sionismi</a:t>
            </a:r>
          </a:p>
        </p:txBody>
      </p:sp>
      <p:sp>
        <p:nvSpPr>
          <p:cNvPr id="3" name="Segnaposto contenuto 2">
            <a:extLst>
              <a:ext uri="{FF2B5EF4-FFF2-40B4-BE49-F238E27FC236}">
                <a16:creationId xmlns:a16="http://schemas.microsoft.com/office/drawing/2014/main" id="{4485B0A8-4BF8-8957-8630-EEB2536804CB}"/>
              </a:ext>
            </a:extLst>
          </p:cNvPr>
          <p:cNvSpPr>
            <a:spLocks noGrp="1"/>
          </p:cNvSpPr>
          <p:nvPr>
            <p:ph idx="1"/>
          </p:nvPr>
        </p:nvSpPr>
        <p:spPr/>
        <p:txBody>
          <a:bodyPr>
            <a:normAutofit/>
          </a:bodyPr>
          <a:lstStyle/>
          <a:p>
            <a:pPr>
              <a:buFont typeface="Wingdings" pitchFamily="2" charset="2"/>
              <a:buChar char="§"/>
            </a:pPr>
            <a:r>
              <a:rPr lang="it-IT" sz="2000" dirty="0">
                <a:latin typeface="Times New Roman" panose="02020603050405020304" pitchFamily="18" charset="0"/>
                <a:cs typeface="Times New Roman" panose="02020603050405020304" pitchFamily="18" charset="0"/>
              </a:rPr>
              <a:t>Ideologia che considera gli ebrei un popolo e che ne sostiene il diritto al ritorno nella terra originaria, la Palestina &gt; </a:t>
            </a:r>
            <a:r>
              <a:rPr lang="it-IT" sz="2000" dirty="0">
                <a:solidFill>
                  <a:srgbClr val="8089FF"/>
                </a:solidFill>
                <a:latin typeface="Times New Roman" panose="02020603050405020304" pitchFamily="18" charset="0"/>
                <a:cs typeface="Times New Roman" panose="02020603050405020304" pitchFamily="18" charset="0"/>
              </a:rPr>
              <a:t>movimento di rinascita nazionale</a:t>
            </a:r>
          </a:p>
          <a:p>
            <a:pPr>
              <a:buFont typeface="Wingdings" pitchFamily="2" charset="2"/>
              <a:buChar char="§"/>
            </a:pPr>
            <a:r>
              <a:rPr lang="it-IT" sz="2000" dirty="0">
                <a:latin typeface="Times New Roman" panose="02020603050405020304" pitchFamily="18" charset="0"/>
                <a:cs typeface="Times New Roman" panose="02020603050405020304" pitchFamily="18" charset="0"/>
              </a:rPr>
              <a:t>Ridefinizione dell’identità ebraica: a. «</a:t>
            </a:r>
            <a:r>
              <a:rPr lang="it-IT" sz="2000" dirty="0">
                <a:solidFill>
                  <a:srgbClr val="712178"/>
                </a:solidFill>
                <a:latin typeface="Times New Roman" panose="02020603050405020304" pitchFamily="18" charset="0"/>
                <a:cs typeface="Times New Roman" panose="02020603050405020304" pitchFamily="18" charset="0"/>
              </a:rPr>
              <a:t>ritorno</a:t>
            </a:r>
            <a:r>
              <a:rPr lang="it-IT" sz="2000" dirty="0">
                <a:latin typeface="Times New Roman" panose="02020603050405020304" pitchFamily="18" charset="0"/>
                <a:cs typeface="Times New Roman" panose="02020603050405020304" pitchFamily="18" charset="0"/>
              </a:rPr>
              <a:t>» (a una terra sotto il dominio ottomano, poi protettorato inglese); b. discontinuità con/rifiuto della «</a:t>
            </a:r>
            <a:r>
              <a:rPr lang="it-IT" sz="2000" dirty="0">
                <a:solidFill>
                  <a:srgbClr val="712178"/>
                </a:solidFill>
                <a:latin typeface="Times New Roman" panose="02020603050405020304" pitchFamily="18" charset="0"/>
                <a:cs typeface="Times New Roman" panose="02020603050405020304" pitchFamily="18" charset="0"/>
              </a:rPr>
              <a:t>diaspora</a:t>
            </a:r>
            <a:r>
              <a:rPr lang="it-IT" sz="2000" dirty="0">
                <a:latin typeface="Times New Roman" panose="02020603050405020304" pitchFamily="18" charset="0"/>
                <a:cs typeface="Times New Roman" panose="02020603050405020304" pitchFamily="18" charset="0"/>
              </a:rPr>
              <a:t>» (critica dell’assimilazione) &gt; </a:t>
            </a:r>
            <a:r>
              <a:rPr lang="it-IT" sz="2000" dirty="0">
                <a:solidFill>
                  <a:srgbClr val="8089FF"/>
                </a:solidFill>
                <a:latin typeface="Times New Roman" panose="02020603050405020304" pitchFamily="18" charset="0"/>
                <a:cs typeface="Times New Roman" panose="02020603050405020304" pitchFamily="18" charset="0"/>
              </a:rPr>
              <a:t>progetto politico (Stato ebraico)</a:t>
            </a:r>
          </a:p>
          <a:p>
            <a:pPr>
              <a:buFont typeface="Wingdings" pitchFamily="2" charset="2"/>
              <a:buChar char="§"/>
            </a:pPr>
            <a:r>
              <a:rPr lang="it-IT" sz="2000" dirty="0">
                <a:latin typeface="Times New Roman" panose="02020603050405020304" pitchFamily="18" charset="0"/>
                <a:cs typeface="Times New Roman" panose="02020603050405020304" pitchFamily="18" charset="0"/>
              </a:rPr>
              <a:t>Ridefinizione dell’ebreo, non solo ideologicamente ma anche fisicamente: cambia il rapporto con lo spazio territoriale, cambiano i corpi</a:t>
            </a:r>
          </a:p>
          <a:p>
            <a:pPr>
              <a:buFont typeface="Wingdings" pitchFamily="2" charset="2"/>
              <a:buChar char="§"/>
            </a:pPr>
            <a:endParaRPr lang="it-IT" sz="2000" dirty="0">
              <a:latin typeface="Times New Roman" panose="02020603050405020304" pitchFamily="18" charset="0"/>
              <a:cs typeface="Times New Roman" panose="02020603050405020304" pitchFamily="18" charset="0"/>
            </a:endParaRPr>
          </a:p>
          <a:p>
            <a:pPr>
              <a:buFont typeface="Wingdings" pitchFamily="2" charset="2"/>
              <a:buChar char="§"/>
            </a:pPr>
            <a:r>
              <a:rPr lang="it-IT" sz="2000" dirty="0">
                <a:latin typeface="Times New Roman" panose="02020603050405020304" pitchFamily="18" charset="0"/>
                <a:cs typeface="Times New Roman" panose="02020603050405020304" pitchFamily="18" charset="0"/>
              </a:rPr>
              <a:t>Moses Hess </a:t>
            </a:r>
            <a:r>
              <a:rPr lang="it-IT" sz="2000" i="1" dirty="0">
                <a:latin typeface="Times New Roman" panose="02020603050405020304" pitchFamily="18" charset="0"/>
                <a:cs typeface="Times New Roman" panose="02020603050405020304" pitchFamily="18" charset="0"/>
              </a:rPr>
              <a:t>(Roma e Gerusalemme</a:t>
            </a:r>
            <a:r>
              <a:rPr lang="it-IT" sz="2000" dirty="0">
                <a:latin typeface="Times New Roman" panose="02020603050405020304" pitchFamily="18" charset="0"/>
                <a:cs typeface="Times New Roman" panose="02020603050405020304" pitchFamily="18" charset="0"/>
              </a:rPr>
              <a:t>, 1882)</a:t>
            </a:r>
            <a:r>
              <a:rPr lang="it-IT" sz="2000" i="1" dirty="0">
                <a:latin typeface="Times New Roman" panose="02020603050405020304" pitchFamily="18" charset="0"/>
                <a:cs typeface="Times New Roman" panose="02020603050405020304" pitchFamily="18" charset="0"/>
              </a:rPr>
              <a:t>;</a:t>
            </a:r>
            <a:r>
              <a:rPr lang="it-IT" sz="2000" dirty="0">
                <a:latin typeface="Times New Roman" panose="02020603050405020304" pitchFamily="18" charset="0"/>
                <a:cs typeface="Times New Roman" panose="02020603050405020304" pitchFamily="18" charset="0"/>
              </a:rPr>
              <a:t> Theodor Herzl </a:t>
            </a:r>
            <a:r>
              <a:rPr lang="it-IT" sz="2000" i="1" dirty="0">
                <a:latin typeface="Times New Roman" panose="02020603050405020304" pitchFamily="18" charset="0"/>
                <a:cs typeface="Times New Roman" panose="02020603050405020304" pitchFamily="18" charset="0"/>
              </a:rPr>
              <a:t>(Lo </a:t>
            </a:r>
            <a:r>
              <a:rPr lang="it-IT" sz="2000" i="1">
                <a:latin typeface="Times New Roman" panose="02020603050405020304" pitchFamily="18" charset="0"/>
                <a:cs typeface="Times New Roman" panose="02020603050405020304" pitchFamily="18" charset="0"/>
              </a:rPr>
              <a:t>Stato ebraico</a:t>
            </a:r>
            <a:r>
              <a:rPr lang="it-IT" sz="2000">
                <a:latin typeface="Times New Roman" panose="02020603050405020304" pitchFamily="18" charset="0"/>
                <a:cs typeface="Times New Roman" panose="02020603050405020304" pitchFamily="18" charset="0"/>
              </a:rPr>
              <a:t>, 1896)</a:t>
            </a:r>
            <a:r>
              <a:rPr lang="it-IT" sz="2000" i="1">
                <a:latin typeface="Times New Roman" panose="02020603050405020304" pitchFamily="18" charset="0"/>
                <a:cs typeface="Times New Roman" panose="02020603050405020304" pitchFamily="18" charset="0"/>
              </a:rPr>
              <a:t>;</a:t>
            </a:r>
            <a:r>
              <a:rPr lang="it-IT" sz="200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Russia zarista &gt; molte ideologie e molti progetti insieme</a:t>
            </a:r>
          </a:p>
        </p:txBody>
      </p:sp>
    </p:spTree>
    <p:extLst>
      <p:ext uri="{BB962C8B-B14F-4D97-AF65-F5344CB8AC3E}">
        <p14:creationId xmlns:p14="http://schemas.microsoft.com/office/powerpoint/2010/main" val="297339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116DAB29-1710-D918-DCC4-91A04AC0AC35}"/>
              </a:ext>
            </a:extLst>
          </p:cNvPr>
          <p:cNvSpPr>
            <a:spLocks noGrp="1"/>
          </p:cNvSpPr>
          <p:nvPr>
            <p:ph idx="1"/>
          </p:nvPr>
        </p:nvSpPr>
        <p:spPr/>
        <p:txBody>
          <a:bodyPr>
            <a:normAutofit fontScale="70000" lnSpcReduction="20000"/>
          </a:bodyPr>
          <a:lstStyle/>
          <a:p>
            <a:pPr marL="0" indent="0" algn="ctr">
              <a:buNone/>
            </a:pPr>
            <a:r>
              <a:rPr lang="it-IT" b="1" dirty="0">
                <a:latin typeface="Times New Roman" panose="02020603050405020304" pitchFamily="18" charset="0"/>
                <a:cs typeface="Times New Roman" panose="02020603050405020304" pitchFamily="18" charset="0"/>
              </a:rPr>
              <a:t>Liberalismo</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a:buFont typeface="Wingdings" pitchFamily="2" charset="2"/>
              <a:buChar char="Ø"/>
            </a:pPr>
            <a:r>
              <a:rPr lang="it-IT" dirty="0">
                <a:latin typeface="Times New Roman" panose="02020603050405020304" pitchFamily="18" charset="0"/>
                <a:cs typeface="Times New Roman" panose="02020603050405020304" pitchFamily="18" charset="0"/>
              </a:rPr>
              <a:t>Riconoscimento di un valore autonomo all’individuo e tendenza a limitare l’azione dello Stato in base a una costante distinzione di pubblico e privato</a:t>
            </a:r>
          </a:p>
          <a:p>
            <a:pPr marL="0" indent="0">
              <a:buNone/>
            </a:pPr>
            <a:endParaRPr lang="it-IT" dirty="0">
              <a:latin typeface="Times New Roman" panose="02020603050405020304" pitchFamily="18" charset="0"/>
              <a:cs typeface="Times New Roman" panose="02020603050405020304" pitchFamily="18" charset="0"/>
            </a:endParaRPr>
          </a:p>
          <a:p>
            <a:pPr>
              <a:buClr>
                <a:srgbClr val="2E379E"/>
              </a:buClr>
              <a:buFont typeface="Wingdings" pitchFamily="2" charset="2"/>
              <a:buChar char="ü"/>
            </a:pPr>
            <a:r>
              <a:rPr lang="it-IT" dirty="0">
                <a:latin typeface="Times New Roman" panose="02020603050405020304" pitchFamily="18" charset="0"/>
                <a:cs typeface="Times New Roman" panose="02020603050405020304" pitchFamily="18" charset="0"/>
              </a:rPr>
              <a:t>Libero mercato e libero imprenditore</a:t>
            </a:r>
          </a:p>
          <a:p>
            <a:pPr>
              <a:buClr>
                <a:srgbClr val="2E379E"/>
              </a:buClr>
              <a:buFont typeface="Wingdings" pitchFamily="2" charset="2"/>
              <a:buChar char="ü"/>
            </a:pPr>
            <a:r>
              <a:rPr lang="it-IT" dirty="0">
                <a:latin typeface="Times New Roman" panose="02020603050405020304" pitchFamily="18" charset="0"/>
                <a:cs typeface="Times New Roman" panose="02020603050405020304" pitchFamily="18" charset="0"/>
              </a:rPr>
              <a:t>Società civile e sue articolazioni</a:t>
            </a:r>
          </a:p>
          <a:p>
            <a:pPr>
              <a:buClr>
                <a:srgbClr val="2E379E"/>
              </a:buClr>
              <a:buFont typeface="Wingdings" pitchFamily="2" charset="2"/>
              <a:buChar char="ü"/>
            </a:pPr>
            <a:r>
              <a:rPr lang="it-IT" dirty="0">
                <a:latin typeface="Times New Roman" panose="02020603050405020304" pitchFamily="18" charset="0"/>
                <a:cs typeface="Times New Roman" panose="02020603050405020304" pitchFamily="18" charset="0"/>
              </a:rPr>
              <a:t>Istituzioni costituzionali e parlamentari</a:t>
            </a:r>
          </a:p>
          <a:p>
            <a:pPr>
              <a:buClr>
                <a:srgbClr val="2E379E"/>
              </a:buClr>
              <a:buFont typeface="Wingdings" pitchFamily="2" charset="2"/>
              <a:buChar char="ü"/>
            </a:pPr>
            <a:r>
              <a:rPr lang="it-IT" dirty="0">
                <a:latin typeface="Times New Roman" panose="02020603050405020304" pitchFamily="18" charset="0"/>
                <a:cs typeface="Times New Roman" panose="02020603050405020304" pitchFamily="18" charset="0"/>
              </a:rPr>
              <a:t>Esercizio dei diritti politici, a esclusione dei soggetti ‘immaturi’</a:t>
            </a:r>
          </a:p>
          <a:p>
            <a:pPr marL="514350" indent="-514350">
              <a:buAutoNum type="arabicPeriod"/>
            </a:pPr>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Democratici</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 Preferenza per l’assetto repubblicano</a:t>
            </a:r>
          </a:p>
          <a:p>
            <a:pPr marL="0" indent="0">
              <a:buNone/>
            </a:pPr>
            <a:r>
              <a:rPr lang="it-IT" dirty="0">
                <a:latin typeface="Times New Roman" panose="02020603050405020304" pitchFamily="18" charset="0"/>
                <a:cs typeface="Times New Roman" panose="02020603050405020304" pitchFamily="18" charset="0"/>
              </a:rPr>
              <a:t>- Estensione del </a:t>
            </a:r>
            <a:r>
              <a:rPr lang="it-IT" b="1" dirty="0">
                <a:latin typeface="Times New Roman" panose="02020603050405020304" pitchFamily="18" charset="0"/>
                <a:cs typeface="Times New Roman" panose="02020603050405020304" pitchFamily="18" charset="0"/>
              </a:rPr>
              <a:t>diritto di voto </a:t>
            </a:r>
            <a:r>
              <a:rPr lang="it-IT" dirty="0">
                <a:latin typeface="Times New Roman" panose="02020603050405020304" pitchFamily="18" charset="0"/>
                <a:cs typeface="Times New Roman" panose="02020603050405020304" pitchFamily="18" charset="0"/>
              </a:rPr>
              <a:t>a tutti i maschi adulti</a:t>
            </a:r>
          </a:p>
          <a:p>
            <a:pPr marL="0" indent="0">
              <a:buClr>
                <a:srgbClr val="2E379E"/>
              </a:buClr>
              <a:buNone/>
            </a:pPr>
            <a:endParaRPr lang="it-IT" dirty="0"/>
          </a:p>
        </p:txBody>
      </p:sp>
    </p:spTree>
    <p:extLst>
      <p:ext uri="{BB962C8B-B14F-4D97-AF65-F5344CB8AC3E}">
        <p14:creationId xmlns:p14="http://schemas.microsoft.com/office/powerpoint/2010/main" val="239417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61FC01-86BF-8064-926B-AA60537E8476}"/>
              </a:ext>
            </a:extLst>
          </p:cNvPr>
          <p:cNvSpPr>
            <a:spLocks noGrp="1"/>
          </p:cNvSpPr>
          <p:nvPr>
            <p:ph type="title"/>
          </p:nvPr>
        </p:nvSpPr>
        <p:spPr>
          <a:ln w="12700">
            <a:noFill/>
          </a:ln>
        </p:spPr>
        <p:txBody>
          <a:bodyPr>
            <a:normAutofit/>
          </a:bodyPr>
          <a:lstStyle/>
          <a:p>
            <a:pPr algn="ctr"/>
            <a:r>
              <a:rPr lang="it-IT" sz="2000" b="1" dirty="0">
                <a:latin typeface="Times New Roman" panose="02020603050405020304" pitchFamily="18" charset="0"/>
                <a:cs typeface="Times New Roman" panose="02020603050405020304" pitchFamily="18" charset="0"/>
              </a:rPr>
              <a:t>Socialismo</a:t>
            </a:r>
          </a:p>
        </p:txBody>
      </p:sp>
      <p:sp>
        <p:nvSpPr>
          <p:cNvPr id="3" name="Segnaposto contenuto 2">
            <a:extLst>
              <a:ext uri="{FF2B5EF4-FFF2-40B4-BE49-F238E27FC236}">
                <a16:creationId xmlns:a16="http://schemas.microsoft.com/office/drawing/2014/main" id="{6572FE1F-CF6E-AB40-5416-7833C9F87799}"/>
              </a:ext>
            </a:extLst>
          </p:cNvPr>
          <p:cNvSpPr>
            <a:spLocks noGrp="1"/>
          </p:cNvSpPr>
          <p:nvPr>
            <p:ph sz="half" idx="1"/>
          </p:nvPr>
        </p:nvSpPr>
        <p:spPr>
          <a:noFill/>
          <a:ln>
            <a:solidFill>
              <a:srgbClr val="2E379E"/>
            </a:solidFill>
          </a:ln>
        </p:spPr>
        <p:txBody>
          <a:bodyPr>
            <a:normAutofit/>
          </a:bodyPr>
          <a:lstStyle/>
          <a:p>
            <a:pPr>
              <a:buClr>
                <a:srgbClr val="2E379E"/>
              </a:buClr>
              <a:buFont typeface="Wingdings" pitchFamily="2" charset="2"/>
              <a:buChar char="Ø"/>
            </a:pPr>
            <a:endParaRPr lang="fr-FR" dirty="0"/>
          </a:p>
          <a:p>
            <a:pPr marL="0" indent="0">
              <a:buNone/>
            </a:pPr>
            <a:r>
              <a:rPr lang="it-IT" sz="2000" b="1" dirty="0">
                <a:latin typeface="Times New Roman" panose="02020603050405020304" pitchFamily="18" charset="0"/>
                <a:cs typeface="Times New Roman" panose="02020603050405020304" pitchFamily="18" charset="0"/>
              </a:rPr>
              <a:t>utopistico</a:t>
            </a:r>
            <a:r>
              <a:rPr lang="it-IT" sz="2000" dirty="0">
                <a:latin typeface="Times New Roman" panose="02020603050405020304" pitchFamily="18" charset="0"/>
                <a:cs typeface="Times New Roman" panose="02020603050405020304" pitchFamily="18" charset="0"/>
              </a:rPr>
              <a:t>:</a:t>
            </a:r>
          </a:p>
          <a:p>
            <a:pPr marL="0" indent="0">
              <a:buNone/>
            </a:pPr>
            <a:endParaRPr lang="it-IT" sz="2000" dirty="0">
              <a:latin typeface="Times New Roman" panose="02020603050405020304" pitchFamily="18" charset="0"/>
              <a:cs typeface="Times New Roman" panose="02020603050405020304" pitchFamily="18" charset="0"/>
            </a:endParaRPr>
          </a:p>
          <a:p>
            <a:pPr marL="0" indent="0">
              <a:spcBef>
                <a:spcPts val="0"/>
              </a:spcBef>
              <a:buNone/>
            </a:pPr>
            <a:r>
              <a:rPr lang="it-IT" sz="2000" dirty="0">
                <a:latin typeface="Times New Roman" panose="02020603050405020304" pitchFamily="18" charset="0"/>
                <a:cs typeface="Times New Roman" panose="02020603050405020304" pitchFamily="18" charset="0"/>
              </a:rPr>
              <a:t>Robert Owen</a:t>
            </a:r>
          </a:p>
          <a:p>
            <a:pPr marL="0" indent="0">
              <a:spcBef>
                <a:spcPts val="0"/>
              </a:spcBef>
              <a:buNone/>
            </a:pPr>
            <a:r>
              <a:rPr lang="it-IT" sz="2000" dirty="0">
                <a:latin typeface="Times New Roman" panose="02020603050405020304" pitchFamily="18" charset="0"/>
                <a:cs typeface="Times New Roman" panose="02020603050405020304" pitchFamily="18" charset="0"/>
              </a:rPr>
              <a:t>Claude-Henri de Saint-Simon</a:t>
            </a:r>
          </a:p>
          <a:p>
            <a:pPr marL="0" indent="0">
              <a:spcBef>
                <a:spcPts val="0"/>
              </a:spcBef>
              <a:buNone/>
            </a:pPr>
            <a:r>
              <a:rPr lang="it-IT" sz="2000" dirty="0">
                <a:latin typeface="Times New Roman" panose="02020603050405020304" pitchFamily="18" charset="0"/>
                <a:cs typeface="Times New Roman" panose="02020603050405020304" pitchFamily="18" charset="0"/>
              </a:rPr>
              <a:t>Charles Fourier</a:t>
            </a:r>
          </a:p>
          <a:p>
            <a:pPr marL="0" indent="0">
              <a:spcBef>
                <a:spcPts val="0"/>
              </a:spcBef>
              <a:buNone/>
            </a:pPr>
            <a:r>
              <a:rPr lang="it-IT" sz="2000" dirty="0">
                <a:latin typeface="Times New Roman" panose="02020603050405020304" pitchFamily="18" charset="0"/>
                <a:cs typeface="Times New Roman" panose="02020603050405020304" pitchFamily="18" charset="0"/>
              </a:rPr>
              <a:t>Auguste </a:t>
            </a:r>
            <a:r>
              <a:rPr lang="it-IT" sz="2000" dirty="0" err="1">
                <a:latin typeface="Times New Roman" panose="02020603050405020304" pitchFamily="18" charset="0"/>
                <a:cs typeface="Times New Roman" panose="02020603050405020304" pitchFamily="18" charset="0"/>
              </a:rPr>
              <a:t>Blanqui</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Louis Blanc</a:t>
            </a:r>
          </a:p>
          <a:p>
            <a:pPr marL="0" indent="0">
              <a:spcBef>
                <a:spcPts val="0"/>
              </a:spcBef>
              <a:buNone/>
            </a:pPr>
            <a:r>
              <a:rPr lang="it-IT" sz="2000" dirty="0">
                <a:latin typeface="Times New Roman" panose="02020603050405020304" pitchFamily="18" charset="0"/>
                <a:cs typeface="Times New Roman" panose="02020603050405020304" pitchFamily="18" charset="0"/>
              </a:rPr>
              <a:t>Pierre </a:t>
            </a:r>
            <a:r>
              <a:rPr lang="it-IT" sz="2000" dirty="0" err="1">
                <a:latin typeface="Times New Roman" panose="02020603050405020304" pitchFamily="18" charset="0"/>
                <a:cs typeface="Times New Roman" panose="02020603050405020304" pitchFamily="18" charset="0"/>
              </a:rPr>
              <a:t>Josehp</a:t>
            </a:r>
            <a:r>
              <a:rPr lang="it-IT" sz="2000" dirty="0">
                <a:latin typeface="Times New Roman" panose="02020603050405020304" pitchFamily="18" charset="0"/>
                <a:cs typeface="Times New Roman" panose="02020603050405020304" pitchFamily="18" charset="0"/>
              </a:rPr>
              <a:t> Proudhon</a:t>
            </a:r>
          </a:p>
          <a:p>
            <a:pPr marL="0" indent="0">
              <a:buClr>
                <a:srgbClr val="2E379E"/>
              </a:buClr>
              <a:buNone/>
            </a:pPr>
            <a:endParaRPr lang="fr-FR" dirty="0"/>
          </a:p>
          <a:p>
            <a:pPr marL="0" indent="0">
              <a:buClr>
                <a:srgbClr val="2E379E"/>
              </a:buClr>
              <a:buNone/>
            </a:pPr>
            <a:endParaRPr lang="fr-FR" dirty="0"/>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sp>
        <p:nvSpPr>
          <p:cNvPr id="4" name="Segnaposto contenuto 3">
            <a:extLst>
              <a:ext uri="{FF2B5EF4-FFF2-40B4-BE49-F238E27FC236}">
                <a16:creationId xmlns:a16="http://schemas.microsoft.com/office/drawing/2014/main" id="{163E3FF1-87BD-BD51-4654-16E864681093}"/>
              </a:ext>
            </a:extLst>
          </p:cNvPr>
          <p:cNvSpPr>
            <a:spLocks noGrp="1"/>
          </p:cNvSpPr>
          <p:nvPr>
            <p:ph sz="half" idx="2"/>
          </p:nvPr>
        </p:nvSpPr>
        <p:spPr>
          <a:ln>
            <a:solidFill>
              <a:srgbClr val="2E379E"/>
            </a:solidFill>
          </a:ln>
        </p:spPr>
        <p:txBody>
          <a:bodyPr>
            <a:normAutofit/>
          </a:bodyPr>
          <a:lstStyle/>
          <a:p>
            <a:pPr marL="0" indent="0">
              <a:buClr>
                <a:srgbClr val="2E379E"/>
              </a:buClr>
              <a:buNone/>
            </a:pPr>
            <a:endParaRPr lang="it-IT" b="1" dirty="0">
              <a:solidFill>
                <a:srgbClr val="2E379E"/>
              </a:solidFill>
            </a:endParaRPr>
          </a:p>
          <a:p>
            <a:pPr marL="0" indent="0">
              <a:buNone/>
            </a:pPr>
            <a:r>
              <a:rPr lang="it-IT" sz="2000" b="1" dirty="0">
                <a:latin typeface="Times New Roman" panose="02020603050405020304" pitchFamily="18" charset="0"/>
                <a:cs typeface="Times New Roman" panose="02020603050405020304" pitchFamily="18" charset="0"/>
              </a:rPr>
              <a:t>scientifico</a:t>
            </a:r>
            <a:r>
              <a:rPr lang="it-IT" sz="2000" dirty="0">
                <a:latin typeface="Times New Roman" panose="02020603050405020304" pitchFamily="18" charset="0"/>
                <a:cs typeface="Times New Roman" panose="02020603050405020304" pitchFamily="18" charset="0"/>
              </a:rPr>
              <a:t>:</a:t>
            </a: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Karl Marx e Friedrich Engels</a:t>
            </a:r>
          </a:p>
          <a:p>
            <a:pPr marL="0" indent="0">
              <a:buNone/>
            </a:pPr>
            <a:r>
              <a:rPr lang="it-IT" sz="2000" dirty="0">
                <a:latin typeface="Times New Roman" panose="02020603050405020304" pitchFamily="18" charset="0"/>
                <a:cs typeface="Times New Roman" panose="02020603050405020304" pitchFamily="18" charset="0"/>
              </a:rPr>
              <a:t>&gt; rivoluzione + fondamenta economico-filosofiche</a:t>
            </a:r>
          </a:p>
          <a:p>
            <a:pPr marL="0" indent="0">
              <a:buClr>
                <a:srgbClr val="2E379E"/>
              </a:buClr>
              <a:buNone/>
            </a:pPr>
            <a:endParaRPr lang="it-IT" dirty="0"/>
          </a:p>
        </p:txBody>
      </p:sp>
    </p:spTree>
    <p:extLst>
      <p:ext uri="{BB962C8B-B14F-4D97-AF65-F5344CB8AC3E}">
        <p14:creationId xmlns:p14="http://schemas.microsoft.com/office/powerpoint/2010/main" val="409870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898D9-589C-4849-8251-7616C5BA8BC7}"/>
              </a:ext>
            </a:extLst>
          </p:cNvPr>
          <p:cNvSpPr>
            <a:spLocks noGrp="1"/>
          </p:cNvSpPr>
          <p:nvPr>
            <p:ph type="title"/>
          </p:nvPr>
        </p:nvSpPr>
        <p:spPr/>
        <p:txBody>
          <a:bodyPr>
            <a:normAutofit/>
          </a:bodyPr>
          <a:lstStyle/>
          <a:p>
            <a:pPr algn="ctr"/>
            <a:r>
              <a:rPr lang="it-IT" sz="2400" b="1" dirty="0">
                <a:latin typeface="Times New Roman" panose="02020603050405020304" pitchFamily="18" charset="0"/>
                <a:cs typeface="Times New Roman" panose="02020603050405020304" pitchFamily="18" charset="0"/>
              </a:rPr>
              <a:t>K. Marx, F. Engels, </a:t>
            </a:r>
            <a:r>
              <a:rPr lang="it-IT" sz="2400" b="1" i="1" dirty="0">
                <a:latin typeface="Times New Roman" panose="02020603050405020304" pitchFamily="18" charset="0"/>
                <a:cs typeface="Times New Roman" panose="02020603050405020304" pitchFamily="18" charset="0"/>
              </a:rPr>
              <a:t>Manifesto del partito comunista (1848)</a:t>
            </a:r>
            <a:endParaRPr lang="it-IT" sz="2400" b="1" dirty="0">
              <a:latin typeface="Times New Roman" panose="02020603050405020304" pitchFamily="18"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116DAB29-1710-D918-DCC4-91A04AC0AC35}"/>
              </a:ext>
            </a:extLst>
          </p:cNvPr>
          <p:cNvSpPr>
            <a:spLocks noGrp="1"/>
          </p:cNvSpPr>
          <p:nvPr>
            <p:ph idx="1"/>
          </p:nvPr>
        </p:nvSpPr>
        <p:spPr/>
        <p:txBody>
          <a:bodyPr>
            <a:normAutofit fontScale="92500" lnSpcReduction="20000"/>
          </a:bodyPr>
          <a:lstStyle/>
          <a:p>
            <a:pPr marL="0" indent="0" algn="just">
              <a:buNone/>
            </a:pPr>
            <a:r>
              <a:rPr lang="it-IT" b="1" dirty="0">
                <a:latin typeface="Times New Roman" panose="02020603050405020304" pitchFamily="18" charset="0"/>
                <a:cs typeface="Times New Roman" panose="02020603050405020304" pitchFamily="18" charset="0"/>
              </a:rPr>
              <a:t>Uno spettro si aggira per l’Europa: lo spettro del comunismo</a:t>
            </a:r>
            <a:r>
              <a:rPr lang="it-IT" dirty="0">
                <a:latin typeface="Times New Roman" panose="02020603050405020304" pitchFamily="18" charset="0"/>
                <a:cs typeface="Times New Roman" panose="02020603050405020304" pitchFamily="18" charset="0"/>
              </a:rPr>
              <a:t>. Tutte le potenze della vecchia Europa si sono coalizzate in una sacra caccia alle streghe contro questo spettro: il papa e lo zar, Metternich e </a:t>
            </a:r>
            <a:r>
              <a:rPr lang="it-IT" dirty="0" err="1">
                <a:latin typeface="Times New Roman" panose="02020603050405020304" pitchFamily="18" charset="0"/>
                <a:cs typeface="Times New Roman" panose="02020603050405020304" pitchFamily="18" charset="0"/>
              </a:rPr>
              <a:t>Guizot</a:t>
            </a:r>
            <a:r>
              <a:rPr lang="it-IT" dirty="0">
                <a:latin typeface="Times New Roman" panose="02020603050405020304" pitchFamily="18" charset="0"/>
                <a:cs typeface="Times New Roman" panose="02020603050405020304" pitchFamily="18" charset="0"/>
              </a:rPr>
              <a:t>, radicali francesi e poliziotti tedeschi. Dov’è il partito di opposizione che non sia stato bollato di comunismo dai suoi avversari al governo, dove il partito di opposizione che non abbia ritorto l’infamante accusa di comunismo sia contro gli esponenti più progressisti dell'opposizione che contro i suoi avversari reazionari? Di qui due conseguenze. </a:t>
            </a:r>
            <a:r>
              <a:rPr lang="it-IT" b="1" dirty="0">
                <a:latin typeface="Times New Roman" panose="02020603050405020304" pitchFamily="18" charset="0"/>
                <a:cs typeface="Times New Roman" panose="02020603050405020304" pitchFamily="18" charset="0"/>
              </a:rPr>
              <a:t>Il comunismo viene ormai riconosciuto da tutte le potenze europee come una potenza</a:t>
            </a:r>
            <a:r>
              <a:rPr lang="it-IT" dirty="0">
                <a:latin typeface="Times New Roman" panose="02020603050405020304" pitchFamily="18" charset="0"/>
                <a:cs typeface="Times New Roman" panose="02020603050405020304" pitchFamily="18" charset="0"/>
              </a:rPr>
              <a:t>. È gran tempo che i comunisti espongano apertamente a tutto il mondo la loro prospettiva, i loro scopi, le loro tendenze, e oppongano alla favola dello spettro del comunismo un manifesto del partito. </a:t>
            </a:r>
            <a:r>
              <a:rPr lang="it-IT" b="1" dirty="0">
                <a:latin typeface="Times New Roman" panose="02020603050405020304" pitchFamily="18" charset="0"/>
                <a:cs typeface="Times New Roman" panose="02020603050405020304" pitchFamily="18" charset="0"/>
              </a:rPr>
              <a:t>A questo scopo si sono radunati a Londra comunisti delle più diverse nazionalità e hanno redatto il seguente manifesto, che viene pubblicato in lingua inglese, francese, tedesca, italiana, fiamminga e danese</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589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9823EBD0-DBAC-5285-C085-9503F4072966}"/>
              </a:ext>
            </a:extLst>
          </p:cNvPr>
          <p:cNvSpPr>
            <a:spLocks noGrp="1"/>
          </p:cNvSpPr>
          <p:nvPr>
            <p:ph type="body" idx="1"/>
          </p:nvPr>
        </p:nvSpPr>
        <p:spPr/>
        <p:txBody>
          <a:bodyPr/>
          <a:lstStyle/>
          <a:p>
            <a:r>
              <a:rPr lang="it-IT" dirty="0"/>
              <a:t>Il «socialismo scientifico»</a:t>
            </a:r>
          </a:p>
        </p:txBody>
      </p:sp>
      <p:sp>
        <p:nvSpPr>
          <p:cNvPr id="3" name="Segnaposto contenuto 2">
            <a:extLst>
              <a:ext uri="{FF2B5EF4-FFF2-40B4-BE49-F238E27FC236}">
                <a16:creationId xmlns:a16="http://schemas.microsoft.com/office/drawing/2014/main" id="{6572FE1F-CF6E-AB40-5416-7833C9F87799}"/>
              </a:ext>
            </a:extLst>
          </p:cNvPr>
          <p:cNvSpPr>
            <a:spLocks noGrp="1"/>
          </p:cNvSpPr>
          <p:nvPr>
            <p:ph sz="half" idx="2"/>
          </p:nvPr>
        </p:nvSpPr>
        <p:spPr>
          <a:noFill/>
          <a:ln>
            <a:solidFill>
              <a:srgbClr val="2E379E"/>
            </a:solidFill>
          </a:ln>
        </p:spPr>
        <p:txBody>
          <a:bodyPr>
            <a:normAutofit/>
          </a:bodyPr>
          <a:lstStyle/>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Concezione materialistica della storia</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Rivoluzione proletaria</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Organizzazione internazionale del proletariato</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Differenza tra la prospettiva marxista e quella anarchica</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Le scissioni interne al movimento operaio e socialista</a:t>
            </a:r>
          </a:p>
          <a:p>
            <a:pPr marL="0" indent="0">
              <a:buClr>
                <a:srgbClr val="2E379E"/>
              </a:buClr>
              <a:buNone/>
            </a:pPr>
            <a:endParaRPr lang="fr-FR" dirty="0"/>
          </a:p>
          <a:p>
            <a:pPr marL="0" indent="0">
              <a:buClr>
                <a:srgbClr val="2E379E"/>
              </a:buClr>
              <a:buNone/>
            </a:pPr>
            <a:endParaRPr lang="fr-FR" dirty="0"/>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sp>
        <p:nvSpPr>
          <p:cNvPr id="7" name="Segnaposto testo 6">
            <a:extLst>
              <a:ext uri="{FF2B5EF4-FFF2-40B4-BE49-F238E27FC236}">
                <a16:creationId xmlns:a16="http://schemas.microsoft.com/office/drawing/2014/main" id="{616F4D86-7CFC-783C-F277-5D62924213E8}"/>
              </a:ext>
            </a:extLst>
          </p:cNvPr>
          <p:cNvSpPr>
            <a:spLocks noGrp="1"/>
          </p:cNvSpPr>
          <p:nvPr>
            <p:ph type="body" sz="quarter" idx="3"/>
          </p:nvPr>
        </p:nvSpPr>
        <p:spPr/>
        <p:txBody>
          <a:bodyPr/>
          <a:lstStyle/>
          <a:p>
            <a:r>
              <a:rPr lang="it-IT" dirty="0"/>
              <a:t>La «modernità» dei partiti socialisti</a:t>
            </a:r>
          </a:p>
        </p:txBody>
      </p:sp>
      <p:sp>
        <p:nvSpPr>
          <p:cNvPr id="4" name="Segnaposto contenuto 3">
            <a:extLst>
              <a:ext uri="{FF2B5EF4-FFF2-40B4-BE49-F238E27FC236}">
                <a16:creationId xmlns:a16="http://schemas.microsoft.com/office/drawing/2014/main" id="{163E3FF1-87BD-BD51-4654-16E864681093}"/>
              </a:ext>
            </a:extLst>
          </p:cNvPr>
          <p:cNvSpPr>
            <a:spLocks noGrp="1"/>
          </p:cNvSpPr>
          <p:nvPr>
            <p:ph sz="quarter" idx="4"/>
          </p:nvPr>
        </p:nvSpPr>
        <p:spPr>
          <a:ln>
            <a:solidFill>
              <a:srgbClr val="2E379E"/>
            </a:solidFill>
          </a:ln>
        </p:spPr>
        <p:txBody>
          <a:bodyPr>
            <a:normAutofit/>
          </a:bodyPr>
          <a:lstStyle/>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Associazioni federali</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Associazioni formalizzate</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Organizzazioni satelliti</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Legame con le associazioni sindacali</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Feste, simboli, riti</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Strumenti di lotta</a:t>
            </a:r>
          </a:p>
          <a:p>
            <a:pPr>
              <a:buClr>
                <a:srgbClr val="2E379E"/>
              </a:buClr>
              <a:buFont typeface="Wingdings" pitchFamily="2" charset="2"/>
              <a:buChar char="q"/>
            </a:pPr>
            <a:r>
              <a:rPr lang="it-IT" sz="2000" dirty="0">
                <a:latin typeface="Times New Roman" panose="02020603050405020304" pitchFamily="18" charset="0"/>
                <a:cs typeface="Times New Roman" panose="02020603050405020304" pitchFamily="18" charset="0"/>
              </a:rPr>
              <a:t> Rivoluzione/ riforme</a:t>
            </a:r>
          </a:p>
          <a:p>
            <a:pPr marL="0" indent="0">
              <a:buClr>
                <a:srgbClr val="2E379E"/>
              </a:buClr>
              <a:buNone/>
            </a:pPr>
            <a:endParaRPr lang="it-IT" dirty="0"/>
          </a:p>
        </p:txBody>
      </p:sp>
    </p:spTree>
    <p:extLst>
      <p:ext uri="{BB962C8B-B14F-4D97-AF65-F5344CB8AC3E}">
        <p14:creationId xmlns:p14="http://schemas.microsoft.com/office/powerpoint/2010/main" val="67304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72FE1F-CF6E-AB40-5416-7833C9F87799}"/>
              </a:ext>
            </a:extLst>
          </p:cNvPr>
          <p:cNvSpPr>
            <a:spLocks noGrp="1"/>
          </p:cNvSpPr>
          <p:nvPr>
            <p:ph sz="half" idx="2"/>
          </p:nvPr>
        </p:nvSpPr>
        <p:spPr>
          <a:noFill/>
          <a:ln>
            <a:noFill/>
          </a:ln>
        </p:spPr>
        <p:txBody>
          <a:bodyPr>
            <a:normAutofit/>
          </a:bodyPr>
          <a:lstStyle/>
          <a:p>
            <a:pPr marL="0" indent="0">
              <a:buClr>
                <a:srgbClr val="2E379E"/>
              </a:buClr>
              <a:buNone/>
            </a:pPr>
            <a:endParaRPr lang="fr-FR" dirty="0"/>
          </a:p>
          <a:p>
            <a:pPr marL="0" indent="0">
              <a:buClr>
                <a:srgbClr val="2E379E"/>
              </a:buClr>
              <a:buNone/>
            </a:pPr>
            <a:endParaRPr lang="fr-FR" dirty="0"/>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pic>
        <p:nvPicPr>
          <p:cNvPr id="2" name="Segnaposto contenuto 5">
            <a:extLst>
              <a:ext uri="{FF2B5EF4-FFF2-40B4-BE49-F238E27FC236}">
                <a16:creationId xmlns:a16="http://schemas.microsoft.com/office/drawing/2014/main" id="{78522731-EBC8-3805-0726-25C8DDD6705E}"/>
              </a:ext>
            </a:extLst>
          </p:cNvPr>
          <p:cNvPicPr>
            <a:picLocks noChangeAspect="1"/>
          </p:cNvPicPr>
          <p:nvPr/>
        </p:nvPicPr>
        <p:blipFill>
          <a:blip r:embed="rId2"/>
          <a:stretch>
            <a:fillRect/>
          </a:stretch>
        </p:blipFill>
        <p:spPr>
          <a:xfrm>
            <a:off x="1779378" y="2565369"/>
            <a:ext cx="3278605" cy="3564000"/>
          </a:xfrm>
          <a:prstGeom prst="rect">
            <a:avLst/>
          </a:prstGeom>
          <a:ln>
            <a:solidFill>
              <a:schemeClr val="accent1"/>
            </a:solidFill>
          </a:ln>
        </p:spPr>
      </p:pic>
      <p:pic>
        <p:nvPicPr>
          <p:cNvPr id="5" name="Segnaposto contenuto 5">
            <a:extLst>
              <a:ext uri="{FF2B5EF4-FFF2-40B4-BE49-F238E27FC236}">
                <a16:creationId xmlns:a16="http://schemas.microsoft.com/office/drawing/2014/main" id="{8FF3ED65-7D32-71F1-6552-1BE34CFAB2A4}"/>
              </a:ext>
            </a:extLst>
          </p:cNvPr>
          <p:cNvPicPr>
            <a:picLocks noGrp="1" noChangeAspect="1"/>
          </p:cNvPicPr>
          <p:nvPr>
            <p:ph sz="quarter" idx="4"/>
          </p:nvPr>
        </p:nvPicPr>
        <p:blipFill>
          <a:blip r:embed="rId3"/>
          <a:stretch>
            <a:fillRect/>
          </a:stretch>
        </p:blipFill>
        <p:spPr>
          <a:xfrm>
            <a:off x="7417927" y="2505075"/>
            <a:ext cx="2691734" cy="3684588"/>
          </a:xfrm>
          <a:ln>
            <a:solidFill>
              <a:schemeClr val="accent1"/>
            </a:solidFill>
          </a:ln>
        </p:spPr>
      </p:pic>
    </p:spTree>
    <p:extLst>
      <p:ext uri="{BB962C8B-B14F-4D97-AF65-F5344CB8AC3E}">
        <p14:creationId xmlns:p14="http://schemas.microsoft.com/office/powerpoint/2010/main" val="270627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116DAB29-1710-D918-DCC4-91A04AC0AC35}"/>
              </a:ext>
            </a:extLst>
          </p:cNvPr>
          <p:cNvSpPr>
            <a:spLocks noGrp="1"/>
          </p:cNvSpPr>
          <p:nvPr>
            <p:ph idx="1"/>
          </p:nvPr>
        </p:nvSpPr>
        <p:spPr/>
        <p:txBody>
          <a:bodyPr>
            <a:normAutofit fontScale="92500" lnSpcReduction="10000"/>
          </a:bodyPr>
          <a:lstStyle/>
          <a:p>
            <a:pPr marL="0" indent="0" algn="ctr">
              <a:buNone/>
            </a:pPr>
            <a:r>
              <a:rPr lang="it-IT" sz="2000" b="1" dirty="0">
                <a:latin typeface="Times New Roman" panose="02020603050405020304" pitchFamily="18" charset="0"/>
                <a:cs typeface="Times New Roman" panose="02020603050405020304" pitchFamily="18" charset="0"/>
              </a:rPr>
              <a:t>Nazionalismo</a:t>
            </a: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algn="just">
              <a:buFont typeface="Wingdings" pitchFamily="2" charset="2"/>
              <a:buChar char="§"/>
            </a:pPr>
            <a:r>
              <a:rPr lang="it-IT" sz="2000" dirty="0">
                <a:latin typeface="Times New Roman" panose="02020603050405020304" pitchFamily="18" charset="0"/>
                <a:cs typeface="Times New Roman" panose="02020603050405020304" pitchFamily="18" charset="0"/>
              </a:rPr>
              <a:t>Differenza tra </a:t>
            </a:r>
            <a:r>
              <a:rPr lang="it-IT" sz="2000" dirty="0">
                <a:solidFill>
                  <a:srgbClr val="8089FF"/>
                </a:solidFill>
                <a:latin typeface="Times New Roman" panose="02020603050405020304" pitchFamily="18" charset="0"/>
                <a:cs typeface="Times New Roman" panose="02020603050405020304" pitchFamily="18" charset="0"/>
              </a:rPr>
              <a:t>nazionalizzazione delle masse </a:t>
            </a:r>
            <a:r>
              <a:rPr lang="it-IT" sz="2000" dirty="0">
                <a:latin typeface="Times New Roman" panose="02020603050405020304" pitchFamily="18" charset="0"/>
                <a:cs typeface="Times New Roman" panose="02020603050405020304" pitchFamily="18" charset="0"/>
              </a:rPr>
              <a:t>e </a:t>
            </a:r>
            <a:r>
              <a:rPr lang="it-IT" sz="2000" dirty="0">
                <a:solidFill>
                  <a:srgbClr val="8089FF"/>
                </a:solidFill>
                <a:latin typeface="Times New Roman" panose="02020603050405020304" pitchFamily="18" charset="0"/>
                <a:cs typeface="Times New Roman" panose="02020603050405020304" pitchFamily="18" charset="0"/>
              </a:rPr>
              <a:t>movimenti nazionalisti</a:t>
            </a:r>
          </a:p>
          <a:p>
            <a:pPr algn="just">
              <a:buFont typeface="Wingdings" pitchFamily="2" charset="2"/>
              <a:buChar char="§"/>
            </a:pPr>
            <a:r>
              <a:rPr lang="it-IT" sz="2000" dirty="0">
                <a:latin typeface="Times New Roman" panose="02020603050405020304" pitchFamily="18" charset="0"/>
                <a:cs typeface="Times New Roman" panose="02020603050405020304" pitchFamily="18" charset="0"/>
              </a:rPr>
              <a:t>Sfruttamento politico del nazionalismo (dopo aver fondato gli stati-nazione, si tratta di governarli e di assicurarsi l’appoggio e l’inquadramento delle masse)</a:t>
            </a:r>
          </a:p>
          <a:p>
            <a:pPr marL="0" indent="0">
              <a:buClr>
                <a:srgbClr val="2E379E"/>
              </a:buClr>
              <a:buNone/>
            </a:pPr>
            <a:endParaRPr lang="it-IT" sz="2200" dirty="0">
              <a:latin typeface="Times New Roman" panose="02020603050405020304" pitchFamily="18" charset="0"/>
              <a:cs typeface="Times New Roman" panose="02020603050405020304" pitchFamily="18" charset="0"/>
            </a:endParaRPr>
          </a:p>
          <a:p>
            <a:pPr>
              <a:buFont typeface="Wingdings" pitchFamily="2" charset="2"/>
              <a:buChar char="Ø"/>
            </a:pPr>
            <a:r>
              <a:rPr lang="it-IT" sz="2200" dirty="0">
                <a:solidFill>
                  <a:srgbClr val="8089FF"/>
                </a:solidFill>
                <a:latin typeface="Times New Roman" panose="02020603050405020304" pitchFamily="18" charset="0"/>
                <a:cs typeface="Times New Roman" panose="02020603050405020304" pitchFamily="18" charset="0"/>
              </a:rPr>
              <a:t>Zoo umani</a:t>
            </a:r>
          </a:p>
          <a:p>
            <a:pPr>
              <a:buFont typeface="Wingdings" pitchFamily="2" charset="2"/>
              <a:buChar char="Ø"/>
            </a:pPr>
            <a:r>
              <a:rPr lang="it-IT" sz="2200" dirty="0">
                <a:solidFill>
                  <a:srgbClr val="8089FF"/>
                </a:solidFill>
                <a:latin typeface="Times New Roman" panose="02020603050405020304" pitchFamily="18" charset="0"/>
                <a:cs typeface="Times New Roman" panose="02020603050405020304" pitchFamily="18" charset="0"/>
              </a:rPr>
              <a:t>Classificazione e gerarchizzazione delle razze</a:t>
            </a:r>
          </a:p>
          <a:p>
            <a:pPr>
              <a:buFont typeface="Wingdings" pitchFamily="2" charset="2"/>
              <a:buChar char="Ø"/>
            </a:pPr>
            <a:endParaRPr lang="it-IT" sz="2200" dirty="0">
              <a:latin typeface="Times New Roman" panose="02020603050405020304" pitchFamily="18" charset="0"/>
              <a:cs typeface="Times New Roman" panose="02020603050405020304" pitchFamily="18" charset="0"/>
            </a:endParaRPr>
          </a:p>
          <a:p>
            <a:pPr marL="0" indent="0">
              <a:buNone/>
            </a:pPr>
            <a:r>
              <a:rPr lang="it-IT" sz="2200" dirty="0">
                <a:latin typeface="Times New Roman" panose="02020603050405020304" pitchFamily="18" charset="0"/>
                <a:cs typeface="Times New Roman" panose="02020603050405020304" pitchFamily="18" charset="0"/>
              </a:rPr>
              <a:t>- Joseph Arthur de </a:t>
            </a:r>
            <a:r>
              <a:rPr lang="it-IT" sz="2200" dirty="0" err="1">
                <a:latin typeface="Times New Roman" panose="02020603050405020304" pitchFamily="18" charset="0"/>
                <a:cs typeface="Times New Roman" panose="02020603050405020304" pitchFamily="18" charset="0"/>
              </a:rPr>
              <a:t>Gobineau</a:t>
            </a:r>
            <a:endParaRPr lang="it-IT" sz="2200" dirty="0">
              <a:latin typeface="Times New Roman" panose="02020603050405020304" pitchFamily="18" charset="0"/>
              <a:cs typeface="Times New Roman" panose="02020603050405020304" pitchFamily="18" charset="0"/>
            </a:endParaRPr>
          </a:p>
          <a:p>
            <a:pPr marL="0" indent="0">
              <a:buNone/>
            </a:pPr>
            <a:r>
              <a:rPr lang="it-IT" sz="2200" dirty="0">
                <a:latin typeface="Times New Roman" panose="02020603050405020304" pitchFamily="18" charset="0"/>
                <a:cs typeface="Times New Roman" panose="02020603050405020304" pitchFamily="18" charset="0"/>
              </a:rPr>
              <a:t>- Francis </a:t>
            </a:r>
            <a:r>
              <a:rPr lang="it-IT" sz="2200" dirty="0" err="1">
                <a:latin typeface="Times New Roman" panose="02020603050405020304" pitchFamily="18" charset="0"/>
                <a:cs typeface="Times New Roman" panose="02020603050405020304" pitchFamily="18" charset="0"/>
              </a:rPr>
              <a:t>Galton</a:t>
            </a:r>
            <a:endParaRPr lang="it-IT" sz="2200" dirty="0">
              <a:latin typeface="Times New Roman" panose="02020603050405020304" pitchFamily="18" charset="0"/>
              <a:cs typeface="Times New Roman" panose="02020603050405020304" pitchFamily="18" charset="0"/>
            </a:endParaRPr>
          </a:p>
          <a:p>
            <a:pPr marL="0" indent="0">
              <a:buNone/>
            </a:pPr>
            <a:r>
              <a:rPr lang="it-IT" sz="2200" dirty="0">
                <a:latin typeface="Times New Roman" panose="02020603050405020304" pitchFamily="18" charset="0"/>
                <a:cs typeface="Times New Roman" panose="02020603050405020304" pitchFamily="18" charset="0"/>
              </a:rPr>
              <a:t>- Houston Stewart Chamberlain</a:t>
            </a:r>
          </a:p>
          <a:p>
            <a:pPr marL="0" indent="0">
              <a:buClr>
                <a:srgbClr val="2E379E"/>
              </a:buClr>
              <a:buNone/>
            </a:pPr>
            <a:endParaRPr lang="it-IT" dirty="0"/>
          </a:p>
        </p:txBody>
      </p:sp>
    </p:spTree>
    <p:extLst>
      <p:ext uri="{BB962C8B-B14F-4D97-AF65-F5344CB8AC3E}">
        <p14:creationId xmlns:p14="http://schemas.microsoft.com/office/powerpoint/2010/main" val="261909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Joseph Arthur, comte de Gobineau">
            <a:extLst>
              <a:ext uri="{FF2B5EF4-FFF2-40B4-BE49-F238E27FC236}">
                <a16:creationId xmlns:a16="http://schemas.microsoft.com/office/drawing/2014/main" id="{1F47D915-F925-1312-A7B9-783DF37A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09800" cy="36703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Francis Galton - Linda Hall Library">
            <a:extLst>
              <a:ext uri="{FF2B5EF4-FFF2-40B4-BE49-F238E27FC236}">
                <a16:creationId xmlns:a16="http://schemas.microsoft.com/office/drawing/2014/main" id="{04417469-B6B8-F4F8-599D-680FC09C2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320" y="0"/>
            <a:ext cx="4525963"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view Essays in eugenics / by Sir Francis Galton.">
            <a:extLst>
              <a:ext uri="{FF2B5EF4-FFF2-40B4-BE49-F238E27FC236}">
                <a16:creationId xmlns:a16="http://schemas.microsoft.com/office/drawing/2014/main" id="{3E30F8DF-4E50-46B4-F416-CA25D9954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0226" y="4356000"/>
            <a:ext cx="1600200" cy="25273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0" name="Picture 2" descr="Houston-Stewart Chamberlain, le plus recent philosophe du pang...  9780649752690| eBay">
            <a:extLst>
              <a:ext uri="{FF2B5EF4-FFF2-40B4-BE49-F238E27FC236}">
                <a16:creationId xmlns:a16="http://schemas.microsoft.com/office/drawing/2014/main" id="{0DD00F1E-54D7-3CB6-C977-BF8F46ADA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4370" y="0"/>
            <a:ext cx="2907630" cy="4356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2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Segnaposto testo 7">
            <a:extLst>
              <a:ext uri="{FF2B5EF4-FFF2-40B4-BE49-F238E27FC236}">
                <a16:creationId xmlns:a16="http://schemas.microsoft.com/office/drawing/2014/main" id="{90D8C5A7-F19E-2DBB-4B78-2EDFD22785D0}"/>
              </a:ext>
            </a:extLst>
          </p:cNvPr>
          <p:cNvSpPr>
            <a:spLocks noGrp="1"/>
          </p:cNvSpPr>
          <p:nvPr>
            <p:ph type="body" idx="1"/>
          </p:nvPr>
        </p:nvSpPr>
        <p:spPr/>
        <p:txBody>
          <a:bodyPr/>
          <a:lstStyle/>
          <a:p>
            <a:r>
              <a:rPr lang="it-IT" sz="2000" b="0" dirty="0">
                <a:latin typeface="Times New Roman" panose="02020603050405020304" pitchFamily="18" charset="0"/>
                <a:cs typeface="Times New Roman" panose="02020603050405020304" pitchFamily="18" charset="0"/>
              </a:rPr>
              <a:t>Paris, </a:t>
            </a:r>
            <a:r>
              <a:rPr lang="it-IT" sz="2000" b="0" i="1" dirty="0">
                <a:latin typeface="Times New Roman" panose="02020603050405020304" pitchFamily="18" charset="0"/>
                <a:cs typeface="Times New Roman" panose="02020603050405020304" pitchFamily="18" charset="0"/>
              </a:rPr>
              <a:t>Jardin d’</a:t>
            </a:r>
            <a:r>
              <a:rPr lang="it-IT" sz="2000" b="0" i="1" dirty="0" err="1">
                <a:latin typeface="Times New Roman" panose="02020603050405020304" pitchFamily="18" charset="0"/>
                <a:cs typeface="Times New Roman" panose="02020603050405020304" pitchFamily="18" charset="0"/>
              </a:rPr>
              <a:t>acclimatation</a:t>
            </a:r>
            <a:r>
              <a:rPr lang="it-IT" sz="2000" b="0" dirty="0">
                <a:latin typeface="Times New Roman" panose="02020603050405020304" pitchFamily="18" charset="0"/>
                <a:cs typeface="Times New Roman" panose="02020603050405020304" pitchFamily="18" charset="0"/>
              </a:rPr>
              <a:t>, 1878</a:t>
            </a:r>
          </a:p>
          <a:p>
            <a:endParaRPr lang="it-IT" dirty="0"/>
          </a:p>
        </p:txBody>
      </p:sp>
      <p:sp>
        <p:nvSpPr>
          <p:cNvPr id="3" name="Segnaposto contenuto 2">
            <a:extLst>
              <a:ext uri="{FF2B5EF4-FFF2-40B4-BE49-F238E27FC236}">
                <a16:creationId xmlns:a16="http://schemas.microsoft.com/office/drawing/2014/main" id="{6572FE1F-CF6E-AB40-5416-7833C9F87799}"/>
              </a:ext>
            </a:extLst>
          </p:cNvPr>
          <p:cNvSpPr>
            <a:spLocks noGrp="1"/>
          </p:cNvSpPr>
          <p:nvPr>
            <p:ph sz="half" idx="2"/>
          </p:nvPr>
        </p:nvSpPr>
        <p:spPr>
          <a:noFill/>
          <a:ln>
            <a:noFill/>
          </a:ln>
        </p:spPr>
        <p:txBody>
          <a:bodyPr>
            <a:normAutofit/>
          </a:bodyPr>
          <a:lstStyle/>
          <a:p>
            <a:pPr marL="0" indent="0">
              <a:buClr>
                <a:srgbClr val="2E379E"/>
              </a:buClr>
              <a:buNone/>
            </a:pPr>
            <a:endParaRPr lang="fr-FR" dirty="0"/>
          </a:p>
          <a:p>
            <a:pPr marL="0" indent="0">
              <a:buClr>
                <a:srgbClr val="2E379E"/>
              </a:buClr>
              <a:buNone/>
            </a:pPr>
            <a:endParaRPr lang="fr-FR" dirty="0"/>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sp>
        <p:nvSpPr>
          <p:cNvPr id="9" name="Segnaposto testo 8">
            <a:extLst>
              <a:ext uri="{FF2B5EF4-FFF2-40B4-BE49-F238E27FC236}">
                <a16:creationId xmlns:a16="http://schemas.microsoft.com/office/drawing/2014/main" id="{5A26D2E7-5E95-FADB-03CA-6392A4784CFD}"/>
              </a:ext>
            </a:extLst>
          </p:cNvPr>
          <p:cNvSpPr>
            <a:spLocks noGrp="1"/>
          </p:cNvSpPr>
          <p:nvPr>
            <p:ph type="body" sz="quarter" idx="3"/>
          </p:nvPr>
        </p:nvSpPr>
        <p:spPr/>
        <p:txBody>
          <a:bodyPr/>
          <a:lstStyle/>
          <a:p>
            <a:r>
              <a:rPr lang="it-IT" sz="2000" b="0" dirty="0">
                <a:latin typeface="Times New Roman" panose="02020603050405020304" pitchFamily="18" charset="0"/>
                <a:cs typeface="Times New Roman" panose="02020603050405020304" pitchFamily="18" charset="0"/>
              </a:rPr>
              <a:t>Exposition internationale de </a:t>
            </a:r>
            <a:r>
              <a:rPr lang="it-IT" sz="2000" b="0" dirty="0" err="1">
                <a:latin typeface="Times New Roman" panose="02020603050405020304" pitchFamily="18" charset="0"/>
                <a:cs typeface="Times New Roman" panose="02020603050405020304" pitchFamily="18" charset="0"/>
              </a:rPr>
              <a:t>Liège</a:t>
            </a:r>
            <a:r>
              <a:rPr lang="it-IT" sz="2000" b="0" dirty="0">
                <a:latin typeface="Times New Roman" panose="02020603050405020304" pitchFamily="18" charset="0"/>
                <a:cs typeface="Times New Roman" panose="02020603050405020304" pitchFamily="18" charset="0"/>
              </a:rPr>
              <a:t>, 1905</a:t>
            </a:r>
          </a:p>
          <a:p>
            <a:endParaRPr lang="it-IT" dirty="0"/>
          </a:p>
        </p:txBody>
      </p:sp>
      <p:pic>
        <p:nvPicPr>
          <p:cNvPr id="4" name="Picture 2" descr="Parisian crowds at a human zoo at the Jardin d’Acclimatation in 1878. ">
            <a:extLst>
              <a:ext uri="{FF2B5EF4-FFF2-40B4-BE49-F238E27FC236}">
                <a16:creationId xmlns:a16="http://schemas.microsoft.com/office/drawing/2014/main" id="{BFC906C4-EAE3-1C55-35D1-F6CE57958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6681" y="2733663"/>
            <a:ext cx="5184000" cy="3456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2" descr="Zoo humain, village sénégalais, Exposition universelle de Liège">
            <a:extLst>
              <a:ext uri="{FF2B5EF4-FFF2-40B4-BE49-F238E27FC236}">
                <a16:creationId xmlns:a16="http://schemas.microsoft.com/office/drawing/2014/main" id="{0ED25557-6E38-C10E-0E24-2C8E5DDA371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172200" y="3105564"/>
            <a:ext cx="5183188" cy="248361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651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2164</TotalTime>
  <Words>682</Words>
  <Application>Microsoft Macintosh PowerPoint</Application>
  <PresentationFormat>Widescreen</PresentationFormat>
  <Paragraphs>112</Paragraphs>
  <Slides>13</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Calibri Light</vt:lpstr>
      <vt:lpstr>Times New Roman</vt:lpstr>
      <vt:lpstr>Wingdings</vt:lpstr>
      <vt:lpstr>Tema di Office</vt:lpstr>
      <vt:lpstr>1.3. Liberalismo, socialismo, nazionalismo</vt:lpstr>
      <vt:lpstr>Presentazione standard di PowerPoint</vt:lpstr>
      <vt:lpstr>Socialismo</vt:lpstr>
      <vt:lpstr>K. Marx, F. Engels, Manifesto del partito comunista (1848)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sionismo/sionismi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maddalena carli</dc:creator>
  <cp:lastModifiedBy>maddalena carli</cp:lastModifiedBy>
  <cp:revision>62</cp:revision>
  <dcterms:created xsi:type="dcterms:W3CDTF">2025-05-28T06:59:09Z</dcterms:created>
  <dcterms:modified xsi:type="dcterms:W3CDTF">2025-09-27T06:31:14Z</dcterms:modified>
</cp:coreProperties>
</file>