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7"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7E581-38C5-4006-917C-946A21E8C7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F7A91A2-9212-4A7F-BDDA-F5E2A545D0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A36F696-2DC8-4F0D-8625-C1B15247B9AA}"/>
              </a:ext>
            </a:extLst>
          </p:cNvPr>
          <p:cNvSpPr>
            <a:spLocks noGrp="1"/>
          </p:cNvSpPr>
          <p:nvPr>
            <p:ph type="dt" sz="half" idx="10"/>
          </p:nvPr>
        </p:nvSpPr>
        <p:spPr/>
        <p:txBody>
          <a:bodyPr/>
          <a:lstStyle/>
          <a:p>
            <a:fld id="{729136F1-B4AC-478D-8F68-E0A9541B9F2A}" type="datetimeFigureOut">
              <a:rPr lang="en-GB" smtClean="0"/>
              <a:t>16/11/2020</a:t>
            </a:fld>
            <a:endParaRPr lang="en-GB"/>
          </a:p>
        </p:txBody>
      </p:sp>
      <p:sp>
        <p:nvSpPr>
          <p:cNvPr id="5" name="Footer Placeholder 4">
            <a:extLst>
              <a:ext uri="{FF2B5EF4-FFF2-40B4-BE49-F238E27FC236}">
                <a16:creationId xmlns:a16="http://schemas.microsoft.com/office/drawing/2014/main" id="{37A0546C-2AA9-4143-8FA2-5DBD3A7E2F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3D046D-0613-46C8-A199-64A20615BD97}"/>
              </a:ext>
            </a:extLst>
          </p:cNvPr>
          <p:cNvSpPr>
            <a:spLocks noGrp="1"/>
          </p:cNvSpPr>
          <p:nvPr>
            <p:ph type="sldNum" sz="quarter" idx="12"/>
          </p:nvPr>
        </p:nvSpPr>
        <p:spPr/>
        <p:txBody>
          <a:bodyPr/>
          <a:lstStyle/>
          <a:p>
            <a:fld id="{37B4FF71-9084-4FE7-844C-94CE27DE2160}" type="slidenum">
              <a:rPr lang="en-GB" smtClean="0"/>
              <a:t>‹#›</a:t>
            </a:fld>
            <a:endParaRPr lang="en-GB"/>
          </a:p>
        </p:txBody>
      </p:sp>
    </p:spTree>
    <p:extLst>
      <p:ext uri="{BB962C8B-B14F-4D97-AF65-F5344CB8AC3E}">
        <p14:creationId xmlns:p14="http://schemas.microsoft.com/office/powerpoint/2010/main" val="1629281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1CA5F-C3D7-4007-9B17-3B6EBA1C5C9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664BE50-C5C1-4975-9126-50796638FE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0BB06E-F3D5-4D6E-9CA6-7B262E83DC7E}"/>
              </a:ext>
            </a:extLst>
          </p:cNvPr>
          <p:cNvSpPr>
            <a:spLocks noGrp="1"/>
          </p:cNvSpPr>
          <p:nvPr>
            <p:ph type="dt" sz="half" idx="10"/>
          </p:nvPr>
        </p:nvSpPr>
        <p:spPr/>
        <p:txBody>
          <a:bodyPr/>
          <a:lstStyle/>
          <a:p>
            <a:fld id="{729136F1-B4AC-478D-8F68-E0A9541B9F2A}" type="datetimeFigureOut">
              <a:rPr lang="en-GB" smtClean="0"/>
              <a:t>16/11/2020</a:t>
            </a:fld>
            <a:endParaRPr lang="en-GB"/>
          </a:p>
        </p:txBody>
      </p:sp>
      <p:sp>
        <p:nvSpPr>
          <p:cNvPr id="5" name="Footer Placeholder 4">
            <a:extLst>
              <a:ext uri="{FF2B5EF4-FFF2-40B4-BE49-F238E27FC236}">
                <a16:creationId xmlns:a16="http://schemas.microsoft.com/office/drawing/2014/main" id="{805578B7-5913-4F69-AE68-24241F9693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902301-D3EF-4305-8627-A9B9A70EF620}"/>
              </a:ext>
            </a:extLst>
          </p:cNvPr>
          <p:cNvSpPr>
            <a:spLocks noGrp="1"/>
          </p:cNvSpPr>
          <p:nvPr>
            <p:ph type="sldNum" sz="quarter" idx="12"/>
          </p:nvPr>
        </p:nvSpPr>
        <p:spPr/>
        <p:txBody>
          <a:bodyPr/>
          <a:lstStyle/>
          <a:p>
            <a:fld id="{37B4FF71-9084-4FE7-844C-94CE27DE2160}" type="slidenum">
              <a:rPr lang="en-GB" smtClean="0"/>
              <a:t>‹#›</a:t>
            </a:fld>
            <a:endParaRPr lang="en-GB"/>
          </a:p>
        </p:txBody>
      </p:sp>
    </p:spTree>
    <p:extLst>
      <p:ext uri="{BB962C8B-B14F-4D97-AF65-F5344CB8AC3E}">
        <p14:creationId xmlns:p14="http://schemas.microsoft.com/office/powerpoint/2010/main" val="148618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4A40CA-60EC-4006-8E79-BDB664AAD37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D51CC3C-29C7-42A1-961B-BB561AAA4A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0333B3-8840-4AD3-A38B-891AF6E1A6E9}"/>
              </a:ext>
            </a:extLst>
          </p:cNvPr>
          <p:cNvSpPr>
            <a:spLocks noGrp="1"/>
          </p:cNvSpPr>
          <p:nvPr>
            <p:ph type="dt" sz="half" idx="10"/>
          </p:nvPr>
        </p:nvSpPr>
        <p:spPr/>
        <p:txBody>
          <a:bodyPr/>
          <a:lstStyle/>
          <a:p>
            <a:fld id="{729136F1-B4AC-478D-8F68-E0A9541B9F2A}" type="datetimeFigureOut">
              <a:rPr lang="en-GB" smtClean="0"/>
              <a:t>16/11/2020</a:t>
            </a:fld>
            <a:endParaRPr lang="en-GB"/>
          </a:p>
        </p:txBody>
      </p:sp>
      <p:sp>
        <p:nvSpPr>
          <p:cNvPr id="5" name="Footer Placeholder 4">
            <a:extLst>
              <a:ext uri="{FF2B5EF4-FFF2-40B4-BE49-F238E27FC236}">
                <a16:creationId xmlns:a16="http://schemas.microsoft.com/office/drawing/2014/main" id="{AA36F141-73E5-434B-9728-6861E9208E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7159FA-786E-47A5-AD28-7EA5EC25DCE5}"/>
              </a:ext>
            </a:extLst>
          </p:cNvPr>
          <p:cNvSpPr>
            <a:spLocks noGrp="1"/>
          </p:cNvSpPr>
          <p:nvPr>
            <p:ph type="sldNum" sz="quarter" idx="12"/>
          </p:nvPr>
        </p:nvSpPr>
        <p:spPr/>
        <p:txBody>
          <a:bodyPr/>
          <a:lstStyle/>
          <a:p>
            <a:fld id="{37B4FF71-9084-4FE7-844C-94CE27DE2160}" type="slidenum">
              <a:rPr lang="en-GB" smtClean="0"/>
              <a:t>‹#›</a:t>
            </a:fld>
            <a:endParaRPr lang="en-GB"/>
          </a:p>
        </p:txBody>
      </p:sp>
    </p:spTree>
    <p:extLst>
      <p:ext uri="{BB962C8B-B14F-4D97-AF65-F5344CB8AC3E}">
        <p14:creationId xmlns:p14="http://schemas.microsoft.com/office/powerpoint/2010/main" val="818005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FD0D8-3852-418C-A01B-F83B7E24AD5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7BF0D1-8C7C-44CF-BD74-3DAC037823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4AE78D-FE81-4D03-8B0F-270A4EC2A331}"/>
              </a:ext>
            </a:extLst>
          </p:cNvPr>
          <p:cNvSpPr>
            <a:spLocks noGrp="1"/>
          </p:cNvSpPr>
          <p:nvPr>
            <p:ph type="dt" sz="half" idx="10"/>
          </p:nvPr>
        </p:nvSpPr>
        <p:spPr/>
        <p:txBody>
          <a:bodyPr/>
          <a:lstStyle/>
          <a:p>
            <a:fld id="{729136F1-B4AC-478D-8F68-E0A9541B9F2A}" type="datetimeFigureOut">
              <a:rPr lang="en-GB" smtClean="0"/>
              <a:t>16/11/2020</a:t>
            </a:fld>
            <a:endParaRPr lang="en-GB"/>
          </a:p>
        </p:txBody>
      </p:sp>
      <p:sp>
        <p:nvSpPr>
          <p:cNvPr id="5" name="Footer Placeholder 4">
            <a:extLst>
              <a:ext uri="{FF2B5EF4-FFF2-40B4-BE49-F238E27FC236}">
                <a16:creationId xmlns:a16="http://schemas.microsoft.com/office/drawing/2014/main" id="{9985B8C4-0002-47F1-930F-6F8C489AE9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C277E8-DD26-4E01-8100-2B921DF52C4D}"/>
              </a:ext>
            </a:extLst>
          </p:cNvPr>
          <p:cNvSpPr>
            <a:spLocks noGrp="1"/>
          </p:cNvSpPr>
          <p:nvPr>
            <p:ph type="sldNum" sz="quarter" idx="12"/>
          </p:nvPr>
        </p:nvSpPr>
        <p:spPr/>
        <p:txBody>
          <a:bodyPr/>
          <a:lstStyle/>
          <a:p>
            <a:fld id="{37B4FF71-9084-4FE7-844C-94CE27DE2160}" type="slidenum">
              <a:rPr lang="en-GB" smtClean="0"/>
              <a:t>‹#›</a:t>
            </a:fld>
            <a:endParaRPr lang="en-GB"/>
          </a:p>
        </p:txBody>
      </p:sp>
    </p:spTree>
    <p:extLst>
      <p:ext uri="{BB962C8B-B14F-4D97-AF65-F5344CB8AC3E}">
        <p14:creationId xmlns:p14="http://schemas.microsoft.com/office/powerpoint/2010/main" val="2435673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C8216-1F2E-4E30-9FB0-C3054FE846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8CA35BA-BC4C-4634-A886-951B9480CF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0BB8F4-9B5D-444B-A335-48686FA6F537}"/>
              </a:ext>
            </a:extLst>
          </p:cNvPr>
          <p:cNvSpPr>
            <a:spLocks noGrp="1"/>
          </p:cNvSpPr>
          <p:nvPr>
            <p:ph type="dt" sz="half" idx="10"/>
          </p:nvPr>
        </p:nvSpPr>
        <p:spPr/>
        <p:txBody>
          <a:bodyPr/>
          <a:lstStyle/>
          <a:p>
            <a:fld id="{729136F1-B4AC-478D-8F68-E0A9541B9F2A}" type="datetimeFigureOut">
              <a:rPr lang="en-GB" smtClean="0"/>
              <a:t>16/11/2020</a:t>
            </a:fld>
            <a:endParaRPr lang="en-GB"/>
          </a:p>
        </p:txBody>
      </p:sp>
      <p:sp>
        <p:nvSpPr>
          <p:cNvPr id="5" name="Footer Placeholder 4">
            <a:extLst>
              <a:ext uri="{FF2B5EF4-FFF2-40B4-BE49-F238E27FC236}">
                <a16:creationId xmlns:a16="http://schemas.microsoft.com/office/drawing/2014/main" id="{C12378F5-46A9-4E9B-B18B-ED773DAE66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EB6CD5-1043-4818-A0A2-356EC2532555}"/>
              </a:ext>
            </a:extLst>
          </p:cNvPr>
          <p:cNvSpPr>
            <a:spLocks noGrp="1"/>
          </p:cNvSpPr>
          <p:nvPr>
            <p:ph type="sldNum" sz="quarter" idx="12"/>
          </p:nvPr>
        </p:nvSpPr>
        <p:spPr/>
        <p:txBody>
          <a:bodyPr/>
          <a:lstStyle/>
          <a:p>
            <a:fld id="{37B4FF71-9084-4FE7-844C-94CE27DE2160}" type="slidenum">
              <a:rPr lang="en-GB" smtClean="0"/>
              <a:t>‹#›</a:t>
            </a:fld>
            <a:endParaRPr lang="en-GB"/>
          </a:p>
        </p:txBody>
      </p:sp>
    </p:spTree>
    <p:extLst>
      <p:ext uri="{BB962C8B-B14F-4D97-AF65-F5344CB8AC3E}">
        <p14:creationId xmlns:p14="http://schemas.microsoft.com/office/powerpoint/2010/main" val="865798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8B91-BC5A-446A-A297-D0047005A17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E781CDF-9E72-4495-BD3D-AE7F806472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94D839E-6CEC-4E4C-86F5-3620D6015C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3D7205F-7416-4C99-BEDD-14B428E2E110}"/>
              </a:ext>
            </a:extLst>
          </p:cNvPr>
          <p:cNvSpPr>
            <a:spLocks noGrp="1"/>
          </p:cNvSpPr>
          <p:nvPr>
            <p:ph type="dt" sz="half" idx="10"/>
          </p:nvPr>
        </p:nvSpPr>
        <p:spPr/>
        <p:txBody>
          <a:bodyPr/>
          <a:lstStyle/>
          <a:p>
            <a:fld id="{729136F1-B4AC-478D-8F68-E0A9541B9F2A}" type="datetimeFigureOut">
              <a:rPr lang="en-GB" smtClean="0"/>
              <a:t>16/11/2020</a:t>
            </a:fld>
            <a:endParaRPr lang="en-GB"/>
          </a:p>
        </p:txBody>
      </p:sp>
      <p:sp>
        <p:nvSpPr>
          <p:cNvPr id="6" name="Footer Placeholder 5">
            <a:extLst>
              <a:ext uri="{FF2B5EF4-FFF2-40B4-BE49-F238E27FC236}">
                <a16:creationId xmlns:a16="http://schemas.microsoft.com/office/drawing/2014/main" id="{BCB0B265-3D4D-46A9-87B0-89D492C2F3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B8186A3-7FBA-4FCF-AFE9-89A2C50F0767}"/>
              </a:ext>
            </a:extLst>
          </p:cNvPr>
          <p:cNvSpPr>
            <a:spLocks noGrp="1"/>
          </p:cNvSpPr>
          <p:nvPr>
            <p:ph type="sldNum" sz="quarter" idx="12"/>
          </p:nvPr>
        </p:nvSpPr>
        <p:spPr/>
        <p:txBody>
          <a:bodyPr/>
          <a:lstStyle/>
          <a:p>
            <a:fld id="{37B4FF71-9084-4FE7-844C-94CE27DE2160}" type="slidenum">
              <a:rPr lang="en-GB" smtClean="0"/>
              <a:t>‹#›</a:t>
            </a:fld>
            <a:endParaRPr lang="en-GB"/>
          </a:p>
        </p:txBody>
      </p:sp>
    </p:spTree>
    <p:extLst>
      <p:ext uri="{BB962C8B-B14F-4D97-AF65-F5344CB8AC3E}">
        <p14:creationId xmlns:p14="http://schemas.microsoft.com/office/powerpoint/2010/main" val="4276226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46E3A-E42C-4F83-86C6-A41F6F83F7E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7911E58-60C4-48FD-9E3A-5186B51EB2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BB7C69-1041-4E92-A857-111D40E17F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B4AB91C-3B23-4033-B182-EDFD5F58CE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42253C-0179-4C33-A069-74E3FA3AEF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EAFEA6-C715-42ED-92D8-5EF148A9EC52}"/>
              </a:ext>
            </a:extLst>
          </p:cNvPr>
          <p:cNvSpPr>
            <a:spLocks noGrp="1"/>
          </p:cNvSpPr>
          <p:nvPr>
            <p:ph type="dt" sz="half" idx="10"/>
          </p:nvPr>
        </p:nvSpPr>
        <p:spPr/>
        <p:txBody>
          <a:bodyPr/>
          <a:lstStyle/>
          <a:p>
            <a:fld id="{729136F1-B4AC-478D-8F68-E0A9541B9F2A}" type="datetimeFigureOut">
              <a:rPr lang="en-GB" smtClean="0"/>
              <a:t>16/11/2020</a:t>
            </a:fld>
            <a:endParaRPr lang="en-GB"/>
          </a:p>
        </p:txBody>
      </p:sp>
      <p:sp>
        <p:nvSpPr>
          <p:cNvPr id="8" name="Footer Placeholder 7">
            <a:extLst>
              <a:ext uri="{FF2B5EF4-FFF2-40B4-BE49-F238E27FC236}">
                <a16:creationId xmlns:a16="http://schemas.microsoft.com/office/drawing/2014/main" id="{D1311AEA-5491-4A3C-9656-E1C918B5988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1FCF813-AE22-40CF-BB78-67AE016E0C15}"/>
              </a:ext>
            </a:extLst>
          </p:cNvPr>
          <p:cNvSpPr>
            <a:spLocks noGrp="1"/>
          </p:cNvSpPr>
          <p:nvPr>
            <p:ph type="sldNum" sz="quarter" idx="12"/>
          </p:nvPr>
        </p:nvSpPr>
        <p:spPr/>
        <p:txBody>
          <a:bodyPr/>
          <a:lstStyle/>
          <a:p>
            <a:fld id="{37B4FF71-9084-4FE7-844C-94CE27DE2160}" type="slidenum">
              <a:rPr lang="en-GB" smtClean="0"/>
              <a:t>‹#›</a:t>
            </a:fld>
            <a:endParaRPr lang="en-GB"/>
          </a:p>
        </p:txBody>
      </p:sp>
    </p:spTree>
    <p:extLst>
      <p:ext uri="{BB962C8B-B14F-4D97-AF65-F5344CB8AC3E}">
        <p14:creationId xmlns:p14="http://schemas.microsoft.com/office/powerpoint/2010/main" val="389204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F3164-9B7B-4DCE-9D35-E0AA445570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1020787-2906-4DAC-B508-6DA4DFD9558D}"/>
              </a:ext>
            </a:extLst>
          </p:cNvPr>
          <p:cNvSpPr>
            <a:spLocks noGrp="1"/>
          </p:cNvSpPr>
          <p:nvPr>
            <p:ph type="dt" sz="half" idx="10"/>
          </p:nvPr>
        </p:nvSpPr>
        <p:spPr/>
        <p:txBody>
          <a:bodyPr/>
          <a:lstStyle/>
          <a:p>
            <a:fld id="{729136F1-B4AC-478D-8F68-E0A9541B9F2A}" type="datetimeFigureOut">
              <a:rPr lang="en-GB" smtClean="0"/>
              <a:t>16/11/2020</a:t>
            </a:fld>
            <a:endParaRPr lang="en-GB"/>
          </a:p>
        </p:txBody>
      </p:sp>
      <p:sp>
        <p:nvSpPr>
          <p:cNvPr id="4" name="Footer Placeholder 3">
            <a:extLst>
              <a:ext uri="{FF2B5EF4-FFF2-40B4-BE49-F238E27FC236}">
                <a16:creationId xmlns:a16="http://schemas.microsoft.com/office/drawing/2014/main" id="{114BD197-BBD7-49B9-A68E-2302B1E6D1F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1A73EDA-28D4-43B7-BA62-739D62166346}"/>
              </a:ext>
            </a:extLst>
          </p:cNvPr>
          <p:cNvSpPr>
            <a:spLocks noGrp="1"/>
          </p:cNvSpPr>
          <p:nvPr>
            <p:ph type="sldNum" sz="quarter" idx="12"/>
          </p:nvPr>
        </p:nvSpPr>
        <p:spPr/>
        <p:txBody>
          <a:bodyPr/>
          <a:lstStyle/>
          <a:p>
            <a:fld id="{37B4FF71-9084-4FE7-844C-94CE27DE2160}" type="slidenum">
              <a:rPr lang="en-GB" smtClean="0"/>
              <a:t>‹#›</a:t>
            </a:fld>
            <a:endParaRPr lang="en-GB"/>
          </a:p>
        </p:txBody>
      </p:sp>
    </p:spTree>
    <p:extLst>
      <p:ext uri="{BB962C8B-B14F-4D97-AF65-F5344CB8AC3E}">
        <p14:creationId xmlns:p14="http://schemas.microsoft.com/office/powerpoint/2010/main" val="1026147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86DF73-F85A-42D1-983F-B2AAB3EEDC46}"/>
              </a:ext>
            </a:extLst>
          </p:cNvPr>
          <p:cNvSpPr>
            <a:spLocks noGrp="1"/>
          </p:cNvSpPr>
          <p:nvPr>
            <p:ph type="dt" sz="half" idx="10"/>
          </p:nvPr>
        </p:nvSpPr>
        <p:spPr/>
        <p:txBody>
          <a:bodyPr/>
          <a:lstStyle/>
          <a:p>
            <a:fld id="{729136F1-B4AC-478D-8F68-E0A9541B9F2A}" type="datetimeFigureOut">
              <a:rPr lang="en-GB" smtClean="0"/>
              <a:t>16/11/2020</a:t>
            </a:fld>
            <a:endParaRPr lang="en-GB"/>
          </a:p>
        </p:txBody>
      </p:sp>
      <p:sp>
        <p:nvSpPr>
          <p:cNvPr id="3" name="Footer Placeholder 2">
            <a:extLst>
              <a:ext uri="{FF2B5EF4-FFF2-40B4-BE49-F238E27FC236}">
                <a16:creationId xmlns:a16="http://schemas.microsoft.com/office/drawing/2014/main" id="{EA23BA8C-451E-4FD9-AB6B-F4C1EBEC9B8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44E23D0-7CB1-465B-8863-2C519F75AF7C}"/>
              </a:ext>
            </a:extLst>
          </p:cNvPr>
          <p:cNvSpPr>
            <a:spLocks noGrp="1"/>
          </p:cNvSpPr>
          <p:nvPr>
            <p:ph type="sldNum" sz="quarter" idx="12"/>
          </p:nvPr>
        </p:nvSpPr>
        <p:spPr/>
        <p:txBody>
          <a:bodyPr/>
          <a:lstStyle/>
          <a:p>
            <a:fld id="{37B4FF71-9084-4FE7-844C-94CE27DE2160}" type="slidenum">
              <a:rPr lang="en-GB" smtClean="0"/>
              <a:t>‹#›</a:t>
            </a:fld>
            <a:endParaRPr lang="en-GB"/>
          </a:p>
        </p:txBody>
      </p:sp>
    </p:spTree>
    <p:extLst>
      <p:ext uri="{BB962C8B-B14F-4D97-AF65-F5344CB8AC3E}">
        <p14:creationId xmlns:p14="http://schemas.microsoft.com/office/powerpoint/2010/main" val="2785577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8CBB8-0DD3-4A55-AF8E-25977F13FF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97BB35B-8C78-4BB8-A92E-FA7B9B3AD8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BF00694-ABA3-47D5-9F4D-0B91911966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1682C-6626-4551-8907-A021FB33E1B7}"/>
              </a:ext>
            </a:extLst>
          </p:cNvPr>
          <p:cNvSpPr>
            <a:spLocks noGrp="1"/>
          </p:cNvSpPr>
          <p:nvPr>
            <p:ph type="dt" sz="half" idx="10"/>
          </p:nvPr>
        </p:nvSpPr>
        <p:spPr/>
        <p:txBody>
          <a:bodyPr/>
          <a:lstStyle/>
          <a:p>
            <a:fld id="{729136F1-B4AC-478D-8F68-E0A9541B9F2A}" type="datetimeFigureOut">
              <a:rPr lang="en-GB" smtClean="0"/>
              <a:t>16/11/2020</a:t>
            </a:fld>
            <a:endParaRPr lang="en-GB"/>
          </a:p>
        </p:txBody>
      </p:sp>
      <p:sp>
        <p:nvSpPr>
          <p:cNvPr id="6" name="Footer Placeholder 5">
            <a:extLst>
              <a:ext uri="{FF2B5EF4-FFF2-40B4-BE49-F238E27FC236}">
                <a16:creationId xmlns:a16="http://schemas.microsoft.com/office/drawing/2014/main" id="{4F6030BA-253B-42F1-A780-EC7A296068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A17ED9-DED2-42F8-A9F7-E8C4C401498B}"/>
              </a:ext>
            </a:extLst>
          </p:cNvPr>
          <p:cNvSpPr>
            <a:spLocks noGrp="1"/>
          </p:cNvSpPr>
          <p:nvPr>
            <p:ph type="sldNum" sz="quarter" idx="12"/>
          </p:nvPr>
        </p:nvSpPr>
        <p:spPr/>
        <p:txBody>
          <a:bodyPr/>
          <a:lstStyle/>
          <a:p>
            <a:fld id="{37B4FF71-9084-4FE7-844C-94CE27DE2160}" type="slidenum">
              <a:rPr lang="en-GB" smtClean="0"/>
              <a:t>‹#›</a:t>
            </a:fld>
            <a:endParaRPr lang="en-GB"/>
          </a:p>
        </p:txBody>
      </p:sp>
    </p:spTree>
    <p:extLst>
      <p:ext uri="{BB962C8B-B14F-4D97-AF65-F5344CB8AC3E}">
        <p14:creationId xmlns:p14="http://schemas.microsoft.com/office/powerpoint/2010/main" val="3849350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8CF3-1292-4A5E-B97B-F181134DE0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3C78F6D-026F-48F4-A6E6-272FB33DFC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4DE651F-3578-484F-806C-5CE30A07D1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3D1013-78F7-40F7-8C91-59BB63158924}"/>
              </a:ext>
            </a:extLst>
          </p:cNvPr>
          <p:cNvSpPr>
            <a:spLocks noGrp="1"/>
          </p:cNvSpPr>
          <p:nvPr>
            <p:ph type="dt" sz="half" idx="10"/>
          </p:nvPr>
        </p:nvSpPr>
        <p:spPr/>
        <p:txBody>
          <a:bodyPr/>
          <a:lstStyle/>
          <a:p>
            <a:fld id="{729136F1-B4AC-478D-8F68-E0A9541B9F2A}" type="datetimeFigureOut">
              <a:rPr lang="en-GB" smtClean="0"/>
              <a:t>16/11/2020</a:t>
            </a:fld>
            <a:endParaRPr lang="en-GB"/>
          </a:p>
        </p:txBody>
      </p:sp>
      <p:sp>
        <p:nvSpPr>
          <p:cNvPr id="6" name="Footer Placeholder 5">
            <a:extLst>
              <a:ext uri="{FF2B5EF4-FFF2-40B4-BE49-F238E27FC236}">
                <a16:creationId xmlns:a16="http://schemas.microsoft.com/office/drawing/2014/main" id="{917074FF-8DD9-4687-9EFE-5FB9873615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49E3E9-B2F8-481E-BD22-907DD68BC360}"/>
              </a:ext>
            </a:extLst>
          </p:cNvPr>
          <p:cNvSpPr>
            <a:spLocks noGrp="1"/>
          </p:cNvSpPr>
          <p:nvPr>
            <p:ph type="sldNum" sz="quarter" idx="12"/>
          </p:nvPr>
        </p:nvSpPr>
        <p:spPr/>
        <p:txBody>
          <a:bodyPr/>
          <a:lstStyle/>
          <a:p>
            <a:fld id="{37B4FF71-9084-4FE7-844C-94CE27DE2160}" type="slidenum">
              <a:rPr lang="en-GB" smtClean="0"/>
              <a:t>‹#›</a:t>
            </a:fld>
            <a:endParaRPr lang="en-GB"/>
          </a:p>
        </p:txBody>
      </p:sp>
    </p:spTree>
    <p:extLst>
      <p:ext uri="{BB962C8B-B14F-4D97-AF65-F5344CB8AC3E}">
        <p14:creationId xmlns:p14="http://schemas.microsoft.com/office/powerpoint/2010/main" val="827505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354074-7288-48D7-91CB-8C7FA26060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B3E52EE-D625-467A-8698-8E1D70C76C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A4D374-E894-4E39-973C-FB56C615E2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9136F1-B4AC-478D-8F68-E0A9541B9F2A}" type="datetimeFigureOut">
              <a:rPr lang="en-GB" smtClean="0"/>
              <a:t>16/11/2020</a:t>
            </a:fld>
            <a:endParaRPr lang="en-GB"/>
          </a:p>
        </p:txBody>
      </p:sp>
      <p:sp>
        <p:nvSpPr>
          <p:cNvPr id="5" name="Footer Placeholder 4">
            <a:extLst>
              <a:ext uri="{FF2B5EF4-FFF2-40B4-BE49-F238E27FC236}">
                <a16:creationId xmlns:a16="http://schemas.microsoft.com/office/drawing/2014/main" id="{1C7F6C5B-D232-4475-926A-AA233A1B66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E644EDC-BB31-497D-A1EA-F8E0776C2E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B4FF71-9084-4FE7-844C-94CE27DE2160}" type="slidenum">
              <a:rPr lang="en-GB" smtClean="0"/>
              <a:t>‹#›</a:t>
            </a:fld>
            <a:endParaRPr lang="en-GB"/>
          </a:p>
        </p:txBody>
      </p:sp>
    </p:spTree>
    <p:extLst>
      <p:ext uri="{BB962C8B-B14F-4D97-AF65-F5344CB8AC3E}">
        <p14:creationId xmlns:p14="http://schemas.microsoft.com/office/powerpoint/2010/main" val="3459808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28CE3-4B6C-45F5-9FB4-66B6C45C5077}"/>
              </a:ext>
            </a:extLst>
          </p:cNvPr>
          <p:cNvSpPr>
            <a:spLocks noGrp="1"/>
          </p:cNvSpPr>
          <p:nvPr>
            <p:ph type="ctrTitle"/>
          </p:nvPr>
        </p:nvSpPr>
        <p:spPr>
          <a:xfrm>
            <a:off x="1524000" y="1122363"/>
            <a:ext cx="9144000" cy="944562"/>
          </a:xfrm>
        </p:spPr>
        <p:txBody>
          <a:bodyPr>
            <a:normAutofit fontScale="90000"/>
          </a:bodyPr>
          <a:lstStyle/>
          <a:p>
            <a:r>
              <a:rPr lang="en-GB" sz="6000" dirty="0">
                <a:effectLst/>
                <a:latin typeface="Times New Roman" panose="02020603050405020304" pitchFamily="18" charset="0"/>
                <a:ea typeface="Times New Roman" panose="02020603050405020304" pitchFamily="18" charset="0"/>
              </a:rPr>
              <a:t>European Stability Mechanism (ESM)</a:t>
            </a:r>
            <a:endParaRPr lang="en-GB" dirty="0"/>
          </a:p>
        </p:txBody>
      </p:sp>
      <p:sp>
        <p:nvSpPr>
          <p:cNvPr id="3" name="Subtitle 2">
            <a:extLst>
              <a:ext uri="{FF2B5EF4-FFF2-40B4-BE49-F238E27FC236}">
                <a16:creationId xmlns:a16="http://schemas.microsoft.com/office/drawing/2014/main" id="{C8B1D10D-9B06-48D9-84EF-BB7D34447B68}"/>
              </a:ext>
            </a:extLst>
          </p:cNvPr>
          <p:cNvSpPr>
            <a:spLocks noGrp="1"/>
          </p:cNvSpPr>
          <p:nvPr>
            <p:ph type="subTitle" idx="1"/>
          </p:nvPr>
        </p:nvSpPr>
        <p:spPr>
          <a:xfrm>
            <a:off x="1524000" y="2352583"/>
            <a:ext cx="9144000" cy="4314547"/>
          </a:xfrm>
        </p:spPr>
        <p:txBody>
          <a:bodyPr/>
          <a:lstStyle/>
          <a:p>
            <a:pPr marL="285750" indent="-285750">
              <a:buFont typeface="Wingdings" panose="05000000000000000000" pitchFamily="2" charset="2"/>
              <a:buChar char="q"/>
            </a:pPr>
            <a:r>
              <a:rPr lang="en-GB" sz="1800" dirty="0">
                <a:effectLst/>
                <a:latin typeface="Times New Roman" panose="02020603050405020304" pitchFamily="18" charset="0"/>
                <a:ea typeface="Times New Roman" panose="02020603050405020304" pitchFamily="18" charset="0"/>
              </a:rPr>
              <a:t>The European Stability Mechanism (ESM) replaced the European Financial Stability Facility (2010) in 2012.</a:t>
            </a:r>
          </a:p>
          <a:p>
            <a:pPr marL="285750" indent="-285750">
              <a:buFont typeface="Wingdings" panose="05000000000000000000" pitchFamily="2" charset="2"/>
              <a:buChar char="q"/>
            </a:pPr>
            <a:r>
              <a:rPr lang="en-GB" sz="1800" dirty="0">
                <a:latin typeface="Times New Roman" panose="02020603050405020304" pitchFamily="18" charset="0"/>
                <a:ea typeface="Times New Roman" panose="02020603050405020304" pitchFamily="18" charset="0"/>
              </a:rPr>
              <a:t>It </a:t>
            </a:r>
            <a:r>
              <a:rPr lang="en-GB" sz="1800" dirty="0">
                <a:effectLst/>
                <a:latin typeface="Times New Roman" panose="02020603050405020304" pitchFamily="18" charset="0"/>
                <a:ea typeface="Times New Roman" panose="02020603050405020304" pitchFamily="18" charset="0"/>
              </a:rPr>
              <a:t> has </a:t>
            </a:r>
            <a:r>
              <a:rPr lang="en-GB" sz="1800" b="1" dirty="0">
                <a:effectLst/>
                <a:latin typeface="Times New Roman" panose="02020603050405020304" pitchFamily="18" charset="0"/>
                <a:ea typeface="Times New Roman" panose="02020603050405020304" pitchFamily="18" charset="0"/>
              </a:rPr>
              <a:t>the mandate to preserve financial stability </a:t>
            </a:r>
            <a:r>
              <a:rPr lang="en-GB" sz="1800" dirty="0">
                <a:effectLst/>
                <a:latin typeface="Times New Roman" panose="02020603050405020304" pitchFamily="18" charset="0"/>
                <a:ea typeface="Times New Roman" panose="02020603050405020304" pitchFamily="18" charset="0"/>
              </a:rPr>
              <a:t>in the </a:t>
            </a:r>
            <a:r>
              <a:rPr lang="en-GB" sz="1800" b="1" dirty="0">
                <a:effectLst/>
                <a:latin typeface="Times New Roman" panose="02020603050405020304" pitchFamily="18" charset="0"/>
                <a:ea typeface="Times New Roman" panose="02020603050405020304" pitchFamily="18" charset="0"/>
              </a:rPr>
              <a:t>euro area </a:t>
            </a:r>
            <a:r>
              <a:rPr lang="en-GB" sz="1800" dirty="0">
                <a:effectLst/>
                <a:latin typeface="Times New Roman" panose="02020603050405020304" pitchFamily="18" charset="0"/>
                <a:ea typeface="Times New Roman" panose="02020603050405020304" pitchFamily="18" charset="0"/>
              </a:rPr>
              <a:t>by providing financial assistance to Member States with severe financing problems. </a:t>
            </a:r>
          </a:p>
          <a:p>
            <a:pPr marL="285750" indent="-285750">
              <a:buFont typeface="Wingdings" panose="05000000000000000000" pitchFamily="2" charset="2"/>
              <a:buChar char="q"/>
            </a:pPr>
            <a:r>
              <a:rPr lang="en-GB" sz="1800" dirty="0">
                <a:effectLst/>
                <a:latin typeface="Times New Roman" panose="02020603050405020304" pitchFamily="18" charset="0"/>
                <a:ea typeface="Times New Roman" panose="02020603050405020304" pitchFamily="18" charset="0"/>
              </a:rPr>
              <a:t>It is a permanent inter-governmental institution, whose shareholders are the 19 euro area Member States. </a:t>
            </a:r>
          </a:p>
          <a:p>
            <a:pPr marL="285750" indent="-285750">
              <a:buFont typeface="Wingdings" panose="05000000000000000000" pitchFamily="2" charset="2"/>
              <a:buChar char="q"/>
            </a:pPr>
            <a:r>
              <a:rPr lang="en-GB" sz="1800" dirty="0">
                <a:effectLst/>
                <a:latin typeface="Times New Roman" panose="02020603050405020304" pitchFamily="18" charset="0"/>
                <a:ea typeface="Times New Roman" panose="02020603050405020304" pitchFamily="18" charset="0"/>
              </a:rPr>
              <a:t>All financial assistance to Member States is linked to </a:t>
            </a:r>
            <a:r>
              <a:rPr lang="en-GB" sz="1800" b="1" dirty="0">
                <a:effectLst/>
                <a:latin typeface="Times New Roman" panose="02020603050405020304" pitchFamily="18" charset="0"/>
                <a:ea typeface="Times New Roman" panose="02020603050405020304" pitchFamily="18" charset="0"/>
              </a:rPr>
              <a:t>appropriate conditionality</a:t>
            </a:r>
            <a:r>
              <a:rPr lang="en-GB" sz="1800" dirty="0">
                <a:effectLst/>
                <a:latin typeface="Times New Roman" panose="02020603050405020304" pitchFamily="18" charset="0"/>
                <a:ea typeface="Times New Roman" panose="02020603050405020304" pitchFamily="18" charset="0"/>
              </a:rPr>
              <a:t>. So far, the ESM has made loans to Greece (three times), Ireland, Cyprus, Portugal, and Spain. The </a:t>
            </a:r>
            <a:r>
              <a:rPr lang="en-GB" sz="1800" dirty="0">
                <a:latin typeface="Times New Roman" panose="02020603050405020304" pitchFamily="18" charset="0"/>
                <a:ea typeface="Times New Roman" panose="02020603050405020304" pitchFamily="18" charset="0"/>
              </a:rPr>
              <a:t>requested c</a:t>
            </a:r>
            <a:r>
              <a:rPr lang="en-GB" sz="1800" dirty="0">
                <a:effectLst/>
                <a:latin typeface="Times New Roman" panose="02020603050405020304" pitchFamily="18" charset="0"/>
                <a:ea typeface="Times New Roman" panose="02020603050405020304" pitchFamily="18" charset="0"/>
              </a:rPr>
              <a:t>onditions were harsh in the case of Greece, but much milder in the case of Spain.</a:t>
            </a:r>
          </a:p>
          <a:p>
            <a:pPr marL="285750" indent="-285750">
              <a:buFont typeface="Wingdings" panose="05000000000000000000" pitchFamily="2" charset="2"/>
              <a:buChar char="q"/>
            </a:pPr>
            <a:r>
              <a:rPr lang="en-GB" sz="1800" dirty="0">
                <a:effectLst/>
                <a:latin typeface="Times New Roman" panose="02020603050405020304" pitchFamily="18" charset="0"/>
                <a:ea typeface="Times New Roman" panose="02020603050405020304" pitchFamily="18" charset="0"/>
              </a:rPr>
              <a:t>Financing occurs through governments’ contributions and the sale of bonds.</a:t>
            </a:r>
          </a:p>
          <a:p>
            <a:pPr marL="285750" indent="-285750">
              <a:buFont typeface="Wingdings" panose="05000000000000000000" pitchFamily="2" charset="2"/>
              <a:buChar char="q"/>
            </a:pPr>
            <a:r>
              <a:rPr lang="en-GB" sz="1800" dirty="0">
                <a:latin typeface="Times New Roman" panose="02020603050405020304" pitchFamily="18" charset="0"/>
              </a:rPr>
              <a:t>This year, it has been agreed that </a:t>
            </a:r>
            <a:r>
              <a:rPr lang="en-GB" sz="1800" b="1" dirty="0">
                <a:latin typeface="Times New Roman" panose="02020603050405020304" pitchFamily="18" charset="0"/>
              </a:rPr>
              <a:t>the ESM could be used for purposes different from relieving governments’ financial distress</a:t>
            </a:r>
            <a:r>
              <a:rPr lang="en-GB" sz="1800" dirty="0">
                <a:latin typeface="Times New Roman" panose="02020603050405020304" pitchFamily="18" charset="0"/>
              </a:rPr>
              <a:t>.</a:t>
            </a:r>
            <a:endParaRPr lang="en-GB" dirty="0"/>
          </a:p>
        </p:txBody>
      </p:sp>
    </p:spTree>
    <p:extLst>
      <p:ext uri="{BB962C8B-B14F-4D97-AF65-F5344CB8AC3E}">
        <p14:creationId xmlns:p14="http://schemas.microsoft.com/office/powerpoint/2010/main" val="1961169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47C57-079F-4ECF-BBF9-712DFE6F6EA0}"/>
              </a:ext>
            </a:extLst>
          </p:cNvPr>
          <p:cNvSpPr>
            <a:spLocks noGrp="1"/>
          </p:cNvSpPr>
          <p:nvPr>
            <p:ph type="title"/>
          </p:nvPr>
        </p:nvSpPr>
        <p:spPr/>
        <p:txBody>
          <a:bodyPr/>
          <a:lstStyle/>
          <a:p>
            <a:pPr algn="ctr"/>
            <a:r>
              <a:rPr lang="it-IT" dirty="0"/>
              <a:t>The ESM in the </a:t>
            </a:r>
            <a:r>
              <a:rPr lang="it-IT" dirty="0" err="1"/>
              <a:t>pandemic</a:t>
            </a:r>
            <a:endParaRPr lang="en-GB" dirty="0"/>
          </a:p>
        </p:txBody>
      </p:sp>
      <p:sp>
        <p:nvSpPr>
          <p:cNvPr id="3" name="Content Placeholder 2">
            <a:extLst>
              <a:ext uri="{FF2B5EF4-FFF2-40B4-BE49-F238E27FC236}">
                <a16:creationId xmlns:a16="http://schemas.microsoft.com/office/drawing/2014/main" id="{6AB7C020-FF00-43CF-BFAC-39A3E920FE14}"/>
              </a:ext>
            </a:extLst>
          </p:cNvPr>
          <p:cNvSpPr>
            <a:spLocks noGrp="1"/>
          </p:cNvSpPr>
          <p:nvPr>
            <p:ph idx="1"/>
          </p:nvPr>
        </p:nvSpPr>
        <p:spPr>
          <a:xfrm>
            <a:off x="838200" y="1322773"/>
            <a:ext cx="10515600" cy="4854190"/>
          </a:xfrm>
        </p:spPr>
        <p:txBody>
          <a:bodyPr>
            <a:normAutofit lnSpcReduction="10000"/>
          </a:bodyPr>
          <a:lstStyle/>
          <a:p>
            <a:pPr marL="0" indent="0">
              <a:buNone/>
            </a:pPr>
            <a:endParaRPr lang="en-GB" sz="1800" b="1"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dirty="0">
                <a:effectLst/>
                <a:latin typeface="Times New Roman" panose="02020603050405020304" pitchFamily="18" charset="0"/>
                <a:ea typeface="Calibri" panose="020F0502020204030204" pitchFamily="34" charset="0"/>
              </a:rPr>
              <a:t>To address the coronavirus crisis, the ESM has established a </a:t>
            </a:r>
            <a:r>
              <a:rPr lang="en-GB" sz="1800" b="1" dirty="0">
                <a:effectLst/>
                <a:latin typeface="Times New Roman" panose="02020603050405020304" pitchFamily="18" charset="0"/>
                <a:ea typeface="Calibri" panose="020F0502020204030204" pitchFamily="34" charset="0"/>
              </a:rPr>
              <a:t>Pandemic Crisis Support, available to all euro area countries</a:t>
            </a:r>
            <a:r>
              <a:rPr lang="en-GB" sz="1800" dirty="0">
                <a:effectLst/>
                <a:latin typeface="Times New Roman" panose="02020603050405020304" pitchFamily="18" charset="0"/>
                <a:ea typeface="Calibri" panose="020F0502020204030204" pitchFamily="34" charset="0"/>
              </a:rPr>
              <a:t>.</a:t>
            </a:r>
          </a:p>
          <a:p>
            <a:pPr marL="342900" lvl="0" indent="-342900">
              <a:buSzPts val="1000"/>
              <a:buFont typeface="Symbol" panose="05050102010706020507" pitchFamily="18" charset="2"/>
              <a:buChar char=""/>
              <a:tabLst>
                <a:tab pos="457200" algn="l"/>
              </a:tabLst>
            </a:pPr>
            <a:r>
              <a:rPr lang="en-GB" sz="1800" dirty="0">
                <a:effectLst/>
                <a:latin typeface="Times New Roman" panose="02020603050405020304" pitchFamily="18" charset="0"/>
                <a:ea typeface="Calibri" panose="020F0502020204030204" pitchFamily="34" charset="0"/>
              </a:rPr>
              <a:t>This is part of a concerted European response, which includes the European Commission with its safety net for workers called SURE and the European Investment Bank with its safety net for businesses.</a:t>
            </a:r>
          </a:p>
          <a:p>
            <a:pPr marL="342900" lvl="0" indent="-342900">
              <a:buSzPts val="1000"/>
              <a:buFont typeface="Symbol" panose="05050102010706020507" pitchFamily="18" charset="2"/>
              <a:buChar char=""/>
              <a:tabLst>
                <a:tab pos="457200" algn="l"/>
              </a:tabLst>
            </a:pPr>
            <a:r>
              <a:rPr lang="en-GB" sz="1800" dirty="0">
                <a:effectLst/>
                <a:latin typeface="Times New Roman" panose="02020603050405020304" pitchFamily="18" charset="0"/>
                <a:ea typeface="Calibri" panose="020F0502020204030204" pitchFamily="34" charset="0"/>
              </a:rPr>
              <a:t>Access granted will be </a:t>
            </a:r>
            <a:r>
              <a:rPr lang="en-GB" sz="1800" b="1" dirty="0">
                <a:effectLst/>
                <a:latin typeface="Times New Roman" panose="02020603050405020304" pitchFamily="18" charset="0"/>
                <a:ea typeface="Calibri" panose="020F0502020204030204" pitchFamily="34" charset="0"/>
              </a:rPr>
              <a:t>2% of the respective member states' gross domestic product</a:t>
            </a:r>
            <a:r>
              <a:rPr lang="en-GB" sz="1800" dirty="0">
                <a:effectLst/>
                <a:latin typeface="Times New Roman" panose="02020603050405020304" pitchFamily="18" charset="0"/>
                <a:ea typeface="Calibri" panose="020F0502020204030204" pitchFamily="34" charset="0"/>
              </a:rPr>
              <a:t> (as of end-2019) as a benchmark.</a:t>
            </a:r>
          </a:p>
          <a:p>
            <a:pPr marL="342900" lvl="0" indent="-342900">
              <a:buSzPts val="1000"/>
              <a:buFont typeface="Symbol" panose="05050102010706020507" pitchFamily="18" charset="2"/>
              <a:buChar char=""/>
              <a:tabLst>
                <a:tab pos="457200" algn="l"/>
              </a:tabLst>
            </a:pPr>
            <a:r>
              <a:rPr lang="en-GB" sz="1800" dirty="0">
                <a:effectLst/>
                <a:latin typeface="Times New Roman" panose="02020603050405020304" pitchFamily="18" charset="0"/>
                <a:ea typeface="Calibri" panose="020F0502020204030204" pitchFamily="34" charset="0"/>
              </a:rPr>
              <a:t>Although support will be available for all member states of the euro area, it is up to each member state to decide whether it wants to apply for it or not.</a:t>
            </a:r>
          </a:p>
          <a:p>
            <a:r>
              <a:rPr lang="en-GB" sz="1800" dirty="0">
                <a:effectLst/>
                <a:latin typeface="Times New Roman" panose="02020603050405020304" pitchFamily="18" charset="0"/>
                <a:ea typeface="Calibri" panose="020F0502020204030204" pitchFamily="34" charset="0"/>
              </a:rPr>
              <a:t>The only requirement to access the credit line will be that euro area member states requesting support would commit to use this credit line </a:t>
            </a:r>
            <a:r>
              <a:rPr lang="en-GB" sz="1800" b="1" dirty="0">
                <a:effectLst/>
                <a:latin typeface="Times New Roman" panose="02020603050405020304" pitchFamily="18" charset="0"/>
                <a:ea typeface="Calibri" panose="020F0502020204030204" pitchFamily="34" charset="0"/>
              </a:rPr>
              <a:t>to support domestic financing of direct and indirect healthcare, cure and prevention related costs due to the COVID-19 crisis</a:t>
            </a:r>
            <a:r>
              <a:rPr lang="en-GB" sz="1800" dirty="0">
                <a:effectLst/>
                <a:latin typeface="Times New Roman" panose="02020603050405020304" pitchFamily="18" charset="0"/>
                <a:ea typeface="Calibri" panose="020F0502020204030204" pitchFamily="34" charset="0"/>
              </a:rPr>
              <a:t>.</a:t>
            </a:r>
          </a:p>
          <a:p>
            <a:pPr marL="342900" lvl="0" indent="-342900">
              <a:buSzPts val="1000"/>
              <a:buFont typeface="Symbol" panose="05050102010706020507" pitchFamily="18" charset="2"/>
              <a:buChar char=""/>
              <a:tabLst>
                <a:tab pos="457200" algn="l"/>
              </a:tabLst>
            </a:pPr>
            <a:r>
              <a:rPr lang="en-GB" sz="1800" dirty="0">
                <a:effectLst/>
                <a:latin typeface="Times New Roman" panose="02020603050405020304" pitchFamily="18" charset="0"/>
                <a:ea typeface="Calibri" panose="020F0502020204030204" pitchFamily="34" charset="0"/>
              </a:rPr>
              <a:t>The country will need to pay, in addition to the ESM cost of funding, a margin of 10 basis points (0.1%) annually, a one-off up-front service fee of 25 basis points (0.25%), and an annual service fee of 0.5 basis points (0.005%).</a:t>
            </a:r>
          </a:p>
          <a:p>
            <a:pPr marL="342900" lvl="0" indent="-342900">
              <a:buSzPts val="1000"/>
              <a:buFont typeface="Symbol" panose="05050102010706020507" pitchFamily="18" charset="2"/>
              <a:buChar char=""/>
              <a:tabLst>
                <a:tab pos="457200" algn="l"/>
              </a:tabLst>
            </a:pPr>
            <a:r>
              <a:rPr lang="en-GB" sz="1800" dirty="0">
                <a:effectLst/>
                <a:latin typeface="Times New Roman" panose="02020603050405020304" pitchFamily="18" charset="0"/>
                <a:ea typeface="Calibri" panose="020F0502020204030204" pitchFamily="34" charset="0"/>
              </a:rPr>
              <a:t>This is </a:t>
            </a:r>
            <a:r>
              <a:rPr lang="en-GB" sz="1800" b="1" dirty="0">
                <a:effectLst/>
                <a:latin typeface="Times New Roman" panose="02020603050405020304" pitchFamily="18" charset="0"/>
                <a:ea typeface="Calibri" panose="020F0502020204030204" pitchFamily="34" charset="0"/>
              </a:rPr>
              <a:t>lower than the pricing outlined for ESM’s usual precautionary credit lines</a:t>
            </a:r>
            <a:r>
              <a:rPr lang="en-GB" sz="1800" dirty="0">
                <a:effectLst/>
                <a:latin typeface="Times New Roman" panose="02020603050405020304" pitchFamily="18" charset="0"/>
                <a:ea typeface="Calibri" panose="020F0502020204030204" pitchFamily="34" charset="0"/>
              </a:rPr>
              <a:t> and will help keep the cost of Pandemic Crisis Support to a minimum.</a:t>
            </a:r>
          </a:p>
          <a:p>
            <a:endParaRPr lang="en-GB" sz="1800" dirty="0">
              <a:effectLst/>
              <a:latin typeface="Times New Roman" panose="02020603050405020304" pitchFamily="18" charset="0"/>
              <a:ea typeface="Calibri" panose="020F0502020204030204" pitchFamily="34" charset="0"/>
            </a:endParaRPr>
          </a:p>
          <a:p>
            <a:endParaRPr lang="en-GB" dirty="0"/>
          </a:p>
        </p:txBody>
      </p:sp>
    </p:spTree>
    <p:extLst>
      <p:ext uri="{BB962C8B-B14F-4D97-AF65-F5344CB8AC3E}">
        <p14:creationId xmlns:p14="http://schemas.microsoft.com/office/powerpoint/2010/main" val="292837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E2A30-DE58-4BD7-BFD8-E1C841D71010}"/>
              </a:ext>
            </a:extLst>
          </p:cNvPr>
          <p:cNvSpPr>
            <a:spLocks noGrp="1"/>
          </p:cNvSpPr>
          <p:nvPr>
            <p:ph type="title"/>
          </p:nvPr>
        </p:nvSpPr>
        <p:spPr/>
        <p:txBody>
          <a:bodyPr>
            <a:normAutofit/>
          </a:bodyPr>
          <a:lstStyle/>
          <a:p>
            <a:pPr algn="ctr"/>
            <a:r>
              <a:rPr lang="it-IT" sz="3600" dirty="0"/>
              <a:t>The Recovery Fund (Next Generation EU fund)</a:t>
            </a:r>
            <a:endParaRPr lang="en-GB" sz="3600" dirty="0"/>
          </a:p>
        </p:txBody>
      </p:sp>
      <p:sp>
        <p:nvSpPr>
          <p:cNvPr id="3" name="Content Placeholder 2">
            <a:extLst>
              <a:ext uri="{FF2B5EF4-FFF2-40B4-BE49-F238E27FC236}">
                <a16:creationId xmlns:a16="http://schemas.microsoft.com/office/drawing/2014/main" id="{89D2BAB9-6CC5-4CD4-AD8C-B969390A4828}"/>
              </a:ext>
            </a:extLst>
          </p:cNvPr>
          <p:cNvSpPr>
            <a:spLocks noGrp="1"/>
          </p:cNvSpPr>
          <p:nvPr>
            <p:ph idx="1"/>
          </p:nvPr>
        </p:nvSpPr>
        <p:spPr/>
        <p:txBody>
          <a:bodyPr>
            <a:noAutofit/>
          </a:bodyPr>
          <a:lstStyle/>
          <a:p>
            <a:r>
              <a:rPr lang="en-GB" sz="1800" dirty="0"/>
              <a:t>The agreement on 21 July to create the ‘Next Generation EU’ fund </a:t>
            </a:r>
            <a:r>
              <a:rPr lang="en-GB" sz="1800" b="1" dirty="0"/>
              <a:t>authorises the European Commission to borrow in the capital markets on the EU’s behalf.</a:t>
            </a:r>
            <a:r>
              <a:rPr lang="en-GB" sz="1800" dirty="0"/>
              <a:t> The additional funds raised will be disbursed to member states as </a:t>
            </a:r>
            <a:r>
              <a:rPr lang="en-GB" sz="1800" b="1" dirty="0"/>
              <a:t>grants and loans</a:t>
            </a:r>
            <a:r>
              <a:rPr lang="en-GB" sz="1800" dirty="0"/>
              <a:t>. </a:t>
            </a:r>
          </a:p>
          <a:p>
            <a:r>
              <a:rPr lang="en-GB" sz="1800" dirty="0">
                <a:ea typeface="Times New Roman" panose="02020603050405020304" pitchFamily="18" charset="0"/>
              </a:rPr>
              <a:t>The fund</a:t>
            </a:r>
            <a:r>
              <a:rPr lang="en-GB" sz="1800" dirty="0">
                <a:effectLst/>
                <a:ea typeface="Times New Roman" panose="02020603050405020304" pitchFamily="18" charset="0"/>
              </a:rPr>
              <a:t> will help member states </a:t>
            </a:r>
            <a:r>
              <a:rPr lang="en-GB" sz="1800" b="1" dirty="0">
                <a:effectLst/>
                <a:ea typeface="Times New Roman" panose="02020603050405020304" pitchFamily="18" charset="0"/>
              </a:rPr>
              <a:t>address the economic and social impact of the COVID-19 pandemic </a:t>
            </a:r>
            <a:r>
              <a:rPr lang="en-GB" sz="1800" dirty="0">
                <a:effectLst/>
                <a:ea typeface="Times New Roman" panose="02020603050405020304" pitchFamily="18" charset="0"/>
              </a:rPr>
              <a:t>whilst ensuring that their economies undertake the </a:t>
            </a:r>
            <a:r>
              <a:rPr lang="en-GB" sz="1800" b="1" dirty="0">
                <a:effectLst/>
                <a:ea typeface="Times New Roman" panose="02020603050405020304" pitchFamily="18" charset="0"/>
              </a:rPr>
              <a:t>green and digital transitions</a:t>
            </a:r>
            <a:r>
              <a:rPr lang="en-GB" sz="1800" dirty="0">
                <a:effectLst/>
                <a:ea typeface="Times New Roman" panose="02020603050405020304" pitchFamily="18" charset="0"/>
              </a:rPr>
              <a:t>, becoming more </a:t>
            </a:r>
            <a:r>
              <a:rPr lang="en-GB" sz="1800" b="1" dirty="0">
                <a:effectLst/>
                <a:ea typeface="Times New Roman" panose="02020603050405020304" pitchFamily="18" charset="0"/>
              </a:rPr>
              <a:t>sustainable and resilient</a:t>
            </a:r>
            <a:r>
              <a:rPr lang="en-GB" sz="1800" dirty="0">
                <a:effectLst/>
                <a:ea typeface="Times New Roman" panose="02020603050405020304" pitchFamily="18" charset="0"/>
              </a:rPr>
              <a:t>.</a:t>
            </a:r>
          </a:p>
          <a:p>
            <a:r>
              <a:rPr lang="en-GB" sz="1800" dirty="0">
                <a:effectLst/>
                <a:ea typeface="Calibri" panose="020F0502020204030204" pitchFamily="34" charset="0"/>
              </a:rPr>
              <a:t>In order to receive support from the Recovery and Resilience Facility, member states must prepare </a:t>
            </a:r>
            <a:r>
              <a:rPr lang="en-GB" sz="1800" b="1" dirty="0">
                <a:effectLst/>
                <a:ea typeface="Calibri" panose="020F0502020204030204" pitchFamily="34" charset="0"/>
              </a:rPr>
              <a:t>national recovery and resilience plans</a:t>
            </a:r>
            <a:r>
              <a:rPr lang="en-GB" sz="1800" dirty="0">
                <a:effectLst/>
                <a:ea typeface="Calibri" panose="020F0502020204030204" pitchFamily="34" charset="0"/>
              </a:rPr>
              <a:t> setting out their reform and investment agendas until 2026.</a:t>
            </a:r>
          </a:p>
          <a:p>
            <a:r>
              <a:rPr lang="en-GB" sz="1800" dirty="0"/>
              <a:t>Next Generation EU will </a:t>
            </a:r>
            <a:r>
              <a:rPr lang="en-GB" sz="1800" b="1" dirty="0"/>
              <a:t>mutualise part of the cost of the coronavirus response at the EU level</a:t>
            </a:r>
            <a:r>
              <a:rPr lang="en-GB" sz="1800" dirty="0"/>
              <a:t>, thereby introducing some fiscal risk-sharing and central debt issuance. It also opens the door to some central tax collection. </a:t>
            </a:r>
          </a:p>
          <a:p>
            <a:r>
              <a:rPr lang="en-GB" sz="1800" dirty="0"/>
              <a:t>The Commission’s borrowing power </a:t>
            </a:r>
            <a:r>
              <a:rPr lang="en-GB" sz="1800" b="1" dirty="0"/>
              <a:t>is “clearly limited in size, duration and scope.” </a:t>
            </a:r>
            <a:r>
              <a:rPr lang="en-GB" sz="1800" dirty="0"/>
              <a:t>Next Generation EU still is a long way from complete fiscal union and is moderate in size relative to the EU economy and national debt levels. Nevertheless, </a:t>
            </a:r>
            <a:r>
              <a:rPr lang="en-GB" sz="1800" b="1" dirty="0"/>
              <a:t>the fund will create a precedent for future crises </a:t>
            </a:r>
            <a:r>
              <a:rPr lang="en-GB" sz="1800" dirty="0"/>
              <a:t>that could boost the capacity for counter-cyclical policy. </a:t>
            </a:r>
            <a:br>
              <a:rPr lang="en-GB" sz="1800" dirty="0"/>
            </a:br>
            <a:br>
              <a:rPr lang="en-GB" sz="1800" dirty="0"/>
            </a:br>
            <a:endParaRPr lang="en-GB" sz="1800" dirty="0"/>
          </a:p>
        </p:txBody>
      </p:sp>
    </p:spTree>
    <p:extLst>
      <p:ext uri="{BB962C8B-B14F-4D97-AF65-F5344CB8AC3E}">
        <p14:creationId xmlns:p14="http://schemas.microsoft.com/office/powerpoint/2010/main" val="29274159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618</Words>
  <Application>Microsoft Office PowerPoint</Application>
  <PresentationFormat>Widescreen</PresentationFormat>
  <Paragraphs>22</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Symbol</vt:lpstr>
      <vt:lpstr>Times New Roman</vt:lpstr>
      <vt:lpstr>Wingdings</vt:lpstr>
      <vt:lpstr>Office Theme</vt:lpstr>
      <vt:lpstr>European Stability Mechanism (ESM)</vt:lpstr>
      <vt:lpstr>The ESM in the pandemic</vt:lpstr>
      <vt:lpstr>The Recovery Fund (Next Generation EU fund)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dc:title>
  <dc:creator>Roberto Romani</dc:creator>
  <cp:lastModifiedBy>Roberto Romani</cp:lastModifiedBy>
  <cp:revision>15</cp:revision>
  <dcterms:created xsi:type="dcterms:W3CDTF">2020-11-13T08:41:48Z</dcterms:created>
  <dcterms:modified xsi:type="dcterms:W3CDTF">2020-11-16T06:24:39Z</dcterms:modified>
</cp:coreProperties>
</file>